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328" r:id="rId4"/>
    <p:sldId id="322" r:id="rId5"/>
    <p:sldId id="327" r:id="rId6"/>
    <p:sldId id="329" r:id="rId7"/>
    <p:sldId id="333" r:id="rId8"/>
    <p:sldId id="331" r:id="rId9"/>
    <p:sldId id="336" r:id="rId10"/>
    <p:sldId id="335" r:id="rId11"/>
    <p:sldId id="337" r:id="rId12"/>
    <p:sldId id="325" r:id="rId13"/>
    <p:sldId id="326" r:id="rId14"/>
    <p:sldId id="31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FA5"/>
    <a:srgbClr val="396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4" autoAdjust="0"/>
    <p:restoredTop sz="95837" autoAdjust="0"/>
  </p:normalViewPr>
  <p:slideViewPr>
    <p:cSldViewPr snapToGrid="0">
      <p:cViewPr>
        <p:scale>
          <a:sx n="66" d="100"/>
          <a:sy n="66" d="100"/>
        </p:scale>
        <p:origin x="7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defRPr>
            </a:pPr>
            <a:r>
              <a: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rPr>
              <a:t>数据分布</a:t>
            </a:r>
          </a:p>
        </c:rich>
      </c:tx>
      <c:layout>
        <c:manualLayout>
          <c:xMode val="edge"/>
          <c:yMode val="edge"/>
          <c:x val="0.43823996994584447"/>
          <c:y val="1.3095948134270797E-2"/>
        </c:manualLayout>
      </c:layout>
      <c:overlay val="0"/>
      <c:spPr>
        <a:noFill/>
        <a:ln>
          <a:noFill/>
        </a:ln>
        <a:effectLst/>
      </c:spPr>
      <c:txPr>
        <a:bodyPr rot="0" spcFirstLastPara="1" vertOverflow="ellipsis" vert="horz" wrap="square" anchor="ctr" anchorCtr="1"/>
        <a:lstStyle/>
        <a:p>
          <a:pPr algn="ctr" rtl="0">
            <a:def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Sheet1!$A$2</c:f>
              <c:strCache>
                <c:ptCount val="1"/>
                <c:pt idx="0">
                  <c:v>训练集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篇章</c:v>
                </c:pt>
                <c:pt idx="1">
                  <c:v>句子</c:v>
                </c:pt>
                <c:pt idx="2">
                  <c:v>褒义</c:v>
                </c:pt>
                <c:pt idx="3">
                  <c:v>贬义</c:v>
                </c:pt>
                <c:pt idx="4">
                  <c:v>不含情感</c:v>
                </c:pt>
              </c:strCache>
            </c:strRef>
          </c:cat>
          <c:val>
            <c:numRef>
              <c:f>Sheet1!$B$2:$F$2</c:f>
              <c:numCache>
                <c:formatCode>General</c:formatCode>
                <c:ptCount val="5"/>
                <c:pt idx="0">
                  <c:v>17055</c:v>
                </c:pt>
                <c:pt idx="1">
                  <c:v>19917</c:v>
                </c:pt>
                <c:pt idx="2">
                  <c:v>5060</c:v>
                </c:pt>
                <c:pt idx="3">
                  <c:v>5315</c:v>
                </c:pt>
                <c:pt idx="4">
                  <c:v>9542</c:v>
                </c:pt>
              </c:numCache>
            </c:numRef>
          </c:val>
          <c:extLst>
            <c:ext xmlns:c16="http://schemas.microsoft.com/office/drawing/2014/chart" uri="{C3380CC4-5D6E-409C-BE32-E72D297353CC}">
              <c16:uniqueId val="{00000000-B72E-4954-BC68-80589968D750}"/>
            </c:ext>
          </c:extLst>
        </c:ser>
        <c:ser>
          <c:idx val="1"/>
          <c:order val="1"/>
          <c:tx>
            <c:strRef>
              <c:f>Sheet1!$A$3</c:f>
              <c:strCache>
                <c:ptCount val="1"/>
                <c:pt idx="0">
                  <c:v>验证集*</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zh-CN" sz="11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篇章</c:v>
                </c:pt>
                <c:pt idx="1">
                  <c:v>句子</c:v>
                </c:pt>
                <c:pt idx="2">
                  <c:v>褒义</c:v>
                </c:pt>
                <c:pt idx="3">
                  <c:v>贬义</c:v>
                </c:pt>
                <c:pt idx="4">
                  <c:v>不含情感</c:v>
                </c:pt>
              </c:strCache>
            </c:strRef>
          </c:cat>
          <c:val>
            <c:numRef>
              <c:f>Sheet1!$B$3:$F$3</c:f>
              <c:numCache>
                <c:formatCode>General</c:formatCode>
                <c:ptCount val="5"/>
                <c:pt idx="0">
                  <c:v>6380</c:v>
                </c:pt>
                <c:pt idx="1">
                  <c:v>3800</c:v>
                </c:pt>
                <c:pt idx="2">
                  <c:v>919</c:v>
                </c:pt>
                <c:pt idx="3">
                  <c:v>979</c:v>
                </c:pt>
                <c:pt idx="4">
                  <c:v>1902</c:v>
                </c:pt>
              </c:numCache>
            </c:numRef>
          </c:val>
          <c:extLst>
            <c:ext xmlns:c16="http://schemas.microsoft.com/office/drawing/2014/chart" uri="{C3380CC4-5D6E-409C-BE32-E72D297353CC}">
              <c16:uniqueId val="{00000001-B72E-4954-BC68-80589968D750}"/>
            </c:ext>
          </c:extLst>
        </c:ser>
        <c:ser>
          <c:idx val="2"/>
          <c:order val="2"/>
          <c:tx>
            <c:strRef>
              <c:f>Sheet1!$A$4</c:f>
              <c:strCache>
                <c:ptCount val="1"/>
                <c:pt idx="0">
                  <c:v>测试集*</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altLang="zh-CN" sz="11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篇章</c:v>
                </c:pt>
                <c:pt idx="1">
                  <c:v>句子</c:v>
                </c:pt>
                <c:pt idx="2">
                  <c:v>褒义</c:v>
                </c:pt>
                <c:pt idx="3">
                  <c:v>贬义</c:v>
                </c:pt>
                <c:pt idx="4">
                  <c:v>不含情感</c:v>
                </c:pt>
              </c:strCache>
            </c:strRef>
          </c:cat>
          <c:val>
            <c:numRef>
              <c:f>Sheet1!$B$4:$F$4</c:f>
              <c:numCache>
                <c:formatCode>General</c:formatCode>
                <c:ptCount val="5"/>
                <c:pt idx="0">
                  <c:v>39811</c:v>
                </c:pt>
                <c:pt idx="1">
                  <c:v>6524</c:v>
                </c:pt>
                <c:pt idx="2">
                  <c:v>2149</c:v>
                </c:pt>
                <c:pt idx="3">
                  <c:v>2113</c:v>
                </c:pt>
                <c:pt idx="4">
                  <c:v>2262</c:v>
                </c:pt>
              </c:numCache>
            </c:numRef>
          </c:val>
          <c:extLst>
            <c:ext xmlns:c16="http://schemas.microsoft.com/office/drawing/2014/chart" uri="{C3380CC4-5D6E-409C-BE32-E72D297353CC}">
              <c16:uniqueId val="{00000002-B72E-4954-BC68-80589968D750}"/>
            </c:ext>
          </c:extLst>
        </c:ser>
        <c:dLbls>
          <c:dLblPos val="outEnd"/>
          <c:showLegendKey val="0"/>
          <c:showVal val="1"/>
          <c:showCatName val="0"/>
          <c:showSerName val="0"/>
          <c:showPercent val="0"/>
          <c:showBubbleSize val="0"/>
        </c:dLbls>
        <c:gapWidth val="219"/>
        <c:overlap val="-27"/>
        <c:axId val="1160223183"/>
        <c:axId val="1211516863"/>
      </c:barChart>
      <c:catAx>
        <c:axId val="116022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1516863"/>
        <c:crosses val="autoZero"/>
        <c:auto val="1"/>
        <c:lblAlgn val="ctr"/>
        <c:lblOffset val="100"/>
        <c:noMultiLvlLbl val="0"/>
      </c:catAx>
      <c:valAx>
        <c:axId val="12115168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defRPr>
                </a:pPr>
                <a:r>
                  <a: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rPr>
                  <a:t>文本条数</a:t>
                </a:r>
              </a:p>
            </c:rich>
          </c:tx>
          <c:overlay val="0"/>
          <c:spPr>
            <a:noFill/>
            <a:ln>
              <a:noFill/>
            </a:ln>
            <a:effectLst/>
          </c:spPr>
          <c:txPr>
            <a:bodyPr rot="-5400000" spcFirstLastPara="1" vertOverflow="ellipsis" vert="horz" wrap="square" anchor="ctr" anchorCtr="1"/>
            <a:lstStyle/>
            <a:p>
              <a:pPr algn="ctr" rtl="0">
                <a:defRPr lang="zh-CN" altLang="en-US" sz="2000" b="1" i="0" u="none" strike="noStrike" kern="1200" cap="all" spc="120" normalizeH="0" baseline="0">
                  <a:solidFill>
                    <a:srgbClr val="121212"/>
                  </a:solidFill>
                  <a:effectLst/>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1602231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lgn="ctr" rtl="0">
              <a:defRPr lang="en-US" altLang="zh-CN" sz="12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B9A5F-CC60-4C7E-848A-F7E5F63467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BB288B-DB29-40C8-8433-850FCB554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C0BD12-0C93-4742-BDD7-A4B31687B863}"/>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BCA3D9C7-33D0-4E57-B366-4CCC1C9DA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E84926-4E8A-4F2A-99B5-EBAE011BA270}"/>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365798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308F3-9CEC-4EA4-9EDB-830D27B110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12C0F0-9D31-4124-B766-8220770E1A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EEACD5-815D-48F0-9129-565D8755FCFA}"/>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46CD5737-EB49-4385-B606-64E2A290F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5F5660-BDDC-4B4D-A914-AEAB105CB1F4}"/>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81943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6B8C93-8020-4AB2-8F98-B963DB2015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EED030-6485-444A-802C-AD948C8F27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7BDD1B-98AD-4251-8339-E74A298FE84E}"/>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D7FD1F3-9DBB-457D-8F27-B79A7D150D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87DBA-B732-41FF-9E72-BA35BA9C104F}"/>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28095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37FB-5BBE-4BB7-AE1D-C4961B4D2A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540B26-6CFE-4AD8-952C-4A1455157F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4BAB2B-3E18-4B14-B3EA-0F5339FE37A5}"/>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9AC5C066-B716-48D4-8AB9-DF163376B5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9AEDF-E2B9-43A7-8ACA-7E72BB65BAF6}"/>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37462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6CF2-D6BF-424D-98D4-DAC23870A0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927150-3AC0-40A3-9D33-B83BB7678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578FEC-CBD4-44C5-AC92-908DFC8B6932}"/>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069ABDAA-3375-4BF2-BF74-D22556AE60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80802F-48D5-42C5-B693-2E9F9BDCF9ED}"/>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301329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6F68C-A3B5-4DC4-8F6E-4AFD0C2E8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D5D233-0183-4721-BEBD-55C1586EC4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3DBFB3-A2F7-421A-8C8C-192FDD367F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2CDA188-3359-4B6C-8466-2A6C37938F6B}"/>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79A26F84-C41A-4E2E-9909-23B217FB52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A8DA2C-3A9E-430C-BB90-137EE90F8AFF}"/>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7285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D7B41-5BA7-4438-BC64-DFCD45406B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6E5781-8664-4549-B58B-DE72AD7EA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5133FD-ABC9-45E6-8BEF-120EBF88EE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EAEAA-F772-4BEC-BC5B-F823772D1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71D3B1-2BE2-412D-900C-BA1B07366B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9D6528-F439-4BCB-805E-1D3F14B8F2C5}"/>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06B50BDA-0859-4D6F-BFC5-5374341A1C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D7FDA-1EB0-48D9-A6C3-637E1103DB00}"/>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13419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0A04C-77D7-4E69-8151-B5A7B70E48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9096A-AA80-49E6-B184-A8143FB992B4}"/>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ED158F5C-A596-4CA3-8675-6C1786A978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D9FCE5-7E0A-445F-BE5E-B280D8703FA1}"/>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110542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F63632-4B69-4FF2-84FA-654679A5B860}"/>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8B898741-F45E-4B84-95BE-EF391AE766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FB85F5-1654-488E-A9DE-51C79E6FC986}"/>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406278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74826-7D99-4D49-9DDD-9AE228216C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24EBBF-DCC9-46C7-A1E7-25A4D9808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867B87-3C54-4819-805C-BD5D4654E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338D80-BE56-487D-8180-1D685DA67340}"/>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168FB249-0D16-4D96-B049-39718B99E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A1B107-4CFB-4E27-B04B-46D22C49CCC2}"/>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106689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7156A-BAEC-4499-9BA7-9AF4FA1B2B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D3D7D8-0F4F-41DD-A4D8-AAF923679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C6227B-8884-41FA-BBC0-3BF92FC7E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CF662A-18A4-4B5F-8D16-DAB024DF6F73}"/>
              </a:ext>
            </a:extLst>
          </p:cNvPr>
          <p:cNvSpPr>
            <a:spLocks noGrp="1"/>
          </p:cNvSpPr>
          <p:nvPr>
            <p:ph type="dt" sz="half" idx="10"/>
          </p:nvPr>
        </p:nvSpPr>
        <p:spPr/>
        <p:txBody>
          <a:bodyPr/>
          <a:lstStyle/>
          <a:p>
            <a:fld id="{2C08EAE1-BF55-46C2-8105-ECCA5BD35494}"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789A6D85-163D-450E-B4F1-5831E88282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5A5C45-3F1A-4C82-9001-62BC6AA29FA0}"/>
              </a:ext>
            </a:extLst>
          </p:cNvPr>
          <p:cNvSpPr>
            <a:spLocks noGrp="1"/>
          </p:cNvSpPr>
          <p:nvPr>
            <p:ph type="sldNum" sz="quarter" idx="12"/>
          </p:nvPr>
        </p:nvSpPr>
        <p:spPr/>
        <p:txBody>
          <a:body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153840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269007-5DD0-4DF7-9CE0-375803F5B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8DE07D-E97E-44BD-8D1A-B08AD0833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883F0A-28DE-4BF0-9F4C-10EB5377F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8EAE1-BF55-46C2-8105-ECCA5BD35494}"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3D4B5D15-1D5E-4083-81E9-0116400ED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D72838-D2E9-4A08-BD76-95056644C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D8A0-5D53-4D57-9DF9-07259A31DAFC}" type="slidenum">
              <a:rPr lang="zh-CN" altLang="en-US" smtClean="0"/>
              <a:t>‹#›</a:t>
            </a:fld>
            <a:endParaRPr lang="zh-CN" altLang="en-US"/>
          </a:p>
        </p:txBody>
      </p:sp>
    </p:spTree>
    <p:extLst>
      <p:ext uri="{BB962C8B-B14F-4D97-AF65-F5344CB8AC3E}">
        <p14:creationId xmlns:p14="http://schemas.microsoft.com/office/powerpoint/2010/main" val="382064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6" name="椭圆 75">
            <a:extLst>
              <a:ext uri="{FF2B5EF4-FFF2-40B4-BE49-F238E27FC236}">
                <a16:creationId xmlns:a16="http://schemas.microsoft.com/office/drawing/2014/main" id="{4EC0FCBE-DFAA-4262-99A6-F6D7D184CA8E}"/>
              </a:ext>
            </a:extLst>
          </p:cNvPr>
          <p:cNvSpPr/>
          <p:nvPr/>
        </p:nvSpPr>
        <p:spPr>
          <a:xfrm>
            <a:off x="6795816" y="4860457"/>
            <a:ext cx="190281" cy="190281"/>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6E043319-DF1B-47D8-9DA9-52F0FBC4CC16}"/>
              </a:ext>
            </a:extLst>
          </p:cNvPr>
          <p:cNvSpPr/>
          <p:nvPr/>
        </p:nvSpPr>
        <p:spPr>
          <a:xfrm>
            <a:off x="7099202" y="4723377"/>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144EC321-4621-41BF-8160-BDFD90B091A0}"/>
              </a:ext>
            </a:extLst>
          </p:cNvPr>
          <p:cNvSpPr/>
          <p:nvPr/>
        </p:nvSpPr>
        <p:spPr>
          <a:xfrm>
            <a:off x="4483701" y="4848470"/>
            <a:ext cx="172166" cy="18903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5211B9BB-78DD-4017-89CA-9B4000913888}"/>
              </a:ext>
            </a:extLst>
          </p:cNvPr>
          <p:cNvSpPr/>
          <p:nvPr/>
        </p:nvSpPr>
        <p:spPr>
          <a:xfrm>
            <a:off x="6040755" y="6158250"/>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5DB80D0-AB2B-4363-9E3C-F6BC70826DC0}"/>
              </a:ext>
            </a:extLst>
          </p:cNvPr>
          <p:cNvSpPr/>
          <p:nvPr/>
        </p:nvSpPr>
        <p:spPr>
          <a:xfrm>
            <a:off x="9391954" y="4741626"/>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9353CF58-3BF5-4546-BB6A-7DFECD814549}"/>
              </a:ext>
            </a:extLst>
          </p:cNvPr>
          <p:cNvSpPr/>
          <p:nvPr/>
        </p:nvSpPr>
        <p:spPr>
          <a:xfrm>
            <a:off x="9466192" y="4332423"/>
            <a:ext cx="190281" cy="19028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90B390DE-B406-41A5-94E4-E2B03F5BAE90}"/>
              </a:ext>
            </a:extLst>
          </p:cNvPr>
          <p:cNvSpPr/>
          <p:nvPr/>
        </p:nvSpPr>
        <p:spPr>
          <a:xfrm>
            <a:off x="9834957" y="5920509"/>
            <a:ext cx="110490" cy="110490"/>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D6C7A42E-9CE2-4951-837B-2FB5D194D758}"/>
              </a:ext>
            </a:extLst>
          </p:cNvPr>
          <p:cNvSpPr/>
          <p:nvPr/>
        </p:nvSpPr>
        <p:spPr>
          <a:xfrm>
            <a:off x="3159168" y="3762831"/>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1145A0DC-26E8-4941-A80A-80E486088C7F}"/>
              </a:ext>
            </a:extLst>
          </p:cNvPr>
          <p:cNvSpPr/>
          <p:nvPr/>
        </p:nvSpPr>
        <p:spPr>
          <a:xfrm>
            <a:off x="4695417" y="3495146"/>
            <a:ext cx="117378" cy="117378"/>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E388F595-7C88-4313-A5DC-88CBDEFC698E}"/>
              </a:ext>
            </a:extLst>
          </p:cNvPr>
          <p:cNvSpPr/>
          <p:nvPr/>
        </p:nvSpPr>
        <p:spPr>
          <a:xfrm>
            <a:off x="4337907" y="1927006"/>
            <a:ext cx="231101" cy="23110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34C5D699-BF5E-49B0-8B41-9DEB4082952D}"/>
              </a:ext>
            </a:extLst>
          </p:cNvPr>
          <p:cNvSpPr/>
          <p:nvPr/>
        </p:nvSpPr>
        <p:spPr>
          <a:xfrm>
            <a:off x="2626418" y="2152912"/>
            <a:ext cx="146703" cy="146703"/>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4BE23A6D-D163-4C2A-94BA-B8C92C6D5865}"/>
              </a:ext>
            </a:extLst>
          </p:cNvPr>
          <p:cNvSpPr/>
          <p:nvPr/>
        </p:nvSpPr>
        <p:spPr>
          <a:xfrm>
            <a:off x="2375086" y="544944"/>
            <a:ext cx="146703" cy="146703"/>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556ADFC7-984E-4B9D-B053-AD9682426763}"/>
              </a:ext>
            </a:extLst>
          </p:cNvPr>
          <p:cNvSpPr/>
          <p:nvPr/>
        </p:nvSpPr>
        <p:spPr>
          <a:xfrm>
            <a:off x="7609112" y="934456"/>
            <a:ext cx="118994" cy="118994"/>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CF3B5EE0-E495-4569-8FD9-ECE7A987E5E6}"/>
              </a:ext>
            </a:extLst>
          </p:cNvPr>
          <p:cNvSpPr/>
          <p:nvPr/>
        </p:nvSpPr>
        <p:spPr>
          <a:xfrm>
            <a:off x="4713396" y="1717379"/>
            <a:ext cx="93579" cy="9357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EB5E1676-1B2D-4D5C-BCEC-594138628310}"/>
              </a:ext>
            </a:extLst>
          </p:cNvPr>
          <p:cNvSpPr/>
          <p:nvPr/>
        </p:nvSpPr>
        <p:spPr>
          <a:xfrm>
            <a:off x="8894862" y="1145472"/>
            <a:ext cx="119022" cy="116003"/>
          </a:xfrm>
          <a:prstGeom prst="rect">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27563813-7133-445D-9B6F-B28B0D8478C8}"/>
              </a:ext>
            </a:extLst>
          </p:cNvPr>
          <p:cNvSpPr/>
          <p:nvPr/>
        </p:nvSpPr>
        <p:spPr>
          <a:xfrm>
            <a:off x="10368429" y="1824881"/>
            <a:ext cx="79904" cy="7990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B1714089-2A5D-4931-9CE4-8B4DD73E2930}"/>
              </a:ext>
            </a:extLst>
          </p:cNvPr>
          <p:cNvSpPr/>
          <p:nvPr/>
        </p:nvSpPr>
        <p:spPr>
          <a:xfrm>
            <a:off x="1674282" y="4787819"/>
            <a:ext cx="75975" cy="75975"/>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2908966C-89BA-4420-929E-BB593719194E}"/>
              </a:ext>
            </a:extLst>
          </p:cNvPr>
          <p:cNvSpPr/>
          <p:nvPr/>
        </p:nvSpPr>
        <p:spPr>
          <a:xfrm>
            <a:off x="8129664" y="2901014"/>
            <a:ext cx="152027" cy="152027"/>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1">
            <a:extLst>
              <a:ext uri="{FF2B5EF4-FFF2-40B4-BE49-F238E27FC236}">
                <a16:creationId xmlns:a16="http://schemas.microsoft.com/office/drawing/2014/main" id="{C33E758A-E8F1-4D84-B8BF-C0655D02A151}"/>
              </a:ext>
            </a:extLst>
          </p:cNvPr>
          <p:cNvSpPr txBox="1">
            <a:spLocks/>
          </p:cNvSpPr>
          <p:nvPr/>
        </p:nvSpPr>
        <p:spPr>
          <a:xfrm>
            <a:off x="3046655" y="1882922"/>
            <a:ext cx="5988200" cy="1414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solidFill>
                  <a:schemeClr val="bg1"/>
                </a:solidFill>
                <a:latin typeface="微软雅黑" panose="020B0503020204020204" charset="-122"/>
                <a:ea typeface="微软雅黑" panose="020B0503020204020204" charset="-122"/>
              </a:rPr>
              <a:t>基于</a:t>
            </a:r>
            <a:r>
              <a:rPr lang="zh-CN" altLang="zh-CN" sz="3200" dirty="0">
                <a:solidFill>
                  <a:schemeClr val="bg1"/>
                </a:solidFill>
                <a:latin typeface="微软雅黑" panose="020B0503020204020204" charset="-122"/>
                <a:ea typeface="微软雅黑" panose="020B0503020204020204" charset="-122"/>
              </a:rPr>
              <a:t>对抗训练和</a:t>
            </a:r>
            <a:r>
              <a:rPr lang="en-US" altLang="zh-CN" sz="3200" dirty="0">
                <a:solidFill>
                  <a:schemeClr val="bg1"/>
                </a:solidFill>
                <a:latin typeface="Times New Roman" panose="02020603050405020304" pitchFamily="18" charset="0"/>
                <a:ea typeface="微软雅黑" panose="020B0503020204020204" charset="-122"/>
                <a:cs typeface="Times New Roman" panose="02020603050405020304" pitchFamily="18" charset="0"/>
              </a:rPr>
              <a:t>R-Drop</a:t>
            </a:r>
            <a:r>
              <a:rPr lang="zh-CN" altLang="en-US" sz="3200" dirty="0">
                <a:solidFill>
                  <a:schemeClr val="bg1"/>
                </a:solidFill>
                <a:latin typeface="微软雅黑" panose="020B0503020204020204" charset="-122"/>
                <a:ea typeface="微软雅黑" panose="020B0503020204020204" charset="-122"/>
              </a:rPr>
              <a:t>策略的</a:t>
            </a:r>
            <a:endParaRPr lang="en-US" altLang="zh-CN" sz="3200" dirty="0">
              <a:solidFill>
                <a:schemeClr val="bg1"/>
              </a:solidFill>
              <a:latin typeface="微软雅黑" panose="020B0503020204020204" charset="-122"/>
              <a:ea typeface="微软雅黑" panose="020B0503020204020204" charset="-122"/>
            </a:endParaRPr>
          </a:p>
          <a:p>
            <a:pPr algn="ctr"/>
            <a:r>
              <a:rPr lang="zh-CN" altLang="zh-CN" sz="3200" dirty="0">
                <a:solidFill>
                  <a:schemeClr val="bg1"/>
                </a:solidFill>
                <a:latin typeface="微软雅黑" panose="020B0503020204020204" charset="-122"/>
                <a:ea typeface="微软雅黑" panose="020B0503020204020204" charset="-122"/>
              </a:rPr>
              <a:t>中文隐式情感识别</a:t>
            </a:r>
            <a:endParaRPr lang="en-US" altLang="zh-CN" sz="3200" dirty="0">
              <a:solidFill>
                <a:schemeClr val="bg1"/>
              </a:solidFill>
              <a:latin typeface="微软雅黑" panose="020B0503020204020204" charset="-122"/>
              <a:ea typeface="微软雅黑" panose="020B0503020204020204" charset="-122"/>
            </a:endParaRPr>
          </a:p>
        </p:txBody>
      </p:sp>
      <p:grpSp>
        <p:nvGrpSpPr>
          <p:cNvPr id="27" name="组合 26">
            <a:extLst>
              <a:ext uri="{FF2B5EF4-FFF2-40B4-BE49-F238E27FC236}">
                <a16:creationId xmlns:a16="http://schemas.microsoft.com/office/drawing/2014/main" id="{457ECB74-234F-403E-97C6-33054C12B20A}"/>
              </a:ext>
            </a:extLst>
          </p:cNvPr>
          <p:cNvGrpSpPr/>
          <p:nvPr/>
        </p:nvGrpSpPr>
        <p:grpSpPr>
          <a:xfrm>
            <a:off x="3342207" y="3632374"/>
            <a:ext cx="6093228" cy="1417104"/>
            <a:chOff x="3342207" y="3632374"/>
            <a:chExt cx="6093228" cy="1417104"/>
          </a:xfrm>
        </p:grpSpPr>
        <p:sp>
          <p:nvSpPr>
            <p:cNvPr id="28" name="文本框 27">
              <a:extLst>
                <a:ext uri="{FF2B5EF4-FFF2-40B4-BE49-F238E27FC236}">
                  <a16:creationId xmlns:a16="http://schemas.microsoft.com/office/drawing/2014/main" id="{00E36015-B163-4C91-BD3D-BE3BAB2C2310}"/>
                </a:ext>
              </a:extLst>
            </p:cNvPr>
            <p:cNvSpPr txBox="1"/>
            <p:nvPr/>
          </p:nvSpPr>
          <p:spPr>
            <a:xfrm>
              <a:off x="3356212" y="3632374"/>
              <a:ext cx="3196165" cy="369332"/>
            </a:xfrm>
            <a:prstGeom prst="rect">
              <a:avLst/>
            </a:prstGeom>
            <a:noFill/>
          </p:spPr>
          <p:txBody>
            <a:bodyPr wrap="square">
              <a:spAutoFit/>
            </a:bodyPr>
            <a:lstStyle/>
            <a:p>
              <a:pPr marL="0" lvl="0" indent="0" algn="l" rtl="0">
                <a:spcBef>
                  <a:spcPts val="0"/>
                </a:spcBef>
                <a:spcAft>
                  <a:spcPts val="0"/>
                </a:spcAft>
                <a:buNone/>
              </a:pPr>
              <a:r>
                <a:rPr lang="zh-CN" altLang="en-US" dirty="0">
                  <a:solidFill>
                    <a:schemeClr val="bg1"/>
                  </a:solidFill>
                  <a:ea typeface="宋体" panose="02010600030101010101" pitchFamily="2" charset="-122"/>
                </a:rPr>
                <a:t>学校：</a:t>
              </a:r>
              <a:r>
                <a:rPr lang="zh-CN" altLang="zh-CN" dirty="0">
                  <a:solidFill>
                    <a:schemeClr val="bg1"/>
                  </a:solidFill>
                  <a:ea typeface="宋体" panose="02010600030101010101" pitchFamily="2" charset="-122"/>
                </a:rPr>
                <a:t>广东外语外贸大学</a:t>
              </a:r>
            </a:p>
          </p:txBody>
        </p:sp>
        <p:sp>
          <p:nvSpPr>
            <p:cNvPr id="29" name="文本框 28">
              <a:extLst>
                <a:ext uri="{FF2B5EF4-FFF2-40B4-BE49-F238E27FC236}">
                  <a16:creationId xmlns:a16="http://schemas.microsoft.com/office/drawing/2014/main" id="{B6430B8B-98D5-4FA7-BDB6-BC2656090F96}"/>
                </a:ext>
              </a:extLst>
            </p:cNvPr>
            <p:cNvSpPr txBox="1"/>
            <p:nvPr/>
          </p:nvSpPr>
          <p:spPr>
            <a:xfrm>
              <a:off x="3342207" y="4680146"/>
              <a:ext cx="6093228" cy="369332"/>
            </a:xfrm>
            <a:prstGeom prst="rect">
              <a:avLst/>
            </a:prstGeom>
            <a:noFill/>
          </p:spPr>
          <p:txBody>
            <a:bodyPr wrap="square">
              <a:spAutoFit/>
            </a:bodyPr>
            <a:lstStyle/>
            <a:p>
              <a:pPr marL="0" lvl="0" indent="0" algn="l" rtl="0">
                <a:spcBef>
                  <a:spcPts val="0"/>
                </a:spcBef>
                <a:spcAft>
                  <a:spcPts val="0"/>
                </a:spcAft>
                <a:buNone/>
              </a:pPr>
              <a:r>
                <a:rPr lang="zh-CN" altLang="zh-CN" dirty="0">
                  <a:solidFill>
                    <a:schemeClr val="bg1"/>
                  </a:solidFill>
                  <a:ea typeface="宋体" panose="02010600030101010101" pitchFamily="2" charset="-122"/>
                </a:rPr>
                <a:t>指导老师：蒋盛益</a:t>
              </a:r>
            </a:p>
          </p:txBody>
        </p:sp>
        <p:sp>
          <p:nvSpPr>
            <p:cNvPr id="30" name="文本框 29">
              <a:extLst>
                <a:ext uri="{FF2B5EF4-FFF2-40B4-BE49-F238E27FC236}">
                  <a16:creationId xmlns:a16="http://schemas.microsoft.com/office/drawing/2014/main" id="{9F405DA8-CA10-47FE-88EB-92276A669A91}"/>
                </a:ext>
              </a:extLst>
            </p:cNvPr>
            <p:cNvSpPr txBox="1"/>
            <p:nvPr/>
          </p:nvSpPr>
          <p:spPr>
            <a:xfrm>
              <a:off x="3342207" y="4333764"/>
              <a:ext cx="6093228" cy="369332"/>
            </a:xfrm>
            <a:prstGeom prst="rect">
              <a:avLst/>
            </a:prstGeom>
            <a:noFill/>
          </p:spPr>
          <p:txBody>
            <a:bodyPr wrap="square">
              <a:spAutoFit/>
            </a:bodyPr>
            <a:lstStyle/>
            <a:p>
              <a:pPr marL="0" lvl="0" indent="0" algn="l" rtl="0">
                <a:spcBef>
                  <a:spcPts val="0"/>
                </a:spcBef>
                <a:spcAft>
                  <a:spcPts val="0"/>
                </a:spcAft>
                <a:buNone/>
              </a:pPr>
              <a:r>
                <a:rPr lang="zh-CN" altLang="zh-CN" dirty="0">
                  <a:solidFill>
                    <a:schemeClr val="bg1"/>
                  </a:solidFill>
                  <a:ea typeface="宋体" panose="02010600030101010101" pitchFamily="2" charset="-122"/>
                </a:rPr>
                <a:t>队伍成员：</a:t>
              </a:r>
              <a:r>
                <a:rPr lang="zh-CN" altLang="en-US" dirty="0">
                  <a:solidFill>
                    <a:schemeClr val="bg1"/>
                  </a:solidFill>
                  <a:ea typeface="宋体" panose="02010600030101010101" pitchFamily="2" charset="-122"/>
                </a:rPr>
                <a:t>林楠铠、林晓钿、黄锡轩、付颖雯、熊洁颖</a:t>
              </a:r>
              <a:endParaRPr lang="zh-CN" altLang="zh-CN" dirty="0">
                <a:solidFill>
                  <a:schemeClr val="bg1"/>
                </a:solidFill>
                <a:ea typeface="宋体" panose="02010600030101010101" pitchFamily="2" charset="-122"/>
              </a:endParaRPr>
            </a:p>
          </p:txBody>
        </p:sp>
        <p:sp>
          <p:nvSpPr>
            <p:cNvPr id="32" name="文本框 31">
              <a:extLst>
                <a:ext uri="{FF2B5EF4-FFF2-40B4-BE49-F238E27FC236}">
                  <a16:creationId xmlns:a16="http://schemas.microsoft.com/office/drawing/2014/main" id="{AE6905BE-5C7B-4E33-A2A4-D50644CB2772}"/>
                </a:ext>
              </a:extLst>
            </p:cNvPr>
            <p:cNvSpPr txBox="1"/>
            <p:nvPr/>
          </p:nvSpPr>
          <p:spPr>
            <a:xfrm>
              <a:off x="3356211" y="3966266"/>
              <a:ext cx="3226923" cy="369332"/>
            </a:xfrm>
            <a:prstGeom prst="rect">
              <a:avLst/>
            </a:prstGeom>
            <a:noFill/>
          </p:spPr>
          <p:txBody>
            <a:bodyPr wrap="square">
              <a:spAutoFit/>
            </a:bodyPr>
            <a:lstStyle/>
            <a:p>
              <a:pPr marL="0" lvl="0" indent="0" algn="l" rtl="0">
                <a:spcBef>
                  <a:spcPts val="0"/>
                </a:spcBef>
                <a:spcAft>
                  <a:spcPts val="0"/>
                </a:spcAft>
                <a:buNone/>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队伍名：</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BERT 4EVER</a:t>
              </a:r>
              <a:endPar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18615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pic>
        <p:nvPicPr>
          <p:cNvPr id="50" name="Picture 2">
            <a:extLst>
              <a:ext uri="{FF2B5EF4-FFF2-40B4-BE49-F238E27FC236}">
                <a16:creationId xmlns:a16="http://schemas.microsoft.com/office/drawing/2014/main" id="{C9E41E6F-80C3-4E8A-9486-30576EBB0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22" y="205264"/>
            <a:ext cx="6860925" cy="65112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3CBCED94-EA9D-48A1-AB0D-5B824B86C1B1}"/>
              </a:ext>
            </a:extLst>
          </p:cNvPr>
          <p:cNvSpPr txBox="1"/>
          <p:nvPr/>
        </p:nvSpPr>
        <p:spPr>
          <a:xfrm>
            <a:off x="478153" y="2118077"/>
            <a:ext cx="4220228" cy="3374129"/>
          </a:xfrm>
          <a:prstGeom prst="rect">
            <a:avLst/>
          </a:prstGeom>
          <a:noFill/>
        </p:spPr>
        <p:txBody>
          <a:bodyPr wrap="square">
            <a:spAutoFit/>
          </a:bodyPr>
          <a:lstStyle/>
          <a:p>
            <a:pPr algn="l">
              <a:lnSpc>
                <a:spcPct val="150000"/>
              </a:lnSpc>
            </a:pPr>
            <a:r>
              <a:rPr lang="zh-CN" altLang="en-US" kern="100" dirty="0">
                <a:latin typeface="Times New Roman" panose="02020603050405020304" pitchFamily="18" charset="0"/>
                <a:cs typeface="Times New Roman" panose="02020603050405020304" pitchFamily="18" charset="0"/>
                <a:sym typeface="+mn-lt"/>
              </a:rPr>
              <a:t>对扩充的十折数据，每次抽取</a:t>
            </a:r>
            <a:r>
              <a:rPr lang="en-US" altLang="zh-CN" kern="100" dirty="0">
                <a:latin typeface="Times New Roman" panose="02020603050405020304" pitchFamily="18" charset="0"/>
                <a:cs typeface="Times New Roman" panose="02020603050405020304" pitchFamily="18" charset="0"/>
                <a:sym typeface="+mn-lt"/>
              </a:rPr>
              <a:t>5</a:t>
            </a:r>
            <a:r>
              <a:rPr lang="zh-CN" altLang="en-US" kern="100" dirty="0">
                <a:latin typeface="Times New Roman" panose="02020603050405020304" pitchFamily="18" charset="0"/>
                <a:cs typeface="Times New Roman" panose="02020603050405020304" pitchFamily="18" charset="0"/>
                <a:sym typeface="+mn-lt"/>
              </a:rPr>
              <a:t>折进行训练（无放回），对于训练的每个基模型都加入对抗训练扰动和</a:t>
            </a:r>
            <a:r>
              <a:rPr lang="en-US" altLang="zh-CN" kern="100" dirty="0">
                <a:latin typeface="Times New Roman" panose="02020603050405020304" pitchFamily="18" charset="0"/>
                <a:cs typeface="Times New Roman" panose="02020603050405020304" pitchFamily="18" charset="0"/>
                <a:sym typeface="+mn-lt"/>
              </a:rPr>
              <a:t>R-Drop</a:t>
            </a:r>
            <a:r>
              <a:rPr lang="zh-CN" altLang="en-US" kern="100" dirty="0">
                <a:latin typeface="Times New Roman" panose="02020603050405020304" pitchFamily="18" charset="0"/>
                <a:cs typeface="Times New Roman" panose="02020603050405020304" pitchFamily="18" charset="0"/>
                <a:sym typeface="+mn-lt"/>
              </a:rPr>
              <a:t>操作。</a:t>
            </a:r>
            <a:endParaRPr lang="en-US" altLang="zh-CN" kern="100" dirty="0">
              <a:latin typeface="Times New Roman" panose="02020603050405020304" pitchFamily="18" charset="0"/>
              <a:cs typeface="Times New Roman" panose="02020603050405020304" pitchFamily="18" charset="0"/>
              <a:sym typeface="+mn-lt"/>
            </a:endParaRPr>
          </a:p>
          <a:p>
            <a:pPr algn="l">
              <a:lnSpc>
                <a:spcPct val="150000"/>
              </a:lnSpc>
            </a:pPr>
            <a:endParaRPr lang="en-US" altLang="zh-CN" kern="100" dirty="0">
              <a:latin typeface="Times New Roman" panose="02020603050405020304" pitchFamily="18" charset="0"/>
              <a:cs typeface="Times New Roman" panose="02020603050405020304" pitchFamily="18" charset="0"/>
              <a:sym typeface="+mn-lt"/>
            </a:endParaRPr>
          </a:p>
          <a:p>
            <a:pPr algn="l">
              <a:lnSpc>
                <a:spcPct val="150000"/>
              </a:lnSpc>
            </a:pPr>
            <a:r>
              <a:rPr lang="zh-CN" altLang="en-US" kern="100" dirty="0">
                <a:latin typeface="Times New Roman" panose="02020603050405020304" pitchFamily="18" charset="0"/>
                <a:cs typeface="Times New Roman" panose="02020603050405020304" pitchFamily="18" charset="0"/>
                <a:sym typeface="+mn-lt"/>
              </a:rPr>
              <a:t>为了增加模型的多样性，在模型训练阶段还选取了</a:t>
            </a:r>
            <a:r>
              <a:rPr lang="en-US" altLang="zh-CN" sz="1800" b="0" kern="100" dirty="0">
                <a:effectLst/>
                <a:latin typeface="Times New Roman" panose="02020603050405020304" pitchFamily="18" charset="0"/>
                <a:cs typeface="Times New Roman" panose="02020603050405020304" pitchFamily="18" charset="0"/>
              </a:rPr>
              <a:t>NEZHA</a:t>
            </a:r>
            <a:r>
              <a:rPr lang="zh-CN" altLang="en-US" sz="1800" b="0" kern="100" dirty="0">
                <a:effectLst/>
                <a:latin typeface="Times New Roman" panose="02020603050405020304" pitchFamily="18" charset="0"/>
                <a:cs typeface="Times New Roman" panose="02020603050405020304" pitchFamily="18" charset="0"/>
              </a:rPr>
              <a:t>、</a:t>
            </a:r>
            <a:r>
              <a:rPr lang="en-US" altLang="zh-CN" sz="1800" b="0" kern="100" dirty="0" err="1">
                <a:effectLst/>
                <a:latin typeface="Times New Roman" panose="02020603050405020304" pitchFamily="18" charset="0"/>
                <a:cs typeface="Times New Roman" panose="02020603050405020304" pitchFamily="18" charset="0"/>
              </a:rPr>
              <a:t>RoBERTa</a:t>
            </a:r>
            <a:r>
              <a:rPr lang="zh-CN" altLang="en-US" sz="1800" b="0" kern="100" dirty="0">
                <a:effectLst/>
                <a:latin typeface="Times New Roman" panose="02020603050405020304" pitchFamily="18" charset="0"/>
                <a:cs typeface="Times New Roman" panose="02020603050405020304" pitchFamily="18" charset="0"/>
              </a:rPr>
              <a:t>、</a:t>
            </a:r>
            <a:r>
              <a:rPr lang="en-US" altLang="zh-CN" sz="1800" b="0" kern="100" dirty="0">
                <a:effectLst/>
                <a:latin typeface="Times New Roman" panose="02020603050405020304" pitchFamily="18" charset="0"/>
                <a:cs typeface="Times New Roman" panose="02020603050405020304" pitchFamily="18" charset="0"/>
              </a:rPr>
              <a:t>ELECTRA</a:t>
            </a:r>
            <a:r>
              <a:rPr lang="zh-CN" altLang="en-US" sz="1800" b="0" kern="100" dirty="0">
                <a:effectLst/>
                <a:latin typeface="Times New Roman" panose="02020603050405020304" pitchFamily="18" charset="0"/>
                <a:cs typeface="Times New Roman" panose="02020603050405020304" pitchFamily="18" charset="0"/>
              </a:rPr>
              <a:t>、</a:t>
            </a:r>
            <a:r>
              <a:rPr lang="en-US" altLang="zh-CN" sz="1800" b="0" kern="100" dirty="0">
                <a:effectLst/>
                <a:latin typeface="Times New Roman" panose="02020603050405020304" pitchFamily="18" charset="0"/>
                <a:cs typeface="Times New Roman" panose="02020603050405020304" pitchFamily="18" charset="0"/>
              </a:rPr>
              <a:t>BERT</a:t>
            </a:r>
            <a:r>
              <a:rPr lang="zh-CN" altLang="en-US" sz="1800" b="0" kern="100" dirty="0">
                <a:effectLst/>
                <a:latin typeface="Times New Roman" panose="02020603050405020304" pitchFamily="18" charset="0"/>
                <a:cs typeface="Times New Roman" panose="02020603050405020304" pitchFamily="18" charset="0"/>
              </a:rPr>
              <a:t>等常见的与训练模型。</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gn="l">
              <a:lnSpc>
                <a:spcPct val="150000"/>
              </a:lnSpc>
            </a:pP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56" name="文本框 55">
            <a:extLst>
              <a:ext uri="{FF2B5EF4-FFF2-40B4-BE49-F238E27FC236}">
                <a16:creationId xmlns:a16="http://schemas.microsoft.com/office/drawing/2014/main" id="{C42AD1A6-956A-4FA3-8A95-C5D76BE71B6A}"/>
              </a:ext>
            </a:extLst>
          </p:cNvPr>
          <p:cNvSpPr txBox="1"/>
          <p:nvPr/>
        </p:nvSpPr>
        <p:spPr>
          <a:xfrm>
            <a:off x="1945385" y="1219796"/>
            <a:ext cx="6096000"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模型融合</a:t>
            </a:r>
          </a:p>
        </p:txBody>
      </p:sp>
    </p:spTree>
    <p:extLst>
      <p:ext uri="{BB962C8B-B14F-4D97-AF65-F5344CB8AC3E}">
        <p14:creationId xmlns:p14="http://schemas.microsoft.com/office/powerpoint/2010/main" val="156439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参数设置</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E35878EE-BE7D-4E60-A36E-4F1767AE4C5D}"/>
              </a:ext>
            </a:extLst>
          </p:cNvPr>
          <p:cNvSpPr txBox="1"/>
          <p:nvPr/>
        </p:nvSpPr>
        <p:spPr>
          <a:xfrm>
            <a:off x="1555948" y="1762540"/>
            <a:ext cx="8573043" cy="1015663"/>
          </a:xfrm>
          <a:prstGeom prst="rect">
            <a:avLst/>
          </a:prstGeom>
          <a:noFill/>
        </p:spPr>
        <p:txBody>
          <a:bodyPr wrap="square">
            <a:spAutoFit/>
          </a:bodyPr>
          <a:lstStyle/>
          <a:p>
            <a:pPr marL="228600" indent="266700">
              <a:spcAft>
                <a:spcPts val="0"/>
              </a:spcAft>
            </a:pP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实验平台：</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RTX8000 48G</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显存</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GPU*1</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，本队伍</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bert4keras, </a:t>
            </a:r>
            <a:r>
              <a:rPr lang="en-US" altLang="zh-CN" sz="2000" dirty="0" err="1">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keras</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tensorflow</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框架实现，训练阶段</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每种策略随机选择</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Easy Ensemble</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生成的十个数据集中的五个进行模型训练，</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训练过程的详细设置如</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下表</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aphicFrame>
        <p:nvGraphicFramePr>
          <p:cNvPr id="18" name="表格 17">
            <a:extLst>
              <a:ext uri="{FF2B5EF4-FFF2-40B4-BE49-F238E27FC236}">
                <a16:creationId xmlns:a16="http://schemas.microsoft.com/office/drawing/2014/main" id="{F1C12F0B-1D13-4DAC-A8F9-C1337EBF7EC1}"/>
              </a:ext>
            </a:extLst>
          </p:cNvPr>
          <p:cNvGraphicFramePr>
            <a:graphicFrameLocks noGrp="1"/>
          </p:cNvGraphicFramePr>
          <p:nvPr>
            <p:extLst>
              <p:ext uri="{D42A27DB-BD31-4B8C-83A1-F6EECF244321}">
                <p14:modId xmlns:p14="http://schemas.microsoft.com/office/powerpoint/2010/main" val="2862594060"/>
              </p:ext>
            </p:extLst>
          </p:nvPr>
        </p:nvGraphicFramePr>
        <p:xfrm>
          <a:off x="1849053" y="2857607"/>
          <a:ext cx="8324388" cy="2393900"/>
        </p:xfrm>
        <a:graphic>
          <a:graphicData uri="http://schemas.openxmlformats.org/drawingml/2006/table">
            <a:tbl>
              <a:tblPr firstRow="1" firstCol="1" bandRow="1">
                <a:tableStyleId>{B301B821-A1FF-4177-AEE7-76D212191A09}</a:tableStyleId>
              </a:tblPr>
              <a:tblGrid>
                <a:gridCol w="4162194">
                  <a:extLst>
                    <a:ext uri="{9D8B030D-6E8A-4147-A177-3AD203B41FA5}">
                      <a16:colId xmlns:a16="http://schemas.microsoft.com/office/drawing/2014/main" val="4102521287"/>
                    </a:ext>
                  </a:extLst>
                </a:gridCol>
                <a:gridCol w="4162194">
                  <a:extLst>
                    <a:ext uri="{9D8B030D-6E8A-4147-A177-3AD203B41FA5}">
                      <a16:colId xmlns:a16="http://schemas.microsoft.com/office/drawing/2014/main" val="2074311719"/>
                    </a:ext>
                  </a:extLst>
                </a:gridCol>
              </a:tblGrid>
              <a:tr h="478780">
                <a:tc>
                  <a:txBody>
                    <a:bodyPr/>
                    <a:lstStyle/>
                    <a:p>
                      <a:pPr indent="266700" algn="ctr">
                        <a:spcAft>
                          <a:spcPts val="0"/>
                        </a:spcAft>
                      </a:pPr>
                      <a:r>
                        <a:rPr lang="zh-CN" sz="2000" b="0" kern="100" dirty="0">
                          <a:effectLst/>
                          <a:latin typeface="Times New Roman" panose="02020603050405020304" pitchFamily="18" charset="0"/>
                          <a:cs typeface="Times New Roman" panose="02020603050405020304" pitchFamily="18" charset="0"/>
                        </a:rPr>
                        <a:t>参数</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zh-CN" sz="2000" b="0" kern="100">
                          <a:effectLst/>
                          <a:latin typeface="Times New Roman" panose="02020603050405020304" pitchFamily="18" charset="0"/>
                          <a:cs typeface="Times New Roman" panose="02020603050405020304" pitchFamily="18" charset="0"/>
                        </a:rPr>
                        <a:t>参数值</a:t>
                      </a:r>
                      <a:endParaRPr lang="zh-CN" sz="2000" b="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8637588"/>
                  </a:ext>
                </a:extLst>
              </a:tr>
              <a:tr h="478780">
                <a:tc>
                  <a:txBody>
                    <a:bodyPr/>
                    <a:lstStyle/>
                    <a:p>
                      <a:pPr indent="266700" algn="ctr">
                        <a:spcAft>
                          <a:spcPts val="0"/>
                        </a:spcAft>
                      </a:pPr>
                      <a:r>
                        <a:rPr lang="zh-CN" sz="2000" b="0" kern="100" dirty="0">
                          <a:effectLst/>
                          <a:latin typeface="Times New Roman" panose="02020603050405020304" pitchFamily="18" charset="0"/>
                          <a:cs typeface="Times New Roman" panose="02020603050405020304" pitchFamily="18" charset="0"/>
                        </a:rPr>
                        <a:t>学习率</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2e-5</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530379"/>
                  </a:ext>
                </a:extLst>
              </a:tr>
              <a:tr h="478780">
                <a:tc>
                  <a:txBody>
                    <a:bodyPr/>
                    <a:lstStyle/>
                    <a:p>
                      <a:pPr indent="266700" algn="ctr">
                        <a:spcAft>
                          <a:spcPts val="0"/>
                        </a:spcAft>
                      </a:pPr>
                      <a:r>
                        <a:rPr lang="zh-CN" sz="2000" b="0" kern="100" dirty="0">
                          <a:effectLst/>
                          <a:latin typeface="Times New Roman" panose="02020603050405020304" pitchFamily="18" charset="0"/>
                          <a:cs typeface="Times New Roman" panose="02020603050405020304" pitchFamily="18" charset="0"/>
                        </a:rPr>
                        <a:t>文本最大长度</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128</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8309569"/>
                  </a:ext>
                </a:extLst>
              </a:tr>
              <a:tr h="478780">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Batch size</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64/32</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74528506"/>
                  </a:ext>
                </a:extLst>
              </a:tr>
              <a:tr h="478780">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Epoch</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2000" b="0" kern="100" dirty="0">
                          <a:effectLst/>
                          <a:latin typeface="Times New Roman" panose="02020603050405020304" pitchFamily="18" charset="0"/>
                          <a:cs typeface="Times New Roman" panose="02020603050405020304" pitchFamily="18" charset="0"/>
                        </a:rPr>
                        <a:t>10</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4069221"/>
                  </a:ext>
                </a:extLst>
              </a:tr>
            </a:tbl>
          </a:graphicData>
        </a:graphic>
      </p:graphicFrame>
    </p:spTree>
    <p:extLst>
      <p:ext uri="{BB962C8B-B14F-4D97-AF65-F5344CB8AC3E}">
        <p14:creationId xmlns:p14="http://schemas.microsoft.com/office/powerpoint/2010/main" val="341690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实验效果</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aphicFrame>
        <p:nvGraphicFramePr>
          <p:cNvPr id="17" name="表格 16">
            <a:extLst>
              <a:ext uri="{FF2B5EF4-FFF2-40B4-BE49-F238E27FC236}">
                <a16:creationId xmlns:a16="http://schemas.microsoft.com/office/drawing/2014/main" id="{9D3D2A4B-DD92-4ED7-9096-9FA6A120168B}"/>
              </a:ext>
            </a:extLst>
          </p:cNvPr>
          <p:cNvGraphicFramePr>
            <a:graphicFrameLocks noGrp="1"/>
          </p:cNvGraphicFramePr>
          <p:nvPr>
            <p:extLst>
              <p:ext uri="{D42A27DB-BD31-4B8C-83A1-F6EECF244321}">
                <p14:modId xmlns:p14="http://schemas.microsoft.com/office/powerpoint/2010/main" val="3391478035"/>
              </p:ext>
            </p:extLst>
          </p:nvPr>
        </p:nvGraphicFramePr>
        <p:xfrm>
          <a:off x="1849053" y="1482105"/>
          <a:ext cx="8628446" cy="3608424"/>
        </p:xfrm>
        <a:graphic>
          <a:graphicData uri="http://schemas.openxmlformats.org/drawingml/2006/table">
            <a:tbl>
              <a:tblPr firstRow="1" firstCol="1" bandRow="1">
                <a:tableStyleId>{B301B821-A1FF-4177-AEE7-76D212191A09}</a:tableStyleId>
              </a:tblPr>
              <a:tblGrid>
                <a:gridCol w="4314223">
                  <a:extLst>
                    <a:ext uri="{9D8B030D-6E8A-4147-A177-3AD203B41FA5}">
                      <a16:colId xmlns:a16="http://schemas.microsoft.com/office/drawing/2014/main" val="1109891370"/>
                    </a:ext>
                  </a:extLst>
                </a:gridCol>
                <a:gridCol w="4314223">
                  <a:extLst>
                    <a:ext uri="{9D8B030D-6E8A-4147-A177-3AD203B41FA5}">
                      <a16:colId xmlns:a16="http://schemas.microsoft.com/office/drawing/2014/main" val="3174975997"/>
                    </a:ext>
                  </a:extLst>
                </a:gridCol>
              </a:tblGrid>
              <a:tr h="400936">
                <a:tc>
                  <a:txBody>
                    <a:bodyPr/>
                    <a:lstStyle/>
                    <a:p>
                      <a:pPr indent="266700" algn="ctr">
                        <a:spcAft>
                          <a:spcPts val="0"/>
                        </a:spcAft>
                      </a:pPr>
                      <a:r>
                        <a:rPr lang="zh-CN" sz="1800" kern="100" dirty="0">
                          <a:effectLst/>
                          <a:latin typeface="Times New Roman" panose="02020603050405020304" pitchFamily="18" charset="0"/>
                          <a:cs typeface="Times New Roman" panose="02020603050405020304" pitchFamily="18" charset="0"/>
                        </a:rPr>
                        <a:t>模型</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kern="100" dirty="0">
                          <a:effectLst/>
                          <a:latin typeface="Times New Roman" panose="02020603050405020304" pitchFamily="18" charset="0"/>
                          <a:cs typeface="Times New Roman" panose="02020603050405020304" pitchFamily="18" charset="0"/>
                        </a:rPr>
                        <a:t>Macro-F1</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3799988"/>
                  </a:ext>
                </a:extLst>
              </a:tr>
              <a:tr h="400936">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NEZHA + </a:t>
                      </a:r>
                      <a:r>
                        <a:rPr lang="zh-CN" sz="1800" b="0" kern="100" dirty="0">
                          <a:effectLst/>
                          <a:latin typeface="Times New Roman" panose="02020603050405020304" pitchFamily="18" charset="0"/>
                          <a:cs typeface="Times New Roman" panose="02020603050405020304" pitchFamily="18" charset="0"/>
                        </a:rPr>
                        <a:t>对抗训练</a:t>
                      </a:r>
                      <a:r>
                        <a:rPr lang="en-US" sz="1800" b="0" kern="100" dirty="0">
                          <a:effectLst/>
                          <a:latin typeface="Times New Roman" panose="02020603050405020304" pitchFamily="18" charset="0"/>
                          <a:cs typeface="Times New Roman" panose="02020603050405020304" pitchFamily="18" charset="0"/>
                        </a:rPr>
                        <a:t>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0.8178</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61673181"/>
                  </a:ext>
                </a:extLst>
              </a:tr>
              <a:tr h="400936">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NEZHA + R-drop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0.8175</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4434953"/>
                  </a:ext>
                </a:extLst>
              </a:tr>
              <a:tr h="400936">
                <a:tc>
                  <a:txBody>
                    <a:bodyPr/>
                    <a:lstStyle/>
                    <a:p>
                      <a:pPr indent="266700" algn="ctr">
                        <a:spcAft>
                          <a:spcPts val="0"/>
                        </a:spcAft>
                      </a:pPr>
                      <a:r>
                        <a:rPr lang="en-US" sz="1800" b="0" kern="100" dirty="0" err="1">
                          <a:effectLst/>
                          <a:latin typeface="Times New Roman" panose="02020603050405020304" pitchFamily="18" charset="0"/>
                          <a:cs typeface="Times New Roman" panose="02020603050405020304" pitchFamily="18" charset="0"/>
                        </a:rPr>
                        <a:t>RoBERTa</a:t>
                      </a:r>
                      <a:r>
                        <a:rPr lang="en-US" sz="1800" b="0" kern="100" dirty="0">
                          <a:effectLst/>
                          <a:latin typeface="Times New Roman" panose="02020603050405020304" pitchFamily="18" charset="0"/>
                          <a:cs typeface="Times New Roman" panose="02020603050405020304" pitchFamily="18" charset="0"/>
                        </a:rPr>
                        <a:t> + </a:t>
                      </a:r>
                      <a:r>
                        <a:rPr lang="zh-CN" sz="1800" b="0" kern="100" dirty="0">
                          <a:effectLst/>
                          <a:latin typeface="Times New Roman" panose="02020603050405020304" pitchFamily="18" charset="0"/>
                          <a:cs typeface="Times New Roman" panose="02020603050405020304" pitchFamily="18" charset="0"/>
                        </a:rPr>
                        <a:t>对抗训练</a:t>
                      </a:r>
                      <a:r>
                        <a:rPr lang="en-US" sz="1800" b="0" kern="100" dirty="0">
                          <a:effectLst/>
                          <a:latin typeface="Times New Roman" panose="02020603050405020304" pitchFamily="18" charset="0"/>
                          <a:cs typeface="Times New Roman" panose="02020603050405020304" pitchFamily="18" charset="0"/>
                        </a:rPr>
                        <a:t>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0.8124</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4646033"/>
                  </a:ext>
                </a:extLst>
              </a:tr>
              <a:tr h="400936">
                <a:tc>
                  <a:txBody>
                    <a:bodyPr/>
                    <a:lstStyle/>
                    <a:p>
                      <a:pPr indent="266700" algn="ctr">
                        <a:spcAft>
                          <a:spcPts val="0"/>
                        </a:spcAft>
                      </a:pPr>
                      <a:r>
                        <a:rPr lang="en-US" sz="1800" b="0" kern="100" dirty="0" err="1">
                          <a:effectLst/>
                          <a:latin typeface="Times New Roman" panose="02020603050405020304" pitchFamily="18" charset="0"/>
                          <a:cs typeface="Times New Roman" panose="02020603050405020304" pitchFamily="18" charset="0"/>
                        </a:rPr>
                        <a:t>RoBERTa</a:t>
                      </a:r>
                      <a:r>
                        <a:rPr lang="en-US" sz="1800" b="0" kern="100" dirty="0">
                          <a:effectLst/>
                          <a:latin typeface="Times New Roman" panose="02020603050405020304" pitchFamily="18" charset="0"/>
                          <a:cs typeface="Times New Roman" panose="02020603050405020304" pitchFamily="18" charset="0"/>
                        </a:rPr>
                        <a:t> + R-drop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0.8119</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7938761"/>
                  </a:ext>
                </a:extLst>
              </a:tr>
              <a:tr h="400936">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ELECTRA + </a:t>
                      </a:r>
                      <a:r>
                        <a:rPr lang="zh-CN" sz="1800" b="0" kern="100" dirty="0">
                          <a:effectLst/>
                          <a:latin typeface="Times New Roman" panose="02020603050405020304" pitchFamily="18" charset="0"/>
                          <a:cs typeface="Times New Roman" panose="02020603050405020304" pitchFamily="18" charset="0"/>
                        </a:rPr>
                        <a:t>对抗训练</a:t>
                      </a:r>
                      <a:r>
                        <a:rPr lang="en-US" sz="1800" b="0" kern="100" dirty="0">
                          <a:effectLst/>
                          <a:latin typeface="Times New Roman" panose="02020603050405020304" pitchFamily="18" charset="0"/>
                          <a:cs typeface="Times New Roman" panose="02020603050405020304" pitchFamily="18" charset="0"/>
                        </a:rPr>
                        <a:t>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0.8059</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77077858"/>
                  </a:ext>
                </a:extLst>
              </a:tr>
              <a:tr h="400936">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ELECTRA + R-drop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0.8114</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899460"/>
                  </a:ext>
                </a:extLst>
              </a:tr>
              <a:tr h="400936">
                <a:tc>
                  <a:txBody>
                    <a:bodyPr/>
                    <a:lstStyle/>
                    <a:p>
                      <a:pPr indent="266700" algn="ctr">
                        <a:spcAft>
                          <a:spcPts val="0"/>
                        </a:spcAft>
                      </a:pPr>
                      <a:r>
                        <a:rPr lang="en-US" sz="1800" b="0" kern="100">
                          <a:effectLst/>
                          <a:latin typeface="Times New Roman" panose="02020603050405020304" pitchFamily="18" charset="0"/>
                          <a:cs typeface="Times New Roman" panose="02020603050405020304" pitchFamily="18" charset="0"/>
                        </a:rPr>
                        <a:t>BERT + </a:t>
                      </a:r>
                      <a:r>
                        <a:rPr lang="zh-CN" sz="1800" b="0" kern="100">
                          <a:effectLst/>
                          <a:latin typeface="Times New Roman" panose="02020603050405020304" pitchFamily="18" charset="0"/>
                          <a:cs typeface="Times New Roman" panose="02020603050405020304" pitchFamily="18" charset="0"/>
                        </a:rPr>
                        <a:t>对抗训练</a:t>
                      </a:r>
                      <a:r>
                        <a:rPr lang="en-US" sz="1800" b="0" kern="100">
                          <a:effectLst/>
                          <a:latin typeface="Times New Roman" panose="02020603050405020304" pitchFamily="18" charset="0"/>
                          <a:cs typeface="Times New Roman" panose="02020603050405020304" pitchFamily="18" charset="0"/>
                        </a:rPr>
                        <a:t> + EDA</a:t>
                      </a:r>
                      <a:endParaRPr lang="zh-CN" sz="1600" b="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0.8116</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4344613"/>
                  </a:ext>
                </a:extLst>
              </a:tr>
              <a:tr h="400936">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BERT+ R-drop + EDA</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en-US" sz="1800" b="0" kern="100" dirty="0">
                          <a:effectLst/>
                          <a:latin typeface="Times New Roman" panose="02020603050405020304" pitchFamily="18" charset="0"/>
                          <a:cs typeface="Times New Roman" panose="02020603050405020304" pitchFamily="18" charset="0"/>
                        </a:rPr>
                        <a:t>0.8130</a:t>
                      </a:r>
                      <a:endParaRPr lang="zh-CN" sz="16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9852102"/>
                  </a:ext>
                </a:extLst>
              </a:tr>
            </a:tbl>
          </a:graphicData>
        </a:graphic>
      </p:graphicFrame>
      <p:sp>
        <p:nvSpPr>
          <p:cNvPr id="20" name="文本框 19">
            <a:extLst>
              <a:ext uri="{FF2B5EF4-FFF2-40B4-BE49-F238E27FC236}">
                <a16:creationId xmlns:a16="http://schemas.microsoft.com/office/drawing/2014/main" id="{3D1DFF25-F72B-4C29-AB4D-9892D857AFA7}"/>
              </a:ext>
            </a:extLst>
          </p:cNvPr>
          <p:cNvSpPr txBox="1"/>
          <p:nvPr/>
        </p:nvSpPr>
        <p:spPr>
          <a:xfrm>
            <a:off x="1849053" y="5508940"/>
            <a:ext cx="8628446" cy="707886"/>
          </a:xfrm>
          <a:prstGeom prst="rect">
            <a:avLst/>
          </a:prstGeom>
          <a:noFill/>
        </p:spPr>
        <p:txBody>
          <a:bodyPr wrap="square">
            <a:spAutoFit/>
          </a:bodyPr>
          <a:lstStyle/>
          <a:p>
            <a:pPr algn="ct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本项目由</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上</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种策略</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折融合（总共</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40</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数据均为</a:t>
            </a:r>
            <a:r>
              <a:rPr lang="en-US"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Easy Ensemble</a:t>
            </a:r>
            <a:r>
              <a:rPr lang="zh-CN" altLang="zh-CN"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生成的数据。</a:t>
            </a:r>
            <a:endParaRPr lang="zh-CN" altLang="en-US" sz="2000"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529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总结展望</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7" name="文本框 16">
            <a:extLst>
              <a:ext uri="{FF2B5EF4-FFF2-40B4-BE49-F238E27FC236}">
                <a16:creationId xmlns:a16="http://schemas.microsoft.com/office/drawing/2014/main" id="{C4699EB9-AB10-46DB-BAA3-7FB3DBFB390F}"/>
              </a:ext>
            </a:extLst>
          </p:cNvPr>
          <p:cNvSpPr txBox="1"/>
          <p:nvPr/>
        </p:nvSpPr>
        <p:spPr>
          <a:xfrm>
            <a:off x="939800" y="1843950"/>
            <a:ext cx="10172700" cy="4192943"/>
          </a:xfrm>
          <a:prstGeom prst="rect">
            <a:avLst/>
          </a:prstGeom>
          <a:noFill/>
        </p:spPr>
        <p:txBody>
          <a:bodyPr wrap="square">
            <a:spAutoFit/>
          </a:bodyPr>
          <a:lstStyle/>
          <a:p>
            <a:pPr marL="228600" indent="266700">
              <a:lnSpc>
                <a:spcPct val="150000"/>
              </a:lnSpc>
              <a:spcAft>
                <a:spcPts val="0"/>
              </a:spcAft>
            </a:pPr>
            <a:r>
              <a:rPr lang="zh-CN" altLang="en-US" sz="2000" dirty="0">
                <a:solidFill>
                  <a:srgbClr val="121212"/>
                </a:solidFill>
                <a:latin typeface="微软雅黑" panose="020B0503020204020204" pitchFamily="34" charset="-122"/>
                <a:ea typeface="微软雅黑" panose="020B0503020204020204" pitchFamily="34" charset="-122"/>
              </a:rPr>
              <a:t>本次测评的任务是对较为新颖的研究问题</a:t>
            </a:r>
            <a:r>
              <a:rPr lang="en-US" altLang="zh-CN" sz="2000" dirty="0">
                <a:solidFill>
                  <a:srgbClr val="121212"/>
                </a:solidFill>
                <a:latin typeface="微软雅黑" panose="020B0503020204020204" pitchFamily="34" charset="-122"/>
                <a:ea typeface="微软雅黑" panose="020B0503020204020204" pitchFamily="34" charset="-122"/>
              </a:rPr>
              <a:t>——</a:t>
            </a:r>
            <a:r>
              <a:rPr lang="zh-CN" altLang="en-US" sz="2000" dirty="0">
                <a:solidFill>
                  <a:srgbClr val="121212"/>
                </a:solidFill>
                <a:latin typeface="微软雅黑" panose="020B0503020204020204" pitchFamily="34" charset="-122"/>
                <a:ea typeface="微软雅黑" panose="020B0503020204020204" pitchFamily="34" charset="-122"/>
              </a:rPr>
              <a:t>隐式情感的分析，近年来，显式情感分析已经取得了良好的进展与丰硕的成果。通过这样的算法竞赛，不仅对隐式情感展开了较为深入的研究，而且将有助于更全面、更精确地提升文本情感分析的效果，可为文本表示学习、自然语言理解、用户建模、知识嵌入等方面研究起到积极的推动作用，进一步促进基于文本情感分析相关领域的应用和产业的快速发展。</a:t>
            </a:r>
          </a:p>
          <a:p>
            <a:pPr marL="228600" indent="266700">
              <a:lnSpc>
                <a:spcPct val="150000"/>
              </a:lnSpc>
              <a:spcAft>
                <a:spcPts val="0"/>
              </a:spcAft>
            </a:pPr>
            <a:r>
              <a:rPr lang="zh-CN" altLang="en-US" sz="2000" dirty="0">
                <a:solidFill>
                  <a:srgbClr val="121212"/>
                </a:solidFill>
                <a:latin typeface="微软雅黑" panose="020B0503020204020204" pitchFamily="34" charset="-122"/>
                <a:ea typeface="微软雅黑" panose="020B0503020204020204" pitchFamily="34" charset="-122"/>
              </a:rPr>
              <a:t>参加本次测评过程中，我们通过一次次的实验来不断探求模型的极限，并运用了模型融合的方法，试图加强模型效果。由于隐式情感分析本质上是一种特殊的情感分析任务，因此在未来的工作中将考虑从现有传统情感分析数据或模型中通过迁移学习等方案进一步提升隐式情感的分析效果。</a:t>
            </a:r>
          </a:p>
        </p:txBody>
      </p:sp>
    </p:spTree>
    <p:extLst>
      <p:ext uri="{BB962C8B-B14F-4D97-AF65-F5344CB8AC3E}">
        <p14:creationId xmlns:p14="http://schemas.microsoft.com/office/powerpoint/2010/main" val="137001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7">
            <a:extLst>
              <a:ext uri="{FF2B5EF4-FFF2-40B4-BE49-F238E27FC236}">
                <a16:creationId xmlns:a16="http://schemas.microsoft.com/office/drawing/2014/main" id="{2D50CD62-9C4C-4120-B0D6-1BF78A0CE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9">
            <a:extLst>
              <a:ext uri="{FF2B5EF4-FFF2-40B4-BE49-F238E27FC236}">
                <a16:creationId xmlns:a16="http://schemas.microsoft.com/office/drawing/2014/main" id="{275B962C-A497-41FE-B40D-096A62AC5A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 name="弧形 68">
            <a:extLst>
              <a:ext uri="{FF2B5EF4-FFF2-40B4-BE49-F238E27FC236}">
                <a16:creationId xmlns:a16="http://schemas.microsoft.com/office/drawing/2014/main" id="{11A9F41A-FF95-408E-9BDD-9B943D2B383D}"/>
              </a:ext>
            </a:extLst>
          </p:cNvPr>
          <p:cNvSpPr/>
          <p:nvPr/>
        </p:nvSpPr>
        <p:spPr>
          <a:xfrm>
            <a:off x="2489982" y="-154746"/>
            <a:ext cx="7216726" cy="7118254"/>
          </a:xfrm>
          <a:prstGeom prst="arc">
            <a:avLst>
              <a:gd name="adj1" fmla="val 5571114"/>
              <a:gd name="adj2" fmla="val 5561021"/>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弧形 69">
            <a:extLst>
              <a:ext uri="{FF2B5EF4-FFF2-40B4-BE49-F238E27FC236}">
                <a16:creationId xmlns:a16="http://schemas.microsoft.com/office/drawing/2014/main" id="{15660606-FEA2-4679-B06C-CD76A7D1D367}"/>
              </a:ext>
            </a:extLst>
          </p:cNvPr>
          <p:cNvSpPr/>
          <p:nvPr/>
        </p:nvSpPr>
        <p:spPr>
          <a:xfrm>
            <a:off x="1486301" y="-1122532"/>
            <a:ext cx="9202294" cy="9076728"/>
          </a:xfrm>
          <a:prstGeom prst="arc">
            <a:avLst>
              <a:gd name="adj1" fmla="val 5571114"/>
              <a:gd name="adj2" fmla="val 556102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99AC0206-8029-4421-AE42-DEB6A12D399C}"/>
              </a:ext>
            </a:extLst>
          </p:cNvPr>
          <p:cNvSpPr/>
          <p:nvPr/>
        </p:nvSpPr>
        <p:spPr>
          <a:xfrm>
            <a:off x="6795816" y="4860457"/>
            <a:ext cx="190281" cy="190281"/>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027E0512-1669-4361-807E-37C9207639A9}"/>
              </a:ext>
            </a:extLst>
          </p:cNvPr>
          <p:cNvSpPr/>
          <p:nvPr/>
        </p:nvSpPr>
        <p:spPr>
          <a:xfrm>
            <a:off x="7099202" y="4723377"/>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C928FE8B-867B-444B-91F1-8FB1AB7A0AB0}"/>
              </a:ext>
            </a:extLst>
          </p:cNvPr>
          <p:cNvSpPr/>
          <p:nvPr/>
        </p:nvSpPr>
        <p:spPr>
          <a:xfrm>
            <a:off x="4483701" y="4848470"/>
            <a:ext cx="172166" cy="18903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8FB9F0B9-CA6D-4908-BCF3-440CF05201E9}"/>
              </a:ext>
            </a:extLst>
          </p:cNvPr>
          <p:cNvSpPr/>
          <p:nvPr/>
        </p:nvSpPr>
        <p:spPr>
          <a:xfrm>
            <a:off x="6040755" y="6158250"/>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83E35F65-8216-4BAF-8B06-74C61F465187}"/>
              </a:ext>
            </a:extLst>
          </p:cNvPr>
          <p:cNvSpPr/>
          <p:nvPr/>
        </p:nvSpPr>
        <p:spPr>
          <a:xfrm>
            <a:off x="9391954" y="4741626"/>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56A395DD-EF36-4661-A181-EA836042F0A6}"/>
              </a:ext>
            </a:extLst>
          </p:cNvPr>
          <p:cNvSpPr/>
          <p:nvPr/>
        </p:nvSpPr>
        <p:spPr>
          <a:xfrm>
            <a:off x="9466192" y="4332423"/>
            <a:ext cx="190281" cy="19028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D3AA2654-3C0E-4F88-B76B-BD7EF9D733A1}"/>
              </a:ext>
            </a:extLst>
          </p:cNvPr>
          <p:cNvSpPr/>
          <p:nvPr/>
        </p:nvSpPr>
        <p:spPr>
          <a:xfrm>
            <a:off x="9834957" y="5920509"/>
            <a:ext cx="110490" cy="110490"/>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1168E0C-C02C-4EA8-930E-06B923AF5DF6}"/>
              </a:ext>
            </a:extLst>
          </p:cNvPr>
          <p:cNvSpPr/>
          <p:nvPr/>
        </p:nvSpPr>
        <p:spPr>
          <a:xfrm>
            <a:off x="3159168" y="3762831"/>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9ECDC937-8B9A-42F4-9593-BB55FBA4CA48}"/>
              </a:ext>
            </a:extLst>
          </p:cNvPr>
          <p:cNvSpPr/>
          <p:nvPr/>
        </p:nvSpPr>
        <p:spPr>
          <a:xfrm>
            <a:off x="4695417" y="3495146"/>
            <a:ext cx="117378" cy="117378"/>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1C808487-2D73-4443-AF1D-DE5995F4A0A4}"/>
              </a:ext>
            </a:extLst>
          </p:cNvPr>
          <p:cNvSpPr/>
          <p:nvPr/>
        </p:nvSpPr>
        <p:spPr>
          <a:xfrm>
            <a:off x="4337907" y="1927006"/>
            <a:ext cx="231101" cy="23110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2171393F-8F89-4005-8E80-4274D843ACA9}"/>
              </a:ext>
            </a:extLst>
          </p:cNvPr>
          <p:cNvSpPr/>
          <p:nvPr/>
        </p:nvSpPr>
        <p:spPr>
          <a:xfrm>
            <a:off x="2626418" y="2152912"/>
            <a:ext cx="146703" cy="146703"/>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7CA26F2B-93C6-4EB1-ACFC-F7798AE4B176}"/>
              </a:ext>
            </a:extLst>
          </p:cNvPr>
          <p:cNvSpPr/>
          <p:nvPr/>
        </p:nvSpPr>
        <p:spPr>
          <a:xfrm>
            <a:off x="2375086" y="544944"/>
            <a:ext cx="146703" cy="146703"/>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819A89C9-FFE1-4BD9-9C5E-0E2000AF3452}"/>
              </a:ext>
            </a:extLst>
          </p:cNvPr>
          <p:cNvSpPr/>
          <p:nvPr/>
        </p:nvSpPr>
        <p:spPr>
          <a:xfrm>
            <a:off x="7609112" y="934456"/>
            <a:ext cx="118994" cy="118994"/>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5C4A1AF9-A8BE-4FF8-9D63-1593B61756FA}"/>
              </a:ext>
            </a:extLst>
          </p:cNvPr>
          <p:cNvSpPr/>
          <p:nvPr/>
        </p:nvSpPr>
        <p:spPr>
          <a:xfrm>
            <a:off x="4713396" y="1717379"/>
            <a:ext cx="93579" cy="9357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DE7927F-579D-47D0-B836-A9D99D8B7A97}"/>
              </a:ext>
            </a:extLst>
          </p:cNvPr>
          <p:cNvSpPr/>
          <p:nvPr/>
        </p:nvSpPr>
        <p:spPr>
          <a:xfrm>
            <a:off x="8894862" y="1145472"/>
            <a:ext cx="119022" cy="116003"/>
          </a:xfrm>
          <a:prstGeom prst="rect">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F6AA3B04-F8AB-4AC5-B579-2BFA9A062BBB}"/>
              </a:ext>
            </a:extLst>
          </p:cNvPr>
          <p:cNvSpPr/>
          <p:nvPr/>
        </p:nvSpPr>
        <p:spPr>
          <a:xfrm>
            <a:off x="10368429" y="1824881"/>
            <a:ext cx="79904" cy="7990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F1B6E741-6DB0-4599-AEB6-1E8AD2AD5633}"/>
              </a:ext>
            </a:extLst>
          </p:cNvPr>
          <p:cNvSpPr/>
          <p:nvPr/>
        </p:nvSpPr>
        <p:spPr>
          <a:xfrm>
            <a:off x="1674282" y="4787819"/>
            <a:ext cx="75975" cy="75975"/>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E1199D7A-1FF7-4043-88F4-1DA54A0A04EB}"/>
              </a:ext>
            </a:extLst>
          </p:cNvPr>
          <p:cNvSpPr/>
          <p:nvPr/>
        </p:nvSpPr>
        <p:spPr>
          <a:xfrm>
            <a:off x="8129664" y="2901014"/>
            <a:ext cx="152027" cy="152027"/>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标题 1">
            <a:extLst>
              <a:ext uri="{FF2B5EF4-FFF2-40B4-BE49-F238E27FC236}">
                <a16:creationId xmlns:a16="http://schemas.microsoft.com/office/drawing/2014/main" id="{EE1F5ABD-4E0E-44DE-9B6A-745301780640}"/>
              </a:ext>
            </a:extLst>
          </p:cNvPr>
          <p:cNvSpPr txBox="1">
            <a:spLocks/>
          </p:cNvSpPr>
          <p:nvPr/>
        </p:nvSpPr>
        <p:spPr>
          <a:xfrm>
            <a:off x="2799149" y="2834985"/>
            <a:ext cx="6667043" cy="11368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THANKS</a:t>
            </a:r>
            <a:endParaRPr lang="zh-CN" altLang="en-US" b="1"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65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赛题介绍</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aphicFrame>
        <p:nvGraphicFramePr>
          <p:cNvPr id="18" name="表格 11">
            <a:extLst>
              <a:ext uri="{FF2B5EF4-FFF2-40B4-BE49-F238E27FC236}">
                <a16:creationId xmlns:a16="http://schemas.microsoft.com/office/drawing/2014/main" id="{F8F589C7-6B43-4001-A9D6-5E12F1333065}"/>
              </a:ext>
            </a:extLst>
          </p:cNvPr>
          <p:cNvGraphicFramePr>
            <a:graphicFrameLocks noGrp="1"/>
          </p:cNvGraphicFramePr>
          <p:nvPr>
            <p:extLst>
              <p:ext uri="{D42A27DB-BD31-4B8C-83A1-F6EECF244321}">
                <p14:modId xmlns:p14="http://schemas.microsoft.com/office/powerpoint/2010/main" val="139670575"/>
              </p:ext>
            </p:extLst>
          </p:nvPr>
        </p:nvGraphicFramePr>
        <p:xfrm>
          <a:off x="840005" y="2705645"/>
          <a:ext cx="10987720" cy="2248152"/>
        </p:xfrm>
        <a:graphic>
          <a:graphicData uri="http://schemas.openxmlformats.org/drawingml/2006/table">
            <a:tbl>
              <a:tblPr firstRow="1" bandRow="1">
                <a:tableStyleId>{B301B821-A1FF-4177-AEE7-76D212191A09}</a:tableStyleId>
              </a:tblPr>
              <a:tblGrid>
                <a:gridCol w="5493860">
                  <a:extLst>
                    <a:ext uri="{9D8B030D-6E8A-4147-A177-3AD203B41FA5}">
                      <a16:colId xmlns:a16="http://schemas.microsoft.com/office/drawing/2014/main" val="1560039807"/>
                    </a:ext>
                  </a:extLst>
                </a:gridCol>
                <a:gridCol w="5493860">
                  <a:extLst>
                    <a:ext uri="{9D8B030D-6E8A-4147-A177-3AD203B41FA5}">
                      <a16:colId xmlns:a16="http://schemas.microsoft.com/office/drawing/2014/main" val="2698271889"/>
                    </a:ext>
                  </a:extLst>
                </a:gridCol>
              </a:tblGrid>
              <a:tr h="562038">
                <a:tc>
                  <a:txBody>
                    <a:bodyPr/>
                    <a:lstStyle/>
                    <a:p>
                      <a:pPr algn="ctr" fontAlgn="ctr"/>
                      <a:r>
                        <a:rPr lang="zh-CN" altLang="en-US" sz="1600" u="none" strike="noStrike" dirty="0">
                          <a:effectLst/>
                        </a:rPr>
                        <a:t>例句</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600" u="none" strike="noStrike" dirty="0">
                          <a:effectLst/>
                        </a:rPr>
                        <a:t>情感</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232064702"/>
                  </a:ext>
                </a:extLst>
              </a:tr>
              <a:tr h="562038">
                <a:tc>
                  <a:txBody>
                    <a:bodyPr/>
                    <a:lstStyle/>
                    <a:p>
                      <a:pPr algn="ctr" fontAlgn="ctr"/>
                      <a:r>
                        <a:rPr lang="zh-CN" altLang="en-US" sz="1600" u="none" strike="noStrike" dirty="0">
                          <a:effectLst/>
                        </a:rPr>
                        <a:t>你们公司一年的销售额也赶不上我们一个月的。</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600" u="none" strike="noStrike" dirty="0">
                          <a:effectLst/>
                        </a:rPr>
                        <a:t>贬义隐式情感</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1817018365"/>
                  </a:ext>
                </a:extLst>
              </a:tr>
              <a:tr h="562038">
                <a:tc>
                  <a:txBody>
                    <a:bodyPr/>
                    <a:lstStyle/>
                    <a:p>
                      <a:pPr algn="ctr" fontAlgn="ctr"/>
                      <a:r>
                        <a:rPr lang="zh-CN" altLang="en-US" sz="1600" u="none" strike="noStrike" dirty="0">
                          <a:effectLst/>
                        </a:rPr>
                        <a:t>有种活着诗里的感觉：烟笼寒水月笼沙，夜泊秦淮近酒家。</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600" u="none" strike="noStrike" dirty="0">
                          <a:effectLst/>
                        </a:rPr>
                        <a:t>褒义隐式情感</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2249017402"/>
                  </a:ext>
                </a:extLst>
              </a:tr>
              <a:tr h="562038">
                <a:tc>
                  <a:txBody>
                    <a:bodyPr/>
                    <a:lstStyle/>
                    <a:p>
                      <a:pPr algn="ctr" fontAlgn="ctr"/>
                      <a:r>
                        <a:rPr lang="zh-CN" altLang="en-US" sz="1600" u="none" strike="noStrike" dirty="0">
                          <a:effectLst/>
                        </a:rPr>
                        <a:t>我去的时候，客栈标间大多开价</a:t>
                      </a:r>
                      <a:r>
                        <a:rPr lang="en-US" altLang="zh-CN" sz="1600" u="none" strike="noStrike" dirty="0">
                          <a:effectLst/>
                        </a:rPr>
                        <a:t>100</a:t>
                      </a:r>
                      <a:r>
                        <a:rPr lang="zh-CN" altLang="en-US" sz="1600" u="none" strike="noStrike" dirty="0">
                          <a:effectLst/>
                        </a:rPr>
                        <a:t>元一间，还价到</a:t>
                      </a:r>
                      <a:r>
                        <a:rPr lang="en-US" altLang="zh-CN" sz="1600" u="none" strike="noStrike" dirty="0">
                          <a:effectLst/>
                        </a:rPr>
                        <a:t>70</a:t>
                      </a:r>
                      <a:r>
                        <a:rPr lang="zh-CN" altLang="en-US" sz="1600" u="none" strike="noStrike" dirty="0">
                          <a:effectLst/>
                        </a:rPr>
                        <a:t>元住下。</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600" u="none" strike="noStrike" dirty="0">
                          <a:effectLst/>
                        </a:rPr>
                        <a:t>不含情感</a:t>
                      </a:r>
                      <a:endParaRPr lang="zh-CN" altLang="en-US" sz="1600" b="0" i="0" u="none" strike="noStrike" dirty="0">
                        <a:solidFill>
                          <a:srgbClr val="121212"/>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4113291356"/>
                  </a:ext>
                </a:extLst>
              </a:tr>
            </a:tbl>
          </a:graphicData>
        </a:graphic>
      </p:graphicFrame>
      <p:sp>
        <p:nvSpPr>
          <p:cNvPr id="19" name="文本框 18">
            <a:extLst>
              <a:ext uri="{FF2B5EF4-FFF2-40B4-BE49-F238E27FC236}">
                <a16:creationId xmlns:a16="http://schemas.microsoft.com/office/drawing/2014/main" id="{9BA64DC7-CEB9-444D-A6A7-2D256E86FDCE}"/>
              </a:ext>
            </a:extLst>
          </p:cNvPr>
          <p:cNvSpPr txBox="1"/>
          <p:nvPr/>
        </p:nvSpPr>
        <p:spPr>
          <a:xfrm>
            <a:off x="840004" y="2207212"/>
            <a:ext cx="10987719" cy="400110"/>
          </a:xfrm>
          <a:prstGeom prst="rect">
            <a:avLst/>
          </a:prstGeom>
          <a:noFill/>
        </p:spPr>
        <p:txBody>
          <a:bodyPr wrap="square">
            <a:spAutoFit/>
          </a:bodyPr>
          <a:lstStyle/>
          <a:p>
            <a:pPr algn="ctr"/>
            <a:r>
              <a:rPr lang="en-US" altLang="zh-CN" sz="2000" b="1" i="0" dirty="0">
                <a:solidFill>
                  <a:srgbClr val="121212"/>
                </a:solidFill>
                <a:effectLst/>
                <a:latin typeface="微软雅黑" panose="020B0503020204020204" pitchFamily="34" charset="-122"/>
                <a:ea typeface="微软雅黑" panose="020B0503020204020204" pitchFamily="34" charset="-122"/>
              </a:rPr>
              <a:t>【</a:t>
            </a:r>
            <a:r>
              <a:rPr lang="zh-CN" altLang="en-US" sz="2000" b="1" i="0" dirty="0">
                <a:solidFill>
                  <a:srgbClr val="121212"/>
                </a:solidFill>
                <a:effectLst/>
                <a:latin typeface="微软雅黑" panose="020B0503020204020204" pitchFamily="34" charset="-122"/>
                <a:ea typeface="微软雅黑" panose="020B0503020204020204" pitchFamily="34" charset="-122"/>
              </a:rPr>
              <a:t>中文隐式情感句示例</a:t>
            </a:r>
            <a:r>
              <a:rPr lang="en-US" altLang="zh-CN" sz="2000" b="1" i="0" dirty="0">
                <a:solidFill>
                  <a:srgbClr val="121212"/>
                </a:solidFill>
                <a:effectLst/>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70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数据介绍</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aphicFrame>
        <p:nvGraphicFramePr>
          <p:cNvPr id="18" name="图表 17">
            <a:extLst>
              <a:ext uri="{FF2B5EF4-FFF2-40B4-BE49-F238E27FC236}">
                <a16:creationId xmlns:a16="http://schemas.microsoft.com/office/drawing/2014/main" id="{9B7657B4-EA0D-4C0D-A5BE-C7726CEBCE31}"/>
              </a:ext>
            </a:extLst>
          </p:cNvPr>
          <p:cNvGraphicFramePr>
            <a:graphicFrameLocks/>
          </p:cNvGraphicFramePr>
          <p:nvPr>
            <p:extLst>
              <p:ext uri="{D42A27DB-BD31-4B8C-83A1-F6EECF244321}">
                <p14:modId xmlns:p14="http://schemas.microsoft.com/office/powerpoint/2010/main" val="2056108102"/>
              </p:ext>
            </p:extLst>
          </p:nvPr>
        </p:nvGraphicFramePr>
        <p:xfrm>
          <a:off x="1458290" y="1561849"/>
          <a:ext cx="9130185" cy="4848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546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模型介绍</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29" name="文本框 28">
            <a:extLst>
              <a:ext uri="{FF2B5EF4-FFF2-40B4-BE49-F238E27FC236}">
                <a16:creationId xmlns:a16="http://schemas.microsoft.com/office/drawing/2014/main" id="{0D83ACA4-3B60-470D-AF8D-9D8FE7E136C3}"/>
              </a:ext>
            </a:extLst>
          </p:cNvPr>
          <p:cNvSpPr txBox="1"/>
          <p:nvPr/>
        </p:nvSpPr>
        <p:spPr>
          <a:xfrm>
            <a:off x="65237" y="5325399"/>
            <a:ext cx="3329796" cy="400110"/>
          </a:xfrm>
          <a:prstGeom prst="rect">
            <a:avLst/>
          </a:prstGeom>
          <a:noFill/>
        </p:spPr>
        <p:txBody>
          <a:bodyPr wrap="square">
            <a:spAutoFit/>
          </a:bodyPr>
          <a:lstStyle/>
          <a:p>
            <a:pPr marL="342900" indent="-342900">
              <a:buFont typeface="Arial" panose="020B0604020202020204" pitchFamily="34" charset="0"/>
              <a:buChar char="•"/>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选择了</a:t>
            </a:r>
            <a:r>
              <a:rPr lang="zh-CN" altLang="en-US" sz="2000" dirty="0">
                <a:effectLst/>
                <a:latin typeface="微软雅黑" panose="020B0503020204020204" pitchFamily="34" charset="-122"/>
                <a:ea typeface="微软雅黑" panose="020B0503020204020204" pitchFamily="34" charset="-122"/>
              </a:rPr>
              <a:t>一系列</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预训练模型</a:t>
            </a:r>
            <a:endParaRPr lang="zh-CN" altLang="en-US" sz="20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C12E2F85-0275-4895-83B7-A0485055ED29}"/>
              </a:ext>
            </a:extLst>
          </p:cNvPr>
          <p:cNvSpPr txBox="1"/>
          <p:nvPr/>
        </p:nvSpPr>
        <p:spPr>
          <a:xfrm>
            <a:off x="65237" y="6016404"/>
            <a:ext cx="6193766" cy="400110"/>
          </a:xfrm>
          <a:prstGeom prst="rect">
            <a:avLst/>
          </a:prstGeom>
          <a:noFill/>
        </p:spPr>
        <p:txBody>
          <a:bodyPr wrap="square">
            <a:spAutoFit/>
          </a:bodyPr>
          <a:lstStyle/>
          <a:p>
            <a:pPr marL="285750" indent="-285750">
              <a:buFont typeface="Arial" panose="020B0604020202020204" pitchFamily="34" charset="0"/>
              <a:buChar char="•"/>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对于每个基模型，进行对抗训练和</a:t>
            </a:r>
            <a:r>
              <a:rPr lang="en-US"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R-Drop</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操作</a:t>
            </a:r>
            <a:endParaRPr lang="zh-CN" altLang="en-US"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631533F8-02CA-4313-AE1F-5313053B8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641" y="1638649"/>
            <a:ext cx="8018359" cy="4623541"/>
          </a:xfrm>
          <a:prstGeom prst="rect">
            <a:avLst/>
          </a:prstGeom>
        </p:spPr>
      </p:pic>
    </p:spTree>
    <p:extLst>
      <p:ext uri="{BB962C8B-B14F-4D97-AF65-F5344CB8AC3E}">
        <p14:creationId xmlns:p14="http://schemas.microsoft.com/office/powerpoint/2010/main" val="165832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2" name="组合 1">
            <a:extLst>
              <a:ext uri="{FF2B5EF4-FFF2-40B4-BE49-F238E27FC236}">
                <a16:creationId xmlns:a16="http://schemas.microsoft.com/office/drawing/2014/main" id="{B5237127-D67D-4443-9A41-4AB6E314DA1A}"/>
              </a:ext>
            </a:extLst>
          </p:cNvPr>
          <p:cNvGrpSpPr/>
          <p:nvPr/>
        </p:nvGrpSpPr>
        <p:grpSpPr>
          <a:xfrm>
            <a:off x="323823" y="2218436"/>
            <a:ext cx="3508794" cy="3296921"/>
            <a:chOff x="284620" y="1778418"/>
            <a:chExt cx="3508794" cy="3296921"/>
          </a:xfrm>
        </p:grpSpPr>
        <p:grpSp>
          <p:nvGrpSpPr>
            <p:cNvPr id="72" name="组合 71">
              <a:extLst>
                <a:ext uri="{FF2B5EF4-FFF2-40B4-BE49-F238E27FC236}">
                  <a16:creationId xmlns:a16="http://schemas.microsoft.com/office/drawing/2014/main" id="{C2E380DC-5086-4551-A600-B90680E64223}"/>
                </a:ext>
              </a:extLst>
            </p:cNvPr>
            <p:cNvGrpSpPr/>
            <p:nvPr/>
          </p:nvGrpSpPr>
          <p:grpSpPr>
            <a:xfrm>
              <a:off x="338069" y="1778418"/>
              <a:ext cx="3455345" cy="3296921"/>
              <a:chOff x="2877785" y="1177949"/>
              <a:chExt cx="2626135" cy="3376592"/>
            </a:xfrm>
          </p:grpSpPr>
          <p:sp>
            <p:nvSpPr>
              <p:cNvPr id="73" name="矩形: 圆角 72">
                <a:extLst>
                  <a:ext uri="{FF2B5EF4-FFF2-40B4-BE49-F238E27FC236}">
                    <a16:creationId xmlns:a16="http://schemas.microsoft.com/office/drawing/2014/main" id="{BE4F2F96-A11F-4B6C-9507-9BFC70335DE9}"/>
                  </a:ext>
                </a:extLst>
              </p:cNvPr>
              <p:cNvSpPr/>
              <p:nvPr/>
            </p:nvSpPr>
            <p:spPr>
              <a:xfrm>
                <a:off x="2877785" y="1177949"/>
                <a:ext cx="2626135" cy="3376592"/>
              </a:xfrm>
              <a:prstGeom prst="roundRect">
                <a:avLst/>
              </a:prstGeom>
              <a:solidFill>
                <a:schemeClr val="accent1">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5B5"/>
                  </a:solidFill>
                  <a:latin typeface="Times New Roman" panose="02020603050405020304" pitchFamily="18" charset="0"/>
                  <a:cs typeface="Times New Roman" panose="02020603050405020304" pitchFamily="18" charset="0"/>
                </a:endParaRPr>
              </a:p>
            </p:txBody>
          </p:sp>
          <p:sp>
            <p:nvSpPr>
              <p:cNvPr id="74" name="任意多边形: 形状 73">
                <a:extLst>
                  <a:ext uri="{FF2B5EF4-FFF2-40B4-BE49-F238E27FC236}">
                    <a16:creationId xmlns:a16="http://schemas.microsoft.com/office/drawing/2014/main" id="{25C8D3CF-7662-4BA0-B77C-0AD4424F2953}"/>
                  </a:ext>
                </a:extLst>
              </p:cNvPr>
              <p:cNvSpPr/>
              <p:nvPr/>
            </p:nvSpPr>
            <p:spPr>
              <a:xfrm>
                <a:off x="2877786" y="1887380"/>
                <a:ext cx="2626134" cy="2667161"/>
              </a:xfrm>
              <a:custGeom>
                <a:avLst/>
                <a:gdLst>
                  <a:gd name="connsiteX0" fmla="*/ 0 w 2605557"/>
                  <a:gd name="connsiteY0" fmla="*/ 0 h 2532159"/>
                  <a:gd name="connsiteX1" fmla="*/ 2605557 w 2605557"/>
                  <a:gd name="connsiteY1" fmla="*/ 0 h 2532159"/>
                  <a:gd name="connsiteX2" fmla="*/ 2605557 w 2605557"/>
                  <a:gd name="connsiteY2" fmla="*/ 2094461 h 2532159"/>
                  <a:gd name="connsiteX3" fmla="*/ 2167859 w 2605557"/>
                  <a:gd name="connsiteY3" fmla="*/ 2532159 h 2532159"/>
                  <a:gd name="connsiteX4" fmla="*/ 417120 w 2605557"/>
                  <a:gd name="connsiteY4" fmla="*/ 2532159 h 2532159"/>
                  <a:gd name="connsiteX5" fmla="*/ 13819 w 2605557"/>
                  <a:gd name="connsiteY5" fmla="*/ 2264833 h 2532159"/>
                  <a:gd name="connsiteX6" fmla="*/ 0 w 2605557"/>
                  <a:gd name="connsiteY6" fmla="*/ 2220317 h 253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557" h="2532159">
                    <a:moveTo>
                      <a:pt x="0" y="0"/>
                    </a:moveTo>
                    <a:lnTo>
                      <a:pt x="2605557" y="0"/>
                    </a:lnTo>
                    <a:lnTo>
                      <a:pt x="2605557" y="2094461"/>
                    </a:lnTo>
                    <a:cubicBezTo>
                      <a:pt x="2605557" y="2336195"/>
                      <a:pt x="2409593" y="2532159"/>
                      <a:pt x="2167859" y="2532159"/>
                    </a:cubicBezTo>
                    <a:lnTo>
                      <a:pt x="417120" y="2532159"/>
                    </a:lnTo>
                    <a:cubicBezTo>
                      <a:pt x="235820" y="2532159"/>
                      <a:pt x="80265" y="2421930"/>
                      <a:pt x="13819" y="2264833"/>
                    </a:cubicBezTo>
                    <a:lnTo>
                      <a:pt x="0" y="2220317"/>
                    </a:lnTo>
                    <a:close/>
                  </a:path>
                </a:pathLst>
              </a:custGeom>
              <a:solidFill>
                <a:schemeClr val="accent1">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65B5"/>
                  </a:solidFill>
                  <a:latin typeface="Times New Roman" panose="02020603050405020304" pitchFamily="18" charset="0"/>
                  <a:cs typeface="Times New Roman" panose="02020603050405020304" pitchFamily="18" charset="0"/>
                </a:endParaRPr>
              </a:p>
            </p:txBody>
          </p:sp>
        </p:grpSp>
        <p:grpSp>
          <p:nvGrpSpPr>
            <p:cNvPr id="59" name="组合 58">
              <a:extLst>
                <a:ext uri="{FF2B5EF4-FFF2-40B4-BE49-F238E27FC236}">
                  <a16:creationId xmlns:a16="http://schemas.microsoft.com/office/drawing/2014/main" id="{3ECD1C1F-9CD4-42AB-8982-EF8F4E4F2672}"/>
                </a:ext>
              </a:extLst>
            </p:cNvPr>
            <p:cNvGrpSpPr/>
            <p:nvPr/>
          </p:nvGrpSpPr>
          <p:grpSpPr>
            <a:xfrm>
              <a:off x="284620" y="2035048"/>
              <a:ext cx="3508792" cy="2119931"/>
              <a:chOff x="3513310" y="4521621"/>
              <a:chExt cx="3740289" cy="2119931"/>
            </a:xfrm>
          </p:grpSpPr>
          <p:sp>
            <p:nvSpPr>
              <p:cNvPr id="60" name="文本框 96">
                <a:extLst>
                  <a:ext uri="{FF2B5EF4-FFF2-40B4-BE49-F238E27FC236}">
                    <a16:creationId xmlns:a16="http://schemas.microsoft.com/office/drawing/2014/main" id="{297FBF15-4326-407C-B6B2-3E8E543A95FA}"/>
                  </a:ext>
                </a:extLst>
              </p:cNvPr>
              <p:cNvSpPr txBox="1"/>
              <p:nvPr/>
            </p:nvSpPr>
            <p:spPr>
              <a:xfrm>
                <a:off x="3570285" y="4971479"/>
                <a:ext cx="3683314" cy="1670073"/>
              </a:xfrm>
              <a:prstGeom prst="rect">
                <a:avLst/>
              </a:prstGeom>
              <a:no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l">
                  <a:lnSpc>
                    <a:spcPct val="150000"/>
                  </a:lnSpc>
                </a:pP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由于所给的样本数量不均衡，本队伍基于</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Easy Ensemble</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采样方法生成样本数量均衡的</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10</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折数据。对于每个基模型，随机选取不重复的</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5</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折数据进行训练。</a:t>
                </a:r>
              </a:p>
              <a:p>
                <a:pPr algn="l">
                  <a:lnSpc>
                    <a:spcPct val="150000"/>
                  </a:lnSpc>
                </a:pPr>
                <a:endPar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61" name="文本框 60">
                <a:extLst>
                  <a:ext uri="{FF2B5EF4-FFF2-40B4-BE49-F238E27FC236}">
                    <a16:creationId xmlns:a16="http://schemas.microsoft.com/office/drawing/2014/main" id="{B1DE5A98-32DE-4E08-923A-5CE69C6185F8}"/>
                  </a:ext>
                </a:extLst>
              </p:cNvPr>
              <p:cNvSpPr txBox="1"/>
              <p:nvPr/>
            </p:nvSpPr>
            <p:spPr>
              <a:xfrm>
                <a:off x="3513310" y="4521621"/>
                <a:ext cx="2126655" cy="369332"/>
              </a:xfrm>
              <a:prstGeom prst="rect">
                <a:avLst/>
              </a:prstGeom>
              <a:noFill/>
            </p:spPr>
            <p:txBody>
              <a:bodyPr wrap="square" rtlCol="0">
                <a:spAutoFit/>
              </a:bodyPr>
              <a:lstStyle/>
              <a:p>
                <a:pPr algn="ct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不平衡数据处理</a:t>
                </a:r>
              </a:p>
            </p:txBody>
          </p:sp>
        </p:grpSp>
      </p:grpSp>
      <p:grpSp>
        <p:nvGrpSpPr>
          <p:cNvPr id="8" name="组合 7">
            <a:extLst>
              <a:ext uri="{FF2B5EF4-FFF2-40B4-BE49-F238E27FC236}">
                <a16:creationId xmlns:a16="http://schemas.microsoft.com/office/drawing/2014/main" id="{39D39850-DC8A-4192-A441-6B5F8C353A7D}"/>
              </a:ext>
            </a:extLst>
          </p:cNvPr>
          <p:cNvGrpSpPr/>
          <p:nvPr/>
        </p:nvGrpSpPr>
        <p:grpSpPr>
          <a:xfrm>
            <a:off x="4132339" y="2218436"/>
            <a:ext cx="3966516" cy="3296921"/>
            <a:chOff x="4330771" y="1778417"/>
            <a:chExt cx="3966516" cy="3296921"/>
          </a:xfrm>
        </p:grpSpPr>
        <p:grpSp>
          <p:nvGrpSpPr>
            <p:cNvPr id="75" name="组合 74">
              <a:extLst>
                <a:ext uri="{FF2B5EF4-FFF2-40B4-BE49-F238E27FC236}">
                  <a16:creationId xmlns:a16="http://schemas.microsoft.com/office/drawing/2014/main" id="{9AD29B0F-A8F6-46D2-B957-D2E878360734}"/>
                </a:ext>
              </a:extLst>
            </p:cNvPr>
            <p:cNvGrpSpPr/>
            <p:nvPr/>
          </p:nvGrpSpPr>
          <p:grpSpPr>
            <a:xfrm>
              <a:off x="4384221" y="1778417"/>
              <a:ext cx="3747984" cy="3296921"/>
              <a:chOff x="2877785" y="1177949"/>
              <a:chExt cx="2626135" cy="3376592"/>
            </a:xfrm>
          </p:grpSpPr>
          <p:sp>
            <p:nvSpPr>
              <p:cNvPr id="76" name="矩形: 圆角 75">
                <a:extLst>
                  <a:ext uri="{FF2B5EF4-FFF2-40B4-BE49-F238E27FC236}">
                    <a16:creationId xmlns:a16="http://schemas.microsoft.com/office/drawing/2014/main" id="{34E62405-3B0D-4A04-9DAE-327166C98561}"/>
                  </a:ext>
                </a:extLst>
              </p:cNvPr>
              <p:cNvSpPr/>
              <p:nvPr/>
            </p:nvSpPr>
            <p:spPr>
              <a:xfrm>
                <a:off x="2877785" y="1177949"/>
                <a:ext cx="2626135" cy="3376592"/>
              </a:xfrm>
              <a:prstGeom prst="roundRect">
                <a:avLst/>
              </a:prstGeom>
              <a:solidFill>
                <a:schemeClr val="accent1">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5B5"/>
                  </a:solidFill>
                  <a:latin typeface="Times New Roman" panose="02020603050405020304" pitchFamily="18" charset="0"/>
                  <a:cs typeface="Times New Roman" panose="02020603050405020304" pitchFamily="18" charset="0"/>
                </a:endParaRPr>
              </a:p>
            </p:txBody>
          </p:sp>
          <p:sp>
            <p:nvSpPr>
              <p:cNvPr id="77" name="任意多边形: 形状 76">
                <a:extLst>
                  <a:ext uri="{FF2B5EF4-FFF2-40B4-BE49-F238E27FC236}">
                    <a16:creationId xmlns:a16="http://schemas.microsoft.com/office/drawing/2014/main" id="{13DE7684-A2B6-41BF-9C7E-51B620225434}"/>
                  </a:ext>
                </a:extLst>
              </p:cNvPr>
              <p:cNvSpPr/>
              <p:nvPr/>
            </p:nvSpPr>
            <p:spPr>
              <a:xfrm>
                <a:off x="2877786" y="1887380"/>
                <a:ext cx="2626134" cy="2667161"/>
              </a:xfrm>
              <a:custGeom>
                <a:avLst/>
                <a:gdLst>
                  <a:gd name="connsiteX0" fmla="*/ 0 w 2605557"/>
                  <a:gd name="connsiteY0" fmla="*/ 0 h 2532159"/>
                  <a:gd name="connsiteX1" fmla="*/ 2605557 w 2605557"/>
                  <a:gd name="connsiteY1" fmla="*/ 0 h 2532159"/>
                  <a:gd name="connsiteX2" fmla="*/ 2605557 w 2605557"/>
                  <a:gd name="connsiteY2" fmla="*/ 2094461 h 2532159"/>
                  <a:gd name="connsiteX3" fmla="*/ 2167859 w 2605557"/>
                  <a:gd name="connsiteY3" fmla="*/ 2532159 h 2532159"/>
                  <a:gd name="connsiteX4" fmla="*/ 417120 w 2605557"/>
                  <a:gd name="connsiteY4" fmla="*/ 2532159 h 2532159"/>
                  <a:gd name="connsiteX5" fmla="*/ 13819 w 2605557"/>
                  <a:gd name="connsiteY5" fmla="*/ 2264833 h 2532159"/>
                  <a:gd name="connsiteX6" fmla="*/ 0 w 2605557"/>
                  <a:gd name="connsiteY6" fmla="*/ 2220317 h 253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557" h="2532159">
                    <a:moveTo>
                      <a:pt x="0" y="0"/>
                    </a:moveTo>
                    <a:lnTo>
                      <a:pt x="2605557" y="0"/>
                    </a:lnTo>
                    <a:lnTo>
                      <a:pt x="2605557" y="2094461"/>
                    </a:lnTo>
                    <a:cubicBezTo>
                      <a:pt x="2605557" y="2336195"/>
                      <a:pt x="2409593" y="2532159"/>
                      <a:pt x="2167859" y="2532159"/>
                    </a:cubicBezTo>
                    <a:lnTo>
                      <a:pt x="417120" y="2532159"/>
                    </a:lnTo>
                    <a:cubicBezTo>
                      <a:pt x="235820" y="2532159"/>
                      <a:pt x="80265" y="2421930"/>
                      <a:pt x="13819" y="2264833"/>
                    </a:cubicBezTo>
                    <a:lnTo>
                      <a:pt x="0" y="2220317"/>
                    </a:lnTo>
                    <a:close/>
                  </a:path>
                </a:pathLst>
              </a:custGeom>
              <a:solidFill>
                <a:schemeClr val="accent1">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65B5"/>
                  </a:solidFill>
                  <a:latin typeface="Times New Roman" panose="02020603050405020304" pitchFamily="18" charset="0"/>
                  <a:cs typeface="Times New Roman" panose="02020603050405020304" pitchFamily="18" charset="0"/>
                </a:endParaRPr>
              </a:p>
            </p:txBody>
          </p:sp>
        </p:grpSp>
        <p:grpSp>
          <p:nvGrpSpPr>
            <p:cNvPr id="3" name="组合 2">
              <a:extLst>
                <a:ext uri="{FF2B5EF4-FFF2-40B4-BE49-F238E27FC236}">
                  <a16:creationId xmlns:a16="http://schemas.microsoft.com/office/drawing/2014/main" id="{9C0B1D68-2934-4195-851C-1959D30AD841}"/>
                </a:ext>
              </a:extLst>
            </p:cNvPr>
            <p:cNvGrpSpPr/>
            <p:nvPr/>
          </p:nvGrpSpPr>
          <p:grpSpPr>
            <a:xfrm>
              <a:off x="4330771" y="2033163"/>
              <a:ext cx="3966516" cy="2768146"/>
              <a:chOff x="4330771" y="2033163"/>
              <a:chExt cx="3966516" cy="2768146"/>
            </a:xfrm>
          </p:grpSpPr>
          <p:grpSp>
            <p:nvGrpSpPr>
              <p:cNvPr id="63" name="组合 62">
                <a:extLst>
                  <a:ext uri="{FF2B5EF4-FFF2-40B4-BE49-F238E27FC236}">
                    <a16:creationId xmlns:a16="http://schemas.microsoft.com/office/drawing/2014/main" id="{31208569-F26A-45ED-978D-EC03FB2291C3}"/>
                  </a:ext>
                </a:extLst>
              </p:cNvPr>
              <p:cNvGrpSpPr/>
              <p:nvPr/>
            </p:nvGrpSpPr>
            <p:grpSpPr>
              <a:xfrm>
                <a:off x="4330771" y="2033163"/>
                <a:ext cx="3854884" cy="2444404"/>
                <a:chOff x="5519262" y="1724735"/>
                <a:chExt cx="3177135" cy="2444404"/>
              </a:xfrm>
            </p:grpSpPr>
            <p:sp>
              <p:nvSpPr>
                <p:cNvPr id="64" name="文本框 75">
                  <a:extLst>
                    <a:ext uri="{FF2B5EF4-FFF2-40B4-BE49-F238E27FC236}">
                      <a16:creationId xmlns:a16="http://schemas.microsoft.com/office/drawing/2014/main" id="{53B42081-E047-41D5-B11C-E7335D6533F8}"/>
                    </a:ext>
                  </a:extLst>
                </p:cNvPr>
                <p:cNvSpPr txBox="1"/>
                <p:nvPr/>
              </p:nvSpPr>
              <p:spPr>
                <a:xfrm>
                  <a:off x="5519262" y="2176478"/>
                  <a:ext cx="3177135" cy="1992661"/>
                </a:xfrm>
                <a:prstGeom prst="rect">
                  <a:avLst/>
                </a:prstGeom>
                <a:no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为了增强模型的泛化能力，</a:t>
                  </a:r>
                  <a:r>
                    <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rPr>
                    <a:t>对</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rPr>
                    <a:t>Easy Ensemble</a:t>
                  </a:r>
                  <a:r>
                    <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rPr>
                    <a:t>生成的每一条数据</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我们进一步使用</a:t>
                  </a:r>
                  <a:r>
                    <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rPr>
                    <a:t>基于</a:t>
                  </a:r>
                  <a:r>
                    <a:rPr lang="en-US" altLang="zh-CN" sz="1400" dirty="0" err="1">
                      <a:solidFill>
                        <a:schemeClr val="tx1">
                          <a:lumMod val="75000"/>
                          <a:lumOff val="25000"/>
                        </a:schemeClr>
                      </a:solidFill>
                      <a:latin typeface="Times New Roman" panose="02020603050405020304" pitchFamily="18" charset="0"/>
                      <a:cs typeface="Times New Roman" panose="02020603050405020304" pitchFamily="18" charset="0"/>
                    </a:rPr>
                    <a:t>nlpcda</a:t>
                  </a:r>
                  <a:r>
                    <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rPr>
                    <a:t>工具包</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rPr>
                    <a:t>的</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数据增强操作，采用随机同义词替换、随机近义词替换、随机字删除和随机置换临近字等四种数据增强方法</a:t>
                  </a:r>
                  <a:r>
                    <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rPr>
                    <a:t>中的一种进行数据扩充</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lnSpc>
                      <a:spcPct val="150000"/>
                    </a:lnSpc>
                  </a:pPr>
                  <a:endParaRPr lang="zh-CN" altLang="en-US" sz="1400" dirty="0">
                    <a:solidFill>
                      <a:schemeClr val="tx1"/>
                    </a:solidFill>
                    <a:latin typeface="Times New Roman" panose="02020603050405020304" pitchFamily="18" charset="0"/>
                    <a:cs typeface="Times New Roman" panose="02020603050405020304" pitchFamily="18" charset="0"/>
                    <a:sym typeface="+mn-lt"/>
                  </a:endParaRPr>
                </a:p>
              </p:txBody>
            </p:sp>
            <p:sp>
              <p:nvSpPr>
                <p:cNvPr id="65" name="文本框 64">
                  <a:extLst>
                    <a:ext uri="{FF2B5EF4-FFF2-40B4-BE49-F238E27FC236}">
                      <a16:creationId xmlns:a16="http://schemas.microsoft.com/office/drawing/2014/main" id="{9C5C5201-B380-4258-96A7-22E9584D21CA}"/>
                    </a:ext>
                  </a:extLst>
                </p:cNvPr>
                <p:cNvSpPr txBox="1"/>
                <p:nvPr/>
              </p:nvSpPr>
              <p:spPr>
                <a:xfrm>
                  <a:off x="5519262" y="1724735"/>
                  <a:ext cx="1001946" cy="369332"/>
                </a:xfrm>
                <a:prstGeom prst="rect">
                  <a:avLst/>
                </a:prstGeom>
                <a:noFill/>
              </p:spPr>
              <p:txBody>
                <a:bodyPr wrap="square" rtlCol="0">
                  <a:spAutoFit/>
                </a:bodyPr>
                <a:lstStyle/>
                <a:p>
                  <a:pPr algn="ct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数据增强</a:t>
                  </a:r>
                </a:p>
              </p:txBody>
            </p:sp>
          </p:grpSp>
          <p:sp>
            <p:nvSpPr>
              <p:cNvPr id="69" name="文本框 68">
                <a:extLst>
                  <a:ext uri="{FF2B5EF4-FFF2-40B4-BE49-F238E27FC236}">
                    <a16:creationId xmlns:a16="http://schemas.microsoft.com/office/drawing/2014/main" id="{D87C0034-847B-41C1-99FC-07A5CB9989E7}"/>
                  </a:ext>
                </a:extLst>
              </p:cNvPr>
              <p:cNvSpPr txBox="1"/>
              <p:nvPr/>
            </p:nvSpPr>
            <p:spPr>
              <a:xfrm>
                <a:off x="5248588" y="4424475"/>
                <a:ext cx="3048699" cy="376834"/>
              </a:xfrm>
              <a:prstGeom prst="rect">
                <a:avLst/>
              </a:prstGeom>
              <a:noFill/>
            </p:spPr>
            <p:txBody>
              <a:bodyPr wrap="square">
                <a:spAutoFit/>
              </a:bodyPr>
              <a:lstStyle/>
              <a:p>
                <a:pPr algn="l">
                  <a:lnSpc>
                    <a:spcPct val="150000"/>
                  </a:lnSpc>
                </a:pP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rPr>
                  <a:t>https://github.com/425776024/nlpcda</a:t>
                </a:r>
                <a:endParaRPr lang="zh-CN" altLang="zh-CN"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grpSp>
        <p:nvGrpSpPr>
          <p:cNvPr id="9" name="组合 8">
            <a:extLst>
              <a:ext uri="{FF2B5EF4-FFF2-40B4-BE49-F238E27FC236}">
                <a16:creationId xmlns:a16="http://schemas.microsoft.com/office/drawing/2014/main" id="{B2F24A99-47A5-4AC3-A91C-FDD469BFA44B}"/>
              </a:ext>
            </a:extLst>
          </p:cNvPr>
          <p:cNvGrpSpPr/>
          <p:nvPr/>
        </p:nvGrpSpPr>
        <p:grpSpPr>
          <a:xfrm>
            <a:off x="8340395" y="2218436"/>
            <a:ext cx="3566980" cy="3296921"/>
            <a:chOff x="8718369" y="1778416"/>
            <a:chExt cx="3566980" cy="3296921"/>
          </a:xfrm>
        </p:grpSpPr>
        <p:grpSp>
          <p:nvGrpSpPr>
            <p:cNvPr id="78" name="组合 77">
              <a:extLst>
                <a:ext uri="{FF2B5EF4-FFF2-40B4-BE49-F238E27FC236}">
                  <a16:creationId xmlns:a16="http://schemas.microsoft.com/office/drawing/2014/main" id="{4A1E6EB2-3751-4F63-ACC2-C0F05920D445}"/>
                </a:ext>
              </a:extLst>
            </p:cNvPr>
            <p:cNvGrpSpPr/>
            <p:nvPr/>
          </p:nvGrpSpPr>
          <p:grpSpPr>
            <a:xfrm>
              <a:off x="8718372" y="1778416"/>
              <a:ext cx="3455345" cy="3296921"/>
              <a:chOff x="2877785" y="1177949"/>
              <a:chExt cx="2626135" cy="3376592"/>
            </a:xfrm>
          </p:grpSpPr>
          <p:sp>
            <p:nvSpPr>
              <p:cNvPr id="79" name="矩形: 圆角 78">
                <a:extLst>
                  <a:ext uri="{FF2B5EF4-FFF2-40B4-BE49-F238E27FC236}">
                    <a16:creationId xmlns:a16="http://schemas.microsoft.com/office/drawing/2014/main" id="{7BE6DAF5-72D9-45C7-8EF8-BBDACFC0BA6C}"/>
                  </a:ext>
                </a:extLst>
              </p:cNvPr>
              <p:cNvSpPr/>
              <p:nvPr/>
            </p:nvSpPr>
            <p:spPr>
              <a:xfrm>
                <a:off x="2877785" y="1177949"/>
                <a:ext cx="2626135" cy="3376592"/>
              </a:xfrm>
              <a:prstGeom prst="roundRect">
                <a:avLst/>
              </a:prstGeom>
              <a:solidFill>
                <a:schemeClr val="accent1">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5B5"/>
                  </a:solidFill>
                  <a:latin typeface="Times New Roman" panose="02020603050405020304" pitchFamily="18" charset="0"/>
                  <a:cs typeface="Times New Roman" panose="02020603050405020304" pitchFamily="18" charset="0"/>
                </a:endParaRPr>
              </a:p>
            </p:txBody>
          </p:sp>
          <p:sp>
            <p:nvSpPr>
              <p:cNvPr id="80" name="任意多边形: 形状 79">
                <a:extLst>
                  <a:ext uri="{FF2B5EF4-FFF2-40B4-BE49-F238E27FC236}">
                    <a16:creationId xmlns:a16="http://schemas.microsoft.com/office/drawing/2014/main" id="{FF8D9517-50D8-4864-B425-386A3F33DA2C}"/>
                  </a:ext>
                </a:extLst>
              </p:cNvPr>
              <p:cNvSpPr/>
              <p:nvPr/>
            </p:nvSpPr>
            <p:spPr>
              <a:xfrm>
                <a:off x="2877786" y="1887380"/>
                <a:ext cx="2626134" cy="2667161"/>
              </a:xfrm>
              <a:custGeom>
                <a:avLst/>
                <a:gdLst>
                  <a:gd name="connsiteX0" fmla="*/ 0 w 2605557"/>
                  <a:gd name="connsiteY0" fmla="*/ 0 h 2532159"/>
                  <a:gd name="connsiteX1" fmla="*/ 2605557 w 2605557"/>
                  <a:gd name="connsiteY1" fmla="*/ 0 h 2532159"/>
                  <a:gd name="connsiteX2" fmla="*/ 2605557 w 2605557"/>
                  <a:gd name="connsiteY2" fmla="*/ 2094461 h 2532159"/>
                  <a:gd name="connsiteX3" fmla="*/ 2167859 w 2605557"/>
                  <a:gd name="connsiteY3" fmla="*/ 2532159 h 2532159"/>
                  <a:gd name="connsiteX4" fmla="*/ 417120 w 2605557"/>
                  <a:gd name="connsiteY4" fmla="*/ 2532159 h 2532159"/>
                  <a:gd name="connsiteX5" fmla="*/ 13819 w 2605557"/>
                  <a:gd name="connsiteY5" fmla="*/ 2264833 h 2532159"/>
                  <a:gd name="connsiteX6" fmla="*/ 0 w 2605557"/>
                  <a:gd name="connsiteY6" fmla="*/ 2220317 h 253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557" h="2532159">
                    <a:moveTo>
                      <a:pt x="0" y="0"/>
                    </a:moveTo>
                    <a:lnTo>
                      <a:pt x="2605557" y="0"/>
                    </a:lnTo>
                    <a:lnTo>
                      <a:pt x="2605557" y="2094461"/>
                    </a:lnTo>
                    <a:cubicBezTo>
                      <a:pt x="2605557" y="2336195"/>
                      <a:pt x="2409593" y="2532159"/>
                      <a:pt x="2167859" y="2532159"/>
                    </a:cubicBezTo>
                    <a:lnTo>
                      <a:pt x="417120" y="2532159"/>
                    </a:lnTo>
                    <a:cubicBezTo>
                      <a:pt x="235820" y="2532159"/>
                      <a:pt x="80265" y="2421930"/>
                      <a:pt x="13819" y="2264833"/>
                    </a:cubicBezTo>
                    <a:lnTo>
                      <a:pt x="0" y="2220317"/>
                    </a:lnTo>
                    <a:close/>
                  </a:path>
                </a:pathLst>
              </a:custGeom>
              <a:solidFill>
                <a:schemeClr val="accent1">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65B5"/>
                  </a:solidFill>
                  <a:latin typeface="Times New Roman" panose="02020603050405020304" pitchFamily="18" charset="0"/>
                  <a:cs typeface="Times New Roman" panose="02020603050405020304" pitchFamily="18" charset="0"/>
                </a:endParaRPr>
              </a:p>
            </p:txBody>
          </p:sp>
        </p:grpSp>
        <p:grpSp>
          <p:nvGrpSpPr>
            <p:cNvPr id="7" name="组合 6">
              <a:extLst>
                <a:ext uri="{FF2B5EF4-FFF2-40B4-BE49-F238E27FC236}">
                  <a16:creationId xmlns:a16="http://schemas.microsoft.com/office/drawing/2014/main" id="{B9453E10-759D-469D-AB69-4665AD737050}"/>
                </a:ext>
              </a:extLst>
            </p:cNvPr>
            <p:cNvGrpSpPr/>
            <p:nvPr/>
          </p:nvGrpSpPr>
          <p:grpSpPr>
            <a:xfrm>
              <a:off x="8718369" y="2032746"/>
              <a:ext cx="3566980" cy="2770874"/>
              <a:chOff x="8718369" y="2032746"/>
              <a:chExt cx="3566980" cy="2770874"/>
            </a:xfrm>
          </p:grpSpPr>
          <p:grpSp>
            <p:nvGrpSpPr>
              <p:cNvPr id="66" name="组合 65">
                <a:extLst>
                  <a:ext uri="{FF2B5EF4-FFF2-40B4-BE49-F238E27FC236}">
                    <a16:creationId xmlns:a16="http://schemas.microsoft.com/office/drawing/2014/main" id="{22109D2D-DBC7-4A62-B48C-ACBB0E3C9CF5}"/>
                  </a:ext>
                </a:extLst>
              </p:cNvPr>
              <p:cNvGrpSpPr/>
              <p:nvPr/>
            </p:nvGrpSpPr>
            <p:grpSpPr>
              <a:xfrm>
                <a:off x="8718369" y="2032746"/>
                <a:ext cx="3128900" cy="2445396"/>
                <a:chOff x="7449615" y="4497358"/>
                <a:chExt cx="3204137" cy="2445396"/>
              </a:xfrm>
            </p:grpSpPr>
            <p:sp>
              <p:nvSpPr>
                <p:cNvPr id="67" name="文本框 66">
                  <a:extLst>
                    <a:ext uri="{FF2B5EF4-FFF2-40B4-BE49-F238E27FC236}">
                      <a16:creationId xmlns:a16="http://schemas.microsoft.com/office/drawing/2014/main" id="{CF33921B-B069-4AAB-9E26-5B4734802694}"/>
                    </a:ext>
                  </a:extLst>
                </p:cNvPr>
                <p:cNvSpPr txBox="1"/>
                <p:nvPr/>
              </p:nvSpPr>
              <p:spPr>
                <a:xfrm>
                  <a:off x="7449615" y="4949516"/>
                  <a:ext cx="3204137" cy="1993238"/>
                </a:xfrm>
                <a:prstGeom prst="rect">
                  <a:avLst/>
                </a:prstGeom>
                <a:no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l">
                    <a:lnSpc>
                      <a:spcPct val="150000"/>
                    </a:lnSpc>
                  </a:pP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在数据扩充后，我们在</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10</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折数据的随机选取</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5</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折数据，对于每个基模型，进行对抗训练和</a:t>
                  </a: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R-Drop</a:t>
                  </a:r>
                  <a:r>
                    <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操作</a:t>
                  </a:r>
                  <a:endPar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gn="l">
                    <a:lnSpc>
                      <a:spcPct val="150000"/>
                    </a:lnSpc>
                  </a:pPr>
                  <a:endParaRPr lang="en-US" altLang="zh-CN" sz="1400" dirty="0">
                    <a:solidFill>
                      <a:schemeClr val="tx1"/>
                    </a:solidFill>
                    <a:latin typeface="Times New Roman" panose="02020603050405020304" pitchFamily="18" charset="0"/>
                    <a:cs typeface="Times New Roman" panose="02020603050405020304" pitchFamily="18" charset="0"/>
                    <a:sym typeface="+mn-lt"/>
                  </a:endParaRPr>
                </a:p>
                <a:p>
                  <a:pPr algn="l">
                    <a:lnSpc>
                      <a:spcPct val="150000"/>
                    </a:lnSpc>
                  </a:pPr>
                  <a:endParaRPr lang="en-US" altLang="zh-CN" sz="1400" dirty="0">
                    <a:solidFill>
                      <a:schemeClr val="tx1"/>
                    </a:solidFill>
                    <a:latin typeface="Times New Roman" panose="02020603050405020304" pitchFamily="18" charset="0"/>
                    <a:cs typeface="Times New Roman" panose="02020603050405020304" pitchFamily="18" charset="0"/>
                    <a:sym typeface="+mn-lt"/>
                  </a:endParaRPr>
                </a:p>
                <a:p>
                  <a:pPr algn="l">
                    <a:lnSpc>
                      <a:spcPct val="150000"/>
                    </a:lnSpc>
                  </a:pPr>
                  <a:endParaRPr lang="zh-CN" altLang="en-US" sz="1400" dirty="0">
                    <a:solidFill>
                      <a:schemeClr val="tx1"/>
                    </a:solidFill>
                    <a:latin typeface="Times New Roman" panose="02020603050405020304" pitchFamily="18" charset="0"/>
                    <a:cs typeface="Times New Roman" panose="02020603050405020304" pitchFamily="18" charset="0"/>
                    <a:sym typeface="+mn-lt"/>
                  </a:endParaRPr>
                </a:p>
              </p:txBody>
            </p:sp>
            <p:sp>
              <p:nvSpPr>
                <p:cNvPr id="68" name="文本框 67">
                  <a:extLst>
                    <a:ext uri="{FF2B5EF4-FFF2-40B4-BE49-F238E27FC236}">
                      <a16:creationId xmlns:a16="http://schemas.microsoft.com/office/drawing/2014/main" id="{A0DAE839-C656-421A-A234-4EDF051AD2C9}"/>
                    </a:ext>
                  </a:extLst>
                </p:cNvPr>
                <p:cNvSpPr txBox="1"/>
                <p:nvPr/>
              </p:nvSpPr>
              <p:spPr>
                <a:xfrm>
                  <a:off x="7449619" y="4497358"/>
                  <a:ext cx="2250735" cy="369332"/>
                </a:xfrm>
                <a:prstGeom prst="rect">
                  <a:avLst/>
                </a:prstGeom>
                <a:noFill/>
              </p:spPr>
              <p:txBody>
                <a:bodyPr wrap="square" rtlCol="0">
                  <a:spAutoFit/>
                </a:bodyPr>
                <a:lstStyle/>
                <a:p>
                  <a:pPr algn="ct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对抗训练和</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R-drop</a:t>
                  </a:r>
                  <a:endPar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71" name="文本框 70">
                <a:extLst>
                  <a:ext uri="{FF2B5EF4-FFF2-40B4-BE49-F238E27FC236}">
                    <a16:creationId xmlns:a16="http://schemas.microsoft.com/office/drawing/2014/main" id="{4BA0016B-584B-497D-9A2A-38C18BB8F425}"/>
                  </a:ext>
                </a:extLst>
              </p:cNvPr>
              <p:cNvSpPr txBox="1"/>
              <p:nvPr/>
            </p:nvSpPr>
            <p:spPr>
              <a:xfrm>
                <a:off x="9454421" y="4103620"/>
                <a:ext cx="2830928" cy="700000"/>
              </a:xfrm>
              <a:prstGeom prst="rect">
                <a:avLst/>
              </a:prstGeom>
              <a:noFill/>
            </p:spPr>
            <p:txBody>
              <a:bodyPr wrap="square">
                <a:spAutoFit/>
              </a:bodyPr>
              <a:lstStyle/>
              <a:p>
                <a:pPr algn="l">
                  <a:lnSpc>
                    <a:spcPct val="150000"/>
                  </a:lnSpc>
                </a:pP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rPr>
                  <a:t>https://kexue.fm/archives/7234</a:t>
                </a:r>
                <a:endPar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gn="l">
                  <a:lnSpc>
                    <a:spcPct val="150000"/>
                  </a:lnSpc>
                </a:pPr>
                <a:r>
                  <a:rPr lang="en-US" altLang="zh-CN" sz="1400" dirty="0">
                    <a:solidFill>
                      <a:schemeClr val="tx1">
                        <a:lumMod val="75000"/>
                        <a:lumOff val="25000"/>
                      </a:schemeClr>
                    </a:solidFill>
                    <a:latin typeface="Times New Roman" panose="02020603050405020304" pitchFamily="18" charset="0"/>
                    <a:cs typeface="Times New Roman" panose="02020603050405020304" pitchFamily="18" charset="0"/>
                  </a:rPr>
                  <a:t>https://spaces.ac.cn/archives/8496</a:t>
                </a:r>
                <a:endParaRPr lang="zh-CN"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93865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pic>
        <p:nvPicPr>
          <p:cNvPr id="1032" name="Picture 8">
            <a:extLst>
              <a:ext uri="{FF2B5EF4-FFF2-40B4-BE49-F238E27FC236}">
                <a16:creationId xmlns:a16="http://schemas.microsoft.com/office/drawing/2014/main" id="{BF79AD0C-1DC1-462F-BBB7-18DA591CE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44" y="2204424"/>
            <a:ext cx="7504238" cy="2283516"/>
          </a:xfrm>
          <a:prstGeom prst="rect">
            <a:avLst/>
          </a:prstGeom>
          <a:noFill/>
          <a:extLst>
            <a:ext uri="{909E8E84-426E-40DD-AFC4-6F175D3DCCD1}">
              <a14:hiddenFill xmlns:a14="http://schemas.microsoft.com/office/drawing/2010/main">
                <a:solidFill>
                  <a:srgbClr val="FFFFFF"/>
                </a:solidFill>
              </a14:hiddenFill>
            </a:ext>
          </a:extLst>
        </p:spPr>
      </p:pic>
      <p:sp>
        <p:nvSpPr>
          <p:cNvPr id="45" name="文本框 44">
            <a:extLst>
              <a:ext uri="{FF2B5EF4-FFF2-40B4-BE49-F238E27FC236}">
                <a16:creationId xmlns:a16="http://schemas.microsoft.com/office/drawing/2014/main" id="{07CEED5C-FEA5-481A-AA08-733682C8104C}"/>
              </a:ext>
            </a:extLst>
          </p:cNvPr>
          <p:cNvSpPr txBox="1"/>
          <p:nvPr/>
        </p:nvSpPr>
        <p:spPr>
          <a:xfrm>
            <a:off x="1849053" y="1224744"/>
            <a:ext cx="6096000" cy="369332"/>
          </a:xfrm>
          <a:prstGeom prst="rect">
            <a:avLst/>
          </a:prstGeom>
          <a:noFill/>
        </p:spPr>
        <p:txBody>
          <a:bodyPr wrap="squar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Easy Ensemble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采样</a:t>
            </a:r>
          </a:p>
        </p:txBody>
      </p:sp>
      <p:sp>
        <p:nvSpPr>
          <p:cNvPr id="46" name="文本框 45">
            <a:extLst>
              <a:ext uri="{FF2B5EF4-FFF2-40B4-BE49-F238E27FC236}">
                <a16:creationId xmlns:a16="http://schemas.microsoft.com/office/drawing/2014/main" id="{7D826EA5-16F8-4598-AB48-4D2F7594D7C4}"/>
              </a:ext>
            </a:extLst>
          </p:cNvPr>
          <p:cNvSpPr txBox="1"/>
          <p:nvPr/>
        </p:nvSpPr>
        <p:spPr>
          <a:xfrm>
            <a:off x="691322" y="2141580"/>
            <a:ext cx="3434629" cy="2951898"/>
          </a:xfrm>
          <a:prstGeom prst="rect">
            <a:avLst/>
          </a:prstGeom>
          <a:noFill/>
        </p:spPr>
        <p:txBody>
          <a:bodyPr wrap="square">
            <a:spAutoFit/>
          </a:bodyPr>
          <a:lstStyle/>
          <a:p>
            <a:pPr algn="l">
              <a:lnSpc>
                <a:spcPct val="150000"/>
              </a:lnSpc>
            </a:pP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每次对量大的类别数据抽样比例降低，升高量小的类别抽样比例，形成新的相对平衡的数据。</a:t>
            </a:r>
            <a:endPar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每次抽样过程均为独立采样，互不干扰，采样</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10</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次后形成</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10</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折标签类别较为均衡的数据。</a:t>
            </a:r>
            <a:endPar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346053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EA84050F-0422-4EBB-BFD4-4D2618FCA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189" y="2026831"/>
            <a:ext cx="7244294" cy="3313698"/>
          </a:xfrm>
          <a:prstGeom prst="rect">
            <a:avLst/>
          </a:prstGeom>
          <a:noFill/>
          <a:extLst>
            <a:ext uri="{909E8E84-426E-40DD-AFC4-6F175D3DCCD1}">
              <a14:hiddenFill xmlns:a14="http://schemas.microsoft.com/office/drawing/2010/main">
                <a:solidFill>
                  <a:srgbClr val="FFFFFF"/>
                </a:solidFill>
              </a14:hiddenFill>
            </a:ext>
          </a:extLst>
        </p:spPr>
      </p:pic>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64" name="文本框 75">
            <a:extLst>
              <a:ext uri="{FF2B5EF4-FFF2-40B4-BE49-F238E27FC236}">
                <a16:creationId xmlns:a16="http://schemas.microsoft.com/office/drawing/2014/main" id="{53B42081-E047-41D5-B11C-E7335D6533F8}"/>
              </a:ext>
            </a:extLst>
          </p:cNvPr>
          <p:cNvSpPr txBox="1"/>
          <p:nvPr/>
        </p:nvSpPr>
        <p:spPr>
          <a:xfrm>
            <a:off x="379614" y="1800975"/>
            <a:ext cx="5114221" cy="4850174"/>
          </a:xfrm>
          <a:prstGeom prst="rect">
            <a:avLst/>
          </a:prstGeom>
          <a:no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en-US" sz="1600" dirty="0">
                <a:solidFill>
                  <a:schemeClr val="tx1"/>
                </a:solidFill>
                <a:cs typeface="+mn-ea"/>
                <a:sym typeface="+mn-lt"/>
              </a:rPr>
              <a:t>在</a:t>
            </a:r>
            <a:r>
              <a:rPr lang="zh-CN" altLang="en-US" sz="1600" dirty="0">
                <a:solidFill>
                  <a:srgbClr val="FF0000"/>
                </a:solidFill>
                <a:cs typeface="+mn-ea"/>
                <a:sym typeface="+mn-lt"/>
              </a:rPr>
              <a:t>不改变原文语义</a:t>
            </a:r>
            <a:r>
              <a:rPr lang="zh-CN" altLang="en-US" sz="1600" dirty="0">
                <a:solidFill>
                  <a:schemeClr val="tx1"/>
                </a:solidFill>
                <a:cs typeface="+mn-ea"/>
                <a:sym typeface="+mn-lt"/>
              </a:rPr>
              <a:t>的情况下，生成指定数量的训练语料文本，意在提升泛化性能、对抗攻击、干扰波动。</a:t>
            </a:r>
            <a:endParaRPr lang="en-US" altLang="zh-CN" sz="1600" dirty="0">
              <a:solidFill>
                <a:schemeClr val="tx1"/>
              </a:solidFill>
              <a:cs typeface="+mn-ea"/>
              <a:sym typeface="+mn-lt"/>
            </a:endParaRPr>
          </a:p>
          <a:p>
            <a:pPr algn="l">
              <a:lnSpc>
                <a:spcPct val="150000"/>
              </a:lnSpc>
            </a:pPr>
            <a:r>
              <a:rPr lang="zh-CN" altLang="en-US" sz="1600" dirty="0">
                <a:solidFill>
                  <a:schemeClr val="tx1"/>
                </a:solidFill>
                <a:cs typeface="+mn-ea"/>
                <a:sym typeface="+mn-lt"/>
              </a:rPr>
              <a:t>原句：</a:t>
            </a:r>
            <a:endParaRPr lang="en-US" altLang="zh-CN" sz="1600" dirty="0">
              <a:solidFill>
                <a:schemeClr val="tx1"/>
              </a:solidFill>
              <a:cs typeface="+mn-ea"/>
              <a:sym typeface="+mn-lt"/>
            </a:endParaRPr>
          </a:p>
          <a:p>
            <a:pPr algn="l">
              <a:lnSpc>
                <a:spcPct val="150000"/>
              </a:lnSpc>
            </a:pPr>
            <a:r>
              <a:rPr lang="zh-CN" altLang="en-US" sz="1600" dirty="0">
                <a:solidFill>
                  <a:schemeClr val="tx1"/>
                </a:solidFill>
                <a:cs typeface="+mn-ea"/>
                <a:sym typeface="+mn-lt"/>
              </a:rPr>
              <a:t>你们公司一年的销售额也赶不上我们一个月的。</a:t>
            </a:r>
          </a:p>
          <a:p>
            <a:pPr algn="l">
              <a:lnSpc>
                <a:spcPct val="150000"/>
              </a:lnSpc>
            </a:pPr>
            <a:r>
              <a:rPr lang="en-US" altLang="zh-CN" sz="1600" dirty="0">
                <a:solidFill>
                  <a:schemeClr val="bg1">
                    <a:lumMod val="65000"/>
                  </a:schemeClr>
                </a:solidFill>
                <a:cs typeface="+mn-ea"/>
                <a:sym typeface="+mn-lt"/>
              </a:rPr>
              <a:t>=====</a:t>
            </a:r>
            <a:r>
              <a:rPr lang="zh-CN" altLang="en-US" sz="1600" dirty="0">
                <a:solidFill>
                  <a:schemeClr val="bg1">
                    <a:lumMod val="65000"/>
                  </a:schemeClr>
                </a:solidFill>
                <a:cs typeface="+mn-ea"/>
                <a:sym typeface="+mn-lt"/>
              </a:rPr>
              <a:t>随机同义词替换</a:t>
            </a:r>
            <a:r>
              <a:rPr lang="en-US" altLang="zh-CN" sz="1600" dirty="0">
                <a:solidFill>
                  <a:schemeClr val="bg1">
                    <a:lumMod val="65000"/>
                  </a:schemeClr>
                </a:solidFill>
                <a:cs typeface="+mn-ea"/>
                <a:sym typeface="+mn-lt"/>
              </a:rPr>
              <a:t>=====</a:t>
            </a:r>
          </a:p>
          <a:p>
            <a:pPr algn="l">
              <a:lnSpc>
                <a:spcPct val="150000"/>
              </a:lnSpc>
            </a:pPr>
            <a:r>
              <a:rPr lang="zh-CN" altLang="en-US" sz="1600" dirty="0">
                <a:solidFill>
                  <a:schemeClr val="tx1"/>
                </a:solidFill>
                <a:cs typeface="+mn-ea"/>
                <a:sym typeface="+mn-lt"/>
              </a:rPr>
              <a:t>你们洋行一年的销售额也赶不上我们一个月的。</a:t>
            </a:r>
          </a:p>
          <a:p>
            <a:pPr algn="l">
              <a:lnSpc>
                <a:spcPct val="150000"/>
              </a:lnSpc>
            </a:pPr>
            <a:r>
              <a:rPr lang="en-US" altLang="zh-CN" sz="1600" dirty="0">
                <a:solidFill>
                  <a:schemeClr val="bg1">
                    <a:lumMod val="65000"/>
                  </a:schemeClr>
                </a:solidFill>
                <a:cs typeface="+mn-ea"/>
                <a:sym typeface="+mn-lt"/>
              </a:rPr>
              <a:t>=====</a:t>
            </a:r>
            <a:r>
              <a:rPr lang="zh-CN" altLang="en-US" sz="1600" dirty="0">
                <a:solidFill>
                  <a:schemeClr val="bg1">
                    <a:lumMod val="65000"/>
                  </a:schemeClr>
                </a:solidFill>
                <a:cs typeface="+mn-ea"/>
                <a:sym typeface="+mn-lt"/>
              </a:rPr>
              <a:t>随机近义字替换</a:t>
            </a:r>
            <a:r>
              <a:rPr lang="en-US" altLang="zh-CN" sz="1600" dirty="0">
                <a:solidFill>
                  <a:schemeClr val="bg1">
                    <a:lumMod val="65000"/>
                  </a:schemeClr>
                </a:solidFill>
                <a:cs typeface="+mn-ea"/>
                <a:sym typeface="+mn-lt"/>
              </a:rPr>
              <a:t>=====</a:t>
            </a:r>
          </a:p>
          <a:p>
            <a:pPr algn="l">
              <a:lnSpc>
                <a:spcPct val="150000"/>
              </a:lnSpc>
            </a:pPr>
            <a:r>
              <a:rPr lang="zh-CN" altLang="en-US" sz="1600" dirty="0">
                <a:solidFill>
                  <a:schemeClr val="tx1"/>
                </a:solidFill>
                <a:cs typeface="+mn-ea"/>
                <a:sym typeface="+mn-lt"/>
              </a:rPr>
              <a:t>你们公司一年的销受额也赶不上我们一个月鍀。</a:t>
            </a:r>
          </a:p>
          <a:p>
            <a:pPr algn="l">
              <a:lnSpc>
                <a:spcPct val="150000"/>
              </a:lnSpc>
            </a:pPr>
            <a:r>
              <a:rPr lang="en-US" altLang="zh-CN" sz="1600" dirty="0">
                <a:solidFill>
                  <a:schemeClr val="bg1">
                    <a:lumMod val="65000"/>
                  </a:schemeClr>
                </a:solidFill>
                <a:cs typeface="+mn-ea"/>
                <a:sym typeface="+mn-lt"/>
              </a:rPr>
              <a:t>=====</a:t>
            </a:r>
            <a:r>
              <a:rPr lang="zh-CN" altLang="en-US" sz="1600" dirty="0">
                <a:solidFill>
                  <a:schemeClr val="bg1">
                    <a:lumMod val="65000"/>
                  </a:schemeClr>
                </a:solidFill>
                <a:cs typeface="+mn-ea"/>
                <a:sym typeface="+mn-lt"/>
              </a:rPr>
              <a:t>随机字删除</a:t>
            </a:r>
            <a:r>
              <a:rPr lang="en-US" altLang="zh-CN" sz="1600" dirty="0">
                <a:solidFill>
                  <a:schemeClr val="bg1">
                    <a:lumMod val="65000"/>
                  </a:schemeClr>
                </a:solidFill>
                <a:cs typeface="+mn-ea"/>
                <a:sym typeface="+mn-lt"/>
              </a:rPr>
              <a:t>=====</a:t>
            </a:r>
          </a:p>
          <a:p>
            <a:pPr algn="l">
              <a:lnSpc>
                <a:spcPct val="150000"/>
              </a:lnSpc>
            </a:pPr>
            <a:r>
              <a:rPr lang="zh-CN" altLang="en-US" sz="1600" dirty="0">
                <a:solidFill>
                  <a:schemeClr val="tx1"/>
                </a:solidFill>
                <a:cs typeface="+mn-ea"/>
                <a:sym typeface="+mn-lt"/>
              </a:rPr>
              <a:t>你们公司一年销售额也赶不上我们一个月的</a:t>
            </a:r>
          </a:p>
          <a:p>
            <a:pPr algn="l">
              <a:lnSpc>
                <a:spcPct val="150000"/>
              </a:lnSpc>
            </a:pPr>
            <a:r>
              <a:rPr lang="en-US" altLang="zh-CN" sz="1600" dirty="0">
                <a:solidFill>
                  <a:schemeClr val="bg1">
                    <a:lumMod val="65000"/>
                  </a:schemeClr>
                </a:solidFill>
                <a:cs typeface="+mn-ea"/>
                <a:sym typeface="+mn-lt"/>
              </a:rPr>
              <a:t>=====</a:t>
            </a:r>
            <a:r>
              <a:rPr lang="zh-CN" altLang="en-US" sz="1600" dirty="0">
                <a:solidFill>
                  <a:schemeClr val="bg1">
                    <a:lumMod val="65000"/>
                  </a:schemeClr>
                </a:solidFill>
                <a:cs typeface="+mn-ea"/>
                <a:sym typeface="+mn-lt"/>
              </a:rPr>
              <a:t>随机置换邻近的字</a:t>
            </a:r>
            <a:r>
              <a:rPr lang="en-US" altLang="zh-CN" sz="1600" dirty="0">
                <a:solidFill>
                  <a:schemeClr val="bg1">
                    <a:lumMod val="65000"/>
                  </a:schemeClr>
                </a:solidFill>
                <a:cs typeface="+mn-ea"/>
                <a:sym typeface="+mn-lt"/>
              </a:rPr>
              <a:t>=====</a:t>
            </a:r>
          </a:p>
          <a:p>
            <a:pPr algn="l">
              <a:lnSpc>
                <a:spcPct val="150000"/>
              </a:lnSpc>
            </a:pPr>
            <a:r>
              <a:rPr lang="zh-CN" altLang="en-US" sz="1600" dirty="0">
                <a:solidFill>
                  <a:schemeClr val="tx1"/>
                </a:solidFill>
                <a:cs typeface="+mn-ea"/>
                <a:sym typeface="+mn-lt"/>
              </a:rPr>
              <a:t>你司公们一年额销售不也赶的上我们一个月的。</a:t>
            </a:r>
          </a:p>
          <a:p>
            <a:pPr algn="l">
              <a:lnSpc>
                <a:spcPct val="150000"/>
              </a:lnSpc>
            </a:pPr>
            <a:endParaRPr lang="en-US" altLang="zh-CN" sz="1600" dirty="0">
              <a:solidFill>
                <a:schemeClr val="tx1"/>
              </a:solidFill>
              <a:cs typeface="+mn-ea"/>
              <a:sym typeface="+mn-lt"/>
            </a:endParaRPr>
          </a:p>
        </p:txBody>
      </p:sp>
      <p:sp>
        <p:nvSpPr>
          <p:cNvPr id="65" name="文本框 64">
            <a:extLst>
              <a:ext uri="{FF2B5EF4-FFF2-40B4-BE49-F238E27FC236}">
                <a16:creationId xmlns:a16="http://schemas.microsoft.com/office/drawing/2014/main" id="{9C5C5201-B380-4258-96A7-22E9584D21CA}"/>
              </a:ext>
            </a:extLst>
          </p:cNvPr>
          <p:cNvSpPr txBox="1"/>
          <p:nvPr/>
        </p:nvSpPr>
        <p:spPr>
          <a:xfrm>
            <a:off x="1215327" y="1258680"/>
            <a:ext cx="5404154" cy="369332"/>
          </a:xfrm>
          <a:prstGeom prst="rect">
            <a:avLst/>
          </a:prstGeom>
          <a:noFill/>
        </p:spPr>
        <p:txBody>
          <a:bodyPr wrap="square" rtlCol="0">
            <a:spAutoFit/>
          </a:bodyPr>
          <a:lstStyle/>
          <a:p>
            <a:pPr algn="ct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lt"/>
              </a:rPr>
              <a:t>nlpcda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工具包：一键中文数据增强工具</a:t>
            </a:r>
          </a:p>
        </p:txBody>
      </p:sp>
    </p:spTree>
    <p:extLst>
      <p:ext uri="{BB962C8B-B14F-4D97-AF65-F5344CB8AC3E}">
        <p14:creationId xmlns:p14="http://schemas.microsoft.com/office/powerpoint/2010/main" val="416794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2" name="文本框 1">
            <a:extLst>
              <a:ext uri="{FF2B5EF4-FFF2-40B4-BE49-F238E27FC236}">
                <a16:creationId xmlns:a16="http://schemas.microsoft.com/office/drawing/2014/main" id="{6157E021-9D85-4FAF-90E0-2838D066BC7C}"/>
              </a:ext>
            </a:extLst>
          </p:cNvPr>
          <p:cNvSpPr txBox="1"/>
          <p:nvPr/>
        </p:nvSpPr>
        <p:spPr>
          <a:xfrm>
            <a:off x="5646432" y="1172834"/>
            <a:ext cx="5513808" cy="5123775"/>
          </a:xfrm>
          <a:prstGeom prst="rect">
            <a:avLst/>
          </a:prstGeom>
          <a:noFill/>
        </p:spPr>
        <p:txBody>
          <a:bodyPr wrap="square" rtlCol="0">
            <a:spAutoFit/>
          </a:bodyPr>
          <a:lstStyle/>
          <a:p>
            <a:pPr algn="ctr">
              <a:lnSpc>
                <a:spcPct val="150000"/>
              </a:lnSpc>
            </a:pPr>
            <a:r>
              <a:rPr lang="zh-CN" altLang="en-US" sz="2000" b="1" dirty="0"/>
              <a:t>输入样本</a:t>
            </a:r>
            <a:endParaRPr lang="en-US" altLang="zh-CN" sz="2000" b="1" dirty="0"/>
          </a:p>
          <a:p>
            <a:pPr algn="ctr"/>
            <a:r>
              <a:rPr lang="zh-CN" altLang="en-US" sz="2000" b="1" dirty="0"/>
              <a:t>↓</a:t>
            </a:r>
            <a:endParaRPr lang="en-US" altLang="zh-CN" sz="2000" b="1" dirty="0"/>
          </a:p>
          <a:p>
            <a:pPr algn="ctr">
              <a:lnSpc>
                <a:spcPct val="150000"/>
              </a:lnSpc>
            </a:pPr>
            <a:r>
              <a:rPr lang="zh-CN" altLang="en-US" sz="2000" b="1" dirty="0"/>
              <a:t>计算</a:t>
            </a:r>
            <a:r>
              <a:rPr lang="en-US" altLang="zh-CN" sz="2000" b="1" dirty="0"/>
              <a:t>loss</a:t>
            </a:r>
          </a:p>
          <a:p>
            <a:pPr algn="ctr"/>
            <a:r>
              <a:rPr lang="zh-CN" altLang="en-US" sz="2000" b="1" dirty="0"/>
              <a:t>↓</a:t>
            </a:r>
            <a:endParaRPr lang="en-US" altLang="zh-CN" sz="2000" b="1" dirty="0"/>
          </a:p>
          <a:p>
            <a:pPr algn="ctr">
              <a:lnSpc>
                <a:spcPct val="150000"/>
              </a:lnSpc>
            </a:pPr>
            <a:r>
              <a:rPr lang="zh-CN" altLang="en-US" sz="2000" b="1" dirty="0"/>
              <a:t>计算</a:t>
            </a:r>
            <a:r>
              <a:rPr lang="en-US" altLang="zh-CN" sz="2000" b="1" dirty="0"/>
              <a:t>Embedding</a:t>
            </a:r>
            <a:r>
              <a:rPr lang="zh-CN" altLang="en-US" sz="2000" b="1" dirty="0"/>
              <a:t>层梯度：△</a:t>
            </a:r>
            <a:r>
              <a:rPr lang="en-US" altLang="zh-CN" sz="2000" b="1" dirty="0"/>
              <a:t>x</a:t>
            </a:r>
          </a:p>
          <a:p>
            <a:pPr algn="ctr"/>
            <a:r>
              <a:rPr lang="zh-CN" altLang="en-US" sz="2000" b="1" dirty="0"/>
              <a:t>↓</a:t>
            </a:r>
            <a:endParaRPr lang="en-US" altLang="zh-CN" sz="2000" b="1" dirty="0"/>
          </a:p>
          <a:p>
            <a:pPr algn="ctr">
              <a:lnSpc>
                <a:spcPct val="150000"/>
              </a:lnSpc>
            </a:pPr>
            <a:r>
              <a:rPr lang="zh-CN" altLang="en-US" sz="2000" b="1" dirty="0"/>
              <a:t>对</a:t>
            </a:r>
            <a:r>
              <a:rPr lang="en-US" altLang="zh-CN" sz="2000" b="1" dirty="0"/>
              <a:t>Embedding</a:t>
            </a:r>
            <a:r>
              <a:rPr lang="zh-CN" altLang="en-US" sz="2000" b="1" dirty="0"/>
              <a:t>加入扰动：</a:t>
            </a:r>
            <a:r>
              <a:rPr lang="en-US" altLang="zh-CN" sz="2000" b="1" dirty="0"/>
              <a:t>x = x+</a:t>
            </a:r>
            <a:r>
              <a:rPr lang="zh-CN" altLang="en-US" sz="2000" b="1" dirty="0"/>
              <a:t> △</a:t>
            </a:r>
            <a:r>
              <a:rPr lang="en-US" altLang="zh-CN" sz="2000" b="1" dirty="0"/>
              <a:t>x</a:t>
            </a:r>
          </a:p>
          <a:p>
            <a:pPr algn="ctr"/>
            <a:r>
              <a:rPr lang="zh-CN" altLang="en-US" sz="2000" b="1" dirty="0"/>
              <a:t>↓</a:t>
            </a:r>
            <a:endParaRPr lang="en-US" altLang="zh-CN" sz="2000" b="1" dirty="0"/>
          </a:p>
          <a:p>
            <a:pPr algn="ctr">
              <a:lnSpc>
                <a:spcPct val="150000"/>
              </a:lnSpc>
            </a:pPr>
            <a:r>
              <a:rPr lang="zh-CN" altLang="en-US" sz="2000" b="1" dirty="0"/>
              <a:t>梯度下降</a:t>
            </a:r>
            <a:endParaRPr lang="en-US" altLang="zh-CN" sz="2000" b="1" dirty="0"/>
          </a:p>
          <a:p>
            <a:pPr algn="ctr"/>
            <a:r>
              <a:rPr lang="zh-CN" altLang="en-US" sz="2000" b="1" dirty="0"/>
              <a:t>↓</a:t>
            </a:r>
            <a:endParaRPr lang="en-US" altLang="zh-CN" sz="2000" b="1" dirty="0"/>
          </a:p>
          <a:p>
            <a:pPr algn="ctr">
              <a:lnSpc>
                <a:spcPct val="150000"/>
              </a:lnSpc>
            </a:pPr>
            <a:r>
              <a:rPr lang="zh-CN" altLang="en-US" sz="2000" b="1" dirty="0"/>
              <a:t>删除扰动：</a:t>
            </a:r>
            <a:r>
              <a:rPr lang="en-US" altLang="zh-CN" sz="2000" b="1" dirty="0"/>
              <a:t>x = x-</a:t>
            </a:r>
            <a:r>
              <a:rPr lang="zh-CN" altLang="en-US" sz="2000" b="1" dirty="0"/>
              <a:t> △</a:t>
            </a:r>
            <a:r>
              <a:rPr lang="en-US" altLang="zh-CN" sz="2000" b="1" dirty="0"/>
              <a:t>x</a:t>
            </a:r>
          </a:p>
          <a:p>
            <a:pPr algn="ctr"/>
            <a:r>
              <a:rPr lang="zh-CN" altLang="en-US" sz="2000" b="1" dirty="0"/>
              <a:t>↓</a:t>
            </a:r>
            <a:endParaRPr lang="en-US" altLang="zh-CN" sz="2000" b="1" dirty="0"/>
          </a:p>
          <a:p>
            <a:pPr algn="ctr">
              <a:lnSpc>
                <a:spcPct val="150000"/>
              </a:lnSpc>
            </a:pPr>
            <a:r>
              <a:rPr lang="zh-CN" altLang="en-US" sz="2000" b="1" dirty="0"/>
              <a:t>梯度下降</a:t>
            </a:r>
            <a:endParaRPr lang="en-US" altLang="zh-CN" sz="2000" b="1" dirty="0"/>
          </a:p>
        </p:txBody>
      </p:sp>
      <p:sp>
        <p:nvSpPr>
          <p:cNvPr id="50" name="文本框 49">
            <a:extLst>
              <a:ext uri="{FF2B5EF4-FFF2-40B4-BE49-F238E27FC236}">
                <a16:creationId xmlns:a16="http://schemas.microsoft.com/office/drawing/2014/main" id="{FC564DC6-B95E-4A08-9EDD-D9267CF78846}"/>
              </a:ext>
            </a:extLst>
          </p:cNvPr>
          <p:cNvSpPr txBox="1"/>
          <p:nvPr/>
        </p:nvSpPr>
        <p:spPr>
          <a:xfrm>
            <a:off x="1968245" y="1202389"/>
            <a:ext cx="1741394"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对抗训练</a:t>
            </a:r>
          </a:p>
        </p:txBody>
      </p:sp>
      <p:sp>
        <p:nvSpPr>
          <p:cNvPr id="51" name="文本框 50">
            <a:extLst>
              <a:ext uri="{FF2B5EF4-FFF2-40B4-BE49-F238E27FC236}">
                <a16:creationId xmlns:a16="http://schemas.microsoft.com/office/drawing/2014/main" id="{59C3F5D7-F038-4504-8D71-BE3F969429C5}"/>
              </a:ext>
            </a:extLst>
          </p:cNvPr>
          <p:cNvSpPr txBox="1"/>
          <p:nvPr/>
        </p:nvSpPr>
        <p:spPr>
          <a:xfrm>
            <a:off x="743414" y="1935774"/>
            <a:ext cx="5185402" cy="3789627"/>
          </a:xfrm>
          <a:prstGeom prst="rect">
            <a:avLst/>
          </a:prstGeom>
          <a:noFill/>
        </p:spPr>
        <p:txBody>
          <a:bodyPr wrap="square">
            <a:spAutoFit/>
          </a:bodyPr>
          <a:lstStyle/>
          <a:p>
            <a:pPr algn="l">
              <a:lnSpc>
                <a:spcPct val="150000"/>
              </a:lnSpc>
            </a:pP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对抗训练（</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Adversarial Training</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）最初由 </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Ian Goodfellow </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等人提出，作为一种防御对抗攻击的方法，原始样本加上对抗样本进行训练。</a:t>
            </a:r>
            <a:endPar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对</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NLP</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任务而言，对抗训练就是将扰动添加到</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Embedding</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层。</a:t>
            </a:r>
            <a:endPar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Bert4Keras</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的中，对同一个样本，通过对</a:t>
            </a:r>
            <a:r>
              <a:rPr lang="en-US" altLang="zh-CN"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Embedding</a:t>
            </a:r>
            <a:r>
              <a:rPr lang="zh-CN" altLang="en-US" sz="1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层增加扰动和删除扰动来实现对抗训练，相当于变相学习了对抗样本和原样本。因此训练时间会翻倍。</a:t>
            </a:r>
          </a:p>
        </p:txBody>
      </p:sp>
    </p:spTree>
    <p:extLst>
      <p:ext uri="{BB962C8B-B14F-4D97-AF65-F5344CB8AC3E}">
        <p14:creationId xmlns:p14="http://schemas.microsoft.com/office/powerpoint/2010/main" val="418085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95335A-0633-4E6C-A5B9-435569E770D8}"/>
              </a:ext>
            </a:extLst>
          </p:cNvPr>
          <p:cNvPicPr>
            <a:picLocks noChangeAspect="1"/>
          </p:cNvPicPr>
          <p:nvPr/>
        </p:nvPicPr>
        <p:blipFill>
          <a:blip r:embed="rId2"/>
          <a:stretch>
            <a:fillRect/>
          </a:stretch>
        </p:blipFill>
        <p:spPr>
          <a:xfrm>
            <a:off x="420221" y="3598087"/>
            <a:ext cx="8345065" cy="952633"/>
          </a:xfrm>
          <a:prstGeom prst="rect">
            <a:avLst/>
          </a:prstGeom>
        </p:spPr>
      </p:pic>
      <p:sp>
        <p:nvSpPr>
          <p:cNvPr id="33" name="椭圆 32"/>
          <p:cNvSpPr/>
          <p:nvPr/>
        </p:nvSpPr>
        <p:spPr>
          <a:xfrm>
            <a:off x="614255" y="375518"/>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4" name="弧形 33"/>
          <p:cNvSpPr/>
          <p:nvPr/>
        </p:nvSpPr>
        <p:spPr>
          <a:xfrm>
            <a:off x="478153" y="229205"/>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35" name="椭圆 34"/>
          <p:cNvSpPr/>
          <p:nvPr/>
        </p:nvSpPr>
        <p:spPr>
          <a:xfrm>
            <a:off x="560222" y="321485"/>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8" name="椭圆 37"/>
          <p:cNvSpPr/>
          <p:nvPr/>
        </p:nvSpPr>
        <p:spPr>
          <a:xfrm>
            <a:off x="549225" y="888464"/>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9" name="椭圆 38"/>
          <p:cNvSpPr/>
          <p:nvPr/>
        </p:nvSpPr>
        <p:spPr>
          <a:xfrm>
            <a:off x="1069341" y="22179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40" name="椭圆 39"/>
          <p:cNvSpPr/>
          <p:nvPr/>
        </p:nvSpPr>
        <p:spPr>
          <a:xfrm>
            <a:off x="554817" y="1156304"/>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 name="组合 5"/>
          <p:cNvGrpSpPr/>
          <p:nvPr/>
        </p:nvGrpSpPr>
        <p:grpSpPr>
          <a:xfrm>
            <a:off x="6619481" y="814142"/>
            <a:ext cx="2145806" cy="226694"/>
            <a:chOff x="10046195" y="558165"/>
            <a:chExt cx="2145806" cy="226694"/>
          </a:xfrm>
        </p:grpSpPr>
        <p:cxnSp>
          <p:nvCxnSpPr>
            <p:cNvPr id="52" name="直接连接符 51"/>
            <p:cNvCxnSpPr>
              <a:endCxn id="54"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55"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58" name="文本框 57"/>
          <p:cNvSpPr txBox="1"/>
          <p:nvPr/>
        </p:nvSpPr>
        <p:spPr>
          <a:xfrm>
            <a:off x="1849053" y="472965"/>
            <a:ext cx="2626135"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Segoe UI Semibold" panose="020B0702040204020203" pitchFamily="34" charset="0"/>
              </a:rPr>
              <a:t>训练技巧</a:t>
            </a:r>
          </a:p>
        </p:txBody>
      </p:sp>
      <p:sp>
        <p:nvSpPr>
          <p:cNvPr id="62" name="KSO_Shape"/>
          <p:cNvSpPr/>
          <p:nvPr/>
        </p:nvSpPr>
        <p:spPr>
          <a:xfrm>
            <a:off x="840005" y="706924"/>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36" name="椭圆 35"/>
          <p:cNvSpPr/>
          <p:nvPr/>
        </p:nvSpPr>
        <p:spPr>
          <a:xfrm>
            <a:off x="1308648" y="1382109"/>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37" name="椭圆 36"/>
          <p:cNvSpPr/>
          <p:nvPr/>
        </p:nvSpPr>
        <p:spPr>
          <a:xfrm>
            <a:off x="1418341" y="1332546"/>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pic>
        <p:nvPicPr>
          <p:cNvPr id="4098" name="Picture 2">
            <a:extLst>
              <a:ext uri="{FF2B5EF4-FFF2-40B4-BE49-F238E27FC236}">
                <a16:creationId xmlns:a16="http://schemas.microsoft.com/office/drawing/2014/main" id="{31542B4E-4710-44C4-B0C7-C1E5DED0B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95" y="4475517"/>
            <a:ext cx="6891891" cy="209987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CBC13F41-8529-453E-9DF2-286017E1080A}"/>
              </a:ext>
            </a:extLst>
          </p:cNvPr>
          <p:cNvPicPr>
            <a:picLocks noChangeAspect="1"/>
          </p:cNvPicPr>
          <p:nvPr/>
        </p:nvPicPr>
        <p:blipFill>
          <a:blip r:embed="rId4"/>
          <a:stretch>
            <a:fillRect/>
          </a:stretch>
        </p:blipFill>
        <p:spPr>
          <a:xfrm>
            <a:off x="613995" y="3114631"/>
            <a:ext cx="4925112" cy="628738"/>
          </a:xfrm>
          <a:prstGeom prst="rect">
            <a:avLst/>
          </a:prstGeom>
        </p:spPr>
      </p:pic>
      <mc:AlternateContent xmlns:mc="http://schemas.openxmlformats.org/markup-compatibility/2006">
        <mc:Choice xmlns:a14="http://schemas.microsoft.com/office/drawing/2010/main" Requires="a14">
          <p:sp>
            <p:nvSpPr>
              <p:cNvPr id="65" name="文本框 64">
                <a:extLst>
                  <a:ext uri="{FF2B5EF4-FFF2-40B4-BE49-F238E27FC236}">
                    <a16:creationId xmlns:a16="http://schemas.microsoft.com/office/drawing/2014/main" id="{CA4F7CFA-8B67-4213-9D3A-64CEAB99EE61}"/>
                  </a:ext>
                </a:extLst>
              </p:cNvPr>
              <p:cNvSpPr txBox="1"/>
              <p:nvPr/>
            </p:nvSpPr>
            <p:spPr>
              <a:xfrm>
                <a:off x="420221" y="1669510"/>
                <a:ext cx="11119115" cy="1375441"/>
              </a:xfrm>
              <a:prstGeom prst="rect">
                <a:avLst/>
              </a:prstGeom>
              <a:noFill/>
            </p:spPr>
            <p:txBody>
              <a:bodyPr wrap="square">
                <a:spAutoFit/>
              </a:bodyPr>
              <a:lstStyle/>
              <a:p>
                <a:pPr algn="l">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所谓“</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Dropout</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两次”，只需要将样本重复地输入到模型计算相应的</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loss</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，如图所示。</a:t>
                </a:r>
                <a:endPar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损失函数则分为两个部分，一部分是常规损失函数</a:t>
                </a:r>
                <a14:m>
                  <m:oMath xmlns:m="http://schemas.openxmlformats.org/officeDocument/2006/math">
                    <m:sSup>
                      <m:sSupPr>
                        <m:ctrlP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ctrlPr>
                      </m:sSupPr>
                      <m:e>
                        <m:sSub>
                          <m:sSubPr>
                            <m:ctrlP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ctrlPr>
                          </m:sSubPr>
                          <m:e>
                            <m: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t>ℒ</m:t>
                            </m:r>
                          </m:e>
                          <m:sub>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𝑖</m:t>
                            </m:r>
                          </m:sub>
                        </m:sSub>
                      </m:e>
                      <m:sup>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m:t>
                        </m:r>
                        <m:r>
                          <m:rPr>
                            <m:sty m:val="p"/>
                          </m:rPr>
                          <a:rPr lang="en-US" altLang="zh-CN" sz="1800" i="1">
                            <a:solidFill>
                              <a:schemeClr val="tx1"/>
                            </a:solidFill>
                            <a:latin typeface="Cambria Math" panose="02040503050406030204" pitchFamily="18" charset="0"/>
                            <a:ea typeface="Cambria Math" panose="02040503050406030204" pitchFamily="18" charset="0"/>
                            <a:cs typeface="+mn-ea"/>
                            <a:sym typeface="+mn-lt"/>
                          </a:rPr>
                          <m:t>CE</m:t>
                        </m:r>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m:t>
                        </m:r>
                      </m:sup>
                    </m:sSup>
                  </m:oMath>
                </a14:m>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，他希望预测标签与真实标签一致。</a:t>
                </a:r>
                <a:endPar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另一部分是两个</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Dropout</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样本之间的</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KL</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散度</a:t>
                </a:r>
                <a14:m>
                  <m:oMath xmlns:m="http://schemas.openxmlformats.org/officeDocument/2006/math">
                    <m:sSup>
                      <m:sSupPr>
                        <m:ctrlP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ctrlPr>
                      </m:sSupPr>
                      <m:e>
                        <m:sSub>
                          <m:sSubPr>
                            <m:ctrlP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ctrlPr>
                          </m:sSubPr>
                          <m:e>
                            <m:r>
                              <a:rPr lang="en-US" altLang="zh-CN" sz="1800" i="1" smtClean="0">
                                <a:solidFill>
                                  <a:schemeClr val="tx1"/>
                                </a:solidFill>
                                <a:latin typeface="Cambria Math" panose="02040503050406030204" pitchFamily="18" charset="0"/>
                                <a:ea typeface="Cambria Math" panose="02040503050406030204" pitchFamily="18" charset="0"/>
                                <a:cs typeface="+mn-ea"/>
                                <a:sym typeface="+mn-lt"/>
                              </a:rPr>
                              <m:t>ℒ</m:t>
                            </m:r>
                          </m:e>
                          <m:sub>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𝑖</m:t>
                            </m:r>
                          </m:sub>
                        </m:sSub>
                      </m:e>
                      <m:sup>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m:t>
                        </m:r>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𝐾𝐿</m:t>
                        </m:r>
                        <m:r>
                          <a:rPr lang="en-US" altLang="zh-CN" sz="1800" b="0" i="1" smtClean="0">
                            <a:solidFill>
                              <a:schemeClr val="tx1"/>
                            </a:solidFill>
                            <a:latin typeface="Cambria Math" panose="02040503050406030204" pitchFamily="18" charset="0"/>
                            <a:ea typeface="Cambria Math" panose="02040503050406030204" pitchFamily="18" charset="0"/>
                            <a:cs typeface="+mn-ea"/>
                            <a:sym typeface="+mn-lt"/>
                          </a:rPr>
                          <m:t>)</m:t>
                        </m:r>
                      </m:sup>
                    </m:sSup>
                  </m:oMath>
                </a14:m>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，它希望同一样本不同的</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Dropout</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lt"/>
                  </a:rPr>
                  <a:t>输出尽可能一致。</a:t>
                </a:r>
              </a:p>
            </p:txBody>
          </p:sp>
        </mc:Choice>
        <mc:Fallback>
          <p:sp>
            <p:nvSpPr>
              <p:cNvPr id="65" name="文本框 64">
                <a:extLst>
                  <a:ext uri="{FF2B5EF4-FFF2-40B4-BE49-F238E27FC236}">
                    <a16:creationId xmlns:a16="http://schemas.microsoft.com/office/drawing/2014/main" id="{CA4F7CFA-8B67-4213-9D3A-64CEAB99EE61}"/>
                  </a:ext>
                </a:extLst>
              </p:cNvPr>
              <p:cNvSpPr txBox="1">
                <a:spLocks noRot="1" noChangeAspect="1" noMove="1" noResize="1" noEditPoints="1" noAdjustHandles="1" noChangeArrowheads="1" noChangeShapeType="1" noTextEdit="1"/>
              </p:cNvSpPr>
              <p:nvPr/>
            </p:nvSpPr>
            <p:spPr>
              <a:xfrm>
                <a:off x="420221" y="1669510"/>
                <a:ext cx="11119115" cy="1375441"/>
              </a:xfrm>
              <a:prstGeom prst="rect">
                <a:avLst/>
              </a:prstGeom>
              <a:blipFill>
                <a:blip r:embed="rId5"/>
                <a:stretch>
                  <a:fillRect l="-493" b="-6222"/>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906CB86A-0448-4349-AE0C-A79343860C74}"/>
              </a:ext>
            </a:extLst>
          </p:cNvPr>
          <p:cNvSpPr txBox="1"/>
          <p:nvPr/>
        </p:nvSpPr>
        <p:spPr>
          <a:xfrm>
            <a:off x="1945385" y="1219796"/>
            <a:ext cx="6096000"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R-drop</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32588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15657</TotalTime>
  <Words>1097</Words>
  <Application>Microsoft Office PowerPoint</Application>
  <PresentationFormat>宽屏</PresentationFormat>
  <Paragraphs>116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跨语言新闻人物观点抽取</dc:title>
  <dc:creator>x jy</dc:creator>
  <cp:lastModifiedBy>Administrator</cp:lastModifiedBy>
  <cp:revision>158</cp:revision>
  <dcterms:created xsi:type="dcterms:W3CDTF">2020-11-17T06:32:27Z</dcterms:created>
  <dcterms:modified xsi:type="dcterms:W3CDTF">2021-09-30T13:59:16Z</dcterms:modified>
</cp:coreProperties>
</file>