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73" r:id="rId14"/>
    <p:sldId id="268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E45A-4545-4405-B450-D3666015EB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731-05A9-4BC0-82B5-8B1B0AF1DF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onpost.com/content/20933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/>
          <p:nvPr/>
        </p:nvSpPr>
        <p:spPr>
          <a:xfrm>
            <a:off x="400658" y="1973242"/>
            <a:ext cx="3419569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altLang="en-US" sz="36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Recognition of crop disease with deep learning based on leaf images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0" r="16509" b="-2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5" name="Subtitle 2"/>
          <p:cNvSpPr txBox="1"/>
          <p:nvPr/>
        </p:nvSpPr>
        <p:spPr>
          <a:xfrm>
            <a:off x="3657600" y="4572000"/>
            <a:ext cx="44196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1" y="643467"/>
            <a:ext cx="8178799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063620" y="351736"/>
            <a:ext cx="1014085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1" y="1111278"/>
            <a:ext cx="7620000" cy="437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preprocessing method includes geometric space transformations and pixel color transformations </a:t>
            </a:r>
          </a:p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 Strategy: Adopts the Inception-ResNet-v2 model for transfer learning, loading pre-trained parameters, modifying the model for the target task, and fine-tuning. Parameters, learning rate, batch size, dropout, loss function, and optimizer are set for efficient training.</a:t>
            </a:r>
          </a:p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Achieves a final accuracy of 86.1%, outperforming other common deep learning models. The system effectively identifies crop diseases and pests, providing valuable information and guidance for farmers.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5174" y="3941205"/>
            <a:ext cx="7553652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dirty="0"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4" name="Content Placeholder 4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2"/>
          <a:srcRect l="18331" r="11018" b="3"/>
          <a:stretch/>
        </p:blipFill>
        <p:spPr>
          <a:xfrm>
            <a:off x="690782" y="671201"/>
            <a:ext cx="3767203" cy="2999232"/>
          </a:xfrm>
          <a:prstGeom prst="rect">
            <a:avLst/>
          </a:prstGeom>
        </p:spPr>
      </p:pic>
      <p:pic>
        <p:nvPicPr>
          <p:cNvPr id="3" name="Picture 9" descr="A screenshot of a computer&#10;&#10;Description automatically generated"/>
          <p:cNvPicPr>
            <a:picLocks noChangeAspect="1"/>
          </p:cNvPicPr>
          <p:nvPr/>
        </p:nvPicPr>
        <p:blipFill rotWithShape="1">
          <a:blip r:embed="rId3"/>
          <a:srcRect l="5099" r="24197" b="3"/>
          <a:stretch/>
        </p:blipFill>
        <p:spPr>
          <a:xfrm>
            <a:off x="4686032" y="671201"/>
            <a:ext cx="3770028" cy="29992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16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2"/>
          <p:cNvPicPr>
            <a:picLocks noChangeAspect="1"/>
          </p:cNvPicPr>
          <p:nvPr/>
        </p:nvPicPr>
        <p:blipFill rotWithShape="1">
          <a:blip r:embed="rId2"/>
          <a:srcRect l="15902" r="15906" b="1"/>
          <a:stretch/>
        </p:blipFill>
        <p:spPr>
          <a:xfrm>
            <a:off x="4815776" y="1842227"/>
            <a:ext cx="3847338" cy="317354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4093590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3"/>
          <p:cNvPicPr>
            <a:picLocks noChangeAspect="1"/>
          </p:cNvPicPr>
          <p:nvPr/>
        </p:nvPicPr>
        <p:blipFill rotWithShape="1">
          <a:blip r:embed="rId3"/>
          <a:srcRect l="14924" r="40148" b="1"/>
          <a:stretch/>
        </p:blipFill>
        <p:spPr>
          <a:xfrm>
            <a:off x="480885" y="1020586"/>
            <a:ext cx="3847338" cy="48168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9160" y="417576"/>
            <a:ext cx="818223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5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 and loss Graph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87" y="2633472"/>
            <a:ext cx="637573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6" name="Rectangle 2048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grpSp>
        <p:nvGrpSpPr>
          <p:cNvPr id="20488" name="Group 2048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0489" name="Rectangle 2048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0" name="Rectangle 2048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2" name="Rectangle 2049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numCol="1" rtlCol="0" anchor="ctr" anchorCtr="0" compatLnSpc="1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900" b="0" i="0" u="none" strike="noStrike" cap="none" normalizeH="0" baseline="0">
                <a:ln>
                  <a:noFill/>
                </a:ln>
                <a:effectLst/>
              </a:rPr>
              <a:t>[1] J. Schmidhuber, ‘‘Deep learning in neural networks: An overview,’’ Neural Netw., vol. 61, pp. 85–117, Jan. 2015.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9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900" b="0" i="0" u="none" strike="noStrike" cap="none" normalizeH="0" baseline="0">
                <a:ln>
                  <a:noFill/>
                </a:ln>
                <a:effectLst/>
              </a:rPr>
              <a:t>[2] A.-R. Mohamed, G. E. Dahl, and G. Hinton, ‘‘Acoustic modeling using deep belief networks,’’ IEEE Trans. Audio, Speech, Lang. Process., vol. 20, no. 1, pp. 14–22, Jan. 2012.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9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900" b="0" i="0" u="none" strike="noStrike" cap="none" normalizeH="0" baseline="0">
                <a:ln>
                  <a:noFill/>
                </a:ln>
                <a:effectLst/>
              </a:rPr>
              <a:t>[3] Y. Bengio and O. Delalleau, ‘‘On the expressive power of deep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900" b="0" i="0" u="none" strike="noStrike" cap="none" normalizeH="0" baseline="0">
                <a:ln>
                  <a:noFill/>
                </a:ln>
                <a:effectLst/>
              </a:rPr>
              <a:t>architectures,’’ in Proc. 14th Int. Conf. Discovery Sci. Berlin, Germany, 2011, no. 1, pp. 18–36.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0D17A-A667-5BF2-81D4-2D1FFA4EA701}"/>
              </a:ext>
            </a:extLst>
          </p:cNvPr>
          <p:cNvSpPr txBox="1"/>
          <p:nvPr/>
        </p:nvSpPr>
        <p:spPr>
          <a:xfrm>
            <a:off x="941295" y="5279511"/>
            <a:ext cx="7261411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Picture 3" descr="A hand shaking with a robot&#10;&#10;Description automatically generated">
            <a:extLst>
              <a:ext uri="{FF2B5EF4-FFF2-40B4-BE49-F238E27FC236}">
                <a16:creationId xmlns:a16="http://schemas.microsoft.com/office/drawing/2014/main" id="{D20E068B-4837-8E25-C942-032BACDFE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234" r="2" b="2"/>
          <a:stretch/>
        </p:blipFill>
        <p:spPr>
          <a:xfrm>
            <a:off x="20" y="10"/>
            <a:ext cx="9143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41A57-4B40-E917-B51D-C74A1829BCFE}"/>
              </a:ext>
            </a:extLst>
          </p:cNvPr>
          <p:cNvSpPr txBox="1"/>
          <p:nvPr/>
        </p:nvSpPr>
        <p:spPr>
          <a:xfrm>
            <a:off x="6457046" y="6657945"/>
            <a:ext cx="268695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noonpost.com/content/2093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marR="0" lv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GB" sz="21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MANSUR SHAIK                                 </a:t>
            </a:r>
            <a:r>
              <a:rPr lang="en-US" sz="21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-  </a:t>
            </a:r>
            <a:r>
              <a:rPr lang="en-US" sz="2100" b="1" dirty="0">
                <a:sym typeface="+mn-ea"/>
              </a:rPr>
              <a:t> </a:t>
            </a:r>
            <a:r>
              <a:rPr lang="en-US" sz="2100" b="1" dirty="0"/>
              <a:t>700752385</a:t>
            </a:r>
            <a:endParaRPr lang="en-US" sz="2100" b="1" dirty="0">
              <a:sym typeface="+mn-ea"/>
            </a:endParaRPr>
          </a:p>
          <a:p>
            <a:pPr marL="114300" marR="0" lvl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sz="2100" b="1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>
              <a:lnSpc>
                <a:spcPct val="90000"/>
              </a:lnSpc>
            </a:pPr>
            <a:r>
              <a:rPr lang="en-US" sz="2100" b="1" dirty="0">
                <a:sym typeface="+mn-ea"/>
              </a:rPr>
              <a:t> NAVASAI GANGIREDDY                       -   700754033</a:t>
            </a:r>
          </a:p>
          <a:p>
            <a:pPr>
              <a:lnSpc>
                <a:spcPct val="90000"/>
              </a:lnSpc>
            </a:pPr>
            <a:endParaRPr lang="en-US" sz="2100" b="1" dirty="0"/>
          </a:p>
          <a:p>
            <a:pPr>
              <a:lnSpc>
                <a:spcPct val="90000"/>
              </a:lnSpc>
            </a:pPr>
            <a:r>
              <a:rPr lang="en-US" sz="2100" b="1" dirty="0">
                <a:sym typeface="+mn-ea"/>
              </a:rPr>
              <a:t> SAI RAM UPPALAPATI                         -  700740307</a:t>
            </a:r>
          </a:p>
          <a:p>
            <a:pPr>
              <a:lnSpc>
                <a:spcPct val="90000"/>
              </a:lnSpc>
            </a:pPr>
            <a:endParaRPr lang="en-US" sz="2100" b="1" dirty="0"/>
          </a:p>
          <a:p>
            <a:pPr>
              <a:lnSpc>
                <a:spcPct val="90000"/>
              </a:lnSpc>
            </a:pPr>
            <a:r>
              <a:rPr lang="en-US" sz="2100" b="1" dirty="0">
                <a:sym typeface="+mn-ea"/>
              </a:rPr>
              <a:t> YAMINI SARASWATHI BORRA               -  700748022</a:t>
            </a:r>
            <a:endParaRPr kumimoji="0" lang="en-US" sz="2100" b="1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100" b="1" dirty="0">
              <a:sym typeface="+mn-ea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3A0258-424D-7234-6C18-8903698CFD83}"/>
              </a:ext>
            </a:extLst>
          </p:cNvPr>
          <p:cNvSpPr txBox="1"/>
          <p:nvPr/>
        </p:nvSpPr>
        <p:spPr>
          <a:xfrm>
            <a:off x="593083" y="1216597"/>
            <a:ext cx="752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GROUP MEMBER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1727" y="922919"/>
            <a:ext cx="7387313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Roles/Responsibilities and Contribution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84136" y="2640598"/>
            <a:ext cx="7387313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1. </a:t>
            </a:r>
            <a:r>
              <a:rPr lang="en-US" altLang="en-GB" sz="16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MANSUR SHAIK 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Worked on dataset, algorithm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2. </a:t>
            </a:r>
            <a:r>
              <a:rPr lang="en-US" sz="1600" b="1" dirty="0">
                <a:sym typeface="+mn-ea"/>
              </a:rPr>
              <a:t>YAMINI SARASWATHI BORRA 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Worked on dataset, algorithm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3. </a:t>
            </a:r>
            <a:r>
              <a:rPr lang="en-US" sz="1600" b="1" dirty="0">
                <a:sym typeface="+mn-ea"/>
              </a:rPr>
              <a:t>NAVASAI GANGIREDDY 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Worked on algorithm and Report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4. </a:t>
            </a:r>
            <a:r>
              <a:rPr lang="en-US" sz="1600" b="1" dirty="0">
                <a:sym typeface="+mn-ea"/>
              </a:rPr>
              <a:t>SAI RAM UPPALAPATI 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Worked on algorithm and Report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170" y="856180"/>
            <a:ext cx="342043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Motivation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3039" y="2330505"/>
            <a:ext cx="3419569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Agriculture faces challenges from unpredictable weather patterns and the increasing prevalence of crop diseases and pests, necessitating advanced technological solutions.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Motivation for Change: The need for more accurate, efficient, and proactive systems drives the exploration of advanced technologies in this research.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0" r="28820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545" y="2246368"/>
            <a:ext cx="1254702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GB" sz="2016" b="1" kern="1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Objective</a:t>
            </a:r>
            <a:r>
              <a:rPr lang="en-GB" sz="1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6" y="918546"/>
            <a:ext cx="2929508" cy="49793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1343" y="1905000"/>
            <a:ext cx="4300387" cy="30819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 defTabSz="658368">
              <a:lnSpc>
                <a:spcPct val="150000"/>
              </a:lnSpc>
              <a:spcAft>
                <a:spcPts val="600"/>
              </a:spcAft>
            </a:pPr>
            <a:r>
              <a:rPr lang="en-GB" dirty="0"/>
              <a:t>Develop and deploy a deep learning framework to revolutionize crop management, focusing on accurate identification of diseases and pests in harsh environments, with the aim of enhancing agricultural resilience and sustainability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7905" y="875381"/>
            <a:ext cx="25106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GB" sz="4000" b="1" dirty="0"/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8259" y="3692"/>
            <a:ext cx="3938487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/>
              <a:t>Related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76199" y="1752600"/>
            <a:ext cx="4593425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Current agricultural research employs sensor networks and automated systems for crop disease identification, including real-time weather-based detection and wireless image sensors for pest traps. </a:t>
            </a:r>
          </a:p>
          <a:p>
            <a:pPr marL="228600" algn="just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learning, specifically neural networks, proves effective in diagnosing plant diseases by analyzing color, shape, and texture features.</a:t>
            </a:r>
          </a:p>
          <a:p>
            <a:pPr marL="228600" algn="just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Image processing methods enhance disease detection, demonstrated in successful applications like identifying scab disease in potatoes.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6" descr="Onion seed crop OE - IYSV - diamond lesion closeu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/>
          <a:stretch/>
        </p:blipFill>
        <p:spPr bwMode="auto"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1000" y="76201"/>
            <a:ext cx="4876799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/>
              <a:t>Problem Statement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 r="17062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4587427" y="1524000"/>
            <a:ext cx="4480372" cy="4724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000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current methods for crop disease and pest detection suffer from inefficiency, error proneness, and inadequate early detection capabilities, resulting in potential agricultural losses. </a:t>
            </a:r>
          </a:p>
          <a:p>
            <a:pPr marL="4000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Additionally, challenges such as extreme weather conditions, limited data availability, soil variations, and a technology gap further hinder effective detection.</a:t>
            </a:r>
          </a:p>
          <a:p>
            <a:pPr marL="114300" algn="just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400050" indent="-28575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reliance on time-consuming manual methods introduces human error and may not offer timely identification, exacerbating the agricultural risks.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250" y="1904999"/>
            <a:ext cx="3500350" cy="164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/>
              <a:t>Convolution Neural Network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7530" y="233505"/>
            <a:ext cx="4603070" cy="5938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Input Layer: Receives raw data, often images.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Convolutional Operation: Applies filters to capture local patterns.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Activation Function (</a:t>
            </a:r>
            <a:r>
              <a:rPr lang="en-US" dirty="0" err="1"/>
              <a:t>ReLU</a:t>
            </a:r>
            <a:r>
              <a:rPr lang="en-US" dirty="0"/>
              <a:t>): Introduces non-linearity to enhance learning.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Pooling: Reduces dimensionality through down-sampling.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Flattening: Converts processed data into a one-dimensional vector.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Fully Connected Layers: Integrates information for global predictions.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Output Layer: Produces final network predictions.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Loss Function: Measures the difference between predictions and labels.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Back propagation: Updates weights based on calculated gradients.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 and Iteration: Repeats forward and backward passes iteratively for learning hierarchical representations.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65213" y="1239927"/>
            <a:ext cx="2547955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GB" sz="4000" b="1" dirty="0"/>
              <a:t>Proposed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631133"/>
            <a:ext cx="4714010" cy="5289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Model: Inception-ResNet-v2 network with added residual units for crop disease recognition. Cross-layer direct edges and multi-way convolution layers enhance accuracy and solve gradient issues.</a:t>
            </a:r>
          </a:p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Set: Crop Disease Recognition Competition dataset from the 2018 AI Challenger Competition. It includes 47,363 images of 27 diseases across 10 crops, divided into training (70%), validation (10%), and test sets (20%).</a:t>
            </a:r>
          </a:p>
          <a:p>
            <a:pPr lvl="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Image Pre-processing: Applies light transformation and random clipping to enhance feature information and address data set distribution issues.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9">
      <a:dk1>
        <a:sysClr val="windowText" lastClr="000000"/>
      </a:dk1>
      <a:lt1>
        <a:sysClr val="window" lastClr="FFFFFF"/>
      </a:lt1>
      <a:dk2>
        <a:srgbClr val="92D05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135</TotalTime>
  <Words>748</Words>
  <Application>Microsoft Office PowerPoint</Application>
  <PresentationFormat>On-screen Show (4:3)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NAVASAI KUMAR REDDY GANGIREDDY</cp:lastModifiedBy>
  <cp:revision>24</cp:revision>
  <dcterms:created xsi:type="dcterms:W3CDTF">2023-11-29T06:44:00Z</dcterms:created>
  <dcterms:modified xsi:type="dcterms:W3CDTF">2024-04-17T23:20:55Z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35174E45F76440D6813A7D8232F537F2_12</vt:lpwstr>
  </property>
  <property fmtid="{D5CDD505-2E9C-101B-9397-08002B2CF9AE}" pid="3" name="KSOProductBuildVer">
    <vt:lpwstr>1033-12.2.0.13306</vt:lpwstr>
  </property>
</Properties>
</file>