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62" r:id="rId6"/>
    <p:sldId id="264" r:id="rId7"/>
    <p:sldId id="311" r:id="rId8"/>
    <p:sldId id="266" r:id="rId9"/>
    <p:sldId id="312" r:id="rId10"/>
    <p:sldId id="313" r:id="rId11"/>
    <p:sldId id="267" r:id="rId12"/>
    <p:sldId id="314" r:id="rId13"/>
    <p:sldId id="268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  <p:sldId id="32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354A32-EF66-47F6-B0FE-EBA97F6FF00A}">
  <a:tblStyle styleId="{AD354A32-EF66-47F6-B0FE-EBA97F6FF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FF0E68-ECE7-4528-9312-28B5FEE884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5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4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202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39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5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60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54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9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3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5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91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23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6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0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3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68" r:id="rId10"/>
    <p:sldLayoutId id="2147483672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xvxmx/parallel_sort_exampl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Алгоритмы параллельных вычислений: сортировка и поиск</a:t>
            </a:r>
            <a:endParaRPr sz="3600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2500B-FC1D-4254-B0DD-393880389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чет нечет</a:t>
            </a:r>
            <a:endParaRPr sz="2800" dirty="0"/>
          </a:p>
        </p:txBody>
      </p:sp>
      <p:sp>
        <p:nvSpPr>
          <p:cNvPr id="5" name="Google Shape;251;p41">
            <a:extLst>
              <a:ext uri="{FF2B5EF4-FFF2-40B4-BE49-F238E27FC236}">
                <a16:creationId xmlns:a16="http://schemas.microsoft.com/office/drawing/2014/main" id="{63F2B54F-B176-4F9F-9BCC-250D0994D1A4}"/>
              </a:ext>
            </a:extLst>
          </p:cNvPr>
          <p:cNvSpPr txBox="1">
            <a:spLocks/>
          </p:cNvSpPr>
          <p:nvPr/>
        </p:nvSpPr>
        <p:spPr>
          <a:xfrm>
            <a:off x="1081377" y="141508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800" dirty="0">
                <a:latin typeface="Alexandria Medium"/>
              </a:rPr>
              <a:t>Суть</a:t>
            </a:r>
          </a:p>
          <a:p>
            <a:pPr marL="0" indent="0"/>
            <a:r>
              <a:rPr lang="ru-RU" sz="1400" dirty="0"/>
              <a:t>Суть модификации в том, чтобы сравнивать элементы массива под чётными и нечётными индексами с последующими элементами независимо.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51;p41">
                <a:extLst>
                  <a:ext uri="{FF2B5EF4-FFF2-40B4-BE49-F238E27FC236}">
                    <a16:creationId xmlns:a16="http://schemas.microsoft.com/office/drawing/2014/main" id="{BD14D8FD-5C80-4E9B-964D-7DFD375E73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15080"/>
                <a:ext cx="2907600" cy="217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0" indent="0"/>
                <a:r>
                  <a:rPr lang="ru-RU" sz="1800" dirty="0">
                    <a:latin typeface="Alexandria Medium"/>
                  </a:rPr>
                  <a:t>Оценка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n(n-1)/q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Простая. Легко распараллелить.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Медленная (алгоритмически)</a:t>
                </a:r>
              </a:p>
              <a:p>
                <a:pPr marL="0" indent="0"/>
                <a:endParaRPr lang="ru-RU" sz="1800" dirty="0">
                  <a:latin typeface="Alexandria Medium"/>
                </a:endParaRPr>
              </a:p>
            </p:txBody>
          </p:sp>
        </mc:Choice>
        <mc:Fallback xmlns="">
          <p:sp>
            <p:nvSpPr>
              <p:cNvPr id="6" name="Google Shape;251;p41">
                <a:extLst>
                  <a:ext uri="{FF2B5EF4-FFF2-40B4-BE49-F238E27FC236}">
                    <a16:creationId xmlns:a16="http://schemas.microsoft.com/office/drawing/2014/main" id="{BD14D8FD-5C80-4E9B-964D-7DFD375E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5080"/>
                <a:ext cx="2907600" cy="2179800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Чётно-нечётная сортировка :: Odd-even sort :: Сортировки обменами ::  Сортировки :: Алгоритмы :: AlgoLab">
            <a:extLst>
              <a:ext uri="{FF2B5EF4-FFF2-40B4-BE49-F238E27FC236}">
                <a16:creationId xmlns:a16="http://schemas.microsoft.com/office/drawing/2014/main" id="{11DB59AF-D278-4419-BB31-5696BA4A80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3" y="4515462"/>
            <a:ext cx="7536450" cy="12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3DFB4D-41CE-4F16-AA4D-BB685040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61" y="1273386"/>
            <a:ext cx="3750367" cy="29087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F847DC-6C2F-4363-9DAE-ED4F7D1F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34" y="1273386"/>
            <a:ext cx="3810966" cy="2908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Быстрая сортировка.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Быстрая…</a:t>
            </a:r>
          </a:p>
        </p:txBody>
      </p:sp>
    </p:spTree>
    <p:extLst>
      <p:ext uri="{BB962C8B-B14F-4D97-AF65-F5344CB8AC3E}">
        <p14:creationId xmlns:p14="http://schemas.microsoft.com/office/powerpoint/2010/main" val="131055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Быстрая сортировка (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Хоара)</a:t>
            </a:r>
            <a:endParaRPr dirty="0"/>
          </a:p>
        </p:txBody>
      </p:sp>
      <p:sp>
        <p:nvSpPr>
          <p:cNvPr id="27" name="Google Shape;293;p45">
            <a:extLst>
              <a:ext uri="{FF2B5EF4-FFF2-40B4-BE49-F238E27FC236}">
                <a16:creationId xmlns:a16="http://schemas.microsoft.com/office/drawing/2014/main" id="{22ECE10D-4C8E-4582-AB5C-866DDEF5B9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47" y="2051067"/>
            <a:ext cx="3142826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Выбрать из массива элемент, называемый опорным. Сравнить все остальные элементы с опорным и переставить их в массиве так, чтобы разбить массив на три непрерывных отрезка, следующих друг за другом: «элементы меньшие опорного», «равные» и «большие»[2].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Для отрезков «меньших» и «больших» значений выполнить рекурсивно ту же последовательность операций, если длина отрезка больше единицы.</a:t>
            </a:r>
            <a:endParaRPr sz="1400" dirty="0"/>
          </a:p>
        </p:txBody>
      </p:sp>
      <p:sp>
        <p:nvSpPr>
          <p:cNvPr id="28" name="Google Shape;295;p45">
            <a:extLst>
              <a:ext uri="{FF2B5EF4-FFF2-40B4-BE49-F238E27FC236}">
                <a16:creationId xmlns:a16="http://schemas.microsoft.com/office/drawing/2014/main" id="{1E14A1C2-3ADC-4E02-A92E-DB3705412A3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16747" y="1412137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lexandria Medium"/>
              </a:rPr>
              <a:t>Суть:</a:t>
            </a:r>
            <a:endParaRPr sz="1800" dirty="0">
              <a:latin typeface="Alexandria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298;p45">
                <a:extLst>
                  <a:ext uri="{FF2B5EF4-FFF2-40B4-BE49-F238E27FC236}">
                    <a16:creationId xmlns:a16="http://schemas.microsoft.com/office/drawing/2014/main" id="{68102EB1-71AB-4FC1-8489-7A9267683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0" indent="0"/>
                <a:r>
                  <a:rPr lang="ru-RU" sz="1400" b="1" dirty="0"/>
                  <a:t>Алгоритмическая сложность:</a:t>
                </a:r>
              </a:p>
              <a:p>
                <a:pPr marL="0" indent="0"/>
                <a:r>
                  <a:rPr lang="en-US" sz="1400" dirty="0"/>
                  <a:t>O(n log n) - </a:t>
                </a:r>
                <a:r>
                  <a:rPr lang="ru-RU" sz="1400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1400" dirty="0"/>
              </a:p>
              <a:p>
                <a:pPr marL="0" indent="0"/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indent="0"/>
                <a:r>
                  <a:rPr lang="en-US" sz="1400" dirty="0"/>
                  <a:t>2n(n log n)</a:t>
                </a:r>
              </a:p>
              <a:p>
                <a:pPr marL="0" indent="0"/>
                <a:r>
                  <a:rPr lang="ru-RU" sz="1400" b="1" dirty="0"/>
                  <a:t>Плюсы:</a:t>
                </a:r>
              </a:p>
              <a:p>
                <a:pPr marL="0" indent="0"/>
                <a:r>
                  <a:rPr lang="ru-RU" sz="1400" dirty="0"/>
                  <a:t>В среднем имеет высокую скорость.</a:t>
                </a:r>
              </a:p>
              <a:p>
                <a:pPr marL="0" indent="0"/>
                <a:r>
                  <a:rPr lang="ru-RU" sz="1400" b="1" dirty="0"/>
                  <a:t>Минусы:</a:t>
                </a:r>
              </a:p>
              <a:p>
                <a:pPr marL="0" indent="0"/>
                <a:r>
                  <a:rPr lang="ru-RU" sz="1400" dirty="0"/>
                  <a:t>Неустойчивая.</a:t>
                </a:r>
              </a:p>
            </p:txBody>
          </p:sp>
        </mc:Choice>
        <mc:Fallback xmlns="">
          <p:sp>
            <p:nvSpPr>
              <p:cNvPr id="29" name="Google Shape;298;p45">
                <a:extLst>
                  <a:ext uri="{FF2B5EF4-FFF2-40B4-BE49-F238E27FC236}">
                    <a16:creationId xmlns:a16="http://schemas.microsoft.com/office/drawing/2014/main" id="{68102EB1-71AB-4FC1-8489-7A9267683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oogle Shape;299;p45">
            <a:extLst>
              <a:ext uri="{FF2B5EF4-FFF2-40B4-BE49-F238E27FC236}">
                <a16:creationId xmlns:a16="http://schemas.microsoft.com/office/drawing/2014/main" id="{23AEA46E-6EAE-4037-AD93-480001CDA6FB}"/>
              </a:ext>
            </a:extLst>
          </p:cNvPr>
          <p:cNvSpPr txBox="1">
            <a:spLocks/>
          </p:cNvSpPr>
          <p:nvPr/>
        </p:nvSpPr>
        <p:spPr>
          <a:xfrm>
            <a:off x="3413325" y="1390373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800" dirty="0">
                <a:latin typeface="Alexandria Medium"/>
              </a:rPr>
              <a:t>Оценка</a:t>
            </a:r>
          </a:p>
        </p:txBody>
      </p:sp>
      <p:pic>
        <p:nvPicPr>
          <p:cNvPr id="4098" name="Picture 2" descr="Метод быстрой сортировки в Java (Quick sort) | OTUS">
            <a:extLst>
              <a:ext uri="{FF2B5EF4-FFF2-40B4-BE49-F238E27FC236}">
                <a16:creationId xmlns:a16="http://schemas.microsoft.com/office/drawing/2014/main" id="{FFB2E7C4-804A-4B03-B242-D4B5D2E68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56" y="3209974"/>
            <a:ext cx="3222544" cy="19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331388"/>
            <a:ext cx="5930100" cy="7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быстрая сортировка</a:t>
            </a:r>
            <a:endParaRPr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CD08B-DBE3-4771-B9AB-A4554BB297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5766" y="1917359"/>
            <a:ext cx="5930100" cy="456000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6CAF23D9-6AAD-44F3-919A-2A2DC121765B}"/>
              </a:ext>
            </a:extLst>
          </p:cNvPr>
          <p:cNvSpPr txBox="1">
            <a:spLocks/>
          </p:cNvSpPr>
          <p:nvPr/>
        </p:nvSpPr>
        <p:spPr>
          <a:xfrm>
            <a:off x="715100" y="1090507"/>
            <a:ext cx="4202340" cy="64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Проблема сортировки в том что нет четкого разделения на блоки, операция сбора элементов меньше, больше – узкое место.</a:t>
            </a:r>
          </a:p>
        </p:txBody>
      </p:sp>
      <p:sp>
        <p:nvSpPr>
          <p:cNvPr id="8" name="Google Shape;293;p45">
            <a:extLst>
              <a:ext uri="{FF2B5EF4-FFF2-40B4-BE49-F238E27FC236}">
                <a16:creationId xmlns:a16="http://schemas.microsoft.com/office/drawing/2014/main" id="{51D8DED7-97CF-41C9-BB6B-DD44C50D0441}"/>
              </a:ext>
            </a:extLst>
          </p:cNvPr>
          <p:cNvSpPr txBox="1">
            <a:spLocks/>
          </p:cNvSpPr>
          <p:nvPr/>
        </p:nvSpPr>
        <p:spPr>
          <a:xfrm>
            <a:off x="715100" y="2373359"/>
            <a:ext cx="4202340" cy="103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Для простоты будем обрабатывать каждый рекуррентный вызов на отдельном потоке. То есть количество активных потоков постепенно увеличивается.</a:t>
            </a:r>
          </a:p>
        </p:txBody>
      </p:sp>
      <p:pic>
        <p:nvPicPr>
          <p:cNvPr id="5126" name="Picture 6" descr="Binary Tree">
            <a:extLst>
              <a:ext uri="{FF2B5EF4-FFF2-40B4-BE49-F238E27FC236}">
                <a16:creationId xmlns:a16="http://schemas.microsoft.com/office/drawing/2014/main" id="{0053A9C8-33D7-4C81-ADAF-132B12B8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07" y="1625180"/>
            <a:ext cx="4691093" cy="35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1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4C947E-6551-4CC7-B672-0E50D035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3" y="1273385"/>
            <a:ext cx="3750367" cy="29087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45233-C2BC-4C14-9F78-3D4F241B3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02" y="1273385"/>
            <a:ext cx="3844633" cy="29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Сортировка слиянием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42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115147" y="2051067"/>
            <a:ext cx="2816934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Сортируемый массив разбивается на две части примерно одинакового размера;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Каждая из получившихся частей сортируется отдельно, например — тем же самым алгоритмом;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Два упорядоченных массива половинного размера соединяются в один.</a:t>
            </a:r>
            <a:endParaRPr sz="1400"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слиянием</a:t>
            </a:r>
            <a:endParaRPr sz="28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126948" y="1405759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Суть: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Google Shape;298;p4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О(</a:t>
                </a:r>
                <a:r>
                  <a:rPr lang="en-US" sz="1400" dirty="0"/>
                  <a:t>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2n (log n)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Быстрая, устойчивая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Не адаптируется под сортированные массивы</a:t>
                </a:r>
              </a:p>
            </p:txBody>
          </p:sp>
        </mc:Choice>
        <mc:Fallback xmlns="">
          <p:sp>
            <p:nvSpPr>
              <p:cNvPr id="298" name="Google Shape;29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3413325" y="139037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</a:t>
            </a:r>
            <a:endParaRPr dirty="0"/>
          </a:p>
        </p:txBody>
      </p:sp>
      <p:pic>
        <p:nvPicPr>
          <p:cNvPr id="6146" name="Picture 2" descr="Пример сортировки слиянием. Сначала делим список на кусочки (по 1 элементу), затем сравниваем каждый элемент с соседним, сортируем и объединяем. В итоге, все элементы отсортированы и объединены вместе.">
            <a:extLst>
              <a:ext uri="{FF2B5EF4-FFF2-40B4-BE49-F238E27FC236}">
                <a16:creationId xmlns:a16="http://schemas.microsoft.com/office/drawing/2014/main" id="{6CAA8EE6-6D73-4D16-8529-08F2D2233C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20" y="3148877"/>
            <a:ext cx="3332480" cy="19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0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сортировка слиянием.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41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Узкое место – слияние двух массивов.</a:t>
            </a:r>
            <a:endParaRPr lang="en-US" dirty="0"/>
          </a:p>
        </p:txBody>
      </p: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Разделение на блоки и распределение этих блоков по потокам. </a:t>
            </a:r>
            <a:r>
              <a:rPr lang="ru-RU" dirty="0" err="1"/>
              <a:t>Т.е</a:t>
            </a:r>
            <a:r>
              <a:rPr lang="ru-RU" dirty="0"/>
              <a:t> количество активных потоков уменьшается.</a:t>
            </a:r>
            <a:endParaRPr lang="en-US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F324555-4237-45DD-80F8-10CB860A8911}"/>
              </a:ext>
            </a:extLst>
          </p:cNvPr>
          <p:cNvSpPr txBox="1">
            <a:spLocks/>
          </p:cNvSpPr>
          <p:nvPr/>
        </p:nvSpPr>
        <p:spPr>
          <a:xfrm>
            <a:off x="717600" y="2115750"/>
            <a:ext cx="5930100" cy="45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Alexandria Medium"/>
              </a:rPr>
              <a:t>Реализация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48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6ECDDB-5AF4-4D64-9EEF-E4222BFC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55" y="1273384"/>
            <a:ext cx="3817702" cy="290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26F7B1-FAB7-4483-8053-62620C8F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14" y="1273384"/>
            <a:ext cx="3932165" cy="2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 в сортировку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Содержание</a:t>
            </a:r>
            <a:endParaRPr sz="2800"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Сортировка пузырьком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Быстрая сортировка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Сортировка слиянием</a:t>
            </a: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31" name="Google Shape;215;p37">
            <a:extLst>
              <a:ext uri="{FF2B5EF4-FFF2-40B4-BE49-F238E27FC236}">
                <a16:creationId xmlns:a16="http://schemas.microsoft.com/office/drawing/2014/main" id="{66D7FD61-1394-456A-8A58-EAE2A3C360AC}"/>
              </a:ext>
            </a:extLst>
          </p:cNvPr>
          <p:cNvSpPr txBox="1">
            <a:spLocks/>
          </p:cNvSpPr>
          <p:nvPr/>
        </p:nvSpPr>
        <p:spPr>
          <a:xfrm>
            <a:off x="4927448" y="21035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1800" b="0" i="0" u="none" strike="noStrike" cap="none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6</a:t>
            </a:r>
            <a:endParaRPr lang="en" dirty="0"/>
          </a:p>
        </p:txBody>
      </p:sp>
      <p:sp>
        <p:nvSpPr>
          <p:cNvPr id="32" name="Google Shape;216;p37">
            <a:extLst>
              <a:ext uri="{FF2B5EF4-FFF2-40B4-BE49-F238E27FC236}">
                <a16:creationId xmlns:a16="http://schemas.microsoft.com/office/drawing/2014/main" id="{A6974514-690B-4695-A69A-4DBCD74E5D96}"/>
              </a:ext>
            </a:extLst>
          </p:cNvPr>
          <p:cNvSpPr txBox="1">
            <a:spLocks/>
          </p:cNvSpPr>
          <p:nvPr/>
        </p:nvSpPr>
        <p:spPr>
          <a:xfrm>
            <a:off x="5465949" y="21035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indent="0"/>
            <a:r>
              <a:rPr lang="ru-RU" dirty="0"/>
              <a:t>Дополнительно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Поиск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5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8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Бинарный поиск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6"/>
            <a:ext cx="3999140" cy="2907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значения элемента в середине структуры данных. Полученное значение сравнивается с ключом.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Если ключ меньше значения середины, то поиск осуществляется в первой половине элементов, иначе — во второй.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 сводится к тому, что вновь определяется значение серединного элемента в выбранной половине и сравнивается с ключом.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Процесс продолжается до тех пор, пока не будет найден элемент со значением ключа или не станет пустым интервал для поиска.</a:t>
            </a:r>
            <a:endParaRPr lang="en-US" dirty="0"/>
          </a:p>
        </p:txBody>
      </p:sp>
      <p:pic>
        <p:nvPicPr>
          <p:cNvPr id="7170" name="Picture 2" descr="Binary Search | Brilliant Math &amp; Science Wiki">
            <a:extLst>
              <a:ext uri="{FF2B5EF4-FFF2-40B4-BE49-F238E27FC236}">
                <a16:creationId xmlns:a16="http://schemas.microsoft.com/office/drawing/2014/main" id="{3E99A56A-1CE6-4630-AB12-22F0B19453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0" y="1588973"/>
            <a:ext cx="4382346" cy="22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43;p40">
            <a:extLst>
              <a:ext uri="{FF2B5EF4-FFF2-40B4-BE49-F238E27FC236}">
                <a16:creationId xmlns:a16="http://schemas.microsoft.com/office/drawing/2014/main" id="{853ED5C7-C035-415D-A1F3-7E79550FD62A}"/>
              </a:ext>
            </a:extLst>
          </p:cNvPr>
          <p:cNvSpPr txBox="1">
            <a:spLocks/>
          </p:cNvSpPr>
          <p:nvPr/>
        </p:nvSpPr>
        <p:spPr>
          <a:xfrm>
            <a:off x="6259073" y="3880368"/>
            <a:ext cx="2884927" cy="72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Сложность </a:t>
            </a:r>
            <a:r>
              <a:rPr lang="en-US" dirty="0"/>
              <a:t>log n</a:t>
            </a:r>
          </a:p>
        </p:txBody>
      </p:sp>
    </p:spTree>
    <p:extLst>
      <p:ext uri="{BB962C8B-B14F-4D97-AF65-F5344CB8AC3E}">
        <p14:creationId xmlns:p14="http://schemas.microsoft.com/office/powerpoint/2010/main" val="391454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Параллельный бинарный поиск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6"/>
            <a:ext cx="3999140" cy="970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реализации можно делить отрезок не на 2 части а на </a:t>
            </a:r>
            <a:r>
              <a:rPr lang="en-US" dirty="0"/>
              <a:t>n, </a:t>
            </a:r>
            <a:r>
              <a:rPr lang="ru-RU" dirty="0"/>
              <a:t>и выбирать поток с ближайшим значением.</a:t>
            </a:r>
            <a:endParaRPr lang="en-US" dirty="0"/>
          </a:p>
        </p:txBody>
      </p:sp>
      <p:sp>
        <p:nvSpPr>
          <p:cNvPr id="7" name="Google Shape;243;p40">
            <a:extLst>
              <a:ext uri="{FF2B5EF4-FFF2-40B4-BE49-F238E27FC236}">
                <a16:creationId xmlns:a16="http://schemas.microsoft.com/office/drawing/2014/main" id="{853ED5C7-C035-415D-A1F3-7E79550FD62A}"/>
              </a:ext>
            </a:extLst>
          </p:cNvPr>
          <p:cNvSpPr txBox="1">
            <a:spLocks/>
          </p:cNvSpPr>
          <p:nvPr/>
        </p:nvSpPr>
        <p:spPr>
          <a:xfrm>
            <a:off x="5371766" y="1461566"/>
            <a:ext cx="2884927" cy="72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Сложность </a:t>
            </a:r>
            <a:r>
              <a:rPr lang="en-US" dirty="0"/>
              <a:t>log n </a:t>
            </a:r>
            <a:r>
              <a:rPr lang="ru-RU" dirty="0"/>
              <a:t>по основанию </a:t>
            </a:r>
            <a:r>
              <a:rPr lang="en-US" dirty="0"/>
              <a:t>n</a:t>
            </a:r>
          </a:p>
        </p:txBody>
      </p: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7B6EA3D-7FEC-4CFB-94F9-4396FA8D5DED}"/>
              </a:ext>
            </a:extLst>
          </p:cNvPr>
          <p:cNvSpPr txBox="1">
            <a:spLocks/>
          </p:cNvSpPr>
          <p:nvPr/>
        </p:nvSpPr>
        <p:spPr>
          <a:xfrm>
            <a:off x="715100" y="2711874"/>
            <a:ext cx="3999140" cy="97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Относительная эффективность т.к алгоритм довольно быстрый.</a:t>
            </a:r>
          </a:p>
          <a:p>
            <a:pPr marL="0" indent="0"/>
            <a:r>
              <a:rPr lang="ru-RU" dirty="0"/>
              <a:t>Можно разделить на несколько задач поиска по потоком нежели делать быстрый алгоритм.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Дополнительно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7600" y="20743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74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Доп.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ru-RU" dirty="0"/>
              <a:t>используются сортировки </a:t>
            </a:r>
            <a:r>
              <a:rPr lang="en-US" dirty="0"/>
              <a:t>merge </a:t>
            </a:r>
            <a:r>
              <a:rPr lang="ru-RU" dirty="0"/>
              <a:t>и поразрядные.</a:t>
            </a:r>
            <a:endParaRPr lang="en-US" dirty="0"/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На суперкомпьютерах используют</a:t>
            </a:r>
            <a:endParaRPr lang="en-US" dirty="0"/>
          </a:p>
          <a:p>
            <a:pPr marL="0" indent="0"/>
            <a:r>
              <a:rPr lang="ru-RU" dirty="0"/>
              <a:t>Блочное,</a:t>
            </a:r>
          </a:p>
          <a:p>
            <a:pPr marL="0" indent="0"/>
            <a:r>
              <a:rPr lang="ru-RU" dirty="0"/>
              <a:t>Разбиение на сеть.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Ссылки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50761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Git: </a:t>
            </a:r>
            <a:r>
              <a:rPr lang="en-US" dirty="0">
                <a:hlinkClick r:id="rId3"/>
              </a:rPr>
              <a:t>https://github.com/sxvxmx/parallel_sort_examples</a:t>
            </a:r>
            <a:endParaRPr lang="en-US" dirty="0"/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023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Введение в сортировку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sort()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Основные операции.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представленные алгоритмы имеют в своем основании 2 операции: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элементов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&lt; a[i+1].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Замена. </a:t>
            </a:r>
            <a:r>
              <a:rPr lang="en-US" dirty="0"/>
              <a:t>swap a[</a:t>
            </a:r>
            <a:r>
              <a:rPr lang="en-US" dirty="0" err="1"/>
              <a:t>i</a:t>
            </a:r>
            <a:r>
              <a:rPr lang="en-US" dirty="0"/>
              <a:t>], a[i+1]</a:t>
            </a:r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Показано, что для операции сравнения наилучшая алгоритмическая сложность </a:t>
            </a:r>
            <a:r>
              <a:rPr lang="en-US" dirty="0"/>
              <a:t>O(n log 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Обменные: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/>
              <a:t>Пузырьком</a:t>
            </a:r>
            <a:r>
              <a:rPr lang="en-US" sz="1400" dirty="0"/>
              <a:t>, </a:t>
            </a:r>
            <a:r>
              <a:rPr lang="ru-RU" sz="1400" dirty="0"/>
              <a:t>Перемешиванием</a:t>
            </a:r>
            <a:r>
              <a:rPr lang="en-US" sz="1400" dirty="0"/>
              <a:t>, </a:t>
            </a:r>
            <a:r>
              <a:rPr lang="ru-RU" sz="1400" dirty="0"/>
              <a:t>Гномья</a:t>
            </a:r>
            <a:r>
              <a:rPr lang="en-US" sz="1400" dirty="0"/>
              <a:t>, </a:t>
            </a:r>
            <a:r>
              <a:rPr lang="ru-RU" sz="1400" u="sng" dirty="0"/>
              <a:t>Быстрая</a:t>
            </a:r>
            <a:r>
              <a:rPr lang="en-US" sz="1400" dirty="0"/>
              <a:t>, </a:t>
            </a:r>
            <a:r>
              <a:rPr lang="ru-RU" sz="1400" dirty="0"/>
              <a:t>Расчёской</a:t>
            </a:r>
            <a:r>
              <a:rPr lang="en-US" sz="1400" dirty="0"/>
              <a:t>, </a:t>
            </a:r>
            <a:r>
              <a:rPr lang="ru-RU" sz="1400" dirty="0"/>
              <a:t>Сортировка чёт-нечет</a:t>
            </a:r>
            <a:r>
              <a:rPr lang="en-US" sz="1400" dirty="0"/>
              <a:t>, </a:t>
            </a:r>
            <a:r>
              <a:rPr lang="ru-RU" sz="1400" dirty="0"/>
              <a:t>Поразрядная</a:t>
            </a:r>
            <a:endParaRPr sz="14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Виды сортировок.</a:t>
            </a:r>
            <a:endParaRPr sz="2800" dirty="0"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Выбором: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Выбором, Пирамидальная, Плавная</a:t>
            </a:r>
            <a:endParaRPr sz="1400" dirty="0"/>
          </a:p>
        </p:txBody>
      </p:sp>
      <p:sp>
        <p:nvSpPr>
          <p:cNvPr id="5" name="Google Shape;251;p41">
            <a:extLst>
              <a:ext uri="{FF2B5EF4-FFF2-40B4-BE49-F238E27FC236}">
                <a16:creationId xmlns:a16="http://schemas.microsoft.com/office/drawing/2014/main" id="{63F2B54F-B176-4F9F-9BCC-250D0994D1A4}"/>
              </a:ext>
            </a:extLst>
          </p:cNvPr>
          <p:cNvSpPr txBox="1">
            <a:spLocks/>
          </p:cNvSpPr>
          <p:nvPr/>
        </p:nvSpPr>
        <p:spPr>
          <a:xfrm>
            <a:off x="1189750" y="318722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b="1" dirty="0"/>
              <a:t>Вставками:</a:t>
            </a:r>
          </a:p>
          <a:p>
            <a:pPr marL="0" indent="0"/>
            <a:r>
              <a:rPr lang="ru-RU" sz="1400" dirty="0"/>
              <a:t>Вставками</a:t>
            </a:r>
            <a:r>
              <a:rPr lang="en-US" sz="1400" dirty="0"/>
              <a:t>, </a:t>
            </a:r>
            <a:r>
              <a:rPr lang="ru-RU" sz="1400" dirty="0"/>
              <a:t>Шелла</a:t>
            </a:r>
            <a:r>
              <a:rPr lang="en-US" sz="1400" dirty="0"/>
              <a:t>, </a:t>
            </a:r>
            <a:r>
              <a:rPr lang="ru-RU" sz="1400" dirty="0"/>
              <a:t>Деревом</a:t>
            </a:r>
          </a:p>
        </p:txBody>
      </p:sp>
      <p:sp>
        <p:nvSpPr>
          <p:cNvPr id="6" name="Google Shape;251;p41">
            <a:extLst>
              <a:ext uri="{FF2B5EF4-FFF2-40B4-BE49-F238E27FC236}">
                <a16:creationId xmlns:a16="http://schemas.microsoft.com/office/drawing/2014/main" id="{BD14D8FD-5C80-4E9B-964D-7DFD375E7309}"/>
              </a:ext>
            </a:extLst>
          </p:cNvPr>
          <p:cNvSpPr txBox="1">
            <a:spLocks/>
          </p:cNvSpPr>
          <p:nvPr/>
        </p:nvSpPr>
        <p:spPr>
          <a:xfrm>
            <a:off x="5046650" y="318722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b="1" dirty="0"/>
              <a:t>Слиянием:</a:t>
            </a:r>
          </a:p>
          <a:p>
            <a:pPr marL="0" indent="0"/>
            <a:r>
              <a:rPr lang="ru-RU" sz="1400" u="sng" dirty="0"/>
              <a:t>Слиянием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Один из наилучших алгоритмов поиска использует отсортированный массив.</a:t>
            </a:r>
            <a:endParaRPr sz="1400"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Где используется сортировка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Жадные алгоритмы предполагают под собой выбор наилучших элементов на каждом шаге, что есть отсортированная последовательность.</a:t>
            </a:r>
            <a:endParaRPr sz="1400" dirty="0"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872173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задач оптимизации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Сортировка пузырьком.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Первые шаги в мире сортировок.</a:t>
            </a:r>
          </a:p>
        </p:txBody>
      </p:sp>
    </p:spTree>
    <p:extLst>
      <p:ext uri="{BB962C8B-B14F-4D97-AF65-F5344CB8AC3E}">
        <p14:creationId xmlns:p14="http://schemas.microsoft.com/office/powerpoint/2010/main" val="283176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715101" y="2051067"/>
            <a:ext cx="2216980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Проходим весь массив и для каждого элемента запускаем процесс замены для элементов которые имеют большее значение.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Выполняя операцию </a:t>
            </a:r>
            <a:r>
              <a:rPr lang="en-US" sz="1400" dirty="0"/>
              <a:t>n </a:t>
            </a:r>
            <a:r>
              <a:rPr lang="ru-RU" sz="1400" dirty="0"/>
              <a:t>раз мы получим отсортированный массив</a:t>
            </a:r>
            <a:endParaRPr sz="1400"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пузырьком</a:t>
            </a:r>
            <a:endParaRPr sz="28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715100" y="138945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Суть: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Google Shape;298;p4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n(n-1)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Простая.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Медленная</a:t>
                </a:r>
                <a:endParaRPr sz="1400" dirty="0"/>
              </a:p>
            </p:txBody>
          </p:sp>
        </mc:Choice>
        <mc:Fallback xmlns="">
          <p:sp>
            <p:nvSpPr>
              <p:cNvPr id="298" name="Google Shape;29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3413325" y="139037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</a:t>
            </a:r>
            <a:endParaRPr dirty="0"/>
          </a:p>
        </p:txBody>
      </p:sp>
      <p:pic>
        <p:nvPicPr>
          <p:cNvPr id="1026" name="Picture 2" descr="Визуализация сортировки массива чисел алгоритмом сортировки пузырьком">
            <a:extLst>
              <a:ext uri="{FF2B5EF4-FFF2-40B4-BE49-F238E27FC236}">
                <a16:creationId xmlns:a16="http://schemas.microsoft.com/office/drawing/2014/main" id="{5653360F-37F2-462B-AD55-155773C1C9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38" y="3105478"/>
            <a:ext cx="3310162" cy="20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331388"/>
            <a:ext cx="5930100" cy="7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сортировка</a:t>
            </a:r>
            <a:endParaRPr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CD08B-DBE3-4771-B9AB-A4554BB297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9313" y="1917359"/>
            <a:ext cx="5930100" cy="456000"/>
          </a:xfrm>
        </p:spPr>
        <p:txBody>
          <a:bodyPr/>
          <a:lstStyle/>
          <a:p>
            <a:r>
              <a:rPr lang="ru-RU" dirty="0"/>
              <a:t>Сортировка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чёт-нечет</a:t>
            </a:r>
          </a:p>
          <a:p>
            <a:endParaRPr lang="ru-RU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6CAF23D9-6AAD-44F3-919A-2A2DC121765B}"/>
              </a:ext>
            </a:extLst>
          </p:cNvPr>
          <p:cNvSpPr txBox="1">
            <a:spLocks/>
          </p:cNvSpPr>
          <p:nvPr/>
        </p:nvSpPr>
        <p:spPr>
          <a:xfrm>
            <a:off x="715100" y="1090507"/>
            <a:ext cx="4202340" cy="64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Проблема сортировки пузырьком в том что она плохо работает с параллелизмом.</a:t>
            </a:r>
          </a:p>
        </p:txBody>
      </p:sp>
      <p:sp>
        <p:nvSpPr>
          <p:cNvPr id="8" name="Google Shape;293;p45">
            <a:extLst>
              <a:ext uri="{FF2B5EF4-FFF2-40B4-BE49-F238E27FC236}">
                <a16:creationId xmlns:a16="http://schemas.microsoft.com/office/drawing/2014/main" id="{51D8DED7-97CF-41C9-BB6B-DD44C50D0441}"/>
              </a:ext>
            </a:extLst>
          </p:cNvPr>
          <p:cNvSpPr txBox="1">
            <a:spLocks/>
          </p:cNvSpPr>
          <p:nvPr/>
        </p:nvSpPr>
        <p:spPr>
          <a:xfrm>
            <a:off x="715100" y="2373359"/>
            <a:ext cx="4202340" cy="77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Специально разработанный алгоритм разработанный для параллельных операций, аналогичен сортировке пузырьком.</a:t>
            </a:r>
          </a:p>
        </p:txBody>
      </p:sp>
    </p:spTree>
    <p:extLst>
      <p:ext uri="{BB962C8B-B14F-4D97-AF65-F5344CB8AC3E}">
        <p14:creationId xmlns:p14="http://schemas.microsoft.com/office/powerpoint/2010/main" val="645601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768</Words>
  <Application>Microsoft Office PowerPoint</Application>
  <PresentationFormat>Экран (16:9)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Albert Sans</vt:lpstr>
      <vt:lpstr>Alexandria Medium</vt:lpstr>
      <vt:lpstr>Arial</vt:lpstr>
      <vt:lpstr>Cambria Math</vt:lpstr>
      <vt:lpstr>Lead Funnel by Slidesgo</vt:lpstr>
      <vt:lpstr>Алгоритмы параллельных вычислений: сортировка и поиск</vt:lpstr>
      <vt:lpstr>01</vt:lpstr>
      <vt:lpstr>Введение в сортировку</vt:lpstr>
      <vt:lpstr>Основные операции.</vt:lpstr>
      <vt:lpstr>Виды сортировок.</vt:lpstr>
      <vt:lpstr>Где используется сортировка?</vt:lpstr>
      <vt:lpstr>Сортировка пузырьком.</vt:lpstr>
      <vt:lpstr>Сортировка пузырьком</vt:lpstr>
      <vt:lpstr>Презентация PowerPoint</vt:lpstr>
      <vt:lpstr>Сортировка чет нечет</vt:lpstr>
      <vt:lpstr>Прямая vs параллельная</vt:lpstr>
      <vt:lpstr>Быстрая сортировка.</vt:lpstr>
      <vt:lpstr>Быстрая сортировка (Хоара)</vt:lpstr>
      <vt:lpstr>Презентация PowerPoint</vt:lpstr>
      <vt:lpstr>Прямая vs параллельная</vt:lpstr>
      <vt:lpstr>Сортировка слиянием</vt:lpstr>
      <vt:lpstr>Сортировка слиянием</vt:lpstr>
      <vt:lpstr>Параллельная сортировка слиянием.</vt:lpstr>
      <vt:lpstr>Прямая vs параллельная</vt:lpstr>
      <vt:lpstr>Поиск</vt:lpstr>
      <vt:lpstr>Бинарный поиск</vt:lpstr>
      <vt:lpstr>Параллельный бинарный поиск</vt:lpstr>
      <vt:lpstr>Дополнительно</vt:lpstr>
      <vt:lpstr>Доп.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параллельных вычислений: сортировка и поиск</dc:title>
  <cp:lastModifiedBy>egn</cp:lastModifiedBy>
  <cp:revision>19</cp:revision>
  <dcterms:modified xsi:type="dcterms:W3CDTF">2023-11-13T18:49:53Z</dcterms:modified>
</cp:coreProperties>
</file>