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0" r:id="rId6"/>
    <p:sldId id="262" r:id="rId7"/>
    <p:sldId id="264" r:id="rId8"/>
    <p:sldId id="263" r:id="rId9"/>
    <p:sldId id="269" r:id="rId10"/>
    <p:sldId id="265" r:id="rId11"/>
    <p:sldId id="266" r:id="rId12"/>
    <p:sldId id="267" r:id="rId13"/>
    <p:sldId id="271" r:id="rId14"/>
    <p:sldId id="270" r:id="rId15"/>
  </p:sldIdLst>
  <p:sldSz cx="9144000" cy="5143500" type="screen16x9"/>
  <p:notesSz cx="6858000" cy="9144000"/>
  <p:embeddedFontLst>
    <p:embeddedFont>
      <p:font typeface="Playfair Display" panose="020B0600000101010101" charset="0"/>
      <p:regular r:id="rId17"/>
      <p:bold r:id="rId18"/>
      <p:italic r:id="rId19"/>
      <p:boldItalic r:id="rId20"/>
    </p:embeddedFont>
    <p:embeddedFont>
      <p:font typeface="Lato" panose="020B0600000101010101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0" y="13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c29610291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c29610291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c29610291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c29610291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c29610291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c29610291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abf1164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7abf1164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626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204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c296100e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c296100e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c296100e1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c296100e1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c2961029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c2961029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c296100e1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c296100e1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c2961029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c2961029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c2961029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c29610291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c2961029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c2961029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c2961029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c29610291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2274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운영체제 </a:t>
            </a:r>
            <a:r>
              <a:rPr lang="en-US" altLang="ko" dirty="0" smtClean="0"/>
              <a:t/>
            </a:r>
            <a:br>
              <a:rPr lang="en-US" altLang="ko" dirty="0" smtClean="0"/>
            </a:br>
            <a:r>
              <a:rPr lang="ko" dirty="0" smtClean="0"/>
              <a:t>추가기능 구현</a:t>
            </a:r>
            <a:r>
              <a:rPr lang="en-US" altLang="ko" dirty="0" smtClean="0"/>
              <a:t/>
            </a:r>
            <a:br>
              <a:rPr lang="en-US" altLang="ko" dirty="0" smtClean="0"/>
            </a:br>
            <a:r>
              <a:rPr lang="en-US" altLang="ko" sz="2800" dirty="0" smtClean="0"/>
              <a:t>-OS </a:t>
            </a:r>
            <a:r>
              <a:rPr lang="ko-KR" altLang="en-US" sz="2800" dirty="0" smtClean="0"/>
              <a:t>계정 로그인</a:t>
            </a:r>
            <a:r>
              <a:rPr lang="en-US" altLang="ko-KR" sz="2800" dirty="0"/>
              <a:t>-</a:t>
            </a:r>
            <a:endParaRPr sz="28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96375" y="3100324"/>
            <a:ext cx="2951400" cy="86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dirty="0">
                <a:latin typeface="Arial"/>
                <a:ea typeface="Arial"/>
                <a:cs typeface="Arial"/>
                <a:sym typeface="Arial"/>
              </a:rPr>
              <a:t>2019.12.09 </a:t>
            </a:r>
            <a:r>
              <a:rPr lang="ko" sz="900" b="0" dirty="0">
                <a:latin typeface="Arial"/>
                <a:ea typeface="Arial"/>
                <a:cs typeface="Arial"/>
                <a:sym typeface="Arial"/>
              </a:rPr>
              <a:t>MON</a:t>
            </a:r>
            <a:endParaRPr sz="900"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dirty="0">
                <a:latin typeface="Arial"/>
                <a:ea typeface="Arial"/>
                <a:cs typeface="Arial"/>
                <a:sym typeface="Arial"/>
              </a:rPr>
              <a:t>운영체제 (나)반 </a:t>
            </a:r>
            <a:endParaRPr sz="900"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dirty="0">
                <a:latin typeface="Arial"/>
                <a:ea typeface="Arial"/>
                <a:cs typeface="Arial"/>
                <a:sym typeface="Arial"/>
              </a:rPr>
              <a:t>조영필 교수님</a:t>
            </a:r>
            <a:endParaRPr sz="900"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Arial"/>
                <a:ea typeface="Arial"/>
                <a:cs typeface="Arial"/>
                <a:sym typeface="Arial"/>
              </a:rPr>
              <a:t>6조 : 소혜빈,신승은,이지호,황태관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22"/>
          <p:cNvGrpSpPr/>
          <p:nvPr/>
        </p:nvGrpSpPr>
        <p:grpSpPr>
          <a:xfrm>
            <a:off x="419000" y="1079350"/>
            <a:ext cx="3086100" cy="3729000"/>
            <a:chOff x="117875" y="1168000"/>
            <a:chExt cx="3086100" cy="3729000"/>
          </a:xfrm>
        </p:grpSpPr>
        <p:sp>
          <p:nvSpPr>
            <p:cNvPr id="191" name="Google Shape;191;p22"/>
            <p:cNvSpPr/>
            <p:nvPr/>
          </p:nvSpPr>
          <p:spPr>
            <a:xfrm>
              <a:off x="241050" y="3254075"/>
              <a:ext cx="2748900" cy="1307100"/>
            </a:xfrm>
            <a:prstGeom prst="bracketPair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117875" y="1168000"/>
              <a:ext cx="3086100" cy="3729000"/>
            </a:xfrm>
            <a:prstGeom prst="rect">
              <a:avLst/>
            </a:prstGeom>
            <a:noFill/>
            <a:ln w="19050" cap="flat" cmpd="sng">
              <a:solidFill>
                <a:srgbClr val="4A86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455550" y="1369025"/>
              <a:ext cx="2201400" cy="990600"/>
            </a:xfrm>
            <a:prstGeom prst="horizontalScroll">
              <a:avLst>
                <a:gd name="adj" fmla="val 12500"/>
              </a:avLst>
            </a:prstGeom>
            <a:solidFill>
              <a:srgbClr val="F9CB9C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/>
                <a:t>파일의 소유자와 </a:t>
              </a:r>
              <a:endParaRPr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/>
                <a:t>접근 권한을 저장할 </a:t>
              </a:r>
              <a:endParaRPr lang="en-US" altLang="ko" dirty="0" smtClean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 smtClean="0"/>
                <a:t>변수 </a:t>
              </a:r>
              <a:r>
                <a:rPr lang="ko" dirty="0"/>
                <a:t>추가</a:t>
              </a:r>
              <a:endParaRPr dirty="0"/>
            </a:p>
          </p:txBody>
        </p:sp>
        <p:sp>
          <p:nvSpPr>
            <p:cNvPr id="194" name="Google Shape;194;p22"/>
            <p:cNvSpPr txBox="1"/>
            <p:nvPr/>
          </p:nvSpPr>
          <p:spPr>
            <a:xfrm>
              <a:off x="514800" y="3121925"/>
              <a:ext cx="2201400" cy="17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...</a:t>
              </a:r>
              <a:endParaRPr/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/>
                <a:t>BYTE authFlag; </a:t>
              </a:r>
              <a:endParaRPr b="1"/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//상위 4bit owner –rwx, </a:t>
              </a:r>
              <a:endParaRPr/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하위 4bit other –rwx</a:t>
              </a:r>
              <a:endParaRPr/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/>
                <a:t>char owner[16];</a:t>
              </a:r>
              <a:endParaRPr b="1"/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...</a:t>
              </a:r>
              <a:endParaRPr/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500"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402150" y="2711200"/>
              <a:ext cx="2308200" cy="410700"/>
            </a:xfrm>
            <a:prstGeom prst="rect">
              <a:avLst/>
            </a:pr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DirectoryEntry 자료구조</a:t>
              </a:r>
              <a:endParaRPr/>
            </a:p>
          </p:txBody>
        </p:sp>
      </p:grpSp>
      <p:sp>
        <p:nvSpPr>
          <p:cNvPr id="196" name="Google Shape;196;p22"/>
          <p:cNvSpPr/>
          <p:nvPr/>
        </p:nvSpPr>
        <p:spPr>
          <a:xfrm>
            <a:off x="3631263" y="1626838"/>
            <a:ext cx="1814700" cy="990600"/>
          </a:xfrm>
          <a:prstGeom prst="snip1Rect">
            <a:avLst>
              <a:gd name="adj" fmla="val 16667"/>
            </a:avLst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 생성</a:t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615025" y="3078575"/>
            <a:ext cx="1874400" cy="1324500"/>
          </a:xfrm>
          <a:prstGeom prst="horizontalScroll">
            <a:avLst>
              <a:gd name="adj" fmla="val 12500"/>
            </a:avLst>
          </a:prstGeom>
          <a:solidFill>
            <a:srgbClr val="F9CB9C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owner </a:t>
            </a:r>
            <a:r>
              <a:rPr lang="ko"/>
              <a:t>= USER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authFlag </a:t>
            </a:r>
            <a:r>
              <a:rPr lang="ko"/>
              <a:t>= 0x74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(default -rwx-r--)</a:t>
            </a:r>
            <a:endParaRPr/>
          </a:p>
        </p:txBody>
      </p:sp>
      <p:cxnSp>
        <p:nvCxnSpPr>
          <p:cNvPr id="198" name="Google Shape;198;p22"/>
          <p:cNvCxnSpPr>
            <a:stCxn id="196" idx="1"/>
            <a:endCxn id="197" idx="0"/>
          </p:cNvCxnSpPr>
          <p:nvPr/>
        </p:nvCxnSpPr>
        <p:spPr>
          <a:xfrm>
            <a:off x="4538613" y="2617438"/>
            <a:ext cx="13612" cy="6267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99" name="Google Shape;199;p22"/>
          <p:cNvGrpSpPr/>
          <p:nvPr/>
        </p:nvGrpSpPr>
        <p:grpSpPr>
          <a:xfrm>
            <a:off x="5597541" y="1759600"/>
            <a:ext cx="3234759" cy="2100425"/>
            <a:chOff x="5644791" y="1640025"/>
            <a:chExt cx="3234759" cy="2100425"/>
          </a:xfrm>
        </p:grpSpPr>
        <p:pic>
          <p:nvPicPr>
            <p:cNvPr id="200" name="Google Shape;200;p22"/>
            <p:cNvPicPr preferRelativeResize="0"/>
            <p:nvPr/>
          </p:nvPicPr>
          <p:blipFill rotWithShape="1">
            <a:blip r:embed="rId3">
              <a:alphaModFix/>
            </a:blip>
            <a:srcRect r="5329" b="49431"/>
            <a:stretch/>
          </p:blipFill>
          <p:spPr>
            <a:xfrm>
              <a:off x="5679675" y="1640025"/>
              <a:ext cx="3199875" cy="2100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p22"/>
            <p:cNvSpPr/>
            <p:nvPr/>
          </p:nvSpPr>
          <p:spPr>
            <a:xfrm>
              <a:off x="5644791" y="3445300"/>
              <a:ext cx="1128600" cy="1665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5666475" y="2488018"/>
              <a:ext cx="1128600" cy="340800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5644791" y="3289361"/>
              <a:ext cx="968100" cy="166500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구현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내용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2.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파일 접근 권한 설정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구현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내용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파일 접근 권한 설정</a:t>
            </a:r>
            <a:endParaRPr dirty="0"/>
          </a:p>
        </p:txBody>
      </p:sp>
      <p:sp>
        <p:nvSpPr>
          <p:cNvPr id="209" name="Google Shape;209;p23"/>
          <p:cNvSpPr/>
          <p:nvPr/>
        </p:nvSpPr>
        <p:spPr>
          <a:xfrm>
            <a:off x="235500" y="1506650"/>
            <a:ext cx="1757400" cy="889500"/>
          </a:xfrm>
          <a:prstGeom prst="snip1Rect">
            <a:avLst>
              <a:gd name="adj" fmla="val 16667"/>
            </a:avLst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o</a:t>
            </a:r>
            <a:r>
              <a:rPr lang="en-US" altLang="ko" dirty="0" smtClean="0"/>
              <a:t>wner</a:t>
            </a:r>
            <a:r>
              <a:rPr lang="ko" dirty="0" smtClean="0"/>
              <a:t>가</a:t>
            </a:r>
            <a:r>
              <a:rPr lang="en-US" altLang="ko" dirty="0" smtClean="0"/>
              <a:t> </a:t>
            </a:r>
            <a:r>
              <a:rPr lang="ko" dirty="0" smtClean="0"/>
              <a:t>파일 </a:t>
            </a:r>
            <a:r>
              <a:rPr lang="ko" dirty="0"/>
              <a:t>접근</a:t>
            </a:r>
            <a:endParaRPr dirty="0"/>
          </a:p>
        </p:txBody>
      </p:sp>
      <p:sp>
        <p:nvSpPr>
          <p:cNvPr id="210" name="Google Shape;210;p23"/>
          <p:cNvSpPr/>
          <p:nvPr/>
        </p:nvSpPr>
        <p:spPr>
          <a:xfrm>
            <a:off x="2855575" y="1945675"/>
            <a:ext cx="2153700" cy="1414500"/>
          </a:xfrm>
          <a:prstGeom prst="horizontalScroll">
            <a:avLst>
              <a:gd name="adj" fmla="val 12500"/>
            </a:avLst>
          </a:prstGeom>
          <a:solidFill>
            <a:srgbClr val="F9CB9C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dirty="0" smtClean="0"/>
              <a:t>1.</a:t>
            </a:r>
            <a:r>
              <a:rPr lang="ko" sz="1200" dirty="0" smtClean="0"/>
              <a:t>현재 </a:t>
            </a:r>
            <a:r>
              <a:rPr lang="ko" sz="1200" dirty="0"/>
              <a:t>로그인한 USER가 파일 owner 인지 </a:t>
            </a:r>
            <a:r>
              <a:rPr lang="ko" sz="1200" dirty="0" smtClean="0"/>
              <a:t>검사</a:t>
            </a:r>
            <a:endParaRPr sz="12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dirty="0" smtClean="0"/>
              <a:t>2.</a:t>
            </a:r>
            <a:r>
              <a:rPr lang="ko-KR" altLang="en-US" sz="1200" dirty="0" smtClean="0"/>
              <a:t>자격에 따른 </a:t>
            </a:r>
            <a:r>
              <a:rPr lang="ko" sz="1200" dirty="0" smtClean="0"/>
              <a:t>파일 </a:t>
            </a:r>
            <a:r>
              <a:rPr lang="ko" sz="1200" dirty="0"/>
              <a:t>접근 </a:t>
            </a:r>
            <a:r>
              <a:rPr lang="ko" sz="1200" dirty="0" smtClean="0"/>
              <a:t>권한</a:t>
            </a:r>
            <a:r>
              <a:rPr lang="en-US" altLang="ko" sz="1200" dirty="0" smtClean="0"/>
              <a:t> </a:t>
            </a:r>
            <a:r>
              <a:rPr lang="ko-KR" altLang="en-US" sz="1200" dirty="0" smtClean="0"/>
              <a:t>비트 </a:t>
            </a:r>
            <a:r>
              <a:rPr lang="ko" sz="1200" dirty="0" smtClean="0"/>
              <a:t>검사</a:t>
            </a:r>
            <a:endParaRPr lang="en-US" altLang="ko" sz="1200" dirty="0" smtClean="0"/>
          </a:p>
        </p:txBody>
      </p:sp>
      <p:sp>
        <p:nvSpPr>
          <p:cNvPr id="211" name="Google Shape;211;p23"/>
          <p:cNvSpPr/>
          <p:nvPr/>
        </p:nvSpPr>
        <p:spPr>
          <a:xfrm>
            <a:off x="235500" y="3052075"/>
            <a:ext cx="1757400" cy="889500"/>
          </a:xfrm>
          <a:prstGeom prst="snip1Rect">
            <a:avLst>
              <a:gd name="adj" fmla="val 16667"/>
            </a:avLst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other가 파일 접근</a:t>
            </a:r>
            <a:endParaRPr/>
          </a:p>
        </p:txBody>
      </p:sp>
      <p:cxnSp>
        <p:nvCxnSpPr>
          <p:cNvPr id="212" name="Google Shape;212;p23"/>
          <p:cNvCxnSpPr>
            <a:stCxn id="209" idx="0"/>
            <a:endCxn id="210" idx="1"/>
          </p:cNvCxnSpPr>
          <p:nvPr/>
        </p:nvCxnSpPr>
        <p:spPr>
          <a:xfrm>
            <a:off x="1992900" y="1951400"/>
            <a:ext cx="862800" cy="701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3"/>
          <p:cNvCxnSpPr>
            <a:stCxn id="211" idx="0"/>
            <a:endCxn id="210" idx="1"/>
          </p:cNvCxnSpPr>
          <p:nvPr/>
        </p:nvCxnSpPr>
        <p:spPr>
          <a:xfrm rot="10800000" flipH="1">
            <a:off x="1992900" y="2652925"/>
            <a:ext cx="862800" cy="8439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214" name="Google Shape;214;p23"/>
          <p:cNvGrpSpPr/>
          <p:nvPr/>
        </p:nvGrpSpPr>
        <p:grpSpPr>
          <a:xfrm>
            <a:off x="5158025" y="1153388"/>
            <a:ext cx="3828000" cy="3389624"/>
            <a:chOff x="5123300" y="1143575"/>
            <a:chExt cx="3828000" cy="3389624"/>
          </a:xfrm>
        </p:grpSpPr>
        <p:pic>
          <p:nvPicPr>
            <p:cNvPr id="215" name="Google Shape;215;p23"/>
            <p:cNvPicPr preferRelativeResize="0"/>
            <p:nvPr/>
          </p:nvPicPr>
          <p:blipFill rotWithShape="1">
            <a:blip r:embed="rId3">
              <a:alphaModFix/>
            </a:blip>
            <a:srcRect r="23248" b="3827"/>
            <a:stretch/>
          </p:blipFill>
          <p:spPr>
            <a:xfrm>
              <a:off x="5123302" y="1143575"/>
              <a:ext cx="3827998" cy="284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23"/>
            <p:cNvPicPr preferRelativeResize="0"/>
            <p:nvPr/>
          </p:nvPicPr>
          <p:blipFill rotWithShape="1">
            <a:blip r:embed="rId4">
              <a:alphaModFix/>
            </a:blip>
            <a:srcRect t="60068" r="19283"/>
            <a:stretch/>
          </p:blipFill>
          <p:spPr>
            <a:xfrm>
              <a:off x="5123300" y="3988416"/>
              <a:ext cx="3827999" cy="5447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7" name="Google Shape;217;p23"/>
          <p:cNvSpPr/>
          <p:nvPr/>
        </p:nvSpPr>
        <p:spPr>
          <a:xfrm>
            <a:off x="5538400" y="1994225"/>
            <a:ext cx="483900" cy="148200"/>
          </a:xfrm>
          <a:prstGeom prst="rect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3"/>
          <p:cNvSpPr/>
          <p:nvPr/>
        </p:nvSpPr>
        <p:spPr>
          <a:xfrm>
            <a:off x="7305550" y="2304575"/>
            <a:ext cx="1680600" cy="267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" name="Google Shape;219;p23"/>
          <p:cNvGrpSpPr/>
          <p:nvPr/>
        </p:nvGrpSpPr>
        <p:grpSpPr>
          <a:xfrm>
            <a:off x="5158025" y="2871600"/>
            <a:ext cx="3273000" cy="1607200"/>
            <a:chOff x="5158025" y="2871600"/>
            <a:chExt cx="3273000" cy="1607200"/>
          </a:xfrm>
        </p:grpSpPr>
        <p:sp>
          <p:nvSpPr>
            <p:cNvPr id="220" name="Google Shape;220;p23"/>
            <p:cNvSpPr/>
            <p:nvPr/>
          </p:nvSpPr>
          <p:spPr>
            <a:xfrm>
              <a:off x="5158025" y="2871600"/>
              <a:ext cx="1930200" cy="626100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5158025" y="3517605"/>
              <a:ext cx="3273000" cy="480600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5158025" y="3998200"/>
              <a:ext cx="3273000" cy="480600"/>
            </a:xfrm>
            <a:prstGeom prst="rect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" name="Google Shape;223;p23"/>
          <p:cNvSpPr/>
          <p:nvPr/>
        </p:nvSpPr>
        <p:spPr>
          <a:xfrm>
            <a:off x="5247725" y="2459100"/>
            <a:ext cx="483900" cy="148200"/>
          </a:xfrm>
          <a:prstGeom prst="rect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3"/>
          <p:cNvSpPr/>
          <p:nvPr/>
        </p:nvSpPr>
        <p:spPr>
          <a:xfrm>
            <a:off x="5237853" y="2294703"/>
            <a:ext cx="483900" cy="1482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" name="Google Shape;225;p23"/>
          <p:cNvGrpSpPr/>
          <p:nvPr/>
        </p:nvGrpSpPr>
        <p:grpSpPr>
          <a:xfrm>
            <a:off x="5132838" y="1153400"/>
            <a:ext cx="3878375" cy="3389600"/>
            <a:chOff x="872250" y="958125"/>
            <a:chExt cx="3878375" cy="3389600"/>
          </a:xfrm>
        </p:grpSpPr>
        <p:pic>
          <p:nvPicPr>
            <p:cNvPr id="226" name="Google Shape;226;p23"/>
            <p:cNvPicPr preferRelativeResize="0"/>
            <p:nvPr/>
          </p:nvPicPr>
          <p:blipFill rotWithShape="1">
            <a:blip r:embed="rId5">
              <a:alphaModFix/>
            </a:blip>
            <a:srcRect r="23100"/>
            <a:stretch/>
          </p:blipFill>
          <p:spPr>
            <a:xfrm>
              <a:off x="878625" y="958125"/>
              <a:ext cx="3872000" cy="3389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" name="Google Shape;227;p23"/>
            <p:cNvSpPr/>
            <p:nvPr/>
          </p:nvSpPr>
          <p:spPr>
            <a:xfrm>
              <a:off x="1179150" y="1682625"/>
              <a:ext cx="483900" cy="148200"/>
            </a:xfrm>
            <a:prstGeom prst="rect">
              <a:avLst/>
            </a:prstGeom>
            <a:noFill/>
            <a:ln w="2857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3050280" y="2064113"/>
              <a:ext cx="1680600" cy="2673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872253" y="2064128"/>
              <a:ext cx="483900" cy="148200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872250" y="2198383"/>
              <a:ext cx="483900" cy="148200"/>
            </a:xfrm>
            <a:prstGeom prst="rect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878625" y="2714125"/>
              <a:ext cx="1930200" cy="701400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878625" y="3431825"/>
              <a:ext cx="3273000" cy="889500"/>
            </a:xfrm>
            <a:prstGeom prst="rect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구현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내용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3.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파일 접근 권한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수정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en-US" altLang="ko-KR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chmod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dirty="0"/>
          </a:p>
        </p:txBody>
      </p:sp>
      <p:sp>
        <p:nvSpPr>
          <p:cNvPr id="238" name="Google Shape;238;p24"/>
          <p:cNvSpPr/>
          <p:nvPr/>
        </p:nvSpPr>
        <p:spPr>
          <a:xfrm>
            <a:off x="749950" y="1187938"/>
            <a:ext cx="1630200" cy="782100"/>
          </a:xfrm>
          <a:prstGeom prst="snip1Rect">
            <a:avLst>
              <a:gd name="adj" fmla="val 16667"/>
            </a:avLst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USER가 파일 권한 수정 명령어 입력 </a:t>
            </a:r>
            <a:endParaRPr sz="1200"/>
          </a:p>
        </p:txBody>
      </p:sp>
      <p:sp>
        <p:nvSpPr>
          <p:cNvPr id="239" name="Google Shape;239;p24"/>
          <p:cNvSpPr/>
          <p:nvPr/>
        </p:nvSpPr>
        <p:spPr>
          <a:xfrm>
            <a:off x="750052" y="3055968"/>
            <a:ext cx="1630200" cy="782100"/>
          </a:xfrm>
          <a:prstGeom prst="snip1Rect">
            <a:avLst>
              <a:gd name="adj" fmla="val 16667"/>
            </a:avLst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소유자가 맞다면 해당 파일의 authFlag값을 변경</a:t>
            </a:r>
            <a:endParaRPr sz="1200"/>
          </a:p>
        </p:txBody>
      </p:sp>
      <p:sp>
        <p:nvSpPr>
          <p:cNvPr id="240" name="Google Shape;240;p24"/>
          <p:cNvSpPr/>
          <p:nvPr/>
        </p:nvSpPr>
        <p:spPr>
          <a:xfrm>
            <a:off x="750052" y="2121861"/>
            <a:ext cx="1630200" cy="782100"/>
          </a:xfrm>
          <a:prstGeom prst="snip1Rect">
            <a:avLst>
              <a:gd name="adj" fmla="val 16667"/>
            </a:avLst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현재 사용자가 파일 소유자인지 확인 </a:t>
            </a:r>
            <a:endParaRPr sz="1200"/>
          </a:p>
        </p:txBody>
      </p:sp>
      <p:sp>
        <p:nvSpPr>
          <p:cNvPr id="241" name="Google Shape;241;p24"/>
          <p:cNvSpPr/>
          <p:nvPr/>
        </p:nvSpPr>
        <p:spPr>
          <a:xfrm>
            <a:off x="2768150" y="2045698"/>
            <a:ext cx="1889700" cy="945900"/>
          </a:xfrm>
          <a:prstGeom prst="horizontalScroll">
            <a:avLst>
              <a:gd name="adj" fmla="val 12500"/>
            </a:avLst>
          </a:prstGeom>
          <a:solidFill>
            <a:srgbClr val="F9CB9C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/>
              <a:t>해당 파일 디렉토리 엔트리의 owner와 현재 로그인한 USER를 비교</a:t>
            </a:r>
            <a:endParaRPr sz="1100" dirty="0"/>
          </a:p>
        </p:txBody>
      </p:sp>
      <p:sp>
        <p:nvSpPr>
          <p:cNvPr id="242" name="Google Shape;242;p24"/>
          <p:cNvSpPr/>
          <p:nvPr/>
        </p:nvSpPr>
        <p:spPr>
          <a:xfrm>
            <a:off x="2768150" y="1111775"/>
            <a:ext cx="1889700" cy="945900"/>
          </a:xfrm>
          <a:prstGeom prst="horizontalScroll">
            <a:avLst>
              <a:gd name="adj" fmla="val 12500"/>
            </a:avLst>
          </a:prstGeom>
          <a:solidFill>
            <a:srgbClr val="F9CB9C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 smtClean="0"/>
              <a:t>kChangeMode</a:t>
            </a:r>
            <a:endParaRPr lang="en-US" altLang="ko" sz="1200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 smtClean="0"/>
              <a:t>함수 </a:t>
            </a:r>
            <a:r>
              <a:rPr lang="ko" sz="1200" dirty="0"/>
              <a:t>실행</a:t>
            </a:r>
            <a:endParaRPr sz="1200" dirty="0"/>
          </a:p>
        </p:txBody>
      </p:sp>
      <p:sp>
        <p:nvSpPr>
          <p:cNvPr id="243" name="Google Shape;243;p24"/>
          <p:cNvSpPr/>
          <p:nvPr/>
        </p:nvSpPr>
        <p:spPr>
          <a:xfrm>
            <a:off x="2768150" y="2979805"/>
            <a:ext cx="1889700" cy="945900"/>
          </a:xfrm>
          <a:prstGeom prst="horizontalScroll">
            <a:avLst>
              <a:gd name="adj" fmla="val 12500"/>
            </a:avLst>
          </a:prstGeom>
          <a:solidFill>
            <a:srgbClr val="F9CB9C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40(0x40) : 0100/0000</a:t>
            </a:r>
            <a:endParaRPr sz="1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 -r------ ) owner/other</a:t>
            </a:r>
            <a:endParaRPr sz="1200"/>
          </a:p>
        </p:txBody>
      </p:sp>
      <p:cxnSp>
        <p:nvCxnSpPr>
          <p:cNvPr id="244" name="Google Shape;244;p24"/>
          <p:cNvCxnSpPr>
            <a:stCxn id="238" idx="0"/>
            <a:endCxn id="242" idx="1"/>
          </p:cNvCxnSpPr>
          <p:nvPr/>
        </p:nvCxnSpPr>
        <p:spPr>
          <a:xfrm>
            <a:off x="2380150" y="1578988"/>
            <a:ext cx="387900" cy="57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24"/>
          <p:cNvCxnSpPr>
            <a:stCxn id="240" idx="0"/>
            <a:endCxn id="241" idx="1"/>
          </p:cNvCxnSpPr>
          <p:nvPr/>
        </p:nvCxnSpPr>
        <p:spPr>
          <a:xfrm>
            <a:off x="2380252" y="2512911"/>
            <a:ext cx="387900" cy="57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24"/>
          <p:cNvCxnSpPr>
            <a:stCxn id="239" idx="0"/>
            <a:endCxn id="243" idx="1"/>
          </p:cNvCxnSpPr>
          <p:nvPr/>
        </p:nvCxnSpPr>
        <p:spPr>
          <a:xfrm>
            <a:off x="2380252" y="3447018"/>
            <a:ext cx="387900" cy="57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247" name="Google Shape;247;p24"/>
          <p:cNvPicPr preferRelativeResize="0"/>
          <p:nvPr/>
        </p:nvPicPr>
        <p:blipFill rotWithShape="1">
          <a:blip r:embed="rId3">
            <a:alphaModFix/>
          </a:blip>
          <a:srcRect t="51295" r="20691" b="5156"/>
          <a:stretch/>
        </p:blipFill>
        <p:spPr>
          <a:xfrm>
            <a:off x="5185525" y="2004171"/>
            <a:ext cx="3448250" cy="191645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4"/>
          <p:cNvSpPr/>
          <p:nvPr/>
        </p:nvSpPr>
        <p:spPr>
          <a:xfrm>
            <a:off x="5259500" y="2330725"/>
            <a:ext cx="3300300" cy="155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4"/>
          <p:cNvSpPr/>
          <p:nvPr/>
        </p:nvSpPr>
        <p:spPr>
          <a:xfrm>
            <a:off x="5130800" y="2903961"/>
            <a:ext cx="1898649" cy="836239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4"/>
          <p:cNvSpPr/>
          <p:nvPr/>
        </p:nvSpPr>
        <p:spPr>
          <a:xfrm>
            <a:off x="749950" y="4000000"/>
            <a:ext cx="1630200" cy="821400"/>
          </a:xfrm>
          <a:prstGeom prst="snip1Rect">
            <a:avLst>
              <a:gd name="adj" fmla="val 16667"/>
            </a:avLst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 smtClean="0"/>
              <a:t>디렉토리</a:t>
            </a:r>
            <a:r>
              <a:rPr lang="en-US" altLang="ko" sz="1200" dirty="0" smtClean="0"/>
              <a:t> </a:t>
            </a:r>
            <a:r>
              <a:rPr lang="ko" sz="1200" dirty="0" smtClean="0"/>
              <a:t>엔트리</a:t>
            </a:r>
            <a:endParaRPr lang="en-US" altLang="ko" sz="1200" dirty="0" smtClean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 smtClean="0"/>
              <a:t>갱신</a:t>
            </a:r>
            <a:endParaRPr sz="1200" dirty="0"/>
          </a:p>
        </p:txBody>
      </p:sp>
      <p:sp>
        <p:nvSpPr>
          <p:cNvPr id="251" name="Google Shape;251;p24"/>
          <p:cNvSpPr/>
          <p:nvPr/>
        </p:nvSpPr>
        <p:spPr>
          <a:xfrm>
            <a:off x="2768150" y="3937755"/>
            <a:ext cx="1889700" cy="945900"/>
          </a:xfrm>
          <a:prstGeom prst="horizontalScroll">
            <a:avLst>
              <a:gd name="adj" fmla="val 12500"/>
            </a:avLst>
          </a:prstGeom>
          <a:solidFill>
            <a:srgbClr val="F9CB9C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변경된 디렉토리 엔트리로 루트 디렉토리의 해당 디렉토리 엔트리를 갱신</a:t>
            </a:r>
            <a:endParaRPr sz="1000"/>
          </a:p>
        </p:txBody>
      </p:sp>
      <p:cxnSp>
        <p:nvCxnSpPr>
          <p:cNvPr id="252" name="Google Shape;252;p24"/>
          <p:cNvCxnSpPr>
            <a:endCxn id="251" idx="1"/>
          </p:cNvCxnSpPr>
          <p:nvPr/>
        </p:nvCxnSpPr>
        <p:spPr>
          <a:xfrm>
            <a:off x="2380250" y="4404705"/>
            <a:ext cx="387900" cy="60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5130800" y="3939402"/>
            <a:ext cx="2135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chmod</a:t>
            </a:r>
            <a:r>
              <a:rPr lang="en-US" altLang="ko-KR" dirty="0" smtClean="0"/>
              <a:t> &lt;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&gt; &lt;</a:t>
            </a:r>
            <a:r>
              <a:rPr lang="ko-KR" altLang="en-US" dirty="0" smtClean="0"/>
              <a:t>권한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>
            <a:spLocks noGrp="1"/>
          </p:cNvSpPr>
          <p:nvPr>
            <p:ph type="title"/>
          </p:nvPr>
        </p:nvSpPr>
        <p:spPr>
          <a:xfrm>
            <a:off x="4013750" y="2023300"/>
            <a:ext cx="10472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mtClean="0">
                <a:latin typeface="돋움" panose="020B0600000101010101" pitchFamily="50" charset="-127"/>
                <a:ea typeface="돋움" panose="020B0600000101010101" pitchFamily="50" charset="-127"/>
              </a:rPr>
              <a:t>시연</a:t>
            </a:r>
            <a:endParaRPr dirty="0"/>
          </a:p>
        </p:txBody>
      </p:sp>
      <p:sp>
        <p:nvSpPr>
          <p:cNvPr id="262" name="Google Shape;262;p25"/>
          <p:cNvSpPr txBox="1"/>
          <p:nvPr/>
        </p:nvSpPr>
        <p:spPr>
          <a:xfrm>
            <a:off x="5965650" y="370975"/>
            <a:ext cx="1774800" cy="8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40342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89900" y="179865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감사합니다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853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돋움" panose="020B0600000101010101" pitchFamily="50" charset="-127"/>
                <a:ea typeface="돋움" panose="020B0600000101010101" pitchFamily="50" charset="-127"/>
              </a:rPr>
              <a:t>목차</a:t>
            </a:r>
            <a:endParaRPr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2000" dirty="0"/>
              <a:t>개발 배경</a:t>
            </a:r>
            <a:endParaRPr sz="20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2000" dirty="0" smtClean="0"/>
              <a:t>구현 </a:t>
            </a:r>
            <a:r>
              <a:rPr lang="ko" sz="2000" dirty="0"/>
              <a:t>개요</a:t>
            </a:r>
            <a:endParaRPr sz="20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2000" dirty="0"/>
              <a:t>구현 내용</a:t>
            </a:r>
            <a:endParaRPr sz="2000"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+mj-lt"/>
              <a:buAutoNum type="arabicPeriod"/>
            </a:pPr>
            <a:r>
              <a:rPr lang="ko" dirty="0">
                <a:latin typeface="Dotum"/>
                <a:ea typeface="Dotum"/>
                <a:cs typeface="Dotum"/>
                <a:sym typeface="Dotum"/>
              </a:rPr>
              <a:t>OS 계정 로그인</a:t>
            </a:r>
            <a:endParaRPr dirty="0">
              <a:latin typeface="Dotum"/>
              <a:ea typeface="Dotum"/>
              <a:cs typeface="Dotum"/>
              <a:sym typeface="Dotum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+mj-lt"/>
              <a:buAutoNum type="arabicPeriod"/>
            </a:pPr>
            <a:r>
              <a:rPr lang="ko" dirty="0">
                <a:latin typeface="Dotum"/>
                <a:ea typeface="Dotum"/>
                <a:cs typeface="Dotum"/>
                <a:sym typeface="Dotum"/>
              </a:rPr>
              <a:t>파일 접근 권한 설정</a:t>
            </a:r>
            <a:endParaRPr dirty="0">
              <a:latin typeface="Dotum"/>
              <a:ea typeface="Dotum"/>
              <a:cs typeface="Dotum"/>
              <a:sym typeface="Dotum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+mj-lt"/>
              <a:buAutoNum type="arabicPeriod"/>
            </a:pPr>
            <a:r>
              <a:rPr lang="ko" dirty="0">
                <a:latin typeface="Dotum"/>
                <a:ea typeface="Dotum"/>
                <a:cs typeface="Dotum"/>
                <a:sym typeface="Dotum"/>
              </a:rPr>
              <a:t>파일 권한 수정 (chmod)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2000" dirty="0" smtClean="0"/>
              <a:t>시연</a:t>
            </a:r>
            <a:r>
              <a:rPr lang="en-US" altLang="ko" sz="2000" dirty="0" smtClean="0"/>
              <a:t> 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돋움" panose="020B0600000101010101" pitchFamily="50" charset="-127"/>
                <a:ea typeface="돋움" panose="020B0600000101010101" pitchFamily="50" charset="-127"/>
              </a:rPr>
              <a:t>개발 배경</a:t>
            </a:r>
            <a:endParaRPr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222222"/>
                </a:solidFill>
                <a:highlight>
                  <a:srgbClr val="FEFEFE"/>
                </a:highlight>
                <a:latin typeface="Arial"/>
                <a:ea typeface="Arial"/>
                <a:cs typeface="Arial"/>
                <a:sym typeface="Arial"/>
              </a:rPr>
              <a:t>기존의 운영체제는 모든 파일을 사용자 구별 없이 접근, 수정 및 삭제가 가능하다.</a:t>
            </a:r>
            <a:endParaRPr dirty="0">
              <a:solidFill>
                <a:srgbClr val="222222"/>
              </a:solidFill>
              <a:highlight>
                <a:srgbClr val="FEFEF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222222"/>
                </a:solidFill>
                <a:highlight>
                  <a:srgbClr val="FEFEFE"/>
                </a:highlight>
                <a:latin typeface="Arial"/>
                <a:ea typeface="Arial"/>
                <a:cs typeface="Arial"/>
                <a:sym typeface="Arial"/>
              </a:rPr>
              <a:t>시스템 보안</a:t>
            </a:r>
            <a:r>
              <a:rPr lang="ko" sz="2000" dirty="0">
                <a:solidFill>
                  <a:srgbClr val="222222"/>
                </a:solidFill>
                <a:highlight>
                  <a:srgbClr val="FEFEFE"/>
                </a:highlight>
                <a:latin typeface="Arial"/>
                <a:ea typeface="Arial"/>
                <a:cs typeface="Arial"/>
                <a:sym typeface="Arial"/>
              </a:rPr>
              <a:t>과 </a:t>
            </a:r>
            <a:r>
              <a:rPr lang="ko" sz="2000" b="1" dirty="0">
                <a:solidFill>
                  <a:srgbClr val="222222"/>
                </a:solidFill>
                <a:highlight>
                  <a:srgbClr val="FEFEFE"/>
                </a:highlight>
                <a:latin typeface="Arial"/>
                <a:ea typeface="Arial"/>
                <a:cs typeface="Arial"/>
                <a:sym typeface="Arial"/>
              </a:rPr>
              <a:t>데이터 보안</a:t>
            </a:r>
            <a:r>
              <a:rPr lang="ko" sz="2000" dirty="0">
                <a:solidFill>
                  <a:srgbClr val="222222"/>
                </a:solidFill>
                <a:highlight>
                  <a:srgbClr val="FEFEFE"/>
                </a:highlight>
                <a:latin typeface="Arial"/>
                <a:ea typeface="Arial"/>
                <a:cs typeface="Arial"/>
                <a:sym typeface="Arial"/>
              </a:rPr>
              <a:t>의 차원에서 사용자를 구별하고, 파일에 접근 권한 및 소유자를 설정해 접근을 제어할 필요가 있다.</a:t>
            </a:r>
            <a:endParaRPr sz="2000" dirty="0">
              <a:solidFill>
                <a:srgbClr val="222222"/>
              </a:solidFill>
              <a:highlight>
                <a:srgbClr val="FEFEF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222222"/>
              </a:solidFill>
              <a:highlight>
                <a:srgbClr val="FEFEF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222222"/>
              </a:solidFill>
              <a:highlight>
                <a:srgbClr val="FEFEF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222222"/>
              </a:solidFill>
              <a:highlight>
                <a:srgbClr val="FEFEF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" name="Google Shape;78;p16"/>
          <p:cNvSpPr/>
          <p:nvPr/>
        </p:nvSpPr>
        <p:spPr>
          <a:xfrm>
            <a:off x="1168725" y="3003549"/>
            <a:ext cx="2614200" cy="1440825"/>
          </a:xfrm>
          <a:prstGeom prst="flowChartAlternateProcess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컴퓨터에 저장된 파일을 외부인으로부터 보호</a:t>
            </a:r>
            <a:endParaRPr/>
          </a:p>
        </p:txBody>
      </p:sp>
      <p:sp>
        <p:nvSpPr>
          <p:cNvPr id="5" name="Google Shape;79;p16"/>
          <p:cNvSpPr/>
          <p:nvPr/>
        </p:nvSpPr>
        <p:spPr>
          <a:xfrm>
            <a:off x="5000512" y="3003548"/>
            <a:ext cx="2614200" cy="1440825"/>
          </a:xfrm>
          <a:prstGeom prst="flowChartAlternateProcess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외부인과 공유가 필요한 파일일 경우 권한 변경으로 공유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/>
        </p:nvSpPr>
        <p:spPr>
          <a:xfrm>
            <a:off x="4708625" y="1432950"/>
            <a:ext cx="1864500" cy="10395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createuser</a:t>
            </a:r>
            <a:r>
              <a:rPr lang="ko" dirty="0"/>
              <a:t> 명령어를 </a:t>
            </a:r>
            <a:endParaRPr lang="en-US" altLang="ko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 smtClean="0"/>
              <a:t>통해 유저 </a:t>
            </a:r>
            <a:r>
              <a:rPr lang="ko" dirty="0"/>
              <a:t>등록</a:t>
            </a:r>
            <a:endParaRPr b="1" dirty="0"/>
          </a:p>
        </p:txBody>
      </p:sp>
      <p:sp>
        <p:nvSpPr>
          <p:cNvPr id="124" name="Google Shape;124;p18"/>
          <p:cNvSpPr txBox="1"/>
          <p:nvPr/>
        </p:nvSpPr>
        <p:spPr>
          <a:xfrm>
            <a:off x="589350" y="1443238"/>
            <a:ext cx="1864500" cy="10395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Console Shell 진입 전 </a:t>
            </a:r>
            <a:endParaRPr lang="en-US" altLang="ko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 smtClean="0"/>
              <a:t>로그인</a:t>
            </a:r>
            <a:r>
              <a:rPr lang="en-US" altLang="ko" sz="1200" b="1" dirty="0" smtClean="0"/>
              <a:t> </a:t>
            </a:r>
            <a:r>
              <a:rPr lang="ko-KR" altLang="en-US" sz="1200" b="1" dirty="0" smtClean="0"/>
              <a:t>프롬프트 실행</a:t>
            </a:r>
            <a:endParaRPr sz="1200" b="1" dirty="0"/>
          </a:p>
        </p:txBody>
      </p:sp>
      <p:sp>
        <p:nvSpPr>
          <p:cNvPr id="125" name="Google Shape;125;p18"/>
          <p:cNvSpPr txBox="1"/>
          <p:nvPr/>
        </p:nvSpPr>
        <p:spPr>
          <a:xfrm>
            <a:off x="589350" y="2908526"/>
            <a:ext cx="1864500" cy="10395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새 파일 생성 시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로그인 된 user를 </a:t>
            </a:r>
            <a:r>
              <a:rPr lang="ko" b="1" dirty="0" smtClean="0"/>
              <a:t>owner</a:t>
            </a:r>
            <a:r>
              <a:rPr lang="ko-KR" altLang="en-US" dirty="0"/>
              <a:t>로</a:t>
            </a:r>
            <a:r>
              <a:rPr lang="ko" dirty="0" smtClean="0"/>
              <a:t> </a:t>
            </a:r>
            <a:r>
              <a:rPr lang="ko" dirty="0"/>
              <a:t>등록</a:t>
            </a:r>
            <a:endParaRPr dirty="0"/>
          </a:p>
        </p:txBody>
      </p:sp>
      <p:sp>
        <p:nvSpPr>
          <p:cNvPr id="126" name="Google Shape;126;p18"/>
          <p:cNvSpPr txBox="1"/>
          <p:nvPr/>
        </p:nvSpPr>
        <p:spPr>
          <a:xfrm>
            <a:off x="2648988" y="2908526"/>
            <a:ext cx="1864500" cy="10395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dirty="0"/>
              <a:t>새 파일 생성 시</a:t>
            </a:r>
          </a:p>
          <a:p>
            <a:pPr lvl="0" algn="ctr"/>
            <a:r>
              <a:rPr lang="ko" altLang="ko-KR" dirty="0"/>
              <a:t>default </a:t>
            </a:r>
            <a:r>
              <a:rPr lang="ko" b="1" dirty="0" smtClean="0"/>
              <a:t>파일 </a:t>
            </a:r>
            <a:r>
              <a:rPr lang="ko" b="1" dirty="0"/>
              <a:t>권한(authFlag</a:t>
            </a:r>
            <a:r>
              <a:rPr lang="ko" b="1" dirty="0" smtClean="0"/>
              <a:t>)</a:t>
            </a:r>
            <a:r>
              <a:rPr lang="en-US" altLang="ko" b="1" dirty="0" smtClean="0"/>
              <a:t> </a:t>
            </a:r>
            <a:r>
              <a:rPr lang="ko-KR" altLang="en-US" dirty="0" smtClean="0"/>
              <a:t>설정</a:t>
            </a:r>
            <a:r>
              <a:rPr lang="ko" dirty="0" smtClean="0"/>
              <a:t> </a:t>
            </a:r>
            <a:endParaRPr dirty="0"/>
          </a:p>
        </p:txBody>
      </p:sp>
      <p:sp>
        <p:nvSpPr>
          <p:cNvPr id="127" name="Google Shape;127;p18"/>
          <p:cNvSpPr txBox="1"/>
          <p:nvPr/>
        </p:nvSpPr>
        <p:spPr>
          <a:xfrm>
            <a:off x="4708625" y="2908526"/>
            <a:ext cx="1864500" cy="10395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chmod</a:t>
            </a:r>
            <a:r>
              <a:rPr lang="ko" dirty="0"/>
              <a:t> 명령어로 </a:t>
            </a:r>
            <a:endParaRPr lang="en-US" altLang="ko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 smtClean="0"/>
              <a:t>파일 </a:t>
            </a:r>
            <a:r>
              <a:rPr lang="ko" dirty="0"/>
              <a:t>권한 변경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*owner only</a:t>
            </a:r>
            <a:endParaRPr dirty="0"/>
          </a:p>
        </p:txBody>
      </p:sp>
      <p:sp>
        <p:nvSpPr>
          <p:cNvPr id="128" name="Google Shape;128;p18"/>
          <p:cNvSpPr txBox="1"/>
          <p:nvPr/>
        </p:nvSpPr>
        <p:spPr>
          <a:xfrm>
            <a:off x="6882550" y="2908526"/>
            <a:ext cx="1864500" cy="10395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로그아웃(logout</a:t>
            </a:r>
            <a:r>
              <a:rPr lang="ko" b="1" dirty="0" smtClean="0"/>
              <a:t>)</a:t>
            </a:r>
            <a:endParaRPr dirty="0"/>
          </a:p>
        </p:txBody>
      </p:sp>
      <p:sp>
        <p:nvSpPr>
          <p:cNvPr id="129" name="Google Shape;129;p18"/>
          <p:cNvSpPr txBox="1"/>
          <p:nvPr/>
        </p:nvSpPr>
        <p:spPr>
          <a:xfrm>
            <a:off x="6882550" y="1443238"/>
            <a:ext cx="1864500" cy="10395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/>
              <a:t>loginCheck</a:t>
            </a:r>
            <a:r>
              <a:rPr lang="en-US" b="1" dirty="0" smtClean="0"/>
              <a:t> </a:t>
            </a:r>
            <a:r>
              <a:rPr lang="ko-KR" altLang="en-US" dirty="0" smtClean="0"/>
              <a:t>함수로</a:t>
            </a:r>
            <a:endParaRPr lang="en-US" altLang="ko-KR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ID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PW </a:t>
            </a:r>
            <a:r>
              <a:rPr lang="ko-KR" altLang="en-US" dirty="0" smtClean="0"/>
              <a:t>검사</a:t>
            </a:r>
            <a:endParaRPr dirty="0"/>
          </a:p>
        </p:txBody>
      </p:sp>
      <p:sp>
        <p:nvSpPr>
          <p:cNvPr id="130" name="Google Shape;130;p18"/>
          <p:cNvSpPr txBox="1"/>
          <p:nvPr/>
        </p:nvSpPr>
        <p:spPr>
          <a:xfrm>
            <a:off x="2648988" y="1443238"/>
            <a:ext cx="1864500" cy="10395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 smtClean="0"/>
              <a:t>관리자계정</a:t>
            </a:r>
            <a:r>
              <a:rPr lang="ko" dirty="0" smtClean="0"/>
              <a:t> 로그인</a:t>
            </a:r>
            <a:endParaRPr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구현 개요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돋움" panose="020B0600000101010101" pitchFamily="50" charset="-127"/>
                <a:ea typeface="돋움" panose="020B0600000101010101" pitchFamily="50" charset="-127"/>
              </a:rPr>
              <a:t>구현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내용</a:t>
            </a:r>
            <a:endParaRPr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1067250" y="1752000"/>
            <a:ext cx="1596600" cy="1639500"/>
          </a:xfrm>
          <a:prstGeom prst="teardrop">
            <a:avLst>
              <a:gd name="adj" fmla="val 10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3673825" y="1752000"/>
            <a:ext cx="1596600" cy="1639500"/>
          </a:xfrm>
          <a:prstGeom prst="teardrop">
            <a:avLst>
              <a:gd name="adj" fmla="val 100000"/>
            </a:avLst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ko" sz="1200" b="1" dirty="0" smtClean="0"/>
              <a:t>2.</a:t>
            </a:r>
            <a:r>
              <a:rPr lang="ko" sz="1200" dirty="0" smtClean="0"/>
              <a:t>파일 </a:t>
            </a:r>
            <a:r>
              <a:rPr lang="ko" sz="1200" b="1" dirty="0"/>
              <a:t>소유자</a:t>
            </a:r>
            <a:r>
              <a:rPr lang="ko" sz="1200" dirty="0"/>
              <a:t> 및 </a:t>
            </a:r>
            <a:r>
              <a:rPr lang="ko" sz="1200" b="1" dirty="0"/>
              <a:t>접근 권한</a:t>
            </a:r>
            <a:endParaRPr sz="1200" b="1" dirty="0"/>
          </a:p>
        </p:txBody>
      </p:sp>
      <p:sp>
        <p:nvSpPr>
          <p:cNvPr id="87" name="Google Shape;87;p17"/>
          <p:cNvSpPr/>
          <p:nvPr/>
        </p:nvSpPr>
        <p:spPr>
          <a:xfrm>
            <a:off x="6280400" y="1752000"/>
            <a:ext cx="1596600" cy="1639500"/>
          </a:xfrm>
          <a:prstGeom prst="teardrop">
            <a:avLst>
              <a:gd name="adj" fmla="val 100000"/>
            </a:avLst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dirty="0" smtClean="0"/>
              <a:t>3.</a:t>
            </a:r>
            <a:r>
              <a:rPr lang="ko" sz="1200" b="1" dirty="0" smtClean="0"/>
              <a:t>chmod</a:t>
            </a:r>
            <a:r>
              <a:rPr lang="ko" sz="1200" dirty="0" smtClean="0"/>
              <a:t> </a:t>
            </a:r>
            <a:r>
              <a:rPr lang="ko" sz="1200" dirty="0"/>
              <a:t>명령어로 파일에 대한 접근 권한 변경</a:t>
            </a:r>
            <a:endParaRPr sz="1200" dirty="0"/>
          </a:p>
        </p:txBody>
      </p:sp>
      <p:sp>
        <p:nvSpPr>
          <p:cNvPr id="88" name="Google Shape;88;p17"/>
          <p:cNvSpPr txBox="1"/>
          <p:nvPr/>
        </p:nvSpPr>
        <p:spPr>
          <a:xfrm>
            <a:off x="1067250" y="2244925"/>
            <a:ext cx="1596600" cy="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dirty="0" smtClean="0"/>
              <a:t>1.</a:t>
            </a:r>
            <a:r>
              <a:rPr lang="ko" sz="1200" b="1" dirty="0" smtClean="0"/>
              <a:t>OS </a:t>
            </a:r>
            <a:r>
              <a:rPr lang="ko" sz="1200" b="1" dirty="0"/>
              <a:t>계정 </a:t>
            </a:r>
            <a:endParaRPr lang="en-US" altLang="ko" sz="1200" b="1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 smtClean="0"/>
              <a:t>로그인</a:t>
            </a:r>
            <a:r>
              <a:rPr lang="ko" sz="1200" dirty="0"/>
              <a:t>/로그아웃</a:t>
            </a:r>
            <a:endParaRPr sz="1200" dirty="0"/>
          </a:p>
        </p:txBody>
      </p:sp>
      <p:grpSp>
        <p:nvGrpSpPr>
          <p:cNvPr id="92" name="Google Shape;92;p17"/>
          <p:cNvGrpSpPr/>
          <p:nvPr/>
        </p:nvGrpSpPr>
        <p:grpSpPr>
          <a:xfrm>
            <a:off x="2344988" y="3151400"/>
            <a:ext cx="990900" cy="1427100"/>
            <a:chOff x="2344988" y="3151400"/>
            <a:chExt cx="990900" cy="1427100"/>
          </a:xfrm>
        </p:grpSpPr>
        <p:sp>
          <p:nvSpPr>
            <p:cNvPr id="93" name="Google Shape;93;p17"/>
            <p:cNvSpPr/>
            <p:nvPr/>
          </p:nvSpPr>
          <p:spPr>
            <a:xfrm>
              <a:off x="2344988" y="3607400"/>
              <a:ext cx="990900" cy="9711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caesar</a:t>
              </a:r>
              <a:endParaRPr sz="1300"/>
            </a:p>
          </p:txBody>
        </p:sp>
        <p:cxnSp>
          <p:nvCxnSpPr>
            <p:cNvPr id="94" name="Google Shape;94;p17"/>
            <p:cNvCxnSpPr>
              <a:stCxn id="93" idx="0"/>
              <a:endCxn id="85" idx="1"/>
            </p:cNvCxnSpPr>
            <p:nvPr/>
          </p:nvCxnSpPr>
          <p:spPr>
            <a:xfrm rot="10800000">
              <a:off x="2430038" y="3151400"/>
              <a:ext cx="410400" cy="45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5" name="Google Shape;95;p17"/>
          <p:cNvGrpSpPr/>
          <p:nvPr/>
        </p:nvGrpSpPr>
        <p:grpSpPr>
          <a:xfrm>
            <a:off x="3335888" y="564900"/>
            <a:ext cx="990900" cy="1328100"/>
            <a:chOff x="3335888" y="564900"/>
            <a:chExt cx="990900" cy="1328100"/>
          </a:xfrm>
        </p:grpSpPr>
        <p:sp>
          <p:nvSpPr>
            <p:cNvPr id="96" name="Google Shape;96;p17"/>
            <p:cNvSpPr/>
            <p:nvPr/>
          </p:nvSpPr>
          <p:spPr>
            <a:xfrm>
              <a:off x="3335888" y="564900"/>
              <a:ext cx="990900" cy="9711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owner/other</a:t>
              </a:r>
              <a:endParaRPr sz="1300"/>
            </a:p>
          </p:txBody>
        </p:sp>
        <p:cxnSp>
          <p:nvCxnSpPr>
            <p:cNvPr id="97" name="Google Shape;97;p17"/>
            <p:cNvCxnSpPr>
              <a:stCxn id="96" idx="4"/>
            </p:cNvCxnSpPr>
            <p:nvPr/>
          </p:nvCxnSpPr>
          <p:spPr>
            <a:xfrm>
              <a:off x="3831338" y="1536000"/>
              <a:ext cx="215100" cy="357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8" name="Google Shape;98;p17"/>
          <p:cNvGrpSpPr/>
          <p:nvPr/>
        </p:nvGrpSpPr>
        <p:grpSpPr>
          <a:xfrm>
            <a:off x="4671488" y="465800"/>
            <a:ext cx="1437063" cy="1308300"/>
            <a:chOff x="4671488" y="465800"/>
            <a:chExt cx="1437063" cy="1308300"/>
          </a:xfrm>
        </p:grpSpPr>
        <p:grpSp>
          <p:nvGrpSpPr>
            <p:cNvPr id="99" name="Google Shape;99;p17"/>
            <p:cNvGrpSpPr/>
            <p:nvPr/>
          </p:nvGrpSpPr>
          <p:grpSpPr>
            <a:xfrm>
              <a:off x="4671488" y="465800"/>
              <a:ext cx="1437063" cy="971100"/>
              <a:chOff x="5345413" y="3607400"/>
              <a:chExt cx="1437063" cy="971100"/>
            </a:xfrm>
          </p:grpSpPr>
          <p:sp>
            <p:nvSpPr>
              <p:cNvPr id="100" name="Google Shape;100;p17"/>
              <p:cNvSpPr/>
              <p:nvPr/>
            </p:nvSpPr>
            <p:spPr>
              <a:xfrm>
                <a:off x="5345413" y="3607400"/>
                <a:ext cx="990900" cy="971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101" name="Google Shape;101;p17"/>
              <p:cNvSpPr txBox="1"/>
              <p:nvPr/>
            </p:nvSpPr>
            <p:spPr>
              <a:xfrm>
                <a:off x="5404875" y="3912200"/>
                <a:ext cx="1377600" cy="36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>
                    <a:latin typeface="Lato"/>
                    <a:ea typeface="Lato"/>
                    <a:cs typeface="Lato"/>
                    <a:sym typeface="Lato"/>
                  </a:rPr>
                  <a:t>srwx-rwx</a:t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cxnSp>
          <p:nvCxnSpPr>
            <p:cNvPr id="102" name="Google Shape;102;p17"/>
            <p:cNvCxnSpPr>
              <a:stCxn id="100" idx="4"/>
            </p:cNvCxnSpPr>
            <p:nvPr/>
          </p:nvCxnSpPr>
          <p:spPr>
            <a:xfrm flipH="1">
              <a:off x="4836338" y="1436900"/>
              <a:ext cx="330600" cy="33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3" name="Google Shape;103;p17"/>
          <p:cNvGrpSpPr/>
          <p:nvPr/>
        </p:nvGrpSpPr>
        <p:grpSpPr>
          <a:xfrm>
            <a:off x="5716388" y="3359614"/>
            <a:ext cx="1377613" cy="1109686"/>
            <a:chOff x="4671488" y="327214"/>
            <a:chExt cx="1377613" cy="1109686"/>
          </a:xfrm>
        </p:grpSpPr>
        <p:grpSp>
          <p:nvGrpSpPr>
            <p:cNvPr id="104" name="Google Shape;104;p17"/>
            <p:cNvGrpSpPr/>
            <p:nvPr/>
          </p:nvGrpSpPr>
          <p:grpSpPr>
            <a:xfrm>
              <a:off x="4671488" y="465800"/>
              <a:ext cx="1377613" cy="971100"/>
              <a:chOff x="5345413" y="3607400"/>
              <a:chExt cx="1377613" cy="971100"/>
            </a:xfrm>
          </p:grpSpPr>
          <p:sp>
            <p:nvSpPr>
              <p:cNvPr id="105" name="Google Shape;105;p17"/>
              <p:cNvSpPr/>
              <p:nvPr/>
            </p:nvSpPr>
            <p:spPr>
              <a:xfrm>
                <a:off x="5345413" y="3607400"/>
                <a:ext cx="990900" cy="971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106" name="Google Shape;106;p17"/>
              <p:cNvSpPr txBox="1"/>
              <p:nvPr/>
            </p:nvSpPr>
            <p:spPr>
              <a:xfrm>
                <a:off x="5345425" y="3912200"/>
                <a:ext cx="1377600" cy="36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>
                    <a:latin typeface="Lato"/>
                    <a:ea typeface="Lato"/>
                    <a:cs typeface="Lato"/>
                    <a:sym typeface="Lato"/>
                  </a:rPr>
                  <a:t>owner only</a:t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cxnSp>
          <p:nvCxnSpPr>
            <p:cNvPr id="107" name="Google Shape;107;p17"/>
            <p:cNvCxnSpPr>
              <a:endCxn id="105" idx="7"/>
            </p:cNvCxnSpPr>
            <p:nvPr/>
          </p:nvCxnSpPr>
          <p:spPr>
            <a:xfrm flipH="1">
              <a:off x="5517274" y="327214"/>
              <a:ext cx="276000" cy="28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8" name="Google Shape;108;p17"/>
          <p:cNvGrpSpPr/>
          <p:nvPr/>
        </p:nvGrpSpPr>
        <p:grpSpPr>
          <a:xfrm>
            <a:off x="7038475" y="3300075"/>
            <a:ext cx="1952400" cy="1377300"/>
            <a:chOff x="4402625" y="267700"/>
            <a:chExt cx="1952400" cy="1377300"/>
          </a:xfrm>
        </p:grpSpPr>
        <p:grpSp>
          <p:nvGrpSpPr>
            <p:cNvPr id="109" name="Google Shape;109;p17"/>
            <p:cNvGrpSpPr/>
            <p:nvPr/>
          </p:nvGrpSpPr>
          <p:grpSpPr>
            <a:xfrm>
              <a:off x="4402625" y="673900"/>
              <a:ext cx="1952400" cy="971100"/>
              <a:chOff x="5076550" y="3815500"/>
              <a:chExt cx="1952400" cy="971100"/>
            </a:xfrm>
          </p:grpSpPr>
          <p:sp>
            <p:nvSpPr>
              <p:cNvPr id="110" name="Google Shape;110;p17"/>
              <p:cNvSpPr/>
              <p:nvPr/>
            </p:nvSpPr>
            <p:spPr>
              <a:xfrm>
                <a:off x="5355338" y="3815500"/>
                <a:ext cx="990900" cy="971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111" name="Google Shape;111;p17"/>
              <p:cNvSpPr txBox="1"/>
              <p:nvPr/>
            </p:nvSpPr>
            <p:spPr>
              <a:xfrm>
                <a:off x="5076550" y="4120300"/>
                <a:ext cx="1952400" cy="36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100">
                    <a:latin typeface="Lato"/>
                    <a:ea typeface="Lato"/>
                    <a:cs typeface="Lato"/>
                    <a:sym typeface="Lato"/>
                  </a:rPr>
                  <a:t>chmod &lt;파일명&gt; &lt;16진수&gt;</a:t>
                </a:r>
                <a:endParaRPr sz="11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cxnSp>
          <p:nvCxnSpPr>
            <p:cNvPr id="112" name="Google Shape;112;p17"/>
            <p:cNvCxnSpPr>
              <a:endCxn id="110" idx="0"/>
            </p:cNvCxnSpPr>
            <p:nvPr/>
          </p:nvCxnSpPr>
          <p:spPr>
            <a:xfrm>
              <a:off x="4806963" y="267700"/>
              <a:ext cx="369900" cy="40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3" name="Google Shape;113;p17"/>
          <p:cNvGrpSpPr/>
          <p:nvPr/>
        </p:nvGrpSpPr>
        <p:grpSpPr>
          <a:xfrm>
            <a:off x="192304" y="3151401"/>
            <a:ext cx="1952400" cy="1378097"/>
            <a:chOff x="1288350" y="3346078"/>
            <a:chExt cx="1952400" cy="1378097"/>
          </a:xfrm>
        </p:grpSpPr>
        <p:grpSp>
          <p:nvGrpSpPr>
            <p:cNvPr id="114" name="Google Shape;114;p17"/>
            <p:cNvGrpSpPr/>
            <p:nvPr/>
          </p:nvGrpSpPr>
          <p:grpSpPr>
            <a:xfrm>
              <a:off x="1288350" y="3346078"/>
              <a:ext cx="1108763" cy="1378097"/>
              <a:chOff x="1288350" y="3346078"/>
              <a:chExt cx="1108763" cy="1378097"/>
            </a:xfrm>
          </p:grpSpPr>
          <p:sp>
            <p:nvSpPr>
              <p:cNvPr id="115" name="Google Shape;115;p17"/>
              <p:cNvSpPr/>
              <p:nvPr/>
            </p:nvSpPr>
            <p:spPr>
              <a:xfrm>
                <a:off x="1288350" y="3753075"/>
                <a:ext cx="990900" cy="971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6" name="Google Shape;116;p17"/>
              <p:cNvCxnSpPr>
                <a:stCxn id="115" idx="0"/>
                <a:endCxn id="85" idx="3"/>
              </p:cNvCxnSpPr>
              <p:nvPr/>
            </p:nvCxnSpPr>
            <p:spPr>
              <a:xfrm flipV="1">
                <a:off x="1783800" y="3346078"/>
                <a:ext cx="613313" cy="40699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17" name="Google Shape;117;p17"/>
            <p:cNvSpPr txBox="1"/>
            <p:nvPr/>
          </p:nvSpPr>
          <p:spPr>
            <a:xfrm>
              <a:off x="1288350" y="3952400"/>
              <a:ext cx="1952400" cy="62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/>
                <a:t>admin</a:t>
              </a:r>
              <a:endParaRPr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/>
                <a:t>&amp; createuser</a:t>
              </a:r>
              <a:endParaRPr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313130" y="3391500"/>
            <a:ext cx="1952907" cy="1365998"/>
            <a:chOff x="231700" y="3212502"/>
            <a:chExt cx="1952907" cy="1365998"/>
          </a:xfrm>
        </p:grpSpPr>
        <p:grpSp>
          <p:nvGrpSpPr>
            <p:cNvPr id="89" name="Google Shape;89;p17"/>
            <p:cNvGrpSpPr/>
            <p:nvPr/>
          </p:nvGrpSpPr>
          <p:grpSpPr>
            <a:xfrm>
              <a:off x="231700" y="3212502"/>
              <a:ext cx="990900" cy="1365998"/>
              <a:chOff x="231700" y="3212502"/>
              <a:chExt cx="990900" cy="1365998"/>
            </a:xfrm>
          </p:grpSpPr>
          <p:sp>
            <p:nvSpPr>
              <p:cNvPr id="90" name="Google Shape;90;p17"/>
              <p:cNvSpPr/>
              <p:nvPr/>
            </p:nvSpPr>
            <p:spPr>
              <a:xfrm>
                <a:off x="231700" y="3607400"/>
                <a:ext cx="990900" cy="971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dirty="0"/>
              </a:p>
            </p:txBody>
          </p:sp>
          <p:cxnSp>
            <p:nvCxnSpPr>
              <p:cNvPr id="91" name="Google Shape;91;p17"/>
              <p:cNvCxnSpPr>
                <a:stCxn id="90" idx="0"/>
                <a:endCxn id="85" idx="2"/>
              </p:cNvCxnSpPr>
              <p:nvPr/>
            </p:nvCxnSpPr>
            <p:spPr>
              <a:xfrm flipV="1">
                <a:off x="727150" y="3212502"/>
                <a:ext cx="56970" cy="3948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8" name="Google Shape;117;p17"/>
            <p:cNvSpPr txBox="1"/>
            <p:nvPr/>
          </p:nvSpPr>
          <p:spPr>
            <a:xfrm>
              <a:off x="232207" y="3813000"/>
              <a:ext cx="1952400" cy="62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altLang="ko" sz="1200" dirty="0"/>
                <a:t>login.txt</a:t>
              </a:r>
            </a:p>
            <a:p>
              <a:pPr lvl="0"/>
              <a:r>
                <a:rPr lang="en-US" altLang="ko-KR" sz="1200" dirty="0"/>
                <a:t>&amp;</a:t>
              </a:r>
              <a:r>
                <a:rPr lang="en-US" altLang="ko-KR" sz="1200" dirty="0" err="1"/>
                <a:t>loginCheck</a:t>
              </a:r>
              <a:endParaRPr lang="en-US" altLang="ko-KR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5793" y="1355470"/>
            <a:ext cx="3222207" cy="317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/>
          <p:nvPr/>
        </p:nvSpPr>
        <p:spPr>
          <a:xfrm>
            <a:off x="564450" y="2962950"/>
            <a:ext cx="2116800" cy="1009800"/>
          </a:xfrm>
          <a:prstGeom prst="snip1Rect">
            <a:avLst>
              <a:gd name="adj" fmla="val 16667"/>
            </a:avLst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 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계정 추가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Lato"/>
                <a:ea typeface="Lato"/>
                <a:cs typeface="Lato"/>
                <a:sym typeface="Lato"/>
              </a:rPr>
              <a:t>createuser &lt;id&gt; &lt;pw&gt; 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39" name="Google Shape;139;p19"/>
          <p:cNvSpPr/>
          <p:nvPr/>
        </p:nvSpPr>
        <p:spPr>
          <a:xfrm>
            <a:off x="3097071" y="1828650"/>
            <a:ext cx="2156700" cy="878700"/>
          </a:xfrm>
          <a:prstGeom prst="horizontalScroll">
            <a:avLst>
              <a:gd name="adj" fmla="val 12500"/>
            </a:avLst>
          </a:prstGeom>
          <a:solidFill>
            <a:srgbClr val="F9CB9C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id: admin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pw: admin</a:t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564450" y="1796850"/>
            <a:ext cx="2116800" cy="942300"/>
          </a:xfrm>
          <a:prstGeom prst="snip1Rect">
            <a:avLst>
              <a:gd name="adj" fmla="val 16667"/>
            </a:avLst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Lato"/>
                <a:ea typeface="Lato"/>
                <a:cs typeface="Lato"/>
                <a:sym typeface="Lato"/>
              </a:rPr>
              <a:t>관리자 계정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 로그인</a:t>
            </a:r>
            <a:endParaRPr sz="1200"/>
          </a:p>
        </p:txBody>
      </p:sp>
      <p:sp>
        <p:nvSpPr>
          <p:cNvPr id="141" name="Google Shape;141;p19"/>
          <p:cNvSpPr/>
          <p:nvPr/>
        </p:nvSpPr>
        <p:spPr>
          <a:xfrm>
            <a:off x="3090875" y="2739150"/>
            <a:ext cx="2221800" cy="1478700"/>
          </a:xfrm>
          <a:prstGeom prst="horizontalScroll">
            <a:avLst>
              <a:gd name="adj" fmla="val 12500"/>
            </a:avLst>
          </a:prstGeom>
          <a:solidFill>
            <a:srgbClr val="F9CB9C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Lato"/>
                <a:ea typeface="Lato"/>
                <a:cs typeface="Lato"/>
                <a:sym typeface="Lato"/>
              </a:rPr>
              <a:t>-id,pw 각 16바이트 씩 </a:t>
            </a:r>
            <a:r>
              <a:rPr lang="ko" sz="1200" b="1" dirty="0">
                <a:latin typeface="Lato"/>
                <a:ea typeface="Lato"/>
                <a:cs typeface="Lato"/>
                <a:sym typeface="Lato"/>
              </a:rPr>
              <a:t>fixed length 방식</a:t>
            </a:r>
            <a:r>
              <a:rPr lang="ko" sz="1200" dirty="0">
                <a:latin typeface="Lato"/>
                <a:ea typeface="Lato"/>
                <a:cs typeface="Lato"/>
                <a:sym typeface="Lato"/>
              </a:rPr>
              <a:t>으로 </a:t>
            </a:r>
            <a:r>
              <a:rPr lang="ko" b="1" dirty="0">
                <a:latin typeface="Lato"/>
                <a:ea typeface="Lato"/>
                <a:cs typeface="Lato"/>
                <a:sym typeface="Lato"/>
              </a:rPr>
              <a:t>login.txt</a:t>
            </a:r>
            <a:r>
              <a:rPr lang="ko" sz="1200" dirty="0">
                <a:latin typeface="Lato"/>
                <a:ea typeface="Lato"/>
                <a:cs typeface="Lato"/>
                <a:sym typeface="Lato"/>
              </a:rPr>
              <a:t> 파일에 저장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Lato"/>
                <a:ea typeface="Lato"/>
                <a:cs typeface="Lato"/>
                <a:sym typeface="Lato"/>
              </a:rPr>
              <a:t>-pw는 </a:t>
            </a:r>
            <a:r>
              <a:rPr lang="ko" sz="1200" b="1" dirty="0">
                <a:latin typeface="Lato"/>
                <a:ea typeface="Lato"/>
                <a:cs typeface="Lato"/>
                <a:sym typeface="Lato"/>
              </a:rPr>
              <a:t>caesar 함수로 암호화</a:t>
            </a:r>
            <a:r>
              <a:rPr lang="ko" sz="1200" dirty="0">
                <a:latin typeface="Lato"/>
                <a:ea typeface="Lato"/>
                <a:cs typeface="Lato"/>
                <a:sym typeface="Lato"/>
              </a:rPr>
              <a:t>되어 저장</a:t>
            </a:r>
            <a:endParaRPr sz="1200" dirty="0"/>
          </a:p>
        </p:txBody>
      </p:sp>
      <p:cxnSp>
        <p:nvCxnSpPr>
          <p:cNvPr id="142" name="Google Shape;142;p19"/>
          <p:cNvCxnSpPr>
            <a:stCxn id="140" idx="0"/>
            <a:endCxn id="139" idx="1"/>
          </p:cNvCxnSpPr>
          <p:nvPr/>
        </p:nvCxnSpPr>
        <p:spPr>
          <a:xfrm>
            <a:off x="2681250" y="2268000"/>
            <a:ext cx="415800" cy="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>
            <a:stCxn id="137" idx="0"/>
            <a:endCxn id="141" idx="1"/>
          </p:cNvCxnSpPr>
          <p:nvPr/>
        </p:nvCxnSpPr>
        <p:spPr>
          <a:xfrm>
            <a:off x="2681250" y="3467850"/>
            <a:ext cx="409500" cy="108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46" name="Google Shape;146;p19"/>
          <p:cNvSpPr/>
          <p:nvPr/>
        </p:nvSpPr>
        <p:spPr>
          <a:xfrm>
            <a:off x="5690400" y="3869550"/>
            <a:ext cx="1371600" cy="3483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5638400" y="2369350"/>
            <a:ext cx="3222300" cy="228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구현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내용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1.OS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계정 로그인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구현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내용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1.OS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계정 로그인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35245" r="20563" b="18323"/>
          <a:stretch/>
        </p:blipFill>
        <p:spPr>
          <a:xfrm>
            <a:off x="3549131" y="993050"/>
            <a:ext cx="5354638" cy="187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t="47358" r="21813"/>
          <a:stretch/>
        </p:blipFill>
        <p:spPr>
          <a:xfrm>
            <a:off x="3549131" y="2872650"/>
            <a:ext cx="5354638" cy="2151062"/>
          </a:xfrm>
          <a:prstGeom prst="rect">
            <a:avLst/>
          </a:prstGeom>
        </p:spPr>
      </p:pic>
      <p:sp>
        <p:nvSpPr>
          <p:cNvPr id="17" name="Google Shape;140;p19"/>
          <p:cNvSpPr/>
          <p:nvPr/>
        </p:nvSpPr>
        <p:spPr>
          <a:xfrm>
            <a:off x="721200" y="1662150"/>
            <a:ext cx="2116800" cy="942300"/>
          </a:xfrm>
          <a:prstGeom prst="snip1Rect">
            <a:avLst>
              <a:gd name="adj" fmla="val 16667"/>
            </a:avLst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 err="1" smtClean="0">
                <a:latin typeface="Lato"/>
                <a:ea typeface="Lato"/>
                <a:cs typeface="Lato"/>
                <a:sym typeface="Lato"/>
              </a:rPr>
              <a:t>dir</a:t>
            </a:r>
            <a:r>
              <a:rPr lang="en-US" altLang="ko" sz="1800" b="1" dirty="0" smtClean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dirty="0" smtClean="0">
                <a:latin typeface="Lato"/>
                <a:ea typeface="Lato"/>
                <a:cs typeface="Lato"/>
                <a:sym typeface="Lato"/>
              </a:rPr>
              <a:t>명령어를 통해 </a:t>
            </a:r>
            <a:r>
              <a:rPr lang="en-US" altLang="ko-KR" dirty="0" smtClean="0">
                <a:latin typeface="Lato"/>
                <a:ea typeface="Lato"/>
                <a:cs typeface="Lato"/>
                <a:sym typeface="Lato"/>
              </a:rPr>
              <a:t>login.txt </a:t>
            </a:r>
            <a:r>
              <a:rPr lang="ko-KR" altLang="en-US" dirty="0" smtClean="0">
                <a:latin typeface="Lato"/>
                <a:ea typeface="Lato"/>
                <a:cs typeface="Lato"/>
                <a:sym typeface="Lato"/>
              </a:rPr>
              <a:t>파일의 정보를 확인 가능</a:t>
            </a:r>
            <a:endParaRPr lang="en-US" altLang="ko-KR" dirty="0" smtClean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" name="Google Shape;147;p19"/>
          <p:cNvSpPr/>
          <p:nvPr/>
        </p:nvSpPr>
        <p:spPr>
          <a:xfrm>
            <a:off x="3434950" y="2064550"/>
            <a:ext cx="5397350" cy="42465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47;p19"/>
          <p:cNvSpPr/>
          <p:nvPr/>
        </p:nvSpPr>
        <p:spPr>
          <a:xfrm>
            <a:off x="4476750" y="3403600"/>
            <a:ext cx="736600" cy="304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46;p19"/>
          <p:cNvSpPr/>
          <p:nvPr/>
        </p:nvSpPr>
        <p:spPr>
          <a:xfrm>
            <a:off x="3473450" y="4091850"/>
            <a:ext cx="2832100" cy="931862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41;p19"/>
          <p:cNvSpPr/>
          <p:nvPr/>
        </p:nvSpPr>
        <p:spPr>
          <a:xfrm>
            <a:off x="444812" y="3134850"/>
            <a:ext cx="2669575" cy="1478700"/>
          </a:xfrm>
          <a:prstGeom prst="horizontalScroll">
            <a:avLst>
              <a:gd name="adj" fmla="val 12500"/>
            </a:avLst>
          </a:prstGeom>
          <a:solidFill>
            <a:srgbClr val="F9CB9C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latin typeface="Lato"/>
                <a:sym typeface="Lato"/>
              </a:rPr>
              <a:t>-‘</a:t>
            </a:r>
            <a:r>
              <a:rPr lang="ko-KR" altLang="en-US" sz="1200" b="1" dirty="0" smtClean="0">
                <a:latin typeface="Lato"/>
                <a:sym typeface="Lato"/>
              </a:rPr>
              <a:t>파일명 크기 위치 소유자</a:t>
            </a:r>
            <a:r>
              <a:rPr lang="en-US" altLang="ko-KR" sz="1200" b="1" dirty="0" smtClean="0">
                <a:latin typeface="Lato"/>
                <a:sym typeface="Lato"/>
              </a:rPr>
              <a:t> </a:t>
            </a:r>
            <a:r>
              <a:rPr lang="ko-KR" altLang="en-US" sz="1200" b="1" dirty="0" smtClean="0">
                <a:latin typeface="Lato"/>
                <a:sym typeface="Lato"/>
              </a:rPr>
              <a:t>권한</a:t>
            </a:r>
            <a:r>
              <a:rPr lang="en-US" altLang="ko-KR" sz="1200" dirty="0" smtClean="0">
                <a:latin typeface="Lato"/>
                <a:sym typeface="Lato"/>
              </a:rPr>
              <a:t>’ </a:t>
            </a:r>
            <a:r>
              <a:rPr lang="ko-KR" altLang="en-US" sz="1200" dirty="0" smtClean="0">
                <a:latin typeface="Lato"/>
                <a:sym typeface="Lato"/>
              </a:rPr>
              <a:t>출력</a:t>
            </a:r>
            <a:endParaRPr lang="en-US" altLang="ko-KR" sz="1200" dirty="0" smtClean="0">
              <a:latin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-</a:t>
            </a:r>
            <a:r>
              <a:rPr lang="en-US" sz="1200" dirty="0" err="1" smtClean="0"/>
              <a:t>c</a:t>
            </a:r>
            <a:r>
              <a:rPr lang="en-US" sz="1200" dirty="0" err="1" smtClean="0"/>
              <a:t>reateuser</a:t>
            </a:r>
            <a:r>
              <a:rPr lang="en-US" sz="1200" dirty="0" smtClean="0"/>
              <a:t> </a:t>
            </a:r>
            <a:r>
              <a:rPr lang="ko-KR" altLang="en-US" sz="1200" dirty="0" smtClean="0"/>
              <a:t>명령어 성공 시 </a:t>
            </a:r>
            <a:r>
              <a:rPr lang="en-US" altLang="ko-KR" sz="1200" dirty="0" smtClean="0"/>
              <a:t>login.txt </a:t>
            </a:r>
            <a:r>
              <a:rPr lang="ko-KR" altLang="en-US" sz="1200" dirty="0" smtClean="0"/>
              <a:t>파일 크기 </a:t>
            </a:r>
            <a:r>
              <a:rPr lang="en-US" altLang="ko-KR" sz="1200" dirty="0" smtClean="0"/>
              <a:t>32</a:t>
            </a:r>
            <a:r>
              <a:rPr lang="ko-KR" altLang="en-US" sz="1200" dirty="0" smtClean="0"/>
              <a:t>바이트 증가되는 것을 확인</a:t>
            </a:r>
            <a:endParaRPr sz="1200" dirty="0"/>
          </a:p>
        </p:txBody>
      </p:sp>
      <p:cxnSp>
        <p:nvCxnSpPr>
          <p:cNvPr id="23" name="Google Shape;143;p19"/>
          <p:cNvCxnSpPr>
            <a:stCxn id="17" idx="1"/>
            <a:endCxn id="22" idx="0"/>
          </p:cNvCxnSpPr>
          <p:nvPr/>
        </p:nvCxnSpPr>
        <p:spPr>
          <a:xfrm>
            <a:off x="1779600" y="2604450"/>
            <a:ext cx="0" cy="715238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/>
          <p:nvPr/>
        </p:nvSpPr>
        <p:spPr>
          <a:xfrm>
            <a:off x="635000" y="1807650"/>
            <a:ext cx="2081825" cy="1480500"/>
          </a:xfrm>
          <a:prstGeom prst="snip1Rect">
            <a:avLst>
              <a:gd name="adj" fmla="val 16667"/>
            </a:avLst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loginCheck</a:t>
            </a:r>
            <a:r>
              <a:rPr lang="ko" sz="1200" dirty="0"/>
              <a:t>함수에서</a:t>
            </a:r>
            <a:endParaRPr sz="1200" dirty="0"/>
          </a:p>
          <a:p>
            <a:pPr algn="ctr">
              <a:lnSpc>
                <a:spcPct val="115000"/>
              </a:lnSpc>
            </a:pPr>
            <a:r>
              <a:rPr lang="ko" sz="1200" dirty="0"/>
              <a:t>HDD에 존재하는 login.txt 파일을 </a:t>
            </a:r>
            <a:r>
              <a:rPr lang="en-US" altLang="ko-KR" sz="1200" dirty="0" smtClean="0">
                <a:latin typeface="Lato"/>
                <a:ea typeface="Lato"/>
                <a:cs typeface="Lato"/>
                <a:sym typeface="Lato"/>
              </a:rPr>
              <a:t>32</a:t>
            </a:r>
            <a:r>
              <a:rPr lang="ko-KR" altLang="en-US" sz="1200" dirty="0" smtClean="0">
                <a:latin typeface="Lato"/>
                <a:ea typeface="Lato"/>
                <a:cs typeface="Lato"/>
                <a:sym typeface="Lato"/>
              </a:rPr>
              <a:t>바이트씩 </a:t>
            </a:r>
            <a:r>
              <a:rPr lang="ko-KR" altLang="en-US" sz="1200" dirty="0">
                <a:latin typeface="Lato"/>
                <a:ea typeface="Lato"/>
                <a:cs typeface="Lato"/>
                <a:sym typeface="Lato"/>
              </a:rPr>
              <a:t>읽어 </a:t>
            </a:r>
            <a:endParaRPr lang="en-US" altLang="ko-KR" sz="1200" dirty="0" smtClean="0">
              <a:latin typeface="Lato"/>
              <a:ea typeface="Lato"/>
              <a:cs typeface="Lato"/>
              <a:sym typeface="Lato"/>
            </a:endParaRPr>
          </a:p>
          <a:p>
            <a:pPr algn="ctr">
              <a:lnSpc>
                <a:spcPct val="115000"/>
              </a:lnSpc>
            </a:pPr>
            <a:r>
              <a:rPr lang="ko" sz="1200" dirty="0" smtClean="0"/>
              <a:t>ID</a:t>
            </a:r>
            <a:r>
              <a:rPr lang="ko" sz="1200" dirty="0"/>
              <a:t>와 PW를 </a:t>
            </a:r>
            <a:r>
              <a:rPr lang="ko" sz="1200" dirty="0" smtClean="0"/>
              <a:t>검사</a:t>
            </a:r>
            <a:r>
              <a:rPr lang="ko-KR" altLang="en-US" sz="1200" dirty="0" smtClean="0"/>
              <a:t>하</a:t>
            </a:r>
            <a:r>
              <a:rPr lang="ko" sz="1200" dirty="0" smtClean="0"/>
              <a:t>고 </a:t>
            </a:r>
            <a:endParaRPr lang="en-US" altLang="ko" sz="1200" dirty="0" smtClean="0"/>
          </a:p>
          <a:p>
            <a:pPr algn="ctr">
              <a:lnSpc>
                <a:spcPct val="115000"/>
              </a:lnSpc>
            </a:pPr>
            <a:r>
              <a:rPr lang="ko" sz="1200" dirty="0" smtClean="0"/>
              <a:t>리턴값에 </a:t>
            </a:r>
            <a:r>
              <a:rPr lang="ko" sz="1200" dirty="0"/>
              <a:t>따라</a:t>
            </a:r>
            <a:endParaRPr sz="1200" dirty="0"/>
          </a:p>
        </p:txBody>
      </p:sp>
      <p:pic>
        <p:nvPicPr>
          <p:cNvPr id="154" name="Google Shape;154;p20"/>
          <p:cNvPicPr preferRelativeResize="0"/>
          <p:nvPr/>
        </p:nvPicPr>
        <p:blipFill rotWithShape="1">
          <a:blip r:embed="rId3">
            <a:alphaModFix/>
          </a:blip>
          <a:srcRect t="39921" r="54887"/>
          <a:stretch/>
        </p:blipFill>
        <p:spPr>
          <a:xfrm>
            <a:off x="5098125" y="1358975"/>
            <a:ext cx="3649599" cy="288276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/>
          <p:nvPr/>
        </p:nvSpPr>
        <p:spPr>
          <a:xfrm>
            <a:off x="3489312" y="1494600"/>
            <a:ext cx="1318200" cy="626100"/>
          </a:xfrm>
          <a:prstGeom prst="horizontalScroll">
            <a:avLst>
              <a:gd name="adj" fmla="val 12500"/>
            </a:avLst>
          </a:prstGeom>
          <a:solidFill>
            <a:srgbClr val="F9CB9C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잘못된 PW(-2)</a:t>
            </a:r>
            <a:endParaRPr sz="1200"/>
          </a:p>
        </p:txBody>
      </p:sp>
      <p:sp>
        <p:nvSpPr>
          <p:cNvPr id="156" name="Google Shape;156;p20"/>
          <p:cNvSpPr/>
          <p:nvPr/>
        </p:nvSpPr>
        <p:spPr>
          <a:xfrm>
            <a:off x="3502250" y="2228400"/>
            <a:ext cx="1253700" cy="626100"/>
          </a:xfrm>
          <a:prstGeom prst="horizontalScroll">
            <a:avLst>
              <a:gd name="adj" fmla="val 12500"/>
            </a:avLst>
          </a:prstGeom>
          <a:solidFill>
            <a:srgbClr val="F9CB9C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없는 ID(-1)</a:t>
            </a:r>
            <a:endParaRPr sz="1200"/>
          </a:p>
        </p:txBody>
      </p:sp>
      <p:sp>
        <p:nvSpPr>
          <p:cNvPr id="157" name="Google Shape;157;p20"/>
          <p:cNvSpPr/>
          <p:nvPr/>
        </p:nvSpPr>
        <p:spPr>
          <a:xfrm>
            <a:off x="3489312" y="3850325"/>
            <a:ext cx="1386663" cy="646250"/>
          </a:xfrm>
          <a:prstGeom prst="horizontalScroll">
            <a:avLst>
              <a:gd name="adj" fmla="val 12500"/>
            </a:avLst>
          </a:prstGeom>
          <a:solidFill>
            <a:srgbClr val="F9CB9C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/>
              <a:t>로그인 성공 시 </a:t>
            </a:r>
            <a:r>
              <a:rPr lang="ko" sz="1000" dirty="0" smtClean="0"/>
              <a:t>Console </a:t>
            </a:r>
            <a:r>
              <a:rPr lang="ko" sz="1000" dirty="0"/>
              <a:t>Shell 시작</a:t>
            </a:r>
            <a:endParaRPr sz="1000" dirty="0"/>
          </a:p>
        </p:txBody>
      </p:sp>
      <p:cxnSp>
        <p:nvCxnSpPr>
          <p:cNvPr id="158" name="Google Shape;158;p20"/>
          <p:cNvCxnSpPr>
            <a:stCxn id="152" idx="0"/>
            <a:endCxn id="155" idx="1"/>
          </p:cNvCxnSpPr>
          <p:nvPr/>
        </p:nvCxnSpPr>
        <p:spPr>
          <a:xfrm flipV="1">
            <a:off x="2716825" y="1807650"/>
            <a:ext cx="772487" cy="74025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20"/>
          <p:cNvCxnSpPr>
            <a:stCxn id="152" idx="0"/>
            <a:endCxn id="156" idx="1"/>
          </p:cNvCxnSpPr>
          <p:nvPr/>
        </p:nvCxnSpPr>
        <p:spPr>
          <a:xfrm flipV="1">
            <a:off x="2716825" y="2541450"/>
            <a:ext cx="785425" cy="645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0"/>
          <p:cNvCxnSpPr>
            <a:stCxn id="152" idx="0"/>
            <a:endCxn id="161" idx="1"/>
          </p:cNvCxnSpPr>
          <p:nvPr/>
        </p:nvCxnSpPr>
        <p:spPr>
          <a:xfrm>
            <a:off x="2716825" y="2547900"/>
            <a:ext cx="782212" cy="81855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0"/>
          <p:cNvCxnSpPr/>
          <p:nvPr/>
        </p:nvCxnSpPr>
        <p:spPr>
          <a:xfrm>
            <a:off x="2716925" y="39731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p20"/>
          <p:cNvSpPr/>
          <p:nvPr/>
        </p:nvSpPr>
        <p:spPr>
          <a:xfrm>
            <a:off x="5713650" y="3009750"/>
            <a:ext cx="743400" cy="193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5098125" y="4048550"/>
            <a:ext cx="743400" cy="237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5713650" y="3696250"/>
            <a:ext cx="743400" cy="193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6030825" y="1888350"/>
            <a:ext cx="1524900" cy="2190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3499037" y="3075300"/>
            <a:ext cx="1318200" cy="582300"/>
          </a:xfrm>
          <a:prstGeom prst="horizontalScroll">
            <a:avLst>
              <a:gd name="adj" fmla="val 12500"/>
            </a:avLst>
          </a:prstGeom>
          <a:solidFill>
            <a:srgbClr val="F9CB9C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로그인 성공(1)</a:t>
            </a:r>
            <a:endParaRPr sz="1200"/>
          </a:p>
        </p:txBody>
      </p:sp>
      <p:sp>
        <p:nvSpPr>
          <p:cNvPr id="169" name="Google Shape;169;p20"/>
          <p:cNvSpPr/>
          <p:nvPr/>
        </p:nvSpPr>
        <p:spPr>
          <a:xfrm>
            <a:off x="6030825" y="2584500"/>
            <a:ext cx="1524900" cy="2190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5164025" y="3516250"/>
            <a:ext cx="1524900" cy="2190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구현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내용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1.OS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계정 로그인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08595" y="4246955"/>
            <a:ext cx="1835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&lt;USER&gt;@MIMT64&gt;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/>
          <p:nvPr/>
        </p:nvSpPr>
        <p:spPr>
          <a:xfrm>
            <a:off x="1200225" y="1513000"/>
            <a:ext cx="2432375" cy="1090900"/>
          </a:xfrm>
          <a:prstGeom prst="snip1Rect">
            <a:avLst>
              <a:gd name="adj" fmla="val 16667"/>
            </a:avLst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/>
              <a:t>logout </a:t>
            </a:r>
            <a:r>
              <a:rPr lang="ko" dirty="0"/>
              <a:t>커맨드를 실행하면 로그인 프롬프트 재실행</a:t>
            </a:r>
            <a:endParaRPr dirty="0"/>
          </a:p>
        </p:txBody>
      </p:sp>
      <p:pic>
        <p:nvPicPr>
          <p:cNvPr id="176" name="Google Shape;176;p21"/>
          <p:cNvPicPr preferRelativeResize="0"/>
          <p:nvPr/>
        </p:nvPicPr>
        <p:blipFill rotWithShape="1">
          <a:blip r:embed="rId3">
            <a:alphaModFix/>
          </a:blip>
          <a:srcRect t="39566" r="56497"/>
          <a:stretch/>
        </p:blipFill>
        <p:spPr>
          <a:xfrm>
            <a:off x="5030750" y="1382300"/>
            <a:ext cx="3393375" cy="2807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21"/>
          <p:cNvCxnSpPr>
            <a:stCxn id="175" idx="1"/>
            <a:endCxn id="178" idx="0"/>
          </p:cNvCxnSpPr>
          <p:nvPr/>
        </p:nvCxnSpPr>
        <p:spPr>
          <a:xfrm>
            <a:off x="2416413" y="2603900"/>
            <a:ext cx="2362" cy="68883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79" name="Google Shape;179;p21"/>
          <p:cNvSpPr/>
          <p:nvPr/>
        </p:nvSpPr>
        <p:spPr>
          <a:xfrm>
            <a:off x="5036350" y="2603900"/>
            <a:ext cx="664500" cy="182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1"/>
          <p:cNvSpPr/>
          <p:nvPr/>
        </p:nvSpPr>
        <p:spPr>
          <a:xfrm>
            <a:off x="5036350" y="3958825"/>
            <a:ext cx="396600" cy="231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4404000" y="2603900"/>
            <a:ext cx="626700" cy="16716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5111350" y="3461150"/>
            <a:ext cx="1500300" cy="3429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6472250" y="2603900"/>
            <a:ext cx="578700" cy="182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1"/>
          <p:cNvSpPr/>
          <p:nvPr/>
        </p:nvSpPr>
        <p:spPr>
          <a:xfrm>
            <a:off x="1207950" y="3023974"/>
            <a:ext cx="2416925" cy="1169163"/>
          </a:xfrm>
          <a:prstGeom prst="horizontalScroll">
            <a:avLst>
              <a:gd name="adj" fmla="val 12500"/>
            </a:avLst>
          </a:prstGeom>
          <a:solidFill>
            <a:srgbClr val="F9CB9C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변경된 유저 정보로 </a:t>
            </a:r>
            <a:r>
              <a:rPr lang="ko" dirty="0" smtClean="0"/>
              <a:t>kStartConsoleShell </a:t>
            </a:r>
            <a:endParaRPr lang="en-US" altLang="ko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 smtClean="0"/>
              <a:t>재</a:t>
            </a:r>
            <a:r>
              <a:rPr lang="en-US" altLang="ko" dirty="0" smtClean="0"/>
              <a:t> </a:t>
            </a:r>
            <a:r>
              <a:rPr lang="ko" dirty="0" smtClean="0"/>
              <a:t>시작</a:t>
            </a:r>
            <a:endParaRPr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구현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내용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1.OS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계정 로그인</a:t>
            </a:r>
          </a:p>
        </p:txBody>
      </p:sp>
    </p:spTree>
    <p:extLst>
      <p:ext uri="{BB962C8B-B14F-4D97-AF65-F5344CB8AC3E}">
        <p14:creationId xmlns:p14="http://schemas.microsoft.com/office/powerpoint/2010/main" val="7099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491</Words>
  <Application>Microsoft Office PowerPoint</Application>
  <PresentationFormat>화면 슬라이드 쇼(16:9)</PresentationFormat>
  <Paragraphs>113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Playfair Display</vt:lpstr>
      <vt:lpstr>Dotum</vt:lpstr>
      <vt:lpstr>Arial</vt:lpstr>
      <vt:lpstr>Dotum</vt:lpstr>
      <vt:lpstr>Batang</vt:lpstr>
      <vt:lpstr>Lato</vt:lpstr>
      <vt:lpstr>Coral</vt:lpstr>
      <vt:lpstr>운영체제  추가기능 구현 -OS 계정 로그인-</vt:lpstr>
      <vt:lpstr>목차 </vt:lpstr>
      <vt:lpstr>개발 배경</vt:lpstr>
      <vt:lpstr>구현 개요</vt:lpstr>
      <vt:lpstr>구현 내용</vt:lpstr>
      <vt:lpstr>구현 내용1.OS계정 로그인</vt:lpstr>
      <vt:lpstr>구현 내용1.OS계정 로그인</vt:lpstr>
      <vt:lpstr>구현 내용1.OS계정 로그인</vt:lpstr>
      <vt:lpstr>구현 내용1.OS계정 로그인</vt:lpstr>
      <vt:lpstr>구현 내용2.파일 접근 권한 설정</vt:lpstr>
      <vt:lpstr>구현 내용2.파일 접근 권한 설정</vt:lpstr>
      <vt:lpstr>구현 내용3.파일 접근 권한 수정 (chmod)</vt:lpstr>
      <vt:lpstr>시연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 추가기능 구현</dc:title>
  <dc:creator>user</dc:creator>
  <cp:lastModifiedBy>소 혜빈</cp:lastModifiedBy>
  <cp:revision>32</cp:revision>
  <dcterms:modified xsi:type="dcterms:W3CDTF">2019-12-09T11:14:30Z</dcterms:modified>
</cp:coreProperties>
</file>