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-94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EBE05-2527-47E0-8F74-E2F80EE80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152E96-206F-4775-A6C2-622C3F3CA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E98E5-5CBD-4952-8D34-45D8BE86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4B89-7F02-4D15-88F9-50C29FE293DB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80AED-1E37-43A2-AB63-A1AB68A4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030F7-3520-4E92-9710-67E695EA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D1F8-5C3D-45F7-80A5-CE31EC0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5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779EC-A4CC-4FAC-ADE0-A5A6640F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BE86F-3B04-4BBC-89BC-9EE63C51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6B861-0720-40A1-8108-9ADD289B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4B89-7F02-4D15-88F9-50C29FE293DB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2D057-C993-4B7B-9B5B-40593F0F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52E58-7F26-41C5-A1C2-3A5400E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D1F8-5C3D-45F7-80A5-CE31EC0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89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21760F-FB64-48BF-B051-2F8222D0B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F4C26E-CA62-41A7-B504-C67DF934E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F9D65-ED1B-4F53-B907-3C8292AF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4B89-7F02-4D15-88F9-50C29FE293DB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9DB74-B1BA-4108-A5C0-D561BDD8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A5E4B-1977-4BEA-88BB-E00B3728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D1F8-5C3D-45F7-80A5-CE31EC0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52CF0-5930-4493-9935-63514024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4171C-6BB0-42A6-BEE2-BE0D71535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F70CC-25B5-483B-A93D-9A3A35E5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4B89-7F02-4D15-88F9-50C29FE293DB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B6273-62F0-4CD0-9133-C7FB860B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7BBCB-6540-46B5-954E-A2B85E76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D1F8-5C3D-45F7-80A5-CE31EC0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6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A5E25-8C40-4FC7-8488-834CBE26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736BC-1612-4D46-87FB-F1292F05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C418A-6B58-48D4-A023-20B0979C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4B89-7F02-4D15-88F9-50C29FE293DB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4769A-F743-4E07-8CF3-190FB9F0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DB34C-3038-4F50-A725-F3FC20AB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D1F8-5C3D-45F7-80A5-CE31EC0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5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05512-446D-418C-A05C-B93F5C7F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0D379-2F16-48F6-88EA-4918BAA39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8B02C-4911-462C-8363-B62F723A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F743E-EA88-46EE-9198-98AE43D3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4B89-7F02-4D15-88F9-50C29FE293DB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2CE69-1E9B-4DF3-96D7-F0C7D29A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21EB5-8AE7-4E0F-ABBE-1580E4E5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D1F8-5C3D-45F7-80A5-CE31EC0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6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524A1-6070-42D1-BF23-EF0457DC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A1C80-046A-439E-92AA-AB9F76E47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FC279-CA56-4E09-B301-831020C7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CC55BD-2B2B-4833-AA2F-BB2504E06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640BEF-313C-4F28-B508-4A8C97497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73CFAF-3441-47CD-87F2-DE77562E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4B89-7F02-4D15-88F9-50C29FE293DB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749AAC-D3C5-426C-A85D-7C1A3F97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68D4DE-E83B-4829-B96B-8096DB1A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D1F8-5C3D-45F7-80A5-CE31EC0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30F0C-03F8-4820-ACBA-8562AEEA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039B31-73DC-4EC4-B620-FA8F3277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4B89-7F02-4D15-88F9-50C29FE293DB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14064C-2300-4D7B-A146-CBF6E108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DE3ACE-4459-48B6-A688-9916F251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D1F8-5C3D-45F7-80A5-CE31EC0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B8F432-0549-4252-BD92-78E5460A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4B89-7F02-4D15-88F9-50C29FE293DB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D4FABE-562A-48DF-87BB-D0DE2062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E17804-50F4-4927-8F64-B439E990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D1F8-5C3D-45F7-80A5-CE31EC0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94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42350-DC7B-4FDE-A8F1-9396D056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49089-4B5C-4EA4-AD7B-466A219D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10AEB-7EFA-4B14-B956-86BB310E2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EBBE2-9532-4B79-A8EE-03EB66F5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4B89-7F02-4D15-88F9-50C29FE293DB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5C10F-7C44-47BE-AE4E-728BAC86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06F8C-7892-4143-8707-633D74CB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D1F8-5C3D-45F7-80A5-CE31EC0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3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F996C-0974-4553-A8D2-DE9182C6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ED769F-864D-4B39-A648-9C6410E05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AC843-77A5-4F75-B371-0E04D07F6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57187-4265-4569-9E44-6691B729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4B89-7F02-4D15-88F9-50C29FE293DB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9E01C-C72D-4842-909C-1C68CD24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3C207-FE72-4060-AD33-0188D996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D1F8-5C3D-45F7-80A5-CE31EC0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5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182ED0-9C11-4C41-8417-C1442405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B7995-E963-4EE3-BB22-18228A776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7382-05A3-4E9D-A72C-118C8083E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B89-7F02-4D15-88F9-50C29FE293DB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6D553-0B96-4CF3-9A94-3D62C2025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6216D-79B4-46EC-A7C2-52DE26D73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D1F8-5C3D-45F7-80A5-CE31EC0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1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ftware.intel.com/sites/default/files/managed/39/c5/325462-sdm-vol-1-2abcd-3abcd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77595-52D6-44FC-B38E-297BFDEC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시스템보안</a:t>
            </a:r>
            <a:b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이정현 교수님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EDD1C0-43C2-4C9C-87D2-D0522730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9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4</a:t>
            </a:r>
          </a:p>
          <a:p>
            <a:r>
              <a:rPr lang="ko-KR" altLang="en-US" dirty="0"/>
              <a:t>소프트웨어학부</a:t>
            </a:r>
            <a:endParaRPr lang="en-US" altLang="ko-KR" dirty="0"/>
          </a:p>
          <a:p>
            <a:r>
              <a:rPr lang="en-US" altLang="ko-KR" dirty="0"/>
              <a:t>20163231</a:t>
            </a:r>
          </a:p>
          <a:p>
            <a:r>
              <a:rPr lang="ko-KR" altLang="en-US" dirty="0"/>
              <a:t>신승은</a:t>
            </a:r>
          </a:p>
        </p:txBody>
      </p:sp>
    </p:spTree>
    <p:extLst>
      <p:ext uri="{BB962C8B-B14F-4D97-AF65-F5344CB8AC3E}">
        <p14:creationId xmlns:p14="http://schemas.microsoft.com/office/powerpoint/2010/main" val="329790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AD316B-2F30-4141-AB1A-BCC01B0FE807}"/>
              </a:ext>
            </a:extLst>
          </p:cNvPr>
          <p:cNvSpPr txBox="1"/>
          <p:nvPr/>
        </p:nvSpPr>
        <p:spPr>
          <a:xfrm>
            <a:off x="533400" y="419100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03 </a:t>
            </a:r>
            <a:r>
              <a:rPr lang="en-US" altLang="ko-KR" sz="3200" dirty="0"/>
              <a:t>C1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CA51D-9163-4A3E-A244-83F82392ACAF}"/>
              </a:ext>
            </a:extLst>
          </p:cNvPr>
          <p:cNvSpPr txBox="1"/>
          <p:nvPr/>
        </p:nvSpPr>
        <p:spPr>
          <a:xfrm>
            <a:off x="5457825" y="413325"/>
            <a:ext cx="44386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Add </a:t>
            </a:r>
            <a:r>
              <a:rPr lang="en-US" altLang="ko-KR" sz="3200" dirty="0" err="1"/>
              <a:t>Gv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Ev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9E3EA-D1F3-4609-BB51-64EF8519D9D7}"/>
              </a:ext>
            </a:extLst>
          </p:cNvPr>
          <p:cNvSpPr txBox="1"/>
          <p:nvPr/>
        </p:nvSpPr>
        <p:spPr>
          <a:xfrm>
            <a:off x="5457824" y="2535807"/>
            <a:ext cx="44386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Add </a:t>
            </a:r>
            <a:r>
              <a:rPr lang="en-US" altLang="ko-KR" sz="3200" b="1" dirty="0"/>
              <a:t>EAX, ECX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E9F37-C73E-459C-AA05-8FF2FA137FFF}"/>
              </a:ext>
            </a:extLst>
          </p:cNvPr>
          <p:cNvSpPr txBox="1"/>
          <p:nvPr/>
        </p:nvSpPr>
        <p:spPr>
          <a:xfrm>
            <a:off x="419100" y="1199643"/>
            <a:ext cx="40767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A-2</a:t>
            </a:r>
            <a:r>
              <a:rPr lang="ko-KR" altLang="en-US" sz="2400" dirty="0"/>
              <a:t>를 참고하여 </a:t>
            </a:r>
            <a:endParaRPr lang="en-US" altLang="ko-KR" sz="2400" dirty="0"/>
          </a:p>
          <a:p>
            <a:r>
              <a:rPr lang="en-US" altLang="ko-KR" sz="2400" dirty="0"/>
              <a:t>Sub </a:t>
            </a:r>
            <a:r>
              <a:rPr lang="en-US" altLang="ko-KR" sz="2400" dirty="0" err="1"/>
              <a:t>Gv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Ev</a:t>
            </a:r>
            <a:endParaRPr lang="ko-KR" altLang="en-US" sz="2400" dirty="0"/>
          </a:p>
          <a:p>
            <a:r>
              <a:rPr lang="ko-KR" altLang="en-US" sz="2400" dirty="0" err="1"/>
              <a:t>를</a:t>
            </a:r>
            <a:r>
              <a:rPr lang="ko-KR" altLang="en-US" sz="2400" dirty="0"/>
              <a:t> 얻을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88A19-F800-42F0-9887-96FC628A693D}"/>
              </a:ext>
            </a:extLst>
          </p:cNvPr>
          <p:cNvSpPr txBox="1"/>
          <p:nvPr/>
        </p:nvSpPr>
        <p:spPr>
          <a:xfrm>
            <a:off x="533400" y="2460577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03 </a:t>
            </a:r>
            <a:r>
              <a:rPr lang="en-US" altLang="ko-KR" sz="3200" b="1" dirty="0"/>
              <a:t>C1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8C1D6-8F46-4EF9-B203-940BA343547A}"/>
              </a:ext>
            </a:extLst>
          </p:cNvPr>
          <p:cNvSpPr txBox="1"/>
          <p:nvPr/>
        </p:nvSpPr>
        <p:spPr>
          <a:xfrm>
            <a:off x="5457824" y="1351455"/>
            <a:ext cx="44386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2-2</a:t>
            </a:r>
            <a:r>
              <a:rPr lang="ko-KR" altLang="en-US" sz="2400" dirty="0"/>
              <a:t>에서 </a:t>
            </a:r>
            <a:r>
              <a:rPr lang="en-US" altLang="ko-KR" sz="2400" dirty="0"/>
              <a:t>C8</a:t>
            </a:r>
            <a:r>
              <a:rPr lang="ko-KR" altLang="en-US" sz="2400" dirty="0"/>
              <a:t>을 통해 </a:t>
            </a:r>
            <a:r>
              <a:rPr lang="en-US" altLang="ko-KR" sz="2400" dirty="0" err="1"/>
              <a:t>Gv</a:t>
            </a:r>
            <a:r>
              <a:rPr lang="ko-KR" altLang="en-US" sz="2400" dirty="0"/>
              <a:t>에 </a:t>
            </a:r>
            <a:r>
              <a:rPr lang="en-US" altLang="ko-KR" sz="2400" dirty="0"/>
              <a:t>ECX,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Ev</a:t>
            </a:r>
            <a:r>
              <a:rPr lang="ko-KR" altLang="en-US" sz="2400" dirty="0"/>
              <a:t>에 </a:t>
            </a:r>
            <a:r>
              <a:rPr lang="en-US" altLang="ko-KR" sz="2400" dirty="0"/>
              <a:t>EAX</a:t>
            </a:r>
            <a:r>
              <a:rPr lang="ko-KR" altLang="en-US" sz="2400" dirty="0"/>
              <a:t>가 들어간다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737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CE035-D42C-4929-BF43-37659157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참고한 </a:t>
            </a:r>
            <a:r>
              <a:rPr lang="en-US" altLang="ko-KR" dirty="0"/>
              <a:t>appendix opcode map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E6E0F-F04D-4EB8-A69D-14B0F92BD437}"/>
              </a:ext>
            </a:extLst>
          </p:cNvPr>
          <p:cNvSpPr txBox="1"/>
          <p:nvPr/>
        </p:nvSpPr>
        <p:spPr>
          <a:xfrm>
            <a:off x="838200" y="1690687"/>
            <a:ext cx="101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https://software.intel.com/sites/default/files/managed/39/c5/325462-sdm-vol-1-2abcd-3abcd.pdf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43F8B-372A-4EEC-9115-A0B6E5B3D9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4420" y="2473007"/>
            <a:ext cx="7307580" cy="375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F618A8-CD6F-4477-9496-AA3553A475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8890" y="1031240"/>
            <a:ext cx="7094220" cy="44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2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7D3EA6-C451-42BA-B2D6-6B1DF76E6B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4040" y="450532"/>
            <a:ext cx="8271510" cy="18545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D426FF-79FD-45E1-8B48-404EF05D85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97455" y="2369185"/>
            <a:ext cx="7197090" cy="44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5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9E1B0B-0379-4B93-BFFA-C2DFBFE1D2FA}"/>
              </a:ext>
            </a:extLst>
          </p:cNvPr>
          <p:cNvSpPr txBox="1"/>
          <p:nvPr/>
        </p:nvSpPr>
        <p:spPr>
          <a:xfrm>
            <a:off x="2162175" y="495300"/>
            <a:ext cx="786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Intel </a:t>
            </a:r>
            <a:r>
              <a:rPr lang="ko-KR" altLang="en-US" sz="3600" dirty="0"/>
              <a:t>문법으로 </a:t>
            </a:r>
            <a:r>
              <a:rPr lang="en-US" altLang="ko-KR" sz="3600" dirty="0"/>
              <a:t>Instruction Decoding</a:t>
            </a:r>
            <a:endParaRPr lang="ko-KR" altLang="en-US" sz="36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7710D7A-1E90-4ADE-B6FB-6D4ACAE92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82F96A-1C00-4F67-B0EF-A244C5981E9A}"/>
              </a:ext>
            </a:extLst>
          </p:cNvPr>
          <p:cNvSpPr/>
          <p:nvPr/>
        </p:nvSpPr>
        <p:spPr>
          <a:xfrm>
            <a:off x="883920" y="1592580"/>
            <a:ext cx="10546080" cy="151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B170221-6DB0-4E81-BC53-0E1EE6FE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1676846"/>
            <a:ext cx="86116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BB 03 00 00 00 B8 01 00 00 00 83 C3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06 8B CB 2B D9 03 C8 83 E8 02 03 C1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813EF-DA0D-44CD-BB01-35227CFF2B1D}"/>
              </a:ext>
            </a:extLst>
          </p:cNvPr>
          <p:cNvSpPr txBox="1"/>
          <p:nvPr/>
        </p:nvSpPr>
        <p:spPr>
          <a:xfrm>
            <a:off x="2066925" y="3752851"/>
            <a:ext cx="8058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목표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16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진수의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IA-32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Instruction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Encoding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된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중 일부분을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decoding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한다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01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AD316B-2F30-4141-AB1A-BCC01B0FE807}"/>
              </a:ext>
            </a:extLst>
          </p:cNvPr>
          <p:cNvSpPr txBox="1"/>
          <p:nvPr/>
        </p:nvSpPr>
        <p:spPr>
          <a:xfrm>
            <a:off x="533400" y="419100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BB</a:t>
            </a:r>
            <a:r>
              <a:rPr lang="ko-KR" altLang="en-US" sz="3200" dirty="0"/>
              <a:t> </a:t>
            </a:r>
            <a:r>
              <a:rPr lang="en-US" altLang="ko-KR" sz="3200" dirty="0"/>
              <a:t>03</a:t>
            </a:r>
            <a:r>
              <a:rPr lang="ko-KR" altLang="en-US" sz="3200" dirty="0"/>
              <a:t> </a:t>
            </a:r>
            <a:r>
              <a:rPr lang="en-US" altLang="ko-KR" sz="3200" dirty="0"/>
              <a:t>00</a:t>
            </a:r>
            <a:r>
              <a:rPr lang="ko-KR" altLang="en-US" sz="3200" dirty="0"/>
              <a:t> </a:t>
            </a:r>
            <a:r>
              <a:rPr lang="en-US" altLang="ko-KR" sz="3200" dirty="0"/>
              <a:t>00</a:t>
            </a:r>
            <a:r>
              <a:rPr lang="ko-KR" altLang="en-US" sz="3200" dirty="0"/>
              <a:t> </a:t>
            </a:r>
            <a:r>
              <a:rPr lang="en-US" altLang="ko-KR" sz="3200" dirty="0"/>
              <a:t>00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CA51D-9163-4A3E-A244-83F82392ACAF}"/>
              </a:ext>
            </a:extLst>
          </p:cNvPr>
          <p:cNvSpPr txBox="1"/>
          <p:nvPr/>
        </p:nvSpPr>
        <p:spPr>
          <a:xfrm>
            <a:off x="5457825" y="413325"/>
            <a:ext cx="44386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Mov </a:t>
            </a:r>
            <a:r>
              <a:rPr lang="en-US" altLang="ko-KR" sz="3200" dirty="0" err="1"/>
              <a:t>rBX</a:t>
            </a:r>
            <a:r>
              <a:rPr lang="en-US" altLang="ko-KR" sz="3200" dirty="0"/>
              <a:t>/r11, Iv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9E3EA-D1F3-4609-BB51-64EF8519D9D7}"/>
              </a:ext>
            </a:extLst>
          </p:cNvPr>
          <p:cNvSpPr txBox="1"/>
          <p:nvPr/>
        </p:nvSpPr>
        <p:spPr>
          <a:xfrm>
            <a:off x="5457825" y="1918275"/>
            <a:ext cx="44386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Mov </a:t>
            </a:r>
            <a:r>
              <a:rPr lang="en-US" altLang="ko-KR" sz="3200" b="1" dirty="0"/>
              <a:t>EBX</a:t>
            </a:r>
            <a:r>
              <a:rPr lang="en-US" altLang="ko-KR" sz="3200" dirty="0"/>
              <a:t>, Iv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5017D-FE35-4634-8B1C-BDC0F98CC429}"/>
              </a:ext>
            </a:extLst>
          </p:cNvPr>
          <p:cNvSpPr txBox="1"/>
          <p:nvPr/>
        </p:nvSpPr>
        <p:spPr>
          <a:xfrm>
            <a:off x="5457825" y="1227355"/>
            <a:ext cx="44386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32</a:t>
            </a:r>
            <a:r>
              <a:rPr lang="ko-KR" altLang="en-US" sz="2400" dirty="0"/>
              <a:t>비트에서는 </a:t>
            </a:r>
            <a:r>
              <a:rPr lang="en-US" altLang="ko-KR" sz="2400" dirty="0"/>
              <a:t>EBX</a:t>
            </a:r>
            <a:r>
              <a:rPr lang="ko-KR" altLang="en-US" sz="2400" dirty="0"/>
              <a:t>로 표현된다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04D12-97A4-439C-A03A-A544D6DD76EF}"/>
              </a:ext>
            </a:extLst>
          </p:cNvPr>
          <p:cNvSpPr txBox="1"/>
          <p:nvPr/>
        </p:nvSpPr>
        <p:spPr>
          <a:xfrm>
            <a:off x="5457825" y="2732305"/>
            <a:ext cx="44386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Iv</a:t>
            </a:r>
            <a:r>
              <a:rPr lang="ko-KR" altLang="en-US" sz="2400" dirty="0"/>
              <a:t>는 </a:t>
            </a:r>
            <a:r>
              <a:rPr lang="en-US" altLang="ko-KR" sz="2400" dirty="0"/>
              <a:t>immediate value</a:t>
            </a:r>
            <a:r>
              <a:rPr lang="ko-KR" altLang="en-US" sz="2400" dirty="0"/>
              <a:t>로</a:t>
            </a:r>
            <a:r>
              <a:rPr lang="en-US" altLang="ko-KR" sz="2400" dirty="0"/>
              <a:t>, 00000003h</a:t>
            </a:r>
            <a:r>
              <a:rPr lang="ko-KR" altLang="en-US" sz="2400" dirty="0"/>
              <a:t>값이 들어간다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1E224C-6A31-4FE7-9241-6C5DE3B6DE4F}"/>
              </a:ext>
            </a:extLst>
          </p:cNvPr>
          <p:cNvSpPr txBox="1"/>
          <p:nvPr/>
        </p:nvSpPr>
        <p:spPr>
          <a:xfrm>
            <a:off x="5457826" y="3898224"/>
            <a:ext cx="44386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Mov EBX, </a:t>
            </a:r>
            <a:r>
              <a:rPr lang="en-US" altLang="ko-KR" sz="3200" b="1" dirty="0"/>
              <a:t>00000003h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E9F37-C73E-459C-AA05-8FF2FA137FFF}"/>
              </a:ext>
            </a:extLst>
          </p:cNvPr>
          <p:cNvSpPr txBox="1"/>
          <p:nvPr/>
        </p:nvSpPr>
        <p:spPr>
          <a:xfrm>
            <a:off x="419100" y="1199642"/>
            <a:ext cx="443865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A-2</a:t>
            </a:r>
            <a:r>
              <a:rPr lang="ko-KR" altLang="en-US" sz="2400" dirty="0"/>
              <a:t>를 참고하여 </a:t>
            </a:r>
            <a:endParaRPr lang="en-US" altLang="ko-KR" sz="2400" dirty="0"/>
          </a:p>
          <a:p>
            <a:r>
              <a:rPr lang="en-US" altLang="ko-KR" sz="2400" dirty="0"/>
              <a:t>Mov</a:t>
            </a:r>
            <a:r>
              <a:rPr lang="ko-KR" altLang="en-US" sz="2400" dirty="0"/>
              <a:t> </a:t>
            </a:r>
            <a:r>
              <a:rPr lang="en-US" altLang="ko-KR" sz="2400" dirty="0" err="1"/>
              <a:t>rBX</a:t>
            </a:r>
            <a:r>
              <a:rPr lang="en-US" altLang="ko-KR" sz="2400" dirty="0"/>
              <a:t>/r11,</a:t>
            </a:r>
            <a:r>
              <a:rPr lang="ko-KR" altLang="en-US" sz="2400" dirty="0"/>
              <a:t> </a:t>
            </a:r>
            <a:r>
              <a:rPr lang="en-US" altLang="ko-KR" sz="2400" dirty="0"/>
              <a:t>Iv</a:t>
            </a:r>
            <a:r>
              <a:rPr lang="ko-KR" altLang="en-US" sz="2400" dirty="0"/>
              <a:t>를 얻을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20F70-4E65-4A40-829B-3ECAD1445F95}"/>
              </a:ext>
            </a:extLst>
          </p:cNvPr>
          <p:cNvSpPr txBox="1"/>
          <p:nvPr/>
        </p:nvSpPr>
        <p:spPr>
          <a:xfrm>
            <a:off x="533400" y="2619670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BB</a:t>
            </a:r>
            <a:r>
              <a:rPr lang="ko-KR" altLang="en-US" sz="3200" dirty="0"/>
              <a:t> </a:t>
            </a:r>
            <a:r>
              <a:rPr lang="en-US" altLang="ko-KR" sz="3200" b="1" dirty="0"/>
              <a:t>03</a:t>
            </a:r>
            <a:r>
              <a:rPr lang="ko-KR" altLang="en-US" sz="3200" dirty="0"/>
              <a:t> </a:t>
            </a:r>
            <a:r>
              <a:rPr lang="en-US" altLang="ko-KR" sz="3200" dirty="0"/>
              <a:t>00</a:t>
            </a:r>
            <a:r>
              <a:rPr lang="ko-KR" altLang="en-US" sz="3200" dirty="0"/>
              <a:t> </a:t>
            </a:r>
            <a:r>
              <a:rPr lang="en-US" altLang="ko-KR" sz="3200" dirty="0"/>
              <a:t>00</a:t>
            </a:r>
            <a:r>
              <a:rPr lang="ko-KR" altLang="en-US" sz="3200" dirty="0"/>
              <a:t> </a:t>
            </a:r>
            <a:r>
              <a:rPr lang="en-US" altLang="ko-KR" sz="3200" dirty="0"/>
              <a:t>00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C7788-5EF9-4D76-8A16-512673186B42}"/>
              </a:ext>
            </a:extLst>
          </p:cNvPr>
          <p:cNvSpPr txBox="1"/>
          <p:nvPr/>
        </p:nvSpPr>
        <p:spPr>
          <a:xfrm>
            <a:off x="533400" y="3306658"/>
            <a:ext cx="443865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2-2</a:t>
            </a:r>
            <a:r>
              <a:rPr lang="ko-KR" altLang="en-US" sz="2400" dirty="0"/>
              <a:t>를 참고하여 </a:t>
            </a:r>
            <a:r>
              <a:rPr lang="en-US" altLang="ko-KR" sz="2400" dirty="0" err="1"/>
              <a:t>rBX</a:t>
            </a:r>
            <a:r>
              <a:rPr lang="en-US" altLang="ko-KR" sz="2400" dirty="0"/>
              <a:t>/r11</a:t>
            </a:r>
            <a:r>
              <a:rPr lang="ko-KR" altLang="en-US" sz="2400" dirty="0"/>
              <a:t>자리에 </a:t>
            </a:r>
            <a:r>
              <a:rPr lang="en-US" altLang="ko-KR" sz="2400" dirty="0"/>
              <a:t>EBX</a:t>
            </a:r>
            <a:r>
              <a:rPr lang="ko-KR" altLang="en-US" sz="2400" dirty="0"/>
              <a:t>가 들어간다는 것을 알 수 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39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AD316B-2F30-4141-AB1A-BCC01B0FE807}"/>
              </a:ext>
            </a:extLst>
          </p:cNvPr>
          <p:cNvSpPr txBox="1"/>
          <p:nvPr/>
        </p:nvSpPr>
        <p:spPr>
          <a:xfrm>
            <a:off x="533400" y="419100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B8 </a:t>
            </a:r>
            <a:r>
              <a:rPr lang="en-US" altLang="ko-KR" sz="3200" dirty="0"/>
              <a:t>01 00 00 00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CA51D-9163-4A3E-A244-83F82392ACAF}"/>
              </a:ext>
            </a:extLst>
          </p:cNvPr>
          <p:cNvSpPr txBox="1"/>
          <p:nvPr/>
        </p:nvSpPr>
        <p:spPr>
          <a:xfrm>
            <a:off x="5457825" y="413325"/>
            <a:ext cx="44386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Mov </a:t>
            </a:r>
            <a:r>
              <a:rPr lang="en-US" altLang="ko-KR" sz="3200" dirty="0" err="1"/>
              <a:t>rAX</a:t>
            </a:r>
            <a:r>
              <a:rPr lang="en-US" altLang="ko-KR" sz="3200" dirty="0"/>
              <a:t>/r8, Iv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9E3EA-D1F3-4609-BB51-64EF8519D9D7}"/>
              </a:ext>
            </a:extLst>
          </p:cNvPr>
          <p:cNvSpPr txBox="1"/>
          <p:nvPr/>
        </p:nvSpPr>
        <p:spPr>
          <a:xfrm>
            <a:off x="5457825" y="1918275"/>
            <a:ext cx="44386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Mov </a:t>
            </a:r>
            <a:r>
              <a:rPr lang="en-US" altLang="ko-KR" sz="3200" b="1" dirty="0"/>
              <a:t>EAX</a:t>
            </a:r>
            <a:r>
              <a:rPr lang="en-US" altLang="ko-KR" sz="3200" dirty="0"/>
              <a:t>, Iv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5017D-FE35-4634-8B1C-BDC0F98CC429}"/>
              </a:ext>
            </a:extLst>
          </p:cNvPr>
          <p:cNvSpPr txBox="1"/>
          <p:nvPr/>
        </p:nvSpPr>
        <p:spPr>
          <a:xfrm>
            <a:off x="5457825" y="1227355"/>
            <a:ext cx="44386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32</a:t>
            </a:r>
            <a:r>
              <a:rPr lang="ko-KR" altLang="en-US" sz="2400" dirty="0"/>
              <a:t>비트에서는 </a:t>
            </a:r>
            <a:r>
              <a:rPr lang="en-US" altLang="ko-KR" sz="2400" dirty="0"/>
              <a:t>EAX</a:t>
            </a:r>
            <a:r>
              <a:rPr lang="ko-KR" altLang="en-US" sz="2400" dirty="0"/>
              <a:t>로 표현된다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04D12-97A4-439C-A03A-A544D6DD76EF}"/>
              </a:ext>
            </a:extLst>
          </p:cNvPr>
          <p:cNvSpPr txBox="1"/>
          <p:nvPr/>
        </p:nvSpPr>
        <p:spPr>
          <a:xfrm>
            <a:off x="5457825" y="2732305"/>
            <a:ext cx="44386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Iv</a:t>
            </a:r>
            <a:r>
              <a:rPr lang="ko-KR" altLang="en-US" sz="2400" dirty="0"/>
              <a:t>는 </a:t>
            </a:r>
            <a:r>
              <a:rPr lang="en-US" altLang="ko-KR" sz="2400" dirty="0"/>
              <a:t>immediate value</a:t>
            </a:r>
            <a:r>
              <a:rPr lang="ko-KR" altLang="en-US" sz="2400" dirty="0"/>
              <a:t>로</a:t>
            </a:r>
            <a:r>
              <a:rPr lang="en-US" altLang="ko-KR" sz="2400" dirty="0"/>
              <a:t>, 00000001h</a:t>
            </a:r>
            <a:r>
              <a:rPr lang="ko-KR" altLang="en-US" sz="2400" dirty="0"/>
              <a:t>값이 들어간다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1E224C-6A31-4FE7-9241-6C5DE3B6DE4F}"/>
              </a:ext>
            </a:extLst>
          </p:cNvPr>
          <p:cNvSpPr txBox="1"/>
          <p:nvPr/>
        </p:nvSpPr>
        <p:spPr>
          <a:xfrm>
            <a:off x="5457826" y="3898224"/>
            <a:ext cx="44386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Mov EAX, </a:t>
            </a:r>
            <a:r>
              <a:rPr lang="en-US" altLang="ko-KR" sz="3200" b="1" dirty="0"/>
              <a:t>00000001h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E9F37-C73E-459C-AA05-8FF2FA137FFF}"/>
              </a:ext>
            </a:extLst>
          </p:cNvPr>
          <p:cNvSpPr txBox="1"/>
          <p:nvPr/>
        </p:nvSpPr>
        <p:spPr>
          <a:xfrm>
            <a:off x="419100" y="1199642"/>
            <a:ext cx="44386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A-2</a:t>
            </a:r>
            <a:r>
              <a:rPr lang="ko-KR" altLang="en-US" sz="2400" dirty="0"/>
              <a:t>를 참고하여 </a:t>
            </a:r>
            <a:endParaRPr lang="en-US" altLang="ko-KR" sz="2400" dirty="0"/>
          </a:p>
          <a:p>
            <a:r>
              <a:rPr lang="en-US" altLang="ko-KR" sz="2400" dirty="0"/>
              <a:t>Mov </a:t>
            </a:r>
            <a:r>
              <a:rPr lang="en-US" altLang="ko-KR" sz="2400" dirty="0" err="1"/>
              <a:t>rAX</a:t>
            </a:r>
            <a:r>
              <a:rPr lang="en-US" altLang="ko-KR" sz="2400" dirty="0"/>
              <a:t>/r8, Iv</a:t>
            </a:r>
            <a:r>
              <a:rPr lang="ko-KR" altLang="en-US" sz="2400" dirty="0"/>
              <a:t>를 얻을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20F70-4E65-4A40-829B-3ECAD1445F95}"/>
              </a:ext>
            </a:extLst>
          </p:cNvPr>
          <p:cNvSpPr txBox="1"/>
          <p:nvPr/>
        </p:nvSpPr>
        <p:spPr>
          <a:xfrm>
            <a:off x="533400" y="2619670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B8</a:t>
            </a:r>
            <a:r>
              <a:rPr lang="en-US" altLang="ko-KR" sz="3200" b="1" dirty="0"/>
              <a:t> 01</a:t>
            </a:r>
            <a:r>
              <a:rPr lang="en-US" altLang="ko-KR" sz="3200" dirty="0"/>
              <a:t> 00 00 00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C7788-5EF9-4D76-8A16-512673186B42}"/>
              </a:ext>
            </a:extLst>
          </p:cNvPr>
          <p:cNvSpPr txBox="1"/>
          <p:nvPr/>
        </p:nvSpPr>
        <p:spPr>
          <a:xfrm>
            <a:off x="533400" y="3306658"/>
            <a:ext cx="443865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2-2</a:t>
            </a:r>
            <a:r>
              <a:rPr lang="ko-KR" altLang="en-US" sz="2400" dirty="0"/>
              <a:t>를 참고하여 </a:t>
            </a:r>
            <a:r>
              <a:rPr lang="en-US" altLang="ko-KR" sz="2400" dirty="0" err="1"/>
              <a:t>rAX</a:t>
            </a:r>
            <a:r>
              <a:rPr lang="en-US" altLang="ko-KR" sz="2400" dirty="0"/>
              <a:t>/r8</a:t>
            </a:r>
            <a:r>
              <a:rPr lang="ko-KR" altLang="en-US" sz="2400" dirty="0"/>
              <a:t>자리에 </a:t>
            </a:r>
            <a:r>
              <a:rPr lang="en-US" altLang="ko-KR" sz="2400" dirty="0"/>
              <a:t>EAX</a:t>
            </a:r>
            <a:r>
              <a:rPr lang="ko-KR" altLang="en-US" sz="2400" dirty="0"/>
              <a:t>가 들어간다는 것을 알 수 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0298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AD316B-2F30-4141-AB1A-BCC01B0FE807}"/>
              </a:ext>
            </a:extLst>
          </p:cNvPr>
          <p:cNvSpPr txBox="1"/>
          <p:nvPr/>
        </p:nvSpPr>
        <p:spPr>
          <a:xfrm>
            <a:off x="533400" y="419100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83 </a:t>
            </a:r>
            <a:r>
              <a:rPr lang="en-US" altLang="ko-KR" sz="3200" dirty="0"/>
              <a:t>C3 06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CA51D-9163-4A3E-A244-83F82392ACAF}"/>
              </a:ext>
            </a:extLst>
          </p:cNvPr>
          <p:cNvSpPr txBox="1"/>
          <p:nvPr/>
        </p:nvSpPr>
        <p:spPr>
          <a:xfrm>
            <a:off x="5457825" y="413325"/>
            <a:ext cx="44386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Immediate Grp1 </a:t>
            </a:r>
            <a:r>
              <a:rPr lang="en-US" altLang="ko-KR" sz="3200" dirty="0" err="1"/>
              <a:t>Ev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Ib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9E3EA-D1F3-4609-BB51-64EF8519D9D7}"/>
              </a:ext>
            </a:extLst>
          </p:cNvPr>
          <p:cNvSpPr txBox="1"/>
          <p:nvPr/>
        </p:nvSpPr>
        <p:spPr>
          <a:xfrm>
            <a:off x="5457824" y="3714145"/>
            <a:ext cx="44386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ADD </a:t>
            </a:r>
            <a:r>
              <a:rPr lang="en-US" altLang="ko-KR" sz="3200" b="1" dirty="0"/>
              <a:t>EBX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Ib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5017D-FE35-4634-8B1C-BDC0F98CC429}"/>
              </a:ext>
            </a:extLst>
          </p:cNvPr>
          <p:cNvSpPr txBox="1"/>
          <p:nvPr/>
        </p:nvSpPr>
        <p:spPr>
          <a:xfrm>
            <a:off x="323851" y="3121044"/>
            <a:ext cx="4724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modR</a:t>
            </a:r>
            <a:r>
              <a:rPr lang="en-US" altLang="ko-KR" sz="2400" dirty="0"/>
              <a:t>/M ‘C3’</a:t>
            </a:r>
            <a:r>
              <a:rPr lang="ko-KR" altLang="en-US" sz="2400" dirty="0"/>
              <a:t>을 </a:t>
            </a:r>
            <a:r>
              <a:rPr lang="en-US" altLang="ko-KR" sz="2400" dirty="0"/>
              <a:t>2</a:t>
            </a:r>
            <a:r>
              <a:rPr lang="ko-KR" altLang="en-US" sz="2400" dirty="0"/>
              <a:t>진수로 표현하면 </a:t>
            </a:r>
            <a:r>
              <a:rPr lang="en-US" altLang="ko-KR" sz="2400" dirty="0"/>
              <a:t>11000011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modR</a:t>
            </a:r>
            <a:r>
              <a:rPr lang="en-US" altLang="ko-KR" sz="2400" dirty="0"/>
              <a:t>/M </a:t>
            </a:r>
            <a:r>
              <a:rPr lang="ko-KR" altLang="en-US" sz="2400" dirty="0"/>
              <a:t>분리 </a:t>
            </a:r>
            <a:r>
              <a:rPr lang="en-US" altLang="ko-KR" sz="2400" dirty="0"/>
              <a:t>= 11 | </a:t>
            </a:r>
            <a:r>
              <a:rPr lang="en-US" altLang="ko-KR" sz="2400" dirty="0">
                <a:solidFill>
                  <a:srgbClr val="FF0000"/>
                </a:solidFill>
              </a:rPr>
              <a:t>000</a:t>
            </a:r>
            <a:r>
              <a:rPr lang="en-US" altLang="ko-KR" sz="2400" dirty="0"/>
              <a:t> | 011 </a:t>
            </a:r>
          </a:p>
          <a:p>
            <a:r>
              <a:rPr lang="en-US" altLang="ko-KR" sz="2400" dirty="0"/>
              <a:t>REG</a:t>
            </a:r>
            <a:r>
              <a:rPr lang="ko-KR" altLang="en-US" sz="2400" dirty="0"/>
              <a:t>부분은 </a:t>
            </a:r>
            <a:r>
              <a:rPr lang="en-US" altLang="ko-KR" sz="2400" dirty="0"/>
              <a:t>000</a:t>
            </a:r>
            <a:r>
              <a:rPr lang="ko-KR" altLang="en-US" sz="2400" dirty="0"/>
              <a:t>이</a:t>
            </a:r>
            <a:r>
              <a:rPr lang="en-US" altLang="ko-KR" sz="2400" dirty="0"/>
              <a:t> </a:t>
            </a:r>
            <a:r>
              <a:rPr lang="ko-KR" altLang="en-US" sz="2400" dirty="0"/>
              <a:t>나온다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이 값을 이용하여 </a:t>
            </a:r>
            <a:r>
              <a:rPr lang="en-US" altLang="ko-KR" sz="2400" dirty="0"/>
              <a:t>table A-6</a:t>
            </a:r>
            <a:r>
              <a:rPr lang="ko-KR" altLang="en-US" sz="2400" dirty="0"/>
              <a:t>에서 </a:t>
            </a:r>
            <a:r>
              <a:rPr lang="en-US" altLang="ko-KR" sz="2400" dirty="0"/>
              <a:t>ADD</a:t>
            </a:r>
            <a:r>
              <a:rPr lang="ko-KR" altLang="en-US" sz="2400" dirty="0"/>
              <a:t>명령어를 얻을 수 있다</a:t>
            </a:r>
            <a:r>
              <a:rPr lang="en-US" altLang="ko-KR" sz="24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04D12-97A4-439C-A03A-A544D6DD76EF}"/>
              </a:ext>
            </a:extLst>
          </p:cNvPr>
          <p:cNvSpPr txBox="1"/>
          <p:nvPr/>
        </p:nvSpPr>
        <p:spPr>
          <a:xfrm>
            <a:off x="5476876" y="4523151"/>
            <a:ext cx="44386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Ib</a:t>
            </a:r>
            <a:r>
              <a:rPr lang="ko-KR" altLang="en-US" sz="2400" dirty="0"/>
              <a:t>는 </a:t>
            </a:r>
            <a:r>
              <a:rPr lang="en-US" altLang="ko-KR" sz="2400" dirty="0"/>
              <a:t>immediate byte</a:t>
            </a:r>
            <a:r>
              <a:rPr lang="ko-KR" altLang="en-US" sz="2400" dirty="0"/>
              <a:t>로</a:t>
            </a:r>
            <a:r>
              <a:rPr lang="en-US" altLang="ko-KR" sz="2400" dirty="0"/>
              <a:t>, 6</a:t>
            </a:r>
            <a:r>
              <a:rPr lang="ko-KR" altLang="en-US" sz="2400" dirty="0"/>
              <a:t>이 들어간다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1E224C-6A31-4FE7-9241-6C5DE3B6DE4F}"/>
              </a:ext>
            </a:extLst>
          </p:cNvPr>
          <p:cNvSpPr txBox="1"/>
          <p:nvPr/>
        </p:nvSpPr>
        <p:spPr>
          <a:xfrm>
            <a:off x="5476877" y="1463380"/>
            <a:ext cx="44386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ADD</a:t>
            </a:r>
            <a:r>
              <a:rPr lang="ko-KR" altLang="en-US" sz="3200" dirty="0"/>
              <a:t> </a:t>
            </a:r>
            <a:r>
              <a:rPr lang="en-US" altLang="ko-KR" sz="3200" dirty="0" err="1"/>
              <a:t>Ev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 err="1"/>
              <a:t>Ib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E9F37-C73E-459C-AA05-8FF2FA137FFF}"/>
              </a:ext>
            </a:extLst>
          </p:cNvPr>
          <p:cNvSpPr txBox="1"/>
          <p:nvPr/>
        </p:nvSpPr>
        <p:spPr>
          <a:xfrm>
            <a:off x="419100" y="1199643"/>
            <a:ext cx="40767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A-2</a:t>
            </a:r>
            <a:r>
              <a:rPr lang="ko-KR" altLang="en-US" sz="2400" dirty="0"/>
              <a:t>를 참고하여 </a:t>
            </a:r>
            <a:endParaRPr lang="en-US" altLang="ko-KR" sz="2400" dirty="0"/>
          </a:p>
          <a:p>
            <a:r>
              <a:rPr lang="en-US" altLang="ko-KR" sz="2400" dirty="0"/>
              <a:t>Immediate Grp1 </a:t>
            </a:r>
            <a:r>
              <a:rPr lang="en-US" altLang="ko-KR" sz="2400" dirty="0" err="1"/>
              <a:t>Ev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Ib</a:t>
            </a:r>
            <a:endParaRPr lang="ko-KR" altLang="en-US" sz="2400" dirty="0"/>
          </a:p>
          <a:p>
            <a:r>
              <a:rPr lang="ko-KR" altLang="en-US" sz="2400" dirty="0" err="1"/>
              <a:t>를</a:t>
            </a:r>
            <a:r>
              <a:rPr lang="ko-KR" altLang="en-US" sz="2400" dirty="0"/>
              <a:t> 얻을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88A19-F800-42F0-9887-96FC628A693D}"/>
              </a:ext>
            </a:extLst>
          </p:cNvPr>
          <p:cNvSpPr txBox="1"/>
          <p:nvPr/>
        </p:nvSpPr>
        <p:spPr>
          <a:xfrm>
            <a:off x="533400" y="2460577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83</a:t>
            </a:r>
            <a:r>
              <a:rPr lang="en-US" altLang="ko-KR" sz="3200" b="1" dirty="0"/>
              <a:t> C3</a:t>
            </a:r>
            <a:r>
              <a:rPr lang="en-US" altLang="ko-KR" sz="3200" dirty="0"/>
              <a:t> 06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8C1D6-8F46-4EF9-B203-940BA343547A}"/>
              </a:ext>
            </a:extLst>
          </p:cNvPr>
          <p:cNvSpPr txBox="1"/>
          <p:nvPr/>
        </p:nvSpPr>
        <p:spPr>
          <a:xfrm>
            <a:off x="5476876" y="2357230"/>
            <a:ext cx="443865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2-2</a:t>
            </a:r>
            <a:r>
              <a:rPr lang="ko-KR" altLang="en-US" sz="2400" dirty="0"/>
              <a:t>에서 </a:t>
            </a:r>
            <a:r>
              <a:rPr lang="en-US" altLang="ko-KR" sz="2400" dirty="0"/>
              <a:t>C3</a:t>
            </a:r>
            <a:r>
              <a:rPr lang="ko-KR" altLang="en-US" sz="2400" dirty="0"/>
              <a:t>을 통해 </a:t>
            </a:r>
            <a:r>
              <a:rPr lang="en-US" altLang="ko-KR" sz="2400" dirty="0" err="1"/>
              <a:t>Ev</a:t>
            </a:r>
            <a:r>
              <a:rPr lang="ko-KR" altLang="en-US" sz="2400" dirty="0"/>
              <a:t>에 </a:t>
            </a:r>
            <a:r>
              <a:rPr lang="en-US" altLang="ko-KR" sz="2400" dirty="0"/>
              <a:t>EBX</a:t>
            </a:r>
            <a:r>
              <a:rPr lang="ko-KR" altLang="en-US" sz="2400" dirty="0"/>
              <a:t>가 들어가는 것을 알 수 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6FC71-7FC7-46B5-95C7-30CE4EA79183}"/>
              </a:ext>
            </a:extLst>
          </p:cNvPr>
          <p:cNvSpPr txBox="1"/>
          <p:nvPr/>
        </p:nvSpPr>
        <p:spPr>
          <a:xfrm>
            <a:off x="5457824" y="5480834"/>
            <a:ext cx="44386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ADD EBX, </a:t>
            </a:r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4432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AD316B-2F30-4141-AB1A-BCC01B0FE807}"/>
              </a:ext>
            </a:extLst>
          </p:cNvPr>
          <p:cNvSpPr txBox="1"/>
          <p:nvPr/>
        </p:nvSpPr>
        <p:spPr>
          <a:xfrm>
            <a:off x="533400" y="419100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8B </a:t>
            </a:r>
            <a:r>
              <a:rPr lang="en-US" altLang="ko-KR" sz="3200" dirty="0"/>
              <a:t>CB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CA51D-9163-4A3E-A244-83F82392ACAF}"/>
              </a:ext>
            </a:extLst>
          </p:cNvPr>
          <p:cNvSpPr txBox="1"/>
          <p:nvPr/>
        </p:nvSpPr>
        <p:spPr>
          <a:xfrm>
            <a:off x="5457825" y="413325"/>
            <a:ext cx="44386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Mov </a:t>
            </a:r>
            <a:r>
              <a:rPr lang="en-US" altLang="ko-KR" sz="3200" dirty="0" err="1"/>
              <a:t>Gv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Ev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9E3EA-D1F3-4609-BB51-64EF8519D9D7}"/>
              </a:ext>
            </a:extLst>
          </p:cNvPr>
          <p:cNvSpPr txBox="1"/>
          <p:nvPr/>
        </p:nvSpPr>
        <p:spPr>
          <a:xfrm>
            <a:off x="5457824" y="2581573"/>
            <a:ext cx="44386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Mov</a:t>
            </a:r>
            <a:r>
              <a:rPr lang="ko-KR" altLang="en-US" sz="3200" dirty="0"/>
              <a:t> </a:t>
            </a:r>
            <a:r>
              <a:rPr lang="en-US" altLang="ko-KR" sz="3200" b="1" dirty="0"/>
              <a:t>ECX, EBX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E9F37-C73E-459C-AA05-8FF2FA137FFF}"/>
              </a:ext>
            </a:extLst>
          </p:cNvPr>
          <p:cNvSpPr txBox="1"/>
          <p:nvPr/>
        </p:nvSpPr>
        <p:spPr>
          <a:xfrm>
            <a:off x="419100" y="1199643"/>
            <a:ext cx="40767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A-2</a:t>
            </a:r>
            <a:r>
              <a:rPr lang="ko-KR" altLang="en-US" sz="2400" dirty="0"/>
              <a:t>를 참고하여 </a:t>
            </a:r>
            <a:endParaRPr lang="en-US" altLang="ko-KR" sz="2400" dirty="0"/>
          </a:p>
          <a:p>
            <a:r>
              <a:rPr lang="en-US" altLang="ko-KR" sz="2400" dirty="0"/>
              <a:t>Mov </a:t>
            </a:r>
            <a:r>
              <a:rPr lang="en-US" altLang="ko-KR" sz="2400" dirty="0" err="1"/>
              <a:t>Gv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Ev</a:t>
            </a:r>
            <a:endParaRPr lang="ko-KR" altLang="en-US" sz="2400" dirty="0"/>
          </a:p>
          <a:p>
            <a:r>
              <a:rPr lang="ko-KR" altLang="en-US" sz="2400" dirty="0" err="1"/>
              <a:t>를</a:t>
            </a:r>
            <a:r>
              <a:rPr lang="ko-KR" altLang="en-US" sz="2400" dirty="0"/>
              <a:t> 얻을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88A19-F800-42F0-9887-96FC628A693D}"/>
              </a:ext>
            </a:extLst>
          </p:cNvPr>
          <p:cNvSpPr txBox="1"/>
          <p:nvPr/>
        </p:nvSpPr>
        <p:spPr>
          <a:xfrm>
            <a:off x="533400" y="2460577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8B</a:t>
            </a:r>
            <a:r>
              <a:rPr lang="en-US" altLang="ko-KR" sz="3200" b="1" dirty="0"/>
              <a:t> CB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8C1D6-8F46-4EF9-B203-940BA343547A}"/>
              </a:ext>
            </a:extLst>
          </p:cNvPr>
          <p:cNvSpPr txBox="1"/>
          <p:nvPr/>
        </p:nvSpPr>
        <p:spPr>
          <a:xfrm>
            <a:off x="5457824" y="1351455"/>
            <a:ext cx="44386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2-2</a:t>
            </a:r>
            <a:r>
              <a:rPr lang="ko-KR" altLang="en-US" sz="2400" dirty="0"/>
              <a:t>에서 </a:t>
            </a:r>
            <a:r>
              <a:rPr lang="en-US" altLang="ko-KR" sz="2400" dirty="0"/>
              <a:t>CB</a:t>
            </a:r>
            <a:r>
              <a:rPr lang="ko-KR" altLang="en-US" sz="2400" dirty="0"/>
              <a:t>을 통해 </a:t>
            </a:r>
            <a:r>
              <a:rPr lang="en-US" altLang="ko-KR" sz="2400" dirty="0" err="1"/>
              <a:t>Gv</a:t>
            </a:r>
            <a:r>
              <a:rPr lang="ko-KR" altLang="en-US" sz="2400" dirty="0"/>
              <a:t>에 </a:t>
            </a:r>
            <a:r>
              <a:rPr lang="en-US" altLang="ko-KR" sz="2400" dirty="0"/>
              <a:t>ECX,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Ev</a:t>
            </a:r>
            <a:r>
              <a:rPr lang="ko-KR" altLang="en-US" sz="2400" dirty="0"/>
              <a:t>에 </a:t>
            </a:r>
            <a:r>
              <a:rPr lang="en-US" altLang="ko-KR" sz="2400" dirty="0"/>
              <a:t>EBX</a:t>
            </a:r>
            <a:r>
              <a:rPr lang="ko-KR" altLang="en-US" sz="2400" dirty="0"/>
              <a:t>가 들어간다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806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AD316B-2F30-4141-AB1A-BCC01B0FE807}"/>
              </a:ext>
            </a:extLst>
          </p:cNvPr>
          <p:cNvSpPr txBox="1"/>
          <p:nvPr/>
        </p:nvSpPr>
        <p:spPr>
          <a:xfrm>
            <a:off x="533400" y="419100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2B </a:t>
            </a:r>
            <a:r>
              <a:rPr lang="en-US" altLang="ko-KR" sz="3200" dirty="0"/>
              <a:t>D9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CA51D-9163-4A3E-A244-83F82392ACAF}"/>
              </a:ext>
            </a:extLst>
          </p:cNvPr>
          <p:cNvSpPr txBox="1"/>
          <p:nvPr/>
        </p:nvSpPr>
        <p:spPr>
          <a:xfrm>
            <a:off x="5457825" y="413325"/>
            <a:ext cx="44386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Sub </a:t>
            </a:r>
            <a:r>
              <a:rPr lang="en-US" altLang="ko-KR" sz="3200" dirty="0" err="1"/>
              <a:t>Gv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Ev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9E3EA-D1F3-4609-BB51-64EF8519D9D7}"/>
              </a:ext>
            </a:extLst>
          </p:cNvPr>
          <p:cNvSpPr txBox="1"/>
          <p:nvPr/>
        </p:nvSpPr>
        <p:spPr>
          <a:xfrm>
            <a:off x="5457824" y="2535807"/>
            <a:ext cx="44386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Sub</a:t>
            </a:r>
            <a:r>
              <a:rPr lang="en-US" altLang="ko-KR" sz="3200" b="1" dirty="0"/>
              <a:t> EBX, ECX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E9F37-C73E-459C-AA05-8FF2FA137FFF}"/>
              </a:ext>
            </a:extLst>
          </p:cNvPr>
          <p:cNvSpPr txBox="1"/>
          <p:nvPr/>
        </p:nvSpPr>
        <p:spPr>
          <a:xfrm>
            <a:off x="419100" y="1199643"/>
            <a:ext cx="40767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A-2</a:t>
            </a:r>
            <a:r>
              <a:rPr lang="ko-KR" altLang="en-US" sz="2400" dirty="0"/>
              <a:t>를 참고하여 </a:t>
            </a:r>
            <a:endParaRPr lang="en-US" altLang="ko-KR" sz="2400" dirty="0"/>
          </a:p>
          <a:p>
            <a:r>
              <a:rPr lang="en-US" altLang="ko-KR" sz="2400" dirty="0"/>
              <a:t>Sub </a:t>
            </a:r>
            <a:r>
              <a:rPr lang="en-US" altLang="ko-KR" sz="2400" dirty="0" err="1"/>
              <a:t>Gv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Ev</a:t>
            </a:r>
            <a:endParaRPr lang="ko-KR" altLang="en-US" sz="2400" dirty="0"/>
          </a:p>
          <a:p>
            <a:r>
              <a:rPr lang="ko-KR" altLang="en-US" sz="2400" dirty="0" err="1"/>
              <a:t>를</a:t>
            </a:r>
            <a:r>
              <a:rPr lang="ko-KR" altLang="en-US" sz="2400" dirty="0"/>
              <a:t> 얻을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88A19-F800-42F0-9887-96FC628A693D}"/>
              </a:ext>
            </a:extLst>
          </p:cNvPr>
          <p:cNvSpPr txBox="1"/>
          <p:nvPr/>
        </p:nvSpPr>
        <p:spPr>
          <a:xfrm>
            <a:off x="533400" y="2460577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2B</a:t>
            </a:r>
            <a:r>
              <a:rPr lang="en-US" altLang="ko-KR" sz="3200" b="1" dirty="0"/>
              <a:t> D9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8C1D6-8F46-4EF9-B203-940BA343547A}"/>
              </a:ext>
            </a:extLst>
          </p:cNvPr>
          <p:cNvSpPr txBox="1"/>
          <p:nvPr/>
        </p:nvSpPr>
        <p:spPr>
          <a:xfrm>
            <a:off x="5457824" y="1351455"/>
            <a:ext cx="44386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2-2</a:t>
            </a:r>
            <a:r>
              <a:rPr lang="ko-KR" altLang="en-US" sz="2400" dirty="0"/>
              <a:t>에서 </a:t>
            </a:r>
            <a:r>
              <a:rPr lang="en-US" altLang="ko-KR" sz="2400" dirty="0"/>
              <a:t>D9</a:t>
            </a:r>
            <a:r>
              <a:rPr lang="ko-KR" altLang="en-US" sz="2400" dirty="0"/>
              <a:t>을 통해 </a:t>
            </a:r>
            <a:r>
              <a:rPr lang="en-US" altLang="ko-KR" sz="2400" dirty="0" err="1"/>
              <a:t>Gv</a:t>
            </a:r>
            <a:r>
              <a:rPr lang="ko-KR" altLang="en-US" sz="2400" dirty="0"/>
              <a:t>에 </a:t>
            </a:r>
            <a:r>
              <a:rPr lang="en-US" altLang="ko-KR" sz="2400" dirty="0"/>
              <a:t>EBX,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Ev</a:t>
            </a:r>
            <a:r>
              <a:rPr lang="ko-KR" altLang="en-US" sz="2400" dirty="0"/>
              <a:t>에 </a:t>
            </a:r>
            <a:r>
              <a:rPr lang="en-US" altLang="ko-KR" sz="2400" dirty="0"/>
              <a:t>EBX</a:t>
            </a:r>
            <a:r>
              <a:rPr lang="ko-KR" altLang="en-US" sz="2400" dirty="0"/>
              <a:t>가 들어간다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69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AD316B-2F30-4141-AB1A-BCC01B0FE807}"/>
              </a:ext>
            </a:extLst>
          </p:cNvPr>
          <p:cNvSpPr txBox="1"/>
          <p:nvPr/>
        </p:nvSpPr>
        <p:spPr>
          <a:xfrm>
            <a:off x="533400" y="419100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03 </a:t>
            </a:r>
            <a:r>
              <a:rPr lang="en-US" altLang="ko-KR" sz="3200" dirty="0"/>
              <a:t>C8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CA51D-9163-4A3E-A244-83F82392ACAF}"/>
              </a:ext>
            </a:extLst>
          </p:cNvPr>
          <p:cNvSpPr txBox="1"/>
          <p:nvPr/>
        </p:nvSpPr>
        <p:spPr>
          <a:xfrm>
            <a:off x="5457825" y="413325"/>
            <a:ext cx="44386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Add </a:t>
            </a:r>
            <a:r>
              <a:rPr lang="en-US" altLang="ko-KR" sz="3200" dirty="0" err="1"/>
              <a:t>Gv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Ev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9E3EA-D1F3-4609-BB51-64EF8519D9D7}"/>
              </a:ext>
            </a:extLst>
          </p:cNvPr>
          <p:cNvSpPr txBox="1"/>
          <p:nvPr/>
        </p:nvSpPr>
        <p:spPr>
          <a:xfrm>
            <a:off x="5457824" y="2535807"/>
            <a:ext cx="44386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Add </a:t>
            </a:r>
            <a:r>
              <a:rPr lang="en-US" altLang="ko-KR" sz="3200" b="1" dirty="0"/>
              <a:t>ECX, EAX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E9F37-C73E-459C-AA05-8FF2FA137FFF}"/>
              </a:ext>
            </a:extLst>
          </p:cNvPr>
          <p:cNvSpPr txBox="1"/>
          <p:nvPr/>
        </p:nvSpPr>
        <p:spPr>
          <a:xfrm>
            <a:off x="419100" y="1199643"/>
            <a:ext cx="40767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A-2</a:t>
            </a:r>
            <a:r>
              <a:rPr lang="ko-KR" altLang="en-US" sz="2400" dirty="0"/>
              <a:t>를 참고하여 </a:t>
            </a:r>
            <a:endParaRPr lang="en-US" altLang="ko-KR" sz="2400" dirty="0"/>
          </a:p>
          <a:p>
            <a:r>
              <a:rPr lang="en-US" altLang="ko-KR" sz="2400" dirty="0"/>
              <a:t>Sub </a:t>
            </a:r>
            <a:r>
              <a:rPr lang="en-US" altLang="ko-KR" sz="2400" dirty="0" err="1"/>
              <a:t>Gv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Ev</a:t>
            </a:r>
            <a:endParaRPr lang="ko-KR" altLang="en-US" sz="2400" dirty="0"/>
          </a:p>
          <a:p>
            <a:r>
              <a:rPr lang="ko-KR" altLang="en-US" sz="2400" dirty="0" err="1"/>
              <a:t>를</a:t>
            </a:r>
            <a:r>
              <a:rPr lang="ko-KR" altLang="en-US" sz="2400" dirty="0"/>
              <a:t> 얻을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88A19-F800-42F0-9887-96FC628A693D}"/>
              </a:ext>
            </a:extLst>
          </p:cNvPr>
          <p:cNvSpPr txBox="1"/>
          <p:nvPr/>
        </p:nvSpPr>
        <p:spPr>
          <a:xfrm>
            <a:off x="533400" y="2460577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03 </a:t>
            </a:r>
            <a:r>
              <a:rPr lang="en-US" altLang="ko-KR" sz="3200" b="1" dirty="0"/>
              <a:t>C8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8C1D6-8F46-4EF9-B203-940BA343547A}"/>
              </a:ext>
            </a:extLst>
          </p:cNvPr>
          <p:cNvSpPr txBox="1"/>
          <p:nvPr/>
        </p:nvSpPr>
        <p:spPr>
          <a:xfrm>
            <a:off x="5457824" y="1351455"/>
            <a:ext cx="44386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2-2</a:t>
            </a:r>
            <a:r>
              <a:rPr lang="ko-KR" altLang="en-US" sz="2400" dirty="0"/>
              <a:t>에서 </a:t>
            </a:r>
            <a:r>
              <a:rPr lang="en-US" altLang="ko-KR" sz="2400" dirty="0"/>
              <a:t>C8</a:t>
            </a:r>
            <a:r>
              <a:rPr lang="ko-KR" altLang="en-US" sz="2400" dirty="0"/>
              <a:t>을 통해 </a:t>
            </a:r>
            <a:r>
              <a:rPr lang="en-US" altLang="ko-KR" sz="2400" dirty="0" err="1"/>
              <a:t>Gv</a:t>
            </a:r>
            <a:r>
              <a:rPr lang="ko-KR" altLang="en-US" sz="2400" dirty="0"/>
              <a:t>에 </a:t>
            </a:r>
            <a:r>
              <a:rPr lang="en-US" altLang="ko-KR" sz="2400" dirty="0"/>
              <a:t>ECX,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Ev</a:t>
            </a:r>
            <a:r>
              <a:rPr lang="ko-KR" altLang="en-US" sz="2400" dirty="0"/>
              <a:t>에 </a:t>
            </a:r>
            <a:r>
              <a:rPr lang="en-US" altLang="ko-KR" sz="2400" dirty="0"/>
              <a:t>EAX</a:t>
            </a:r>
            <a:r>
              <a:rPr lang="ko-KR" altLang="en-US" sz="2400" dirty="0"/>
              <a:t>가 들어간다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517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AD316B-2F30-4141-AB1A-BCC01B0FE807}"/>
              </a:ext>
            </a:extLst>
          </p:cNvPr>
          <p:cNvSpPr txBox="1"/>
          <p:nvPr/>
        </p:nvSpPr>
        <p:spPr>
          <a:xfrm>
            <a:off x="533400" y="419100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83 </a:t>
            </a:r>
            <a:r>
              <a:rPr lang="en-US" altLang="ko-KR" sz="3200" dirty="0"/>
              <a:t>E8 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CA51D-9163-4A3E-A244-83F82392ACAF}"/>
              </a:ext>
            </a:extLst>
          </p:cNvPr>
          <p:cNvSpPr txBox="1"/>
          <p:nvPr/>
        </p:nvSpPr>
        <p:spPr>
          <a:xfrm>
            <a:off x="5457825" y="413325"/>
            <a:ext cx="44386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Immediate Grp1 </a:t>
            </a:r>
            <a:r>
              <a:rPr lang="en-US" altLang="ko-KR" sz="3200" dirty="0" err="1"/>
              <a:t>Ev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Ib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9E3EA-D1F3-4609-BB51-64EF8519D9D7}"/>
              </a:ext>
            </a:extLst>
          </p:cNvPr>
          <p:cNvSpPr txBox="1"/>
          <p:nvPr/>
        </p:nvSpPr>
        <p:spPr>
          <a:xfrm>
            <a:off x="5476877" y="1507419"/>
            <a:ext cx="44386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Sub</a:t>
            </a:r>
            <a:r>
              <a:rPr lang="en-US" altLang="ko-KR" sz="3200" dirty="0"/>
              <a:t> </a:t>
            </a:r>
            <a:r>
              <a:rPr lang="en-US" altLang="ko-KR" sz="3200" dirty="0" err="1"/>
              <a:t>Ev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Ib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E9F37-C73E-459C-AA05-8FF2FA137FFF}"/>
              </a:ext>
            </a:extLst>
          </p:cNvPr>
          <p:cNvSpPr txBox="1"/>
          <p:nvPr/>
        </p:nvSpPr>
        <p:spPr>
          <a:xfrm>
            <a:off x="419100" y="1199643"/>
            <a:ext cx="40767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A-2</a:t>
            </a:r>
            <a:r>
              <a:rPr lang="ko-KR" altLang="en-US" sz="2400" dirty="0"/>
              <a:t>를 참고하여 </a:t>
            </a:r>
            <a:endParaRPr lang="en-US" altLang="ko-KR" sz="2400" dirty="0"/>
          </a:p>
          <a:p>
            <a:r>
              <a:rPr lang="en-US" altLang="ko-KR" sz="2400" dirty="0"/>
              <a:t>Sub </a:t>
            </a:r>
            <a:r>
              <a:rPr lang="en-US" altLang="ko-KR" sz="2400" dirty="0" err="1"/>
              <a:t>Gv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Ev</a:t>
            </a:r>
            <a:endParaRPr lang="ko-KR" altLang="en-US" sz="2400" dirty="0"/>
          </a:p>
          <a:p>
            <a:r>
              <a:rPr lang="ko-KR" altLang="en-US" sz="2400" dirty="0" err="1"/>
              <a:t>를</a:t>
            </a:r>
            <a:r>
              <a:rPr lang="ko-KR" altLang="en-US" sz="2400" dirty="0"/>
              <a:t> 얻을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88A19-F800-42F0-9887-96FC628A693D}"/>
              </a:ext>
            </a:extLst>
          </p:cNvPr>
          <p:cNvSpPr txBox="1"/>
          <p:nvPr/>
        </p:nvSpPr>
        <p:spPr>
          <a:xfrm>
            <a:off x="533400" y="2460577"/>
            <a:ext cx="3409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83</a:t>
            </a:r>
            <a:r>
              <a:rPr lang="en-US" altLang="ko-KR" sz="3200" b="1" dirty="0"/>
              <a:t> E8 </a:t>
            </a:r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857C7-84A9-4122-AC04-17032899A218}"/>
              </a:ext>
            </a:extLst>
          </p:cNvPr>
          <p:cNvSpPr txBox="1"/>
          <p:nvPr/>
        </p:nvSpPr>
        <p:spPr>
          <a:xfrm>
            <a:off x="323851" y="3121044"/>
            <a:ext cx="4724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modR</a:t>
            </a:r>
            <a:r>
              <a:rPr lang="en-US" altLang="ko-KR" sz="2400" dirty="0"/>
              <a:t>/M ‘E8’</a:t>
            </a:r>
            <a:r>
              <a:rPr lang="ko-KR" altLang="en-US" sz="2400" dirty="0"/>
              <a:t>을 </a:t>
            </a:r>
            <a:r>
              <a:rPr lang="en-US" altLang="ko-KR" sz="2400" dirty="0"/>
              <a:t>2</a:t>
            </a:r>
            <a:r>
              <a:rPr lang="ko-KR" altLang="en-US" sz="2400" dirty="0"/>
              <a:t>진수로 표현하면 </a:t>
            </a:r>
            <a:r>
              <a:rPr lang="en-US" altLang="ko-KR" sz="2400" dirty="0"/>
              <a:t>11101000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modR</a:t>
            </a:r>
            <a:r>
              <a:rPr lang="en-US" altLang="ko-KR" sz="2400" dirty="0"/>
              <a:t>/M </a:t>
            </a:r>
            <a:r>
              <a:rPr lang="ko-KR" altLang="en-US" sz="2400" dirty="0"/>
              <a:t>분리 </a:t>
            </a:r>
            <a:r>
              <a:rPr lang="en-US" altLang="ko-KR" sz="2400" dirty="0"/>
              <a:t>= 11 | </a:t>
            </a:r>
            <a:r>
              <a:rPr lang="en-US" altLang="ko-KR" sz="2400" dirty="0">
                <a:solidFill>
                  <a:srgbClr val="FF0000"/>
                </a:solidFill>
              </a:rPr>
              <a:t>101</a:t>
            </a:r>
            <a:r>
              <a:rPr lang="en-US" altLang="ko-KR" sz="2400" dirty="0"/>
              <a:t> | 000 </a:t>
            </a:r>
          </a:p>
          <a:p>
            <a:r>
              <a:rPr lang="en-US" altLang="ko-KR" sz="2400" dirty="0"/>
              <a:t>REG</a:t>
            </a:r>
            <a:r>
              <a:rPr lang="ko-KR" altLang="en-US" sz="2400" dirty="0"/>
              <a:t>부분은 </a:t>
            </a:r>
            <a:r>
              <a:rPr lang="en-US" altLang="ko-KR" sz="2400" dirty="0"/>
              <a:t>101</a:t>
            </a:r>
            <a:r>
              <a:rPr lang="ko-KR" altLang="en-US" sz="2400" dirty="0"/>
              <a:t>이</a:t>
            </a:r>
            <a:r>
              <a:rPr lang="en-US" altLang="ko-KR" sz="2400" dirty="0"/>
              <a:t> </a:t>
            </a:r>
            <a:r>
              <a:rPr lang="ko-KR" altLang="en-US" sz="2400" dirty="0"/>
              <a:t>나온다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이 값을 이용하여 </a:t>
            </a:r>
            <a:r>
              <a:rPr lang="en-US" altLang="ko-KR" sz="2400" dirty="0"/>
              <a:t>table A-6</a:t>
            </a:r>
            <a:r>
              <a:rPr lang="ko-KR" altLang="en-US" sz="2400" dirty="0"/>
              <a:t>에서 </a:t>
            </a:r>
            <a:r>
              <a:rPr lang="en-US" altLang="ko-KR" sz="2400" dirty="0"/>
              <a:t>SUB</a:t>
            </a:r>
            <a:r>
              <a:rPr lang="ko-KR" altLang="en-US" sz="2400" dirty="0"/>
              <a:t>명령어를 얻을 수 있다</a:t>
            </a:r>
            <a:r>
              <a:rPr lang="en-US" altLang="ko-KR" sz="24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28357-F188-4E9F-AD67-7616B1C57336}"/>
              </a:ext>
            </a:extLst>
          </p:cNvPr>
          <p:cNvSpPr txBox="1"/>
          <p:nvPr/>
        </p:nvSpPr>
        <p:spPr>
          <a:xfrm>
            <a:off x="5476876" y="2357230"/>
            <a:ext cx="443865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Table 2-2</a:t>
            </a:r>
            <a:r>
              <a:rPr lang="ko-KR" altLang="en-US" sz="2400" dirty="0"/>
              <a:t>에서 </a:t>
            </a:r>
            <a:r>
              <a:rPr lang="en-US" altLang="ko-KR" sz="2400" dirty="0"/>
              <a:t>E8</a:t>
            </a:r>
            <a:r>
              <a:rPr lang="ko-KR" altLang="en-US" sz="2400" dirty="0"/>
              <a:t>을 통해 </a:t>
            </a:r>
            <a:r>
              <a:rPr lang="en-US" altLang="ko-KR" sz="2400" dirty="0" err="1"/>
              <a:t>Ev</a:t>
            </a:r>
            <a:r>
              <a:rPr lang="ko-KR" altLang="en-US" sz="2400" dirty="0"/>
              <a:t>에 </a:t>
            </a:r>
            <a:r>
              <a:rPr lang="en-US" altLang="ko-KR" sz="2400" dirty="0"/>
              <a:t>EAX</a:t>
            </a:r>
            <a:r>
              <a:rPr lang="ko-KR" altLang="en-US" sz="2400" dirty="0"/>
              <a:t>가 들어가는 것을 알 수 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88C55-36F5-4E40-859B-BB59725856E2}"/>
              </a:ext>
            </a:extLst>
          </p:cNvPr>
          <p:cNvSpPr txBox="1"/>
          <p:nvPr/>
        </p:nvSpPr>
        <p:spPr>
          <a:xfrm>
            <a:off x="5476876" y="3685939"/>
            <a:ext cx="44386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Sub </a:t>
            </a:r>
            <a:r>
              <a:rPr lang="en-US" altLang="ko-KR" sz="3200" b="1" dirty="0"/>
              <a:t>EAX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Ib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DC6B8-86E3-4F30-B5F5-A96BF56B0524}"/>
              </a:ext>
            </a:extLst>
          </p:cNvPr>
          <p:cNvSpPr txBox="1"/>
          <p:nvPr/>
        </p:nvSpPr>
        <p:spPr>
          <a:xfrm>
            <a:off x="5476876" y="4496426"/>
            <a:ext cx="44386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Ib</a:t>
            </a:r>
            <a:r>
              <a:rPr lang="ko-KR" altLang="en-US" sz="2400" dirty="0"/>
              <a:t>는 </a:t>
            </a:r>
            <a:r>
              <a:rPr lang="en-US" altLang="ko-KR" sz="2400" dirty="0"/>
              <a:t>immediate byte</a:t>
            </a:r>
            <a:r>
              <a:rPr lang="ko-KR" altLang="en-US" sz="2400" dirty="0"/>
              <a:t>로</a:t>
            </a:r>
            <a:r>
              <a:rPr lang="en-US" altLang="ko-KR" sz="2400" dirty="0"/>
              <a:t>, 2</a:t>
            </a:r>
            <a:r>
              <a:rPr lang="ko-KR" altLang="en-US" sz="2400" dirty="0"/>
              <a:t>가 들어간다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3E8B95-D550-4C95-82F9-86BDA1A100E9}"/>
              </a:ext>
            </a:extLst>
          </p:cNvPr>
          <p:cNvSpPr txBox="1"/>
          <p:nvPr/>
        </p:nvSpPr>
        <p:spPr>
          <a:xfrm>
            <a:off x="5476876" y="5429368"/>
            <a:ext cx="44386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Sub EAX, </a:t>
            </a:r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2950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589</Words>
  <Application>Microsoft Office PowerPoint</Application>
  <PresentationFormat>와이드스크린</PresentationFormat>
  <Paragraphs>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함초롬바탕</vt:lpstr>
      <vt:lpstr>Arial</vt:lpstr>
      <vt:lpstr>Office 테마</vt:lpstr>
      <vt:lpstr>시스템보안 이정현 교수님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참고한 appendix opcode map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시스템보안 이정현 교수님</dc:title>
  <dc:creator>신승은</dc:creator>
  <cp:lastModifiedBy>신승은</cp:lastModifiedBy>
  <cp:revision>1</cp:revision>
  <dcterms:created xsi:type="dcterms:W3CDTF">2020-04-20T07:46:47Z</dcterms:created>
  <dcterms:modified xsi:type="dcterms:W3CDTF">2020-04-20T07:48:18Z</dcterms:modified>
</cp:coreProperties>
</file>