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9" r:id="rId7"/>
    <p:sldId id="263" r:id="rId8"/>
    <p:sldId id="264" r:id="rId9"/>
    <p:sldId id="265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BE1E2"/>
    <a:srgbClr val="DEEBF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B5-437B-9C66-863CE8F0F073}"/>
              </c:ext>
            </c:extLst>
          </c:dPt>
          <c:dPt>
            <c:idx val="1"/>
            <c:bubble3D val="0"/>
            <c:spPr>
              <a:solidFill>
                <a:srgbClr val="FBE1E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B5-437B-9C66-863CE8F0F073}"/>
              </c:ext>
            </c:extLst>
          </c:dPt>
          <c:dPt>
            <c:idx val="2"/>
            <c:bubble3D val="0"/>
            <c:spPr>
              <a:solidFill>
                <a:srgbClr val="DEEBF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B5-437B-9C66-863CE8F0F073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B5-437B-9C66-863CE8F0F073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제품 '가'</c:v>
                </c:pt>
                <c:pt idx="1">
                  <c:v>제품 '나'</c:v>
                </c:pt>
                <c:pt idx="2">
                  <c:v>제품 '다'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</c:v>
                </c:pt>
                <c:pt idx="1">
                  <c:v>0.25</c:v>
                </c:pt>
                <c:pt idx="2" formatCode="0%">
                  <c:v>0.04</c:v>
                </c:pt>
                <c:pt idx="3" formatCode="0%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B5-437B-9C66-863CE8F0F07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9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7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5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3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7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2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4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0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8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1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96997C00-3A94-4084-92D1-D4D4EF87518B}"/>
              </a:ext>
            </a:extLst>
          </p:cNvPr>
          <p:cNvGrpSpPr/>
          <p:nvPr/>
        </p:nvGrpSpPr>
        <p:grpSpPr>
          <a:xfrm flipH="1">
            <a:off x="5768467" y="1815757"/>
            <a:ext cx="2540399" cy="2231075"/>
            <a:chOff x="3356445" y="1658921"/>
            <a:chExt cx="3204021" cy="2813893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0C6B1130-90DE-4117-9354-0AD6F7273513}"/>
                </a:ext>
              </a:extLst>
            </p:cNvPr>
            <p:cNvSpPr/>
            <p:nvPr/>
          </p:nvSpPr>
          <p:spPr>
            <a:xfrm>
              <a:off x="4186701" y="4063503"/>
              <a:ext cx="2373765" cy="4093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5E9A910B-086C-47A7-A5C2-F2F3AF85368B}"/>
                </a:ext>
              </a:extLst>
            </p:cNvPr>
            <p:cNvSpPr/>
            <p:nvPr/>
          </p:nvSpPr>
          <p:spPr>
            <a:xfrm>
              <a:off x="3695547" y="1658921"/>
              <a:ext cx="2373766" cy="4093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3710A43-B099-4A1C-91F8-25E6B14F56B0}"/>
                </a:ext>
              </a:extLst>
            </p:cNvPr>
            <p:cNvSpPr/>
            <p:nvPr/>
          </p:nvSpPr>
          <p:spPr>
            <a:xfrm>
              <a:off x="4063519" y="2065777"/>
              <a:ext cx="1532535" cy="409312"/>
            </a:xfrm>
            <a:custGeom>
              <a:avLst/>
              <a:gdLst>
                <a:gd name="connsiteX0" fmla="*/ 0 w 1532535"/>
                <a:gd name="connsiteY0" fmla="*/ 0 h 409312"/>
                <a:gd name="connsiteX1" fmla="*/ 1327879 w 1532535"/>
                <a:gd name="connsiteY1" fmla="*/ 0 h 409312"/>
                <a:gd name="connsiteX2" fmla="*/ 1532535 w 1532535"/>
                <a:gd name="connsiteY2" fmla="*/ 204656 h 409312"/>
                <a:gd name="connsiteX3" fmla="*/ 1532534 w 1532535"/>
                <a:gd name="connsiteY3" fmla="*/ 204656 h 409312"/>
                <a:gd name="connsiteX4" fmla="*/ 1327878 w 1532535"/>
                <a:gd name="connsiteY4" fmla="*/ 409312 h 409312"/>
                <a:gd name="connsiteX5" fmla="*/ 6 w 1532535"/>
                <a:gd name="connsiteY5" fmla="*/ 409311 h 409312"/>
                <a:gd name="connsiteX6" fmla="*/ 41244 w 1532535"/>
                <a:gd name="connsiteY6" fmla="*/ 405154 h 409312"/>
                <a:gd name="connsiteX7" fmla="*/ 204655 w 1532535"/>
                <a:gd name="connsiteY7" fmla="*/ 204656 h 409312"/>
                <a:gd name="connsiteX8" fmla="*/ 204656 w 1532535"/>
                <a:gd name="connsiteY8" fmla="*/ 204656 h 409312"/>
                <a:gd name="connsiteX9" fmla="*/ 0 w 1532535"/>
                <a:gd name="connsiteY9" fmla="*/ 0 h 4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2535" h="409312">
                  <a:moveTo>
                    <a:pt x="0" y="0"/>
                  </a:moveTo>
                  <a:lnTo>
                    <a:pt x="1327879" y="0"/>
                  </a:lnTo>
                  <a:cubicBezTo>
                    <a:pt x="1440907" y="0"/>
                    <a:pt x="1532535" y="91628"/>
                    <a:pt x="1532535" y="204656"/>
                  </a:cubicBezTo>
                  <a:lnTo>
                    <a:pt x="1532534" y="204656"/>
                  </a:lnTo>
                  <a:cubicBezTo>
                    <a:pt x="1532534" y="317684"/>
                    <a:pt x="1440906" y="409312"/>
                    <a:pt x="1327878" y="409312"/>
                  </a:cubicBezTo>
                  <a:lnTo>
                    <a:pt x="6" y="409311"/>
                  </a:lnTo>
                  <a:lnTo>
                    <a:pt x="41244" y="405154"/>
                  </a:lnTo>
                  <a:cubicBezTo>
                    <a:pt x="134502" y="386071"/>
                    <a:pt x="204655" y="303556"/>
                    <a:pt x="204655" y="204656"/>
                  </a:cubicBezTo>
                  <a:lnTo>
                    <a:pt x="204656" y="204656"/>
                  </a:lnTo>
                  <a:cubicBezTo>
                    <a:pt x="204656" y="91628"/>
                    <a:pt x="113028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B2F56B17-695D-4765-9806-20312AEC8957}"/>
                </a:ext>
              </a:extLst>
            </p:cNvPr>
            <p:cNvSpPr/>
            <p:nvPr/>
          </p:nvSpPr>
          <p:spPr>
            <a:xfrm>
              <a:off x="3356445" y="2455855"/>
              <a:ext cx="2373766" cy="4093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3FEBF564-AD10-4759-99EB-54E0AC3E68F9}"/>
                </a:ext>
              </a:extLst>
            </p:cNvPr>
            <p:cNvSpPr/>
            <p:nvPr/>
          </p:nvSpPr>
          <p:spPr>
            <a:xfrm>
              <a:off x="4324563" y="2862710"/>
              <a:ext cx="1532535" cy="409312"/>
            </a:xfrm>
            <a:custGeom>
              <a:avLst/>
              <a:gdLst>
                <a:gd name="connsiteX0" fmla="*/ 0 w 1532535"/>
                <a:gd name="connsiteY0" fmla="*/ 0 h 409312"/>
                <a:gd name="connsiteX1" fmla="*/ 1327879 w 1532535"/>
                <a:gd name="connsiteY1" fmla="*/ 0 h 409312"/>
                <a:gd name="connsiteX2" fmla="*/ 1532535 w 1532535"/>
                <a:gd name="connsiteY2" fmla="*/ 204656 h 409312"/>
                <a:gd name="connsiteX3" fmla="*/ 1532534 w 1532535"/>
                <a:gd name="connsiteY3" fmla="*/ 204656 h 409312"/>
                <a:gd name="connsiteX4" fmla="*/ 1327878 w 1532535"/>
                <a:gd name="connsiteY4" fmla="*/ 409312 h 409312"/>
                <a:gd name="connsiteX5" fmla="*/ 6 w 1532535"/>
                <a:gd name="connsiteY5" fmla="*/ 409311 h 409312"/>
                <a:gd name="connsiteX6" fmla="*/ 41244 w 1532535"/>
                <a:gd name="connsiteY6" fmla="*/ 405154 h 409312"/>
                <a:gd name="connsiteX7" fmla="*/ 204655 w 1532535"/>
                <a:gd name="connsiteY7" fmla="*/ 204656 h 409312"/>
                <a:gd name="connsiteX8" fmla="*/ 204656 w 1532535"/>
                <a:gd name="connsiteY8" fmla="*/ 204656 h 409312"/>
                <a:gd name="connsiteX9" fmla="*/ 0 w 1532535"/>
                <a:gd name="connsiteY9" fmla="*/ 0 h 4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2535" h="409312">
                  <a:moveTo>
                    <a:pt x="0" y="0"/>
                  </a:moveTo>
                  <a:lnTo>
                    <a:pt x="1327879" y="0"/>
                  </a:lnTo>
                  <a:cubicBezTo>
                    <a:pt x="1440907" y="0"/>
                    <a:pt x="1532535" y="91628"/>
                    <a:pt x="1532535" y="204656"/>
                  </a:cubicBezTo>
                  <a:lnTo>
                    <a:pt x="1532534" y="204656"/>
                  </a:lnTo>
                  <a:cubicBezTo>
                    <a:pt x="1532534" y="317684"/>
                    <a:pt x="1440906" y="409312"/>
                    <a:pt x="1327878" y="409312"/>
                  </a:cubicBezTo>
                  <a:lnTo>
                    <a:pt x="6" y="409311"/>
                  </a:lnTo>
                  <a:lnTo>
                    <a:pt x="41244" y="405154"/>
                  </a:lnTo>
                  <a:cubicBezTo>
                    <a:pt x="134502" y="386071"/>
                    <a:pt x="204655" y="303556"/>
                    <a:pt x="204655" y="204656"/>
                  </a:cubicBezTo>
                  <a:lnTo>
                    <a:pt x="204656" y="204656"/>
                  </a:lnTo>
                  <a:cubicBezTo>
                    <a:pt x="204656" y="91628"/>
                    <a:pt x="113028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E67663-0519-4A95-84D7-8DFB4010C7ED}"/>
                </a:ext>
              </a:extLst>
            </p:cNvPr>
            <p:cNvSpPr/>
            <p:nvPr/>
          </p:nvSpPr>
          <p:spPr>
            <a:xfrm>
              <a:off x="3984425" y="3252790"/>
              <a:ext cx="2373765" cy="4093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178C51D-9FD5-4424-B654-C1AE7C51299B}"/>
                </a:ext>
              </a:extLst>
            </p:cNvPr>
            <p:cNvSpPr/>
            <p:nvPr/>
          </p:nvSpPr>
          <p:spPr>
            <a:xfrm>
              <a:off x="4397199" y="3656469"/>
              <a:ext cx="1532535" cy="409312"/>
            </a:xfrm>
            <a:custGeom>
              <a:avLst/>
              <a:gdLst>
                <a:gd name="connsiteX0" fmla="*/ 0 w 1532535"/>
                <a:gd name="connsiteY0" fmla="*/ 0 h 409312"/>
                <a:gd name="connsiteX1" fmla="*/ 1327879 w 1532535"/>
                <a:gd name="connsiteY1" fmla="*/ 0 h 409312"/>
                <a:gd name="connsiteX2" fmla="*/ 1532535 w 1532535"/>
                <a:gd name="connsiteY2" fmla="*/ 204656 h 409312"/>
                <a:gd name="connsiteX3" fmla="*/ 1532534 w 1532535"/>
                <a:gd name="connsiteY3" fmla="*/ 204656 h 409312"/>
                <a:gd name="connsiteX4" fmla="*/ 1327878 w 1532535"/>
                <a:gd name="connsiteY4" fmla="*/ 409312 h 409312"/>
                <a:gd name="connsiteX5" fmla="*/ 6 w 1532535"/>
                <a:gd name="connsiteY5" fmla="*/ 409311 h 409312"/>
                <a:gd name="connsiteX6" fmla="*/ 41244 w 1532535"/>
                <a:gd name="connsiteY6" fmla="*/ 405154 h 409312"/>
                <a:gd name="connsiteX7" fmla="*/ 204655 w 1532535"/>
                <a:gd name="connsiteY7" fmla="*/ 204656 h 409312"/>
                <a:gd name="connsiteX8" fmla="*/ 204656 w 1532535"/>
                <a:gd name="connsiteY8" fmla="*/ 204656 h 409312"/>
                <a:gd name="connsiteX9" fmla="*/ 0 w 1532535"/>
                <a:gd name="connsiteY9" fmla="*/ 0 h 4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2535" h="409312">
                  <a:moveTo>
                    <a:pt x="0" y="0"/>
                  </a:moveTo>
                  <a:lnTo>
                    <a:pt x="1327879" y="0"/>
                  </a:lnTo>
                  <a:cubicBezTo>
                    <a:pt x="1440907" y="0"/>
                    <a:pt x="1532535" y="91628"/>
                    <a:pt x="1532535" y="204656"/>
                  </a:cubicBezTo>
                  <a:lnTo>
                    <a:pt x="1532534" y="204656"/>
                  </a:lnTo>
                  <a:cubicBezTo>
                    <a:pt x="1532534" y="317684"/>
                    <a:pt x="1440906" y="409312"/>
                    <a:pt x="1327878" y="409312"/>
                  </a:cubicBezTo>
                  <a:lnTo>
                    <a:pt x="6" y="409311"/>
                  </a:lnTo>
                  <a:lnTo>
                    <a:pt x="41244" y="405154"/>
                  </a:lnTo>
                  <a:cubicBezTo>
                    <a:pt x="134502" y="386071"/>
                    <a:pt x="204655" y="303556"/>
                    <a:pt x="204655" y="204656"/>
                  </a:cubicBezTo>
                  <a:lnTo>
                    <a:pt x="204656" y="204656"/>
                  </a:lnTo>
                  <a:cubicBezTo>
                    <a:pt x="204656" y="91628"/>
                    <a:pt x="113028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41879D4-58F1-4F23-811F-022AE80C4D77}"/>
              </a:ext>
            </a:extLst>
          </p:cNvPr>
          <p:cNvGrpSpPr/>
          <p:nvPr/>
        </p:nvGrpSpPr>
        <p:grpSpPr>
          <a:xfrm>
            <a:off x="3788479" y="1789081"/>
            <a:ext cx="2464199" cy="2231075"/>
            <a:chOff x="3356445" y="1658921"/>
            <a:chExt cx="3107916" cy="281389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5DCDAA0-4459-458B-B44A-F6219D048115}"/>
                </a:ext>
              </a:extLst>
            </p:cNvPr>
            <p:cNvSpPr/>
            <p:nvPr/>
          </p:nvSpPr>
          <p:spPr>
            <a:xfrm>
              <a:off x="4090595" y="4063503"/>
              <a:ext cx="2373766" cy="4093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2EDDC9A6-1A73-4A7A-9B43-5D50001C5599}"/>
                </a:ext>
              </a:extLst>
            </p:cNvPr>
            <p:cNvSpPr/>
            <p:nvPr/>
          </p:nvSpPr>
          <p:spPr>
            <a:xfrm>
              <a:off x="4067960" y="1658921"/>
              <a:ext cx="2373766" cy="4093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2A9ECD1-208A-44E8-8F4B-D6EC79EBB9E3}"/>
                </a:ext>
              </a:extLst>
            </p:cNvPr>
            <p:cNvSpPr/>
            <p:nvPr/>
          </p:nvSpPr>
          <p:spPr>
            <a:xfrm>
              <a:off x="4435929" y="2065776"/>
              <a:ext cx="1532535" cy="409312"/>
            </a:xfrm>
            <a:custGeom>
              <a:avLst/>
              <a:gdLst>
                <a:gd name="connsiteX0" fmla="*/ 0 w 1532535"/>
                <a:gd name="connsiteY0" fmla="*/ 0 h 409312"/>
                <a:gd name="connsiteX1" fmla="*/ 1327879 w 1532535"/>
                <a:gd name="connsiteY1" fmla="*/ 0 h 409312"/>
                <a:gd name="connsiteX2" fmla="*/ 1532535 w 1532535"/>
                <a:gd name="connsiteY2" fmla="*/ 204656 h 409312"/>
                <a:gd name="connsiteX3" fmla="*/ 1532534 w 1532535"/>
                <a:gd name="connsiteY3" fmla="*/ 204656 h 409312"/>
                <a:gd name="connsiteX4" fmla="*/ 1327878 w 1532535"/>
                <a:gd name="connsiteY4" fmla="*/ 409312 h 409312"/>
                <a:gd name="connsiteX5" fmla="*/ 6 w 1532535"/>
                <a:gd name="connsiteY5" fmla="*/ 409311 h 409312"/>
                <a:gd name="connsiteX6" fmla="*/ 41244 w 1532535"/>
                <a:gd name="connsiteY6" fmla="*/ 405154 h 409312"/>
                <a:gd name="connsiteX7" fmla="*/ 204655 w 1532535"/>
                <a:gd name="connsiteY7" fmla="*/ 204656 h 409312"/>
                <a:gd name="connsiteX8" fmla="*/ 204656 w 1532535"/>
                <a:gd name="connsiteY8" fmla="*/ 204656 h 409312"/>
                <a:gd name="connsiteX9" fmla="*/ 0 w 1532535"/>
                <a:gd name="connsiteY9" fmla="*/ 0 h 4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2535" h="409312">
                  <a:moveTo>
                    <a:pt x="0" y="0"/>
                  </a:moveTo>
                  <a:lnTo>
                    <a:pt x="1327879" y="0"/>
                  </a:lnTo>
                  <a:cubicBezTo>
                    <a:pt x="1440907" y="0"/>
                    <a:pt x="1532535" y="91628"/>
                    <a:pt x="1532535" y="204656"/>
                  </a:cubicBezTo>
                  <a:lnTo>
                    <a:pt x="1532534" y="204656"/>
                  </a:lnTo>
                  <a:cubicBezTo>
                    <a:pt x="1532534" y="317684"/>
                    <a:pt x="1440906" y="409312"/>
                    <a:pt x="1327878" y="409312"/>
                  </a:cubicBezTo>
                  <a:lnTo>
                    <a:pt x="6" y="409311"/>
                  </a:lnTo>
                  <a:lnTo>
                    <a:pt x="41244" y="405154"/>
                  </a:lnTo>
                  <a:cubicBezTo>
                    <a:pt x="134502" y="386071"/>
                    <a:pt x="204655" y="303556"/>
                    <a:pt x="204655" y="204656"/>
                  </a:cubicBezTo>
                  <a:lnTo>
                    <a:pt x="204656" y="204656"/>
                  </a:lnTo>
                  <a:cubicBezTo>
                    <a:pt x="204656" y="91628"/>
                    <a:pt x="113028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E804D22-8D33-4FC8-A862-4311009CFFC6}"/>
                </a:ext>
              </a:extLst>
            </p:cNvPr>
            <p:cNvSpPr/>
            <p:nvPr/>
          </p:nvSpPr>
          <p:spPr>
            <a:xfrm>
              <a:off x="3356445" y="2455855"/>
              <a:ext cx="2373766" cy="4093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AA65587-6FEB-46B6-BF04-B5E564363ACB}"/>
                </a:ext>
              </a:extLst>
            </p:cNvPr>
            <p:cNvSpPr/>
            <p:nvPr/>
          </p:nvSpPr>
          <p:spPr>
            <a:xfrm>
              <a:off x="4048264" y="2862710"/>
              <a:ext cx="1532535" cy="409312"/>
            </a:xfrm>
            <a:custGeom>
              <a:avLst/>
              <a:gdLst>
                <a:gd name="connsiteX0" fmla="*/ 0 w 1532535"/>
                <a:gd name="connsiteY0" fmla="*/ 0 h 409312"/>
                <a:gd name="connsiteX1" fmla="*/ 1327879 w 1532535"/>
                <a:gd name="connsiteY1" fmla="*/ 0 h 409312"/>
                <a:gd name="connsiteX2" fmla="*/ 1532535 w 1532535"/>
                <a:gd name="connsiteY2" fmla="*/ 204656 h 409312"/>
                <a:gd name="connsiteX3" fmla="*/ 1532534 w 1532535"/>
                <a:gd name="connsiteY3" fmla="*/ 204656 h 409312"/>
                <a:gd name="connsiteX4" fmla="*/ 1327878 w 1532535"/>
                <a:gd name="connsiteY4" fmla="*/ 409312 h 409312"/>
                <a:gd name="connsiteX5" fmla="*/ 6 w 1532535"/>
                <a:gd name="connsiteY5" fmla="*/ 409311 h 409312"/>
                <a:gd name="connsiteX6" fmla="*/ 41244 w 1532535"/>
                <a:gd name="connsiteY6" fmla="*/ 405154 h 409312"/>
                <a:gd name="connsiteX7" fmla="*/ 204655 w 1532535"/>
                <a:gd name="connsiteY7" fmla="*/ 204656 h 409312"/>
                <a:gd name="connsiteX8" fmla="*/ 204656 w 1532535"/>
                <a:gd name="connsiteY8" fmla="*/ 204656 h 409312"/>
                <a:gd name="connsiteX9" fmla="*/ 0 w 1532535"/>
                <a:gd name="connsiteY9" fmla="*/ 0 h 4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2535" h="409312">
                  <a:moveTo>
                    <a:pt x="0" y="0"/>
                  </a:moveTo>
                  <a:lnTo>
                    <a:pt x="1327879" y="0"/>
                  </a:lnTo>
                  <a:cubicBezTo>
                    <a:pt x="1440907" y="0"/>
                    <a:pt x="1532535" y="91628"/>
                    <a:pt x="1532535" y="204656"/>
                  </a:cubicBezTo>
                  <a:lnTo>
                    <a:pt x="1532534" y="204656"/>
                  </a:lnTo>
                  <a:cubicBezTo>
                    <a:pt x="1532534" y="317684"/>
                    <a:pt x="1440906" y="409312"/>
                    <a:pt x="1327878" y="409312"/>
                  </a:cubicBezTo>
                  <a:lnTo>
                    <a:pt x="6" y="409311"/>
                  </a:lnTo>
                  <a:lnTo>
                    <a:pt x="41244" y="405154"/>
                  </a:lnTo>
                  <a:cubicBezTo>
                    <a:pt x="134502" y="386071"/>
                    <a:pt x="204655" y="303556"/>
                    <a:pt x="204655" y="204656"/>
                  </a:cubicBezTo>
                  <a:lnTo>
                    <a:pt x="204656" y="204656"/>
                  </a:lnTo>
                  <a:cubicBezTo>
                    <a:pt x="204656" y="91628"/>
                    <a:pt x="113028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14ED8FE-A287-4C5A-B702-38CE85B986CE}"/>
                </a:ext>
              </a:extLst>
            </p:cNvPr>
            <p:cNvSpPr/>
            <p:nvPr/>
          </p:nvSpPr>
          <p:spPr>
            <a:xfrm>
              <a:off x="3756180" y="3252789"/>
              <a:ext cx="2373766" cy="4093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138B2C7-3C8E-4928-BB90-9A71DF6B6C32}"/>
                </a:ext>
              </a:extLst>
            </p:cNvPr>
            <p:cNvSpPr/>
            <p:nvPr/>
          </p:nvSpPr>
          <p:spPr>
            <a:xfrm>
              <a:off x="4397199" y="3656469"/>
              <a:ext cx="1532535" cy="409312"/>
            </a:xfrm>
            <a:custGeom>
              <a:avLst/>
              <a:gdLst>
                <a:gd name="connsiteX0" fmla="*/ 0 w 1532535"/>
                <a:gd name="connsiteY0" fmla="*/ 0 h 409312"/>
                <a:gd name="connsiteX1" fmla="*/ 1327879 w 1532535"/>
                <a:gd name="connsiteY1" fmla="*/ 0 h 409312"/>
                <a:gd name="connsiteX2" fmla="*/ 1532535 w 1532535"/>
                <a:gd name="connsiteY2" fmla="*/ 204656 h 409312"/>
                <a:gd name="connsiteX3" fmla="*/ 1532534 w 1532535"/>
                <a:gd name="connsiteY3" fmla="*/ 204656 h 409312"/>
                <a:gd name="connsiteX4" fmla="*/ 1327878 w 1532535"/>
                <a:gd name="connsiteY4" fmla="*/ 409312 h 409312"/>
                <a:gd name="connsiteX5" fmla="*/ 6 w 1532535"/>
                <a:gd name="connsiteY5" fmla="*/ 409311 h 409312"/>
                <a:gd name="connsiteX6" fmla="*/ 41244 w 1532535"/>
                <a:gd name="connsiteY6" fmla="*/ 405154 h 409312"/>
                <a:gd name="connsiteX7" fmla="*/ 204655 w 1532535"/>
                <a:gd name="connsiteY7" fmla="*/ 204656 h 409312"/>
                <a:gd name="connsiteX8" fmla="*/ 204656 w 1532535"/>
                <a:gd name="connsiteY8" fmla="*/ 204656 h 409312"/>
                <a:gd name="connsiteX9" fmla="*/ 0 w 1532535"/>
                <a:gd name="connsiteY9" fmla="*/ 0 h 4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2535" h="409312">
                  <a:moveTo>
                    <a:pt x="0" y="0"/>
                  </a:moveTo>
                  <a:lnTo>
                    <a:pt x="1327879" y="0"/>
                  </a:lnTo>
                  <a:cubicBezTo>
                    <a:pt x="1440907" y="0"/>
                    <a:pt x="1532535" y="91628"/>
                    <a:pt x="1532535" y="204656"/>
                  </a:cubicBezTo>
                  <a:lnTo>
                    <a:pt x="1532534" y="204656"/>
                  </a:lnTo>
                  <a:cubicBezTo>
                    <a:pt x="1532534" y="317684"/>
                    <a:pt x="1440906" y="409312"/>
                    <a:pt x="1327878" y="409312"/>
                  </a:cubicBezTo>
                  <a:lnTo>
                    <a:pt x="6" y="409311"/>
                  </a:lnTo>
                  <a:lnTo>
                    <a:pt x="41244" y="405154"/>
                  </a:lnTo>
                  <a:cubicBezTo>
                    <a:pt x="134502" y="386071"/>
                    <a:pt x="204655" y="303556"/>
                    <a:pt x="204655" y="204656"/>
                  </a:cubicBezTo>
                  <a:lnTo>
                    <a:pt x="204656" y="204656"/>
                  </a:lnTo>
                  <a:cubicBezTo>
                    <a:pt x="204656" y="91628"/>
                    <a:pt x="113028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7E2475C-641B-462F-BE1D-DD72001FE531}"/>
              </a:ext>
            </a:extLst>
          </p:cNvPr>
          <p:cNvGrpSpPr/>
          <p:nvPr/>
        </p:nvGrpSpPr>
        <p:grpSpPr>
          <a:xfrm>
            <a:off x="5014814" y="1262856"/>
            <a:ext cx="2162371" cy="3214688"/>
            <a:chOff x="5014814" y="1262856"/>
            <a:chExt cx="2162371" cy="321468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6C1FC73-677C-48D3-9180-7536D530BC93}"/>
                </a:ext>
              </a:extLst>
            </p:cNvPr>
            <p:cNvGrpSpPr/>
            <p:nvPr/>
          </p:nvGrpSpPr>
          <p:grpSpPr>
            <a:xfrm>
              <a:off x="5014814" y="1262856"/>
              <a:ext cx="2162371" cy="3214688"/>
              <a:chOff x="4933672" y="1281112"/>
              <a:chExt cx="2992082" cy="444817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04734343-388E-4F35-B177-D2A545D13BB5}"/>
                  </a:ext>
                </a:extLst>
              </p:cNvPr>
              <p:cNvSpPr/>
              <p:nvPr/>
            </p:nvSpPr>
            <p:spPr>
              <a:xfrm rot="351215">
                <a:off x="4933672" y="1281112"/>
                <a:ext cx="2981325" cy="4352925"/>
              </a:xfrm>
              <a:prstGeom prst="roundRect">
                <a:avLst>
                  <a:gd name="adj" fmla="val 4472"/>
                </a:avLst>
              </a:prstGeom>
              <a:solidFill>
                <a:srgbClr val="FBE1E2"/>
              </a:solidFill>
              <a:ln w="349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A7F6EBD2-03AC-474E-8E25-0A2C972E006F}"/>
                  </a:ext>
                </a:extLst>
              </p:cNvPr>
              <p:cNvSpPr/>
              <p:nvPr/>
            </p:nvSpPr>
            <p:spPr>
              <a:xfrm rot="21073078">
                <a:off x="4944428" y="1376364"/>
                <a:ext cx="2981325" cy="4352925"/>
              </a:xfrm>
              <a:prstGeom prst="roundRect">
                <a:avLst>
                  <a:gd name="adj" fmla="val 447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49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69D922A-678F-400B-83F6-3A1DF31D50D7}"/>
                  </a:ext>
                </a:extLst>
              </p:cNvPr>
              <p:cNvSpPr/>
              <p:nvPr/>
            </p:nvSpPr>
            <p:spPr>
              <a:xfrm>
                <a:off x="4944429" y="1290638"/>
                <a:ext cx="2981325" cy="4352925"/>
              </a:xfrm>
              <a:custGeom>
                <a:avLst/>
                <a:gdLst>
                  <a:gd name="connsiteX0" fmla="*/ 133325 w 2981325"/>
                  <a:gd name="connsiteY0" fmla="*/ 0 h 4352925"/>
                  <a:gd name="connsiteX1" fmla="*/ 2295525 w 2981325"/>
                  <a:gd name="connsiteY1" fmla="*/ 0 h 4352925"/>
                  <a:gd name="connsiteX2" fmla="*/ 2981325 w 2981325"/>
                  <a:gd name="connsiteY2" fmla="*/ 685800 h 4352925"/>
                  <a:gd name="connsiteX3" fmla="*/ 2981325 w 2981325"/>
                  <a:gd name="connsiteY3" fmla="*/ 4219600 h 4352925"/>
                  <a:gd name="connsiteX4" fmla="*/ 2848000 w 2981325"/>
                  <a:gd name="connsiteY4" fmla="*/ 4352925 h 4352925"/>
                  <a:gd name="connsiteX5" fmla="*/ 133325 w 2981325"/>
                  <a:gd name="connsiteY5" fmla="*/ 4352925 h 4352925"/>
                  <a:gd name="connsiteX6" fmla="*/ 0 w 2981325"/>
                  <a:gd name="connsiteY6" fmla="*/ 4219600 h 4352925"/>
                  <a:gd name="connsiteX7" fmla="*/ 0 w 2981325"/>
                  <a:gd name="connsiteY7" fmla="*/ 133325 h 4352925"/>
                  <a:gd name="connsiteX8" fmla="*/ 133325 w 2981325"/>
                  <a:gd name="connsiteY8" fmla="*/ 0 h 435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1325" h="4352925">
                    <a:moveTo>
                      <a:pt x="133325" y="0"/>
                    </a:moveTo>
                    <a:lnTo>
                      <a:pt x="2295525" y="0"/>
                    </a:lnTo>
                    <a:lnTo>
                      <a:pt x="2981325" y="685800"/>
                    </a:lnTo>
                    <a:lnTo>
                      <a:pt x="2981325" y="4219600"/>
                    </a:lnTo>
                    <a:cubicBezTo>
                      <a:pt x="2981325" y="4293233"/>
                      <a:pt x="2921633" y="4352925"/>
                      <a:pt x="2848000" y="4352925"/>
                    </a:cubicBezTo>
                    <a:lnTo>
                      <a:pt x="133325" y="4352925"/>
                    </a:lnTo>
                    <a:cubicBezTo>
                      <a:pt x="59692" y="4352925"/>
                      <a:pt x="0" y="4293233"/>
                      <a:pt x="0" y="4219600"/>
                    </a:cubicBezTo>
                    <a:lnTo>
                      <a:pt x="0" y="133325"/>
                    </a:lnTo>
                    <a:cubicBezTo>
                      <a:pt x="0" y="59692"/>
                      <a:pt x="59692" y="0"/>
                      <a:pt x="1333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49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70A4B8C9-87F2-4A62-8A0B-4491F427443A}"/>
                  </a:ext>
                </a:extLst>
              </p:cNvPr>
              <p:cNvSpPr/>
              <p:nvPr/>
            </p:nvSpPr>
            <p:spPr>
              <a:xfrm rot="5400000" flipV="1">
                <a:off x="7239954" y="1290638"/>
                <a:ext cx="685800" cy="685800"/>
              </a:xfrm>
              <a:custGeom>
                <a:avLst/>
                <a:gdLst>
                  <a:gd name="connsiteX0" fmla="*/ 0 w 685800"/>
                  <a:gd name="connsiteY0" fmla="*/ 0 h 685800"/>
                  <a:gd name="connsiteX1" fmla="*/ 552475 w 685800"/>
                  <a:gd name="connsiteY1" fmla="*/ 0 h 685800"/>
                  <a:gd name="connsiteX2" fmla="*/ 685800 w 685800"/>
                  <a:gd name="connsiteY2" fmla="*/ 133325 h 685800"/>
                  <a:gd name="connsiteX3" fmla="*/ 685800 w 685800"/>
                  <a:gd name="connsiteY3" fmla="*/ 685800 h 685800"/>
                  <a:gd name="connsiteX4" fmla="*/ 0 w 685800"/>
                  <a:gd name="connsiteY4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800" h="685800">
                    <a:moveTo>
                      <a:pt x="0" y="0"/>
                    </a:moveTo>
                    <a:lnTo>
                      <a:pt x="552475" y="0"/>
                    </a:lnTo>
                    <a:cubicBezTo>
                      <a:pt x="626108" y="0"/>
                      <a:pt x="685800" y="59692"/>
                      <a:pt x="685800" y="133325"/>
                    </a:cubicBezTo>
                    <a:lnTo>
                      <a:pt x="685800" y="685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EB925C1-232B-45F7-916E-38FA3BBF441C}"/>
                </a:ext>
              </a:extLst>
            </p:cNvPr>
            <p:cNvGrpSpPr/>
            <p:nvPr/>
          </p:nvGrpSpPr>
          <p:grpSpPr>
            <a:xfrm>
              <a:off x="5202197" y="1981104"/>
              <a:ext cx="1783718" cy="1974656"/>
              <a:chOff x="5202197" y="2539904"/>
              <a:chExt cx="1783718" cy="1974656"/>
            </a:xfrm>
            <a:solidFill>
              <a:schemeClr val="tx1">
                <a:alpha val="5000"/>
              </a:schemeClr>
            </a:solidFill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267E233-613F-4B9C-A543-A7C6EB4CFFCC}"/>
                  </a:ext>
                </a:extLst>
              </p:cNvPr>
              <p:cNvSpPr/>
              <p:nvPr/>
            </p:nvSpPr>
            <p:spPr>
              <a:xfrm>
                <a:off x="5206085" y="2539904"/>
                <a:ext cx="620763" cy="3570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1ED425-8CDC-4769-ABCC-16A064546EF2}"/>
                  </a:ext>
                </a:extLst>
              </p:cNvPr>
              <p:cNvSpPr/>
              <p:nvPr/>
            </p:nvSpPr>
            <p:spPr>
              <a:xfrm>
                <a:off x="5911410" y="2541917"/>
                <a:ext cx="1074505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83D8B52-5936-46E9-B823-04EE7B3EB514}"/>
                  </a:ext>
                </a:extLst>
              </p:cNvPr>
              <p:cNvSpPr/>
              <p:nvPr/>
            </p:nvSpPr>
            <p:spPr>
              <a:xfrm>
                <a:off x="5911410" y="2596389"/>
                <a:ext cx="864421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23E1B06-2A71-42E7-B25F-4CFA3124D1BD}"/>
                  </a:ext>
                </a:extLst>
              </p:cNvPr>
              <p:cNvSpPr/>
              <p:nvPr/>
            </p:nvSpPr>
            <p:spPr>
              <a:xfrm>
                <a:off x="5911410" y="2650860"/>
                <a:ext cx="648486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852216B-FDF0-4342-8257-B5251CA5FFD8}"/>
                  </a:ext>
                </a:extLst>
              </p:cNvPr>
              <p:cNvSpPr/>
              <p:nvPr/>
            </p:nvSpPr>
            <p:spPr>
              <a:xfrm>
                <a:off x="5911410" y="2705331"/>
                <a:ext cx="755416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363DD5C-E0FD-46D5-B0E4-E8550C1C3328}"/>
                  </a:ext>
                </a:extLst>
              </p:cNvPr>
              <p:cNvSpPr/>
              <p:nvPr/>
            </p:nvSpPr>
            <p:spPr>
              <a:xfrm>
                <a:off x="5911410" y="2759802"/>
                <a:ext cx="449161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50849C6-81C3-4C2A-82CA-ED9BA1CADD9C}"/>
                  </a:ext>
                </a:extLst>
              </p:cNvPr>
              <p:cNvSpPr/>
              <p:nvPr/>
            </p:nvSpPr>
            <p:spPr>
              <a:xfrm>
                <a:off x="5911410" y="2814274"/>
                <a:ext cx="382720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15CFC9F-C717-4D06-863B-9AC829A62FBD}"/>
                  </a:ext>
                </a:extLst>
              </p:cNvPr>
              <p:cNvSpPr/>
              <p:nvPr/>
            </p:nvSpPr>
            <p:spPr>
              <a:xfrm>
                <a:off x="5911410" y="2868745"/>
                <a:ext cx="568549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3755973-0F9C-4E27-AAB1-87E556C9A87E}"/>
                  </a:ext>
                </a:extLst>
              </p:cNvPr>
              <p:cNvSpPr/>
              <p:nvPr/>
            </p:nvSpPr>
            <p:spPr>
              <a:xfrm>
                <a:off x="5206085" y="3071972"/>
                <a:ext cx="620763" cy="3570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E9D0ECE-F061-477A-B1C8-EC19AF77D04E}"/>
                  </a:ext>
                </a:extLst>
              </p:cNvPr>
              <p:cNvSpPr/>
              <p:nvPr/>
            </p:nvSpPr>
            <p:spPr>
              <a:xfrm>
                <a:off x="5911410" y="3073985"/>
                <a:ext cx="1074505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C157740-BB40-49BE-B1D5-B126A48E2026}"/>
                  </a:ext>
                </a:extLst>
              </p:cNvPr>
              <p:cNvSpPr/>
              <p:nvPr/>
            </p:nvSpPr>
            <p:spPr>
              <a:xfrm>
                <a:off x="5911410" y="3128456"/>
                <a:ext cx="864421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47545FD-B3D1-4C30-99BD-1BF2EBA4C057}"/>
                  </a:ext>
                </a:extLst>
              </p:cNvPr>
              <p:cNvSpPr/>
              <p:nvPr/>
            </p:nvSpPr>
            <p:spPr>
              <a:xfrm>
                <a:off x="5911410" y="3182928"/>
                <a:ext cx="648486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32BD3B6-FB0C-4424-9871-596A42A942CF}"/>
                  </a:ext>
                </a:extLst>
              </p:cNvPr>
              <p:cNvSpPr/>
              <p:nvPr/>
            </p:nvSpPr>
            <p:spPr>
              <a:xfrm>
                <a:off x="5911410" y="3237399"/>
                <a:ext cx="755416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64513B2-4E0E-4AFD-88D2-0EB247267865}"/>
                  </a:ext>
                </a:extLst>
              </p:cNvPr>
              <p:cNvSpPr/>
              <p:nvPr/>
            </p:nvSpPr>
            <p:spPr>
              <a:xfrm>
                <a:off x="5911410" y="3291870"/>
                <a:ext cx="449161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2340F7E-38F0-4F64-A2D7-ECC07349F7EB}"/>
                  </a:ext>
                </a:extLst>
              </p:cNvPr>
              <p:cNvSpPr/>
              <p:nvPr/>
            </p:nvSpPr>
            <p:spPr>
              <a:xfrm>
                <a:off x="5911410" y="3346341"/>
                <a:ext cx="382720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D171EB3-3E1B-476B-951A-A914C58F76F4}"/>
                  </a:ext>
                </a:extLst>
              </p:cNvPr>
              <p:cNvSpPr/>
              <p:nvPr/>
            </p:nvSpPr>
            <p:spPr>
              <a:xfrm>
                <a:off x="5911410" y="3400813"/>
                <a:ext cx="568549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0C41F8A-5EAA-4087-B089-7BF590A52549}"/>
                  </a:ext>
                </a:extLst>
              </p:cNvPr>
              <p:cNvSpPr/>
              <p:nvPr/>
            </p:nvSpPr>
            <p:spPr>
              <a:xfrm>
                <a:off x="5202197" y="3625464"/>
                <a:ext cx="620763" cy="3570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3221F5E-B4CD-42FA-9942-6F60B958A306}"/>
                  </a:ext>
                </a:extLst>
              </p:cNvPr>
              <p:cNvSpPr/>
              <p:nvPr/>
            </p:nvSpPr>
            <p:spPr>
              <a:xfrm>
                <a:off x="5907522" y="3627477"/>
                <a:ext cx="1074505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0942A5C-4965-42B2-BF4A-D1AB512DFA24}"/>
                  </a:ext>
                </a:extLst>
              </p:cNvPr>
              <p:cNvSpPr/>
              <p:nvPr/>
            </p:nvSpPr>
            <p:spPr>
              <a:xfrm>
                <a:off x="5907522" y="3681949"/>
                <a:ext cx="864421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7096CD1-A013-45CA-B3DF-19C010E9E4CA}"/>
                  </a:ext>
                </a:extLst>
              </p:cNvPr>
              <p:cNvSpPr/>
              <p:nvPr/>
            </p:nvSpPr>
            <p:spPr>
              <a:xfrm>
                <a:off x="5907522" y="3736420"/>
                <a:ext cx="648486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A565A06-DED0-4C0E-A7F5-8D4B61642341}"/>
                  </a:ext>
                </a:extLst>
              </p:cNvPr>
              <p:cNvSpPr/>
              <p:nvPr/>
            </p:nvSpPr>
            <p:spPr>
              <a:xfrm>
                <a:off x="5907522" y="3790891"/>
                <a:ext cx="755416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E903B4F-70FE-469B-913E-79BC3E3EE37F}"/>
                  </a:ext>
                </a:extLst>
              </p:cNvPr>
              <p:cNvSpPr/>
              <p:nvPr/>
            </p:nvSpPr>
            <p:spPr>
              <a:xfrm>
                <a:off x="5907522" y="3845362"/>
                <a:ext cx="449161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6785814-7344-4349-B9A5-98BC1544E3BF}"/>
                  </a:ext>
                </a:extLst>
              </p:cNvPr>
              <p:cNvSpPr/>
              <p:nvPr/>
            </p:nvSpPr>
            <p:spPr>
              <a:xfrm>
                <a:off x="5907522" y="3899834"/>
                <a:ext cx="382720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AFF01F1-CBE0-4C66-8C09-A243A92B8CB8}"/>
                  </a:ext>
                </a:extLst>
              </p:cNvPr>
              <p:cNvSpPr/>
              <p:nvPr/>
            </p:nvSpPr>
            <p:spPr>
              <a:xfrm>
                <a:off x="5907522" y="3954305"/>
                <a:ext cx="568549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DE85826-4F3D-4436-B7EB-387F89800CB2}"/>
                  </a:ext>
                </a:extLst>
              </p:cNvPr>
              <p:cNvSpPr/>
              <p:nvPr/>
            </p:nvSpPr>
            <p:spPr>
              <a:xfrm>
                <a:off x="5202197" y="4157532"/>
                <a:ext cx="620763" cy="3570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FBEE63A-FB58-4E2E-B951-4AECE5944FCF}"/>
                  </a:ext>
                </a:extLst>
              </p:cNvPr>
              <p:cNvSpPr/>
              <p:nvPr/>
            </p:nvSpPr>
            <p:spPr>
              <a:xfrm>
                <a:off x="5907522" y="4159545"/>
                <a:ext cx="1074505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E7AB208-9A57-4B22-8D40-D7DC0CFD5AFC}"/>
                  </a:ext>
                </a:extLst>
              </p:cNvPr>
              <p:cNvSpPr/>
              <p:nvPr/>
            </p:nvSpPr>
            <p:spPr>
              <a:xfrm>
                <a:off x="5907522" y="4214016"/>
                <a:ext cx="864421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547F546-4DD7-428D-90BD-D526D1233C1A}"/>
                  </a:ext>
                </a:extLst>
              </p:cNvPr>
              <p:cNvSpPr/>
              <p:nvPr/>
            </p:nvSpPr>
            <p:spPr>
              <a:xfrm>
                <a:off x="5907522" y="4268488"/>
                <a:ext cx="648486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B336D6E-0F8F-4A4F-849A-82A51F8EB11A}"/>
                  </a:ext>
                </a:extLst>
              </p:cNvPr>
              <p:cNvSpPr/>
              <p:nvPr/>
            </p:nvSpPr>
            <p:spPr>
              <a:xfrm>
                <a:off x="5907522" y="4322959"/>
                <a:ext cx="755416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0CC9593-4CD5-4D74-9E18-D435CD4FE4AB}"/>
                  </a:ext>
                </a:extLst>
              </p:cNvPr>
              <p:cNvSpPr/>
              <p:nvPr/>
            </p:nvSpPr>
            <p:spPr>
              <a:xfrm>
                <a:off x="5907522" y="4377430"/>
                <a:ext cx="449161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2A5596B-1973-4AEC-9ACF-568801914875}"/>
                  </a:ext>
                </a:extLst>
              </p:cNvPr>
              <p:cNvSpPr/>
              <p:nvPr/>
            </p:nvSpPr>
            <p:spPr>
              <a:xfrm>
                <a:off x="5907522" y="4431901"/>
                <a:ext cx="382720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3515656-6691-4A2E-BDF9-A983A253E2CE}"/>
                  </a:ext>
                </a:extLst>
              </p:cNvPr>
              <p:cNvSpPr/>
              <p:nvPr/>
            </p:nvSpPr>
            <p:spPr>
              <a:xfrm>
                <a:off x="5907522" y="4486373"/>
                <a:ext cx="568549" cy="281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8A56D3-1CB5-4943-91D1-B2FD914544A4}"/>
              </a:ext>
            </a:extLst>
          </p:cNvPr>
          <p:cNvSpPr txBox="1"/>
          <p:nvPr/>
        </p:nvSpPr>
        <p:spPr>
          <a:xfrm>
            <a:off x="2409114" y="4919471"/>
            <a:ext cx="7365995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 설계 제안서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</a:rPr>
              <a:t>AI</a:t>
            </a:r>
            <a:r>
              <a:rPr lang="ko-KR" altLang="en-US" sz="7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</a:rPr>
              <a:t>부트캠프 </a:t>
            </a: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</a:rPr>
              <a:t>7</a:t>
            </a:r>
            <a:r>
              <a:rPr lang="ko-KR" altLang="en-US" sz="700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</a:rPr>
              <a:t>기 윤나영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4" name="원형: 비어 있음 73">
            <a:extLst>
              <a:ext uri="{FF2B5EF4-FFF2-40B4-BE49-F238E27FC236}">
                <a16:creationId xmlns:a16="http://schemas.microsoft.com/office/drawing/2014/main" id="{9A0027D9-428D-4536-A0F4-4959A214C364}"/>
              </a:ext>
            </a:extLst>
          </p:cNvPr>
          <p:cNvSpPr/>
          <p:nvPr/>
        </p:nvSpPr>
        <p:spPr>
          <a:xfrm rot="10800000" flipV="1">
            <a:off x="7367811" y="4623420"/>
            <a:ext cx="218289" cy="218289"/>
          </a:xfrm>
          <a:prstGeom prst="donut">
            <a:avLst>
              <a:gd name="adj" fmla="val 17815"/>
            </a:avLst>
          </a:prstGeom>
          <a:solidFill>
            <a:schemeClr val="accent5"/>
          </a:solidFill>
          <a:ln w="3492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4BB19535-69C6-4081-A3BD-8AD5CA2038B8}"/>
              </a:ext>
            </a:extLst>
          </p:cNvPr>
          <p:cNvSpPr/>
          <p:nvPr/>
        </p:nvSpPr>
        <p:spPr>
          <a:xfrm rot="13500000" flipV="1">
            <a:off x="7930855" y="4220922"/>
            <a:ext cx="218289" cy="218289"/>
          </a:xfrm>
          <a:prstGeom prst="mathMultiply">
            <a:avLst/>
          </a:prstGeom>
          <a:solidFill>
            <a:srgbClr val="FF7C80"/>
          </a:solidFill>
          <a:ln w="3492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7" name="나누기 기호 76">
            <a:extLst>
              <a:ext uri="{FF2B5EF4-FFF2-40B4-BE49-F238E27FC236}">
                <a16:creationId xmlns:a16="http://schemas.microsoft.com/office/drawing/2014/main" id="{A7E1BD5E-2F2E-41A0-807E-6A546D33B2BD}"/>
              </a:ext>
            </a:extLst>
          </p:cNvPr>
          <p:cNvSpPr/>
          <p:nvPr/>
        </p:nvSpPr>
        <p:spPr>
          <a:xfrm rot="9900000" flipV="1">
            <a:off x="4495425" y="4528231"/>
            <a:ext cx="218289" cy="218289"/>
          </a:xfrm>
          <a:prstGeom prst="mathDivide">
            <a:avLst/>
          </a:prstGeom>
          <a:solidFill>
            <a:srgbClr val="FFC000"/>
          </a:solidFill>
          <a:ln w="3492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9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87B777-DA52-4C6A-944B-929DCFFEBAE5}"/>
              </a:ext>
            </a:extLst>
          </p:cNvPr>
          <p:cNvSpPr/>
          <p:nvPr/>
        </p:nvSpPr>
        <p:spPr>
          <a:xfrm rot="60000">
            <a:off x="346458" y="247663"/>
            <a:ext cx="11630107" cy="6002593"/>
          </a:xfrm>
          <a:prstGeom prst="roundRect">
            <a:avLst>
              <a:gd name="adj" fmla="val 3085"/>
            </a:avLst>
          </a:prstGeom>
          <a:solidFill>
            <a:srgbClr val="FBE1E2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0678569-A824-4F95-BF41-7BC0C819501E}"/>
              </a:ext>
            </a:extLst>
          </p:cNvPr>
          <p:cNvSpPr/>
          <p:nvPr/>
        </p:nvSpPr>
        <p:spPr>
          <a:xfrm rot="21480000">
            <a:off x="309580" y="375065"/>
            <a:ext cx="11561549" cy="6190933"/>
          </a:xfrm>
          <a:prstGeom prst="roundRect">
            <a:avLst>
              <a:gd name="adj" fmla="val 3085"/>
            </a:avLst>
          </a:prstGeom>
          <a:solidFill>
            <a:schemeClr val="accent5">
              <a:lumMod val="20000"/>
              <a:lumOff val="8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76692C-E8F3-4A28-B4CD-CFA23F1E69D3}"/>
              </a:ext>
            </a:extLst>
          </p:cNvPr>
          <p:cNvSpPr/>
          <p:nvPr/>
        </p:nvSpPr>
        <p:spPr>
          <a:xfrm>
            <a:off x="345373" y="289299"/>
            <a:ext cx="11501253" cy="6279402"/>
          </a:xfrm>
          <a:prstGeom prst="roundRect">
            <a:avLst>
              <a:gd name="adj" fmla="val 3085"/>
            </a:avLst>
          </a:pr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거치형 플랫폼 내 점유율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B78095-D968-4BA5-9E2D-F1FC234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" y="1709367"/>
            <a:ext cx="5958605" cy="35223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67AE16-E0A7-4D7B-B93F-AF4CABE22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877" y="1795355"/>
            <a:ext cx="5667679" cy="3350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9E44FD-B935-4D47-855E-AB2C7AB88435}"/>
              </a:ext>
            </a:extLst>
          </p:cNvPr>
          <p:cNvSpPr txBox="1"/>
          <p:nvPr/>
        </p:nvSpPr>
        <p:spPr>
          <a:xfrm>
            <a:off x="2238215" y="15247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플랫폼별 점유율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13C29-A896-432A-AB83-B5B3B257ED68}"/>
              </a:ext>
            </a:extLst>
          </p:cNvPr>
          <p:cNvSpPr txBox="1"/>
          <p:nvPr/>
        </p:nvSpPr>
        <p:spPr>
          <a:xfrm>
            <a:off x="7894040" y="1510416"/>
            <a:ext cx="188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회사별 점유율</a:t>
            </a:r>
          </a:p>
        </p:txBody>
      </p:sp>
    </p:spTree>
    <p:extLst>
      <p:ext uri="{BB962C8B-B14F-4D97-AF65-F5344CB8AC3E}">
        <p14:creationId xmlns:p14="http://schemas.microsoft.com/office/powerpoint/2010/main" val="229259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87B777-DA52-4C6A-944B-929DCFFEBAE5}"/>
              </a:ext>
            </a:extLst>
          </p:cNvPr>
          <p:cNvSpPr/>
          <p:nvPr/>
        </p:nvSpPr>
        <p:spPr>
          <a:xfrm rot="60000">
            <a:off x="346458" y="247663"/>
            <a:ext cx="11630107" cy="6002593"/>
          </a:xfrm>
          <a:prstGeom prst="roundRect">
            <a:avLst>
              <a:gd name="adj" fmla="val 3085"/>
            </a:avLst>
          </a:prstGeom>
          <a:solidFill>
            <a:srgbClr val="FBE1E2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0678569-A824-4F95-BF41-7BC0C819501E}"/>
              </a:ext>
            </a:extLst>
          </p:cNvPr>
          <p:cNvSpPr/>
          <p:nvPr/>
        </p:nvSpPr>
        <p:spPr>
          <a:xfrm rot="21480000">
            <a:off x="309580" y="375065"/>
            <a:ext cx="11561549" cy="6190933"/>
          </a:xfrm>
          <a:prstGeom prst="roundRect">
            <a:avLst>
              <a:gd name="adj" fmla="val 3085"/>
            </a:avLst>
          </a:prstGeom>
          <a:solidFill>
            <a:schemeClr val="accent5">
              <a:lumMod val="20000"/>
              <a:lumOff val="8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76692C-E8F3-4A28-B4CD-CFA23F1E69D3}"/>
              </a:ext>
            </a:extLst>
          </p:cNvPr>
          <p:cNvSpPr/>
          <p:nvPr/>
        </p:nvSpPr>
        <p:spPr>
          <a:xfrm>
            <a:off x="345373" y="289299"/>
            <a:ext cx="11501253" cy="6279402"/>
          </a:xfrm>
          <a:prstGeom prst="roundRect">
            <a:avLst>
              <a:gd name="adj" fmla="val 3085"/>
            </a:avLst>
          </a:pr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휴대형 플랫폼 내 점유율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BDE937-3468-4414-BCF5-E77CC4263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928687"/>
            <a:ext cx="98202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5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87B777-DA52-4C6A-944B-929DCFFEBAE5}"/>
              </a:ext>
            </a:extLst>
          </p:cNvPr>
          <p:cNvSpPr/>
          <p:nvPr/>
        </p:nvSpPr>
        <p:spPr>
          <a:xfrm rot="60000">
            <a:off x="346458" y="247663"/>
            <a:ext cx="11630107" cy="6002593"/>
          </a:xfrm>
          <a:prstGeom prst="roundRect">
            <a:avLst>
              <a:gd name="adj" fmla="val 3085"/>
            </a:avLst>
          </a:prstGeom>
          <a:solidFill>
            <a:srgbClr val="FBE1E2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0678569-A824-4F95-BF41-7BC0C819501E}"/>
              </a:ext>
            </a:extLst>
          </p:cNvPr>
          <p:cNvSpPr/>
          <p:nvPr/>
        </p:nvSpPr>
        <p:spPr>
          <a:xfrm rot="21480000">
            <a:off x="309580" y="375065"/>
            <a:ext cx="11561549" cy="6190933"/>
          </a:xfrm>
          <a:prstGeom prst="roundRect">
            <a:avLst>
              <a:gd name="adj" fmla="val 3085"/>
            </a:avLst>
          </a:prstGeom>
          <a:solidFill>
            <a:schemeClr val="accent5">
              <a:lumMod val="20000"/>
              <a:lumOff val="8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76692C-E8F3-4A28-B4CD-CFA23F1E69D3}"/>
              </a:ext>
            </a:extLst>
          </p:cNvPr>
          <p:cNvSpPr/>
          <p:nvPr/>
        </p:nvSpPr>
        <p:spPr>
          <a:xfrm>
            <a:off x="345373" y="289299"/>
            <a:ext cx="11501253" cy="6279402"/>
          </a:xfrm>
          <a:prstGeom prst="roundRect">
            <a:avLst>
              <a:gd name="adj" fmla="val 3085"/>
            </a:avLst>
          </a:pr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3200" b="1" ker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방향성 제시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755A18-F41D-4F2F-A945-C15B30894AF6}"/>
              </a:ext>
            </a:extLst>
          </p:cNvPr>
          <p:cNvSpPr/>
          <p:nvPr/>
        </p:nvSpPr>
        <p:spPr>
          <a:xfrm>
            <a:off x="931178" y="1275127"/>
            <a:ext cx="5164822" cy="4756557"/>
          </a:xfrm>
          <a:prstGeom prst="rect">
            <a:avLst/>
          </a:prstGeom>
          <a:solidFill>
            <a:srgbClr val="FBE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b="1" dirty="0"/>
              <a:t>콘솔게임 수요가 높은</a:t>
            </a:r>
            <a:endParaRPr lang="en-US" altLang="ko-KR" b="1" dirty="0"/>
          </a:p>
          <a:p>
            <a:pPr algn="ctr"/>
            <a:r>
              <a:rPr lang="ko-KR" altLang="en-US" b="1" dirty="0"/>
              <a:t>북미시장을 중심으로 선공개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b="1" dirty="0"/>
              <a:t>콘솔게임 등장 이후</a:t>
            </a:r>
            <a:endParaRPr lang="en-US" altLang="ko-KR" b="1" dirty="0"/>
          </a:p>
          <a:p>
            <a:pPr algn="ctr"/>
            <a:r>
              <a:rPr lang="ko-KR" altLang="en-US" b="1" dirty="0"/>
              <a:t>꾸준히 선호도가 높은 액션장르로 출시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b="1" dirty="0"/>
              <a:t>거치형 콘솔게임 플랫폼 내</a:t>
            </a:r>
            <a:endParaRPr lang="en-US" altLang="ko-KR" b="1" dirty="0"/>
          </a:p>
          <a:p>
            <a:pPr algn="ctr"/>
            <a:r>
              <a:rPr lang="ko-KR" altLang="en-US" b="1" dirty="0"/>
              <a:t>양강구도인 플레이스테이션</a:t>
            </a:r>
            <a:r>
              <a:rPr lang="en-US" altLang="ko-KR" b="1" dirty="0"/>
              <a:t>, </a:t>
            </a:r>
            <a:r>
              <a:rPr lang="ko-KR" altLang="en-US" b="1" dirty="0"/>
              <a:t>엑스박스로 출시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06002-1419-4A84-A996-0E07912B3A9D}"/>
              </a:ext>
            </a:extLst>
          </p:cNvPr>
          <p:cNvSpPr txBox="1"/>
          <p:nvPr/>
        </p:nvSpPr>
        <p:spPr>
          <a:xfrm>
            <a:off x="6333688" y="1275127"/>
            <a:ext cx="28568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플랫폼</a:t>
            </a:r>
            <a:endParaRPr lang="en-US" altLang="ko-KR" b="1" dirty="0"/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플레이스테이션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엑스박스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장르</a:t>
            </a:r>
            <a:endParaRPr lang="en-US" altLang="ko-KR" b="1" dirty="0"/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액션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출시 시장</a:t>
            </a:r>
            <a:endParaRPr lang="en-US" altLang="ko-KR" b="1" dirty="0"/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북미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2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F160273-22B5-462F-B022-39ED09BEC882}"/>
              </a:ext>
            </a:extLst>
          </p:cNvPr>
          <p:cNvSpPr/>
          <p:nvPr/>
        </p:nvSpPr>
        <p:spPr>
          <a:xfrm rot="60000">
            <a:off x="346458" y="247663"/>
            <a:ext cx="11630107" cy="6002593"/>
          </a:xfrm>
          <a:prstGeom prst="roundRect">
            <a:avLst>
              <a:gd name="adj" fmla="val 3085"/>
            </a:avLst>
          </a:prstGeom>
          <a:solidFill>
            <a:srgbClr val="FBE1E2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30AE943-B8E8-496D-B6E7-CBFBD1563EBB}"/>
              </a:ext>
            </a:extLst>
          </p:cNvPr>
          <p:cNvSpPr/>
          <p:nvPr/>
        </p:nvSpPr>
        <p:spPr>
          <a:xfrm rot="21480000">
            <a:off x="309580" y="375065"/>
            <a:ext cx="11561549" cy="6190933"/>
          </a:xfrm>
          <a:prstGeom prst="roundRect">
            <a:avLst>
              <a:gd name="adj" fmla="val 3085"/>
            </a:avLst>
          </a:prstGeom>
          <a:solidFill>
            <a:schemeClr val="accent5">
              <a:lumMod val="20000"/>
              <a:lumOff val="8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996EC2-FDE3-43EE-8A13-5F6C20DECF27}"/>
              </a:ext>
            </a:extLst>
          </p:cNvPr>
          <p:cNvSpPr/>
          <p:nvPr/>
        </p:nvSpPr>
        <p:spPr>
          <a:xfrm>
            <a:off x="345373" y="289299"/>
            <a:ext cx="11501253" cy="6279402"/>
          </a:xfrm>
          <a:prstGeom prst="roundRect">
            <a:avLst>
              <a:gd name="adj" fmla="val 3085"/>
            </a:avLst>
          </a:pr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 설계 제안서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5804" y="2130851"/>
            <a:ext cx="3436528" cy="3436528"/>
          </a:xfrm>
          <a:prstGeom prst="rect">
            <a:avLst/>
          </a:prstGeom>
          <a:solidFill>
            <a:srgbClr val="FBE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분석 방향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24805" y="3000973"/>
            <a:ext cx="2566406" cy="2566406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누적 게임 데이터 분석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54855" y="4826584"/>
            <a:ext cx="740795" cy="740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t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방향성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982332" y="2133081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982332" y="3003202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982332" y="4800066"/>
            <a:ext cx="2021305" cy="0"/>
          </a:xfrm>
          <a:prstGeom prst="line">
            <a:avLst/>
          </a:prstGeom>
          <a:ln>
            <a:solidFill>
              <a:srgbClr val="66CC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434096" y="1875967"/>
            <a:ext cx="3713804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분석방향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새로운 게임 설계를 위한 분석 방향 제시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434096" y="2796580"/>
            <a:ext cx="3713804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누적 게임 데이터 분석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1980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년대부터 누적 된 데이터를 기반으로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분석 및 그래프 시각화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434096" y="4585636"/>
            <a:ext cx="3713804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방향성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 게임 출시 방향성 제시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6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F160273-22B5-462F-B022-39ED09BEC882}"/>
              </a:ext>
            </a:extLst>
          </p:cNvPr>
          <p:cNvSpPr/>
          <p:nvPr/>
        </p:nvSpPr>
        <p:spPr>
          <a:xfrm rot="60000">
            <a:off x="346458" y="247663"/>
            <a:ext cx="11630107" cy="6002593"/>
          </a:xfrm>
          <a:prstGeom prst="roundRect">
            <a:avLst>
              <a:gd name="adj" fmla="val 3085"/>
            </a:avLst>
          </a:prstGeom>
          <a:solidFill>
            <a:srgbClr val="FBE1E2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30AE943-B8E8-496D-B6E7-CBFBD1563EBB}"/>
              </a:ext>
            </a:extLst>
          </p:cNvPr>
          <p:cNvSpPr/>
          <p:nvPr/>
        </p:nvSpPr>
        <p:spPr>
          <a:xfrm rot="21480000">
            <a:off x="309580" y="375065"/>
            <a:ext cx="11561549" cy="6190933"/>
          </a:xfrm>
          <a:prstGeom prst="roundRect">
            <a:avLst>
              <a:gd name="adj" fmla="val 3085"/>
            </a:avLst>
          </a:prstGeom>
          <a:solidFill>
            <a:schemeClr val="accent5">
              <a:lumMod val="20000"/>
              <a:lumOff val="8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996EC2-FDE3-43EE-8A13-5F6C20DECF27}"/>
              </a:ext>
            </a:extLst>
          </p:cNvPr>
          <p:cNvSpPr/>
          <p:nvPr/>
        </p:nvSpPr>
        <p:spPr>
          <a:xfrm>
            <a:off x="345373" y="247354"/>
            <a:ext cx="11501253" cy="6279402"/>
          </a:xfrm>
          <a:prstGeom prst="roundRect">
            <a:avLst>
              <a:gd name="adj" fmla="val 3085"/>
            </a:avLst>
          </a:pr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 방향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269132-284D-4226-9F4D-5D4E5DD0F555}"/>
              </a:ext>
            </a:extLst>
          </p:cNvPr>
          <p:cNvSpPr/>
          <p:nvPr/>
        </p:nvSpPr>
        <p:spPr>
          <a:xfrm>
            <a:off x="6258836" y="1444305"/>
            <a:ext cx="4272459" cy="4604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지역에 따른 게임장르 선호도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지역에 따라 게임 장르에 대한 선호도 차이가 있는지 분석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04040"/>
                </a:solidFill>
              </a:rPr>
              <a:t>연도별 게임 트렌드</a:t>
            </a:r>
            <a:endParaRPr lang="en-US" altLang="ko-KR" b="1" dirty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A6A6A6"/>
                </a:solidFill>
              </a:rPr>
              <a:t>연도별로 게임 장르에 대한 트렌드가 있는지 분석</a:t>
            </a:r>
            <a:endParaRPr lang="en-US" altLang="ko-KR" sz="1200" dirty="0">
              <a:solidFill>
                <a:srgbClr val="A6A6A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A6A6A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04040"/>
                </a:solidFill>
              </a:rPr>
              <a:t>출고량이 높은 게임에 대한 분석</a:t>
            </a:r>
            <a:endParaRPr lang="en-US" altLang="ko-KR" b="1" dirty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A6A6A6"/>
                </a:solidFill>
              </a:rPr>
              <a:t>출고량 </a:t>
            </a:r>
            <a:r>
              <a:rPr lang="en-US" altLang="ko-KR" sz="1200" dirty="0">
                <a:solidFill>
                  <a:srgbClr val="A6A6A6"/>
                </a:solidFill>
              </a:rPr>
              <a:t>TOP10 </a:t>
            </a:r>
            <a:r>
              <a:rPr lang="ko-KR" altLang="en-US" sz="1200" dirty="0">
                <a:solidFill>
                  <a:srgbClr val="A6A6A6"/>
                </a:solidFill>
              </a:rPr>
              <a:t>게임 분석 및 그래프 시각화</a:t>
            </a:r>
            <a:endParaRPr lang="en-US" altLang="ko-KR" sz="1200" dirty="0">
              <a:solidFill>
                <a:srgbClr val="A6A6A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A6A6A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04040"/>
                </a:solidFill>
              </a:rPr>
              <a:t>시장 규모 분석</a:t>
            </a:r>
            <a:endParaRPr lang="en-US" altLang="ko-KR" b="1" dirty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A6A6A6"/>
                </a:solidFill>
              </a:rPr>
              <a:t>지역별 게임 시장 규모 분석</a:t>
            </a:r>
            <a:endParaRPr lang="en-US" altLang="ko-KR" sz="1200" dirty="0">
              <a:solidFill>
                <a:srgbClr val="A6A6A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04040"/>
                </a:solidFill>
              </a:rPr>
              <a:t>거치형 플랫폼과 휴대형 플랫폼 분석</a:t>
            </a:r>
            <a:endParaRPr lang="en-US" altLang="ko-KR" b="1" dirty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A6A6A6"/>
                </a:solidFill>
              </a:rPr>
              <a:t>거치형 플랫폼과 휴대형 플랫폼의 점유율 분석</a:t>
            </a:r>
            <a:endParaRPr lang="en-US" altLang="ko-KR" sz="1200" dirty="0">
              <a:solidFill>
                <a:srgbClr val="A6A6A6"/>
              </a:solidFill>
            </a:endParaRPr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5CDEF121-9D2D-4100-A16B-1CA7CB165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275249"/>
              </p:ext>
            </p:extLst>
          </p:nvPr>
        </p:nvGraphicFramePr>
        <p:xfrm>
          <a:off x="912203" y="1444305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539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F160273-22B5-462F-B022-39ED09BEC882}"/>
              </a:ext>
            </a:extLst>
          </p:cNvPr>
          <p:cNvSpPr/>
          <p:nvPr/>
        </p:nvSpPr>
        <p:spPr>
          <a:xfrm rot="60000">
            <a:off x="346458" y="247663"/>
            <a:ext cx="11630107" cy="6002593"/>
          </a:xfrm>
          <a:prstGeom prst="roundRect">
            <a:avLst>
              <a:gd name="adj" fmla="val 3085"/>
            </a:avLst>
          </a:prstGeom>
          <a:solidFill>
            <a:srgbClr val="FBE1E2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30AE943-B8E8-496D-B6E7-CBFBD1563EBB}"/>
              </a:ext>
            </a:extLst>
          </p:cNvPr>
          <p:cNvSpPr/>
          <p:nvPr/>
        </p:nvSpPr>
        <p:spPr>
          <a:xfrm rot="21480000">
            <a:off x="309580" y="375065"/>
            <a:ext cx="11561549" cy="6190933"/>
          </a:xfrm>
          <a:prstGeom prst="roundRect">
            <a:avLst>
              <a:gd name="adj" fmla="val 3085"/>
            </a:avLst>
          </a:prstGeom>
          <a:solidFill>
            <a:schemeClr val="accent5">
              <a:lumMod val="20000"/>
              <a:lumOff val="8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996EC2-FDE3-43EE-8A13-5F6C20DECF27}"/>
              </a:ext>
            </a:extLst>
          </p:cNvPr>
          <p:cNvSpPr/>
          <p:nvPr/>
        </p:nvSpPr>
        <p:spPr>
          <a:xfrm>
            <a:off x="345373" y="289299"/>
            <a:ext cx="11501253" cy="6279402"/>
          </a:xfrm>
          <a:prstGeom prst="roundRect">
            <a:avLst>
              <a:gd name="adj" fmla="val 3085"/>
            </a:avLst>
          </a:pr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3200" b="1" ker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지역에 따른 게임장르 선호도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7A25F47-FE36-432D-9E5D-1DF05663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01420"/>
            <a:ext cx="8229600" cy="53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87B777-DA52-4C6A-944B-929DCFFEBAE5}"/>
              </a:ext>
            </a:extLst>
          </p:cNvPr>
          <p:cNvSpPr/>
          <p:nvPr/>
        </p:nvSpPr>
        <p:spPr>
          <a:xfrm rot="60000">
            <a:off x="346458" y="247663"/>
            <a:ext cx="11630107" cy="6002593"/>
          </a:xfrm>
          <a:prstGeom prst="roundRect">
            <a:avLst>
              <a:gd name="adj" fmla="val 3085"/>
            </a:avLst>
          </a:prstGeom>
          <a:solidFill>
            <a:srgbClr val="FBE1E2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0678569-A824-4F95-BF41-7BC0C819501E}"/>
              </a:ext>
            </a:extLst>
          </p:cNvPr>
          <p:cNvSpPr/>
          <p:nvPr/>
        </p:nvSpPr>
        <p:spPr>
          <a:xfrm rot="21480000">
            <a:off x="309580" y="375065"/>
            <a:ext cx="11561549" cy="6190933"/>
          </a:xfrm>
          <a:prstGeom prst="roundRect">
            <a:avLst>
              <a:gd name="adj" fmla="val 3085"/>
            </a:avLst>
          </a:prstGeom>
          <a:solidFill>
            <a:schemeClr val="accent5">
              <a:lumMod val="20000"/>
              <a:lumOff val="8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76692C-E8F3-4A28-B4CD-CFA23F1E69D3}"/>
              </a:ext>
            </a:extLst>
          </p:cNvPr>
          <p:cNvSpPr/>
          <p:nvPr/>
        </p:nvSpPr>
        <p:spPr>
          <a:xfrm>
            <a:off x="345373" y="289299"/>
            <a:ext cx="11501253" cy="6279402"/>
          </a:xfrm>
          <a:prstGeom prst="roundRect">
            <a:avLst>
              <a:gd name="adj" fmla="val 3085"/>
            </a:avLst>
          </a:pr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연도별 게임 장르 트렌드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4C344-7CC9-4EA2-8154-0E16417E7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57" y="1240341"/>
            <a:ext cx="7720193" cy="5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0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87B777-DA52-4C6A-944B-929DCFFEBAE5}"/>
              </a:ext>
            </a:extLst>
          </p:cNvPr>
          <p:cNvSpPr/>
          <p:nvPr/>
        </p:nvSpPr>
        <p:spPr>
          <a:xfrm rot="60000">
            <a:off x="346458" y="247663"/>
            <a:ext cx="11630107" cy="6002593"/>
          </a:xfrm>
          <a:prstGeom prst="roundRect">
            <a:avLst>
              <a:gd name="adj" fmla="val 3085"/>
            </a:avLst>
          </a:prstGeom>
          <a:solidFill>
            <a:srgbClr val="FBE1E2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0678569-A824-4F95-BF41-7BC0C819501E}"/>
              </a:ext>
            </a:extLst>
          </p:cNvPr>
          <p:cNvSpPr/>
          <p:nvPr/>
        </p:nvSpPr>
        <p:spPr>
          <a:xfrm rot="21480000">
            <a:off x="309580" y="375065"/>
            <a:ext cx="11561549" cy="6190933"/>
          </a:xfrm>
          <a:prstGeom prst="roundRect">
            <a:avLst>
              <a:gd name="adj" fmla="val 3085"/>
            </a:avLst>
          </a:prstGeom>
          <a:solidFill>
            <a:schemeClr val="accent5">
              <a:lumMod val="20000"/>
              <a:lumOff val="8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76692C-E8F3-4A28-B4CD-CFA23F1E69D3}"/>
              </a:ext>
            </a:extLst>
          </p:cNvPr>
          <p:cNvSpPr/>
          <p:nvPr/>
        </p:nvSpPr>
        <p:spPr>
          <a:xfrm>
            <a:off x="345373" y="289299"/>
            <a:ext cx="11501253" cy="6279402"/>
          </a:xfrm>
          <a:prstGeom prst="roundRect">
            <a:avLst>
              <a:gd name="adj" fmla="val 3085"/>
            </a:avLst>
          </a:pr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3200" b="1" ker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연도별 게임 장르 트렌드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E78E7E-5E7D-462D-9740-7AE67601E41A}"/>
              </a:ext>
            </a:extLst>
          </p:cNvPr>
          <p:cNvSpPr/>
          <p:nvPr/>
        </p:nvSpPr>
        <p:spPr>
          <a:xfrm>
            <a:off x="9043332" y="1291905"/>
            <a:ext cx="2256639" cy="4546833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1980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년대 </a:t>
            </a: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</a:rPr>
              <a:t>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0" i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</a:rPr>
              <a:t>1990</a:t>
            </a:r>
            <a:r>
              <a:rPr lang="ko-KR" alt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년대</a:t>
            </a: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</a:rPr>
              <a:t> Sports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0" i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</a:rPr>
              <a:t>2000</a:t>
            </a:r>
            <a:r>
              <a:rPr lang="ko-KR" alt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년대</a:t>
            </a: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</a:rPr>
              <a:t> 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0" i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</a:rPr>
              <a:t>2010</a:t>
            </a:r>
            <a:r>
              <a:rPr lang="ko-KR" alt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년대</a:t>
            </a: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</a:rPr>
              <a:t> Action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1B3E81D-E1B8-4A10-86EC-20985DEA8648}"/>
              </a:ext>
            </a:extLst>
          </p:cNvPr>
          <p:cNvSpPr/>
          <p:nvPr/>
        </p:nvSpPr>
        <p:spPr>
          <a:xfrm rot="742295">
            <a:off x="2081182" y="2492890"/>
            <a:ext cx="5226341" cy="2818701"/>
          </a:xfrm>
          <a:prstGeom prst="roundRect">
            <a:avLst/>
          </a:prstGeom>
          <a:solidFill>
            <a:srgbClr val="FBE1E2"/>
          </a:solidFill>
          <a:ln w="381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1990</a:t>
            </a:r>
            <a:r>
              <a:rPr lang="ko-KR" altLang="en-US" b="1" dirty="0"/>
              <a:t>년대부터 스포츠 장르가 강세를 보이며 </a:t>
            </a:r>
            <a:r>
              <a:rPr lang="en-US" altLang="ko-KR" b="1" dirty="0"/>
              <a:t>2000</a:t>
            </a:r>
            <a:r>
              <a:rPr lang="ko-KR" altLang="en-US" b="1" dirty="0"/>
              <a:t>년대에도 장르 선호도 </a:t>
            </a:r>
            <a:r>
              <a:rPr lang="en-US" altLang="ko-KR" b="1" dirty="0"/>
              <a:t>2</a:t>
            </a:r>
            <a:r>
              <a:rPr lang="ko-KR" altLang="en-US" b="1" dirty="0"/>
              <a:t>위를 기록했으나 </a:t>
            </a:r>
            <a:r>
              <a:rPr lang="en-US" altLang="ko-KR" b="1" dirty="0"/>
              <a:t>2010</a:t>
            </a:r>
            <a:r>
              <a:rPr lang="ko-KR" altLang="en-US" b="1" dirty="0"/>
              <a:t>년대로 들어서며 다시금 액션장르가</a:t>
            </a:r>
            <a:endParaRPr lang="en-US" altLang="ko-KR" b="1" dirty="0"/>
          </a:p>
          <a:p>
            <a:pPr algn="ctr"/>
            <a:r>
              <a:rPr lang="ko-KR" altLang="en-US" b="1" dirty="0"/>
              <a:t>우위를 점하는 것을 확인 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2098F0D-B7FA-4E42-BF94-8E8D0CAA219D}"/>
              </a:ext>
            </a:extLst>
          </p:cNvPr>
          <p:cNvSpPr/>
          <p:nvPr/>
        </p:nvSpPr>
        <p:spPr>
          <a:xfrm>
            <a:off x="5318620" y="1417739"/>
            <a:ext cx="3707934" cy="1442907"/>
          </a:xfrm>
          <a:custGeom>
            <a:avLst/>
            <a:gdLst>
              <a:gd name="connsiteX0" fmla="*/ 0 w 3707934"/>
              <a:gd name="connsiteY0" fmla="*/ 1157681 h 1442907"/>
              <a:gd name="connsiteX1" fmla="*/ 25167 w 3707934"/>
              <a:gd name="connsiteY1" fmla="*/ 947956 h 1442907"/>
              <a:gd name="connsiteX2" fmla="*/ 167780 w 3707934"/>
              <a:gd name="connsiteY2" fmla="*/ 679509 h 1442907"/>
              <a:gd name="connsiteX3" fmla="*/ 411061 w 3707934"/>
              <a:gd name="connsiteY3" fmla="*/ 411061 h 1442907"/>
              <a:gd name="connsiteX4" fmla="*/ 872455 w 3707934"/>
              <a:gd name="connsiteY4" fmla="*/ 184558 h 1442907"/>
              <a:gd name="connsiteX5" fmla="*/ 1082180 w 3707934"/>
              <a:gd name="connsiteY5" fmla="*/ 142613 h 1442907"/>
              <a:gd name="connsiteX6" fmla="*/ 1434518 w 3707934"/>
              <a:gd name="connsiteY6" fmla="*/ 201336 h 1442907"/>
              <a:gd name="connsiteX7" fmla="*/ 1619075 w 3707934"/>
              <a:gd name="connsiteY7" fmla="*/ 302004 h 1442907"/>
              <a:gd name="connsiteX8" fmla="*/ 1744910 w 3707934"/>
              <a:gd name="connsiteY8" fmla="*/ 402672 h 1442907"/>
              <a:gd name="connsiteX9" fmla="*/ 1895912 w 3707934"/>
              <a:gd name="connsiteY9" fmla="*/ 637564 h 1442907"/>
              <a:gd name="connsiteX10" fmla="*/ 1921079 w 3707934"/>
              <a:gd name="connsiteY10" fmla="*/ 805344 h 1442907"/>
              <a:gd name="connsiteX11" fmla="*/ 1895912 w 3707934"/>
              <a:gd name="connsiteY11" fmla="*/ 872455 h 1442907"/>
              <a:gd name="connsiteX12" fmla="*/ 1761688 w 3707934"/>
              <a:gd name="connsiteY12" fmla="*/ 981512 h 1442907"/>
              <a:gd name="connsiteX13" fmla="*/ 1644242 w 3707934"/>
              <a:gd name="connsiteY13" fmla="*/ 1015068 h 1442907"/>
              <a:gd name="connsiteX14" fmla="*/ 1535186 w 3707934"/>
              <a:gd name="connsiteY14" fmla="*/ 1031846 h 1442907"/>
              <a:gd name="connsiteX15" fmla="*/ 1333850 w 3707934"/>
              <a:gd name="connsiteY15" fmla="*/ 989901 h 1442907"/>
              <a:gd name="connsiteX16" fmla="*/ 1241571 w 3707934"/>
              <a:gd name="connsiteY16" fmla="*/ 796955 h 1442907"/>
              <a:gd name="connsiteX17" fmla="*/ 1258349 w 3707934"/>
              <a:gd name="connsiteY17" fmla="*/ 453006 h 1442907"/>
              <a:gd name="connsiteX18" fmla="*/ 1384184 w 3707934"/>
              <a:gd name="connsiteY18" fmla="*/ 243281 h 1442907"/>
              <a:gd name="connsiteX19" fmla="*/ 1560352 w 3707934"/>
              <a:gd name="connsiteY19" fmla="*/ 67112 h 1442907"/>
              <a:gd name="connsiteX20" fmla="*/ 1669409 w 3707934"/>
              <a:gd name="connsiteY20" fmla="*/ 16778 h 1442907"/>
              <a:gd name="connsiteX21" fmla="*/ 1778466 w 3707934"/>
              <a:gd name="connsiteY21" fmla="*/ 0 h 1442907"/>
              <a:gd name="connsiteX22" fmla="*/ 1921079 w 3707934"/>
              <a:gd name="connsiteY22" fmla="*/ 8389 h 1442907"/>
              <a:gd name="connsiteX23" fmla="*/ 2223083 w 3707934"/>
              <a:gd name="connsiteY23" fmla="*/ 92279 h 1442907"/>
              <a:gd name="connsiteX24" fmla="*/ 2466363 w 3707934"/>
              <a:gd name="connsiteY24" fmla="*/ 251670 h 1442907"/>
              <a:gd name="connsiteX25" fmla="*/ 2558642 w 3707934"/>
              <a:gd name="connsiteY25" fmla="*/ 360727 h 1442907"/>
              <a:gd name="connsiteX26" fmla="*/ 2634143 w 3707934"/>
              <a:gd name="connsiteY26" fmla="*/ 587230 h 1442907"/>
              <a:gd name="connsiteX27" fmla="*/ 2608976 w 3707934"/>
              <a:gd name="connsiteY27" fmla="*/ 872455 h 1442907"/>
              <a:gd name="connsiteX28" fmla="*/ 2592198 w 3707934"/>
              <a:gd name="connsiteY28" fmla="*/ 1082180 h 1442907"/>
              <a:gd name="connsiteX29" fmla="*/ 2617365 w 3707934"/>
              <a:gd name="connsiteY29" fmla="*/ 1258349 h 1442907"/>
              <a:gd name="connsiteX30" fmla="*/ 2667699 w 3707934"/>
              <a:gd name="connsiteY30" fmla="*/ 1342239 h 1442907"/>
              <a:gd name="connsiteX31" fmla="*/ 2818701 w 3707934"/>
              <a:gd name="connsiteY31" fmla="*/ 1434518 h 1442907"/>
              <a:gd name="connsiteX32" fmla="*/ 2910980 w 3707934"/>
              <a:gd name="connsiteY32" fmla="*/ 1442907 h 1442907"/>
              <a:gd name="connsiteX33" fmla="*/ 3095538 w 3707934"/>
              <a:gd name="connsiteY33" fmla="*/ 1367406 h 1442907"/>
              <a:gd name="connsiteX34" fmla="*/ 3204595 w 3707934"/>
              <a:gd name="connsiteY34" fmla="*/ 1098958 h 1442907"/>
              <a:gd name="connsiteX35" fmla="*/ 3280096 w 3707934"/>
              <a:gd name="connsiteY35" fmla="*/ 973123 h 1442907"/>
              <a:gd name="connsiteX36" fmla="*/ 3347208 w 3707934"/>
              <a:gd name="connsiteY36" fmla="*/ 947956 h 1442907"/>
              <a:gd name="connsiteX37" fmla="*/ 3481431 w 3707934"/>
              <a:gd name="connsiteY37" fmla="*/ 889233 h 1442907"/>
              <a:gd name="connsiteX38" fmla="*/ 3707934 w 3707934"/>
              <a:gd name="connsiteY38" fmla="*/ 880844 h 144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707934" h="1442907">
                <a:moveTo>
                  <a:pt x="0" y="1157681"/>
                </a:moveTo>
                <a:cubicBezTo>
                  <a:pt x="8389" y="1087773"/>
                  <a:pt x="9711" y="1016649"/>
                  <a:pt x="25167" y="947956"/>
                </a:cubicBezTo>
                <a:cubicBezTo>
                  <a:pt x="46146" y="854715"/>
                  <a:pt x="114108" y="753308"/>
                  <a:pt x="167780" y="679509"/>
                </a:cubicBezTo>
                <a:cubicBezTo>
                  <a:pt x="215867" y="613389"/>
                  <a:pt x="346787" y="457398"/>
                  <a:pt x="411061" y="411061"/>
                </a:cubicBezTo>
                <a:cubicBezTo>
                  <a:pt x="501801" y="345643"/>
                  <a:pt x="765519" y="218858"/>
                  <a:pt x="872455" y="184558"/>
                </a:cubicBezTo>
                <a:cubicBezTo>
                  <a:pt x="940341" y="162783"/>
                  <a:pt x="1012272" y="156595"/>
                  <a:pt x="1082180" y="142613"/>
                </a:cubicBezTo>
                <a:cubicBezTo>
                  <a:pt x="1199626" y="162187"/>
                  <a:pt x="1320376" y="167450"/>
                  <a:pt x="1434518" y="201336"/>
                </a:cubicBezTo>
                <a:cubicBezTo>
                  <a:pt x="1501696" y="221279"/>
                  <a:pt x="1560284" y="263869"/>
                  <a:pt x="1619075" y="302004"/>
                </a:cubicBezTo>
                <a:cubicBezTo>
                  <a:pt x="1664140" y="331236"/>
                  <a:pt x="1707650" y="363979"/>
                  <a:pt x="1744910" y="402672"/>
                </a:cubicBezTo>
                <a:cubicBezTo>
                  <a:pt x="1815254" y="475722"/>
                  <a:pt x="1849320" y="551036"/>
                  <a:pt x="1895912" y="637564"/>
                </a:cubicBezTo>
                <a:cubicBezTo>
                  <a:pt x="1898944" y="654242"/>
                  <a:pt x="1924039" y="780181"/>
                  <a:pt x="1921079" y="805344"/>
                </a:cubicBezTo>
                <a:cubicBezTo>
                  <a:pt x="1918287" y="829072"/>
                  <a:pt x="1908204" y="851968"/>
                  <a:pt x="1895912" y="872455"/>
                </a:cubicBezTo>
                <a:cubicBezTo>
                  <a:pt x="1865268" y="923528"/>
                  <a:pt x="1815934" y="958909"/>
                  <a:pt x="1761688" y="981512"/>
                </a:cubicBezTo>
                <a:cubicBezTo>
                  <a:pt x="1724105" y="997172"/>
                  <a:pt x="1683988" y="1006236"/>
                  <a:pt x="1644242" y="1015068"/>
                </a:cubicBezTo>
                <a:cubicBezTo>
                  <a:pt x="1608338" y="1023047"/>
                  <a:pt x="1571538" y="1026253"/>
                  <a:pt x="1535186" y="1031846"/>
                </a:cubicBezTo>
                <a:cubicBezTo>
                  <a:pt x="1468074" y="1017864"/>
                  <a:pt x="1395559" y="1019760"/>
                  <a:pt x="1333850" y="989901"/>
                </a:cubicBezTo>
                <a:cubicBezTo>
                  <a:pt x="1280821" y="964242"/>
                  <a:pt x="1254518" y="839032"/>
                  <a:pt x="1241571" y="796955"/>
                </a:cubicBezTo>
                <a:cubicBezTo>
                  <a:pt x="1221391" y="635514"/>
                  <a:pt x="1209223" y="639685"/>
                  <a:pt x="1258349" y="453006"/>
                </a:cubicBezTo>
                <a:cubicBezTo>
                  <a:pt x="1278919" y="374838"/>
                  <a:pt x="1334257" y="303719"/>
                  <a:pt x="1384184" y="243281"/>
                </a:cubicBezTo>
                <a:cubicBezTo>
                  <a:pt x="1418460" y="201789"/>
                  <a:pt x="1514891" y="97419"/>
                  <a:pt x="1560352" y="67112"/>
                </a:cubicBezTo>
                <a:cubicBezTo>
                  <a:pt x="1593665" y="44903"/>
                  <a:pt x="1631142" y="28552"/>
                  <a:pt x="1669409" y="16778"/>
                </a:cubicBezTo>
                <a:cubicBezTo>
                  <a:pt x="1704563" y="5962"/>
                  <a:pt x="1742114" y="5593"/>
                  <a:pt x="1778466" y="0"/>
                </a:cubicBezTo>
                <a:cubicBezTo>
                  <a:pt x="1826004" y="2796"/>
                  <a:pt x="1873912" y="1838"/>
                  <a:pt x="1921079" y="8389"/>
                </a:cubicBezTo>
                <a:cubicBezTo>
                  <a:pt x="2019406" y="22046"/>
                  <a:pt x="2131769" y="51993"/>
                  <a:pt x="2223083" y="92279"/>
                </a:cubicBezTo>
                <a:cubicBezTo>
                  <a:pt x="2323541" y="136599"/>
                  <a:pt x="2389956" y="175263"/>
                  <a:pt x="2466363" y="251670"/>
                </a:cubicBezTo>
                <a:cubicBezTo>
                  <a:pt x="2500035" y="285342"/>
                  <a:pt x="2533270" y="320430"/>
                  <a:pt x="2558642" y="360727"/>
                </a:cubicBezTo>
                <a:cubicBezTo>
                  <a:pt x="2606021" y="435976"/>
                  <a:pt x="2614860" y="503669"/>
                  <a:pt x="2634143" y="587230"/>
                </a:cubicBezTo>
                <a:cubicBezTo>
                  <a:pt x="2625754" y="682305"/>
                  <a:pt x="2617036" y="777352"/>
                  <a:pt x="2608976" y="872455"/>
                </a:cubicBezTo>
                <a:cubicBezTo>
                  <a:pt x="2603054" y="942336"/>
                  <a:pt x="2592198" y="1082180"/>
                  <a:pt x="2592198" y="1082180"/>
                </a:cubicBezTo>
                <a:cubicBezTo>
                  <a:pt x="2600587" y="1140903"/>
                  <a:pt x="2600826" y="1201382"/>
                  <a:pt x="2617365" y="1258349"/>
                </a:cubicBezTo>
                <a:cubicBezTo>
                  <a:pt x="2626457" y="1289666"/>
                  <a:pt x="2646968" y="1317066"/>
                  <a:pt x="2667699" y="1342239"/>
                </a:cubicBezTo>
                <a:cubicBezTo>
                  <a:pt x="2708023" y="1391204"/>
                  <a:pt x="2757317" y="1419903"/>
                  <a:pt x="2818701" y="1434518"/>
                </a:cubicBezTo>
                <a:cubicBezTo>
                  <a:pt x="2848748" y="1441672"/>
                  <a:pt x="2880220" y="1440111"/>
                  <a:pt x="2910980" y="1442907"/>
                </a:cubicBezTo>
                <a:cubicBezTo>
                  <a:pt x="3007036" y="1428129"/>
                  <a:pt x="3029592" y="1442773"/>
                  <a:pt x="3095538" y="1367406"/>
                </a:cubicBezTo>
                <a:cubicBezTo>
                  <a:pt x="3146089" y="1309633"/>
                  <a:pt x="3185888" y="1136373"/>
                  <a:pt x="3204595" y="1098958"/>
                </a:cubicBezTo>
                <a:cubicBezTo>
                  <a:pt x="3213994" y="1080159"/>
                  <a:pt x="3250235" y="993030"/>
                  <a:pt x="3280096" y="973123"/>
                </a:cubicBezTo>
                <a:cubicBezTo>
                  <a:pt x="3299975" y="959870"/>
                  <a:pt x="3325319" y="957532"/>
                  <a:pt x="3347208" y="947956"/>
                </a:cubicBezTo>
                <a:cubicBezTo>
                  <a:pt x="3402004" y="923982"/>
                  <a:pt x="3423078" y="903821"/>
                  <a:pt x="3481431" y="889233"/>
                </a:cubicBezTo>
                <a:cubicBezTo>
                  <a:pt x="3541347" y="874254"/>
                  <a:pt x="3667200" y="880844"/>
                  <a:pt x="3707934" y="880844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5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87B777-DA52-4C6A-944B-929DCFFEBAE5}"/>
              </a:ext>
            </a:extLst>
          </p:cNvPr>
          <p:cNvSpPr/>
          <p:nvPr/>
        </p:nvSpPr>
        <p:spPr>
          <a:xfrm rot="60000">
            <a:off x="346458" y="247663"/>
            <a:ext cx="11630107" cy="6002593"/>
          </a:xfrm>
          <a:prstGeom prst="roundRect">
            <a:avLst>
              <a:gd name="adj" fmla="val 3085"/>
            </a:avLst>
          </a:prstGeom>
          <a:solidFill>
            <a:srgbClr val="FBE1E2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0678569-A824-4F95-BF41-7BC0C819501E}"/>
              </a:ext>
            </a:extLst>
          </p:cNvPr>
          <p:cNvSpPr/>
          <p:nvPr/>
        </p:nvSpPr>
        <p:spPr>
          <a:xfrm rot="21480000">
            <a:off x="309580" y="375065"/>
            <a:ext cx="11561549" cy="6190933"/>
          </a:xfrm>
          <a:prstGeom prst="roundRect">
            <a:avLst>
              <a:gd name="adj" fmla="val 3085"/>
            </a:avLst>
          </a:prstGeom>
          <a:solidFill>
            <a:schemeClr val="accent5">
              <a:lumMod val="20000"/>
              <a:lumOff val="8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76692C-E8F3-4A28-B4CD-CFA23F1E69D3}"/>
              </a:ext>
            </a:extLst>
          </p:cNvPr>
          <p:cNvSpPr/>
          <p:nvPr/>
        </p:nvSpPr>
        <p:spPr>
          <a:xfrm>
            <a:off x="345373" y="289299"/>
            <a:ext cx="11501253" cy="6279402"/>
          </a:xfrm>
          <a:prstGeom prst="roundRect">
            <a:avLst>
              <a:gd name="adj" fmla="val 3085"/>
            </a:avLst>
          </a:pr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상위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위 게임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82BE54-BE51-44A1-846E-CD0775562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47956"/>
            <a:ext cx="6858000" cy="540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1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87B777-DA52-4C6A-944B-929DCFFEBAE5}"/>
              </a:ext>
            </a:extLst>
          </p:cNvPr>
          <p:cNvSpPr/>
          <p:nvPr/>
        </p:nvSpPr>
        <p:spPr>
          <a:xfrm rot="60000">
            <a:off x="346458" y="247663"/>
            <a:ext cx="11630107" cy="6002593"/>
          </a:xfrm>
          <a:prstGeom prst="roundRect">
            <a:avLst>
              <a:gd name="adj" fmla="val 3085"/>
            </a:avLst>
          </a:prstGeom>
          <a:solidFill>
            <a:srgbClr val="FBE1E2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0678569-A824-4F95-BF41-7BC0C819501E}"/>
              </a:ext>
            </a:extLst>
          </p:cNvPr>
          <p:cNvSpPr/>
          <p:nvPr/>
        </p:nvSpPr>
        <p:spPr>
          <a:xfrm rot="21480000">
            <a:off x="309580" y="375065"/>
            <a:ext cx="11561549" cy="6190933"/>
          </a:xfrm>
          <a:prstGeom prst="roundRect">
            <a:avLst>
              <a:gd name="adj" fmla="val 3085"/>
            </a:avLst>
          </a:prstGeom>
          <a:solidFill>
            <a:schemeClr val="accent5">
              <a:lumMod val="20000"/>
              <a:lumOff val="8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76692C-E8F3-4A28-B4CD-CFA23F1E69D3}"/>
              </a:ext>
            </a:extLst>
          </p:cNvPr>
          <p:cNvSpPr/>
          <p:nvPr/>
        </p:nvSpPr>
        <p:spPr>
          <a:xfrm>
            <a:off x="345373" y="289299"/>
            <a:ext cx="11501253" cy="6279402"/>
          </a:xfrm>
          <a:prstGeom prst="roundRect">
            <a:avLst>
              <a:gd name="adj" fmla="val 3085"/>
            </a:avLst>
          </a:pr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 pitchFamily="18" charset="-127"/>
              </a:rPr>
              <a:t>지역별 게임 시장 규모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4A9CBF-F5BB-4BE4-AFF7-6159E9BD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6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87B777-DA52-4C6A-944B-929DCFFEBAE5}"/>
              </a:ext>
            </a:extLst>
          </p:cNvPr>
          <p:cNvSpPr/>
          <p:nvPr/>
        </p:nvSpPr>
        <p:spPr>
          <a:xfrm rot="60000">
            <a:off x="346458" y="247663"/>
            <a:ext cx="11630107" cy="6002593"/>
          </a:xfrm>
          <a:prstGeom prst="roundRect">
            <a:avLst>
              <a:gd name="adj" fmla="val 3085"/>
            </a:avLst>
          </a:prstGeom>
          <a:solidFill>
            <a:srgbClr val="FBE1E2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0678569-A824-4F95-BF41-7BC0C819501E}"/>
              </a:ext>
            </a:extLst>
          </p:cNvPr>
          <p:cNvSpPr/>
          <p:nvPr/>
        </p:nvSpPr>
        <p:spPr>
          <a:xfrm rot="21480000">
            <a:off x="309580" y="375065"/>
            <a:ext cx="11561549" cy="6190933"/>
          </a:xfrm>
          <a:prstGeom prst="roundRect">
            <a:avLst>
              <a:gd name="adj" fmla="val 3085"/>
            </a:avLst>
          </a:prstGeom>
          <a:solidFill>
            <a:schemeClr val="accent5">
              <a:lumMod val="20000"/>
              <a:lumOff val="80000"/>
            </a:schemeClr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76692C-E8F3-4A28-B4CD-CFA23F1E69D3}"/>
              </a:ext>
            </a:extLst>
          </p:cNvPr>
          <p:cNvSpPr/>
          <p:nvPr/>
        </p:nvSpPr>
        <p:spPr>
          <a:xfrm>
            <a:off x="345373" y="289299"/>
            <a:ext cx="11501253" cy="6279402"/>
          </a:xfrm>
          <a:prstGeom prst="roundRect">
            <a:avLst>
              <a:gd name="adj" fmla="val 3085"/>
            </a:avLst>
          </a:pr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휴대형 플랫폼과 거치형 플랫폼 점유율</a:t>
            </a: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F6A091-14CE-4B68-8081-1DC693847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928687"/>
            <a:ext cx="5715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45791"/>
      </p:ext>
    </p:extLst>
  </p:cSld>
  <p:clrMapOvr>
    <a:masterClrMapping/>
  </p:clrMapOvr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B6EE34-BA61-46A1-9D42-7BAFF1AFFDC8}">
  <we:reference id="wa200000068" version="2.0.0.0" store="ko-KR" storeType="OMEX"/>
  <we:alternateReferences>
    <we:reference id="wa200000068" version="2.0.0.0" store="WA200000068" storeType="OMEX"/>
  </we:alternateReferences>
  <we:properties>
    <we:property name="Webex_Teams_roomID" value="&quot;null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212</Words>
  <Application>Microsoft Office PowerPoint</Application>
  <PresentationFormat>와이드스크린</PresentationFormat>
  <Paragraphs>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야놀자 야체 B</vt:lpstr>
      <vt:lpstr>Arial</vt:lpstr>
      <vt:lpstr>Wingdings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LJH</cp:lastModifiedBy>
  <cp:revision>5</cp:revision>
  <dcterms:created xsi:type="dcterms:W3CDTF">2021-09-26T05:36:58Z</dcterms:created>
  <dcterms:modified xsi:type="dcterms:W3CDTF">2021-10-12T01:41:48Z</dcterms:modified>
</cp:coreProperties>
</file>