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4" r:id="rId3"/>
    <p:sldId id="285" r:id="rId4"/>
    <p:sldId id="286" r:id="rId5"/>
    <p:sldId id="258" r:id="rId6"/>
    <p:sldId id="259" r:id="rId7"/>
    <p:sldId id="260" r:id="rId8"/>
    <p:sldId id="289" r:id="rId9"/>
    <p:sldId id="261" r:id="rId10"/>
    <p:sldId id="262" r:id="rId11"/>
    <p:sldId id="263" r:id="rId12"/>
    <p:sldId id="264" r:id="rId13"/>
    <p:sldId id="288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173DE-CD67-4356-BA3F-FD682771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E3C65-26B3-4DA3-A280-3E94F4F5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20E20-B8CD-4F4E-B409-D4865211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840C2-6DCE-4457-8CA8-B76C1E32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0C2B2-A4D9-4ED8-B55D-5AEA0595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013EC-8613-4552-8E56-BBBFA0A3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77BE7-9A80-4A68-AF57-C8940FF2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B9004-1ED3-49FD-8569-648BA75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8A6F4-5356-4CEB-87DA-A2365A5F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AB5F5-8A34-4179-A665-80898A5F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69459C-AE32-48E1-8397-E1AF7D7DE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2F77D-C21D-4F31-B8FF-3465BAC56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3773A-46BA-4FF1-A95A-3D62181B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EBB1D-EFAE-4D47-BC2E-29730242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1298E-9695-40CF-BD90-39A07CDB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22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3D865-768E-4951-8A40-81052902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41CC2-75E6-4D44-8E9A-46BFE71E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273E8-0F05-4AC2-8488-B68D2C07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0E259-8995-430D-98A5-3E651F34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DA74B-9A54-4429-A428-23721AF9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4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555C-7BCE-4FE2-8E5A-5A3DAED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2C8A1-1F8F-4D94-9276-AE06241B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E1578-0287-4609-BFF0-20FF134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1710F-FC4B-41AE-AE10-520ED7D0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AA0F0-F1B7-4FC8-A79B-8680803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7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9A9B1-63EA-4A96-84BA-5C1F61C3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D2752-B5B1-49D5-893B-B9A274CF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3DB9-B4E0-4624-B264-DC4AD698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C7620-A1C1-4643-9926-CBF666AA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7F35A-3D98-40B5-B89A-ED428D90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54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149F-D56F-4228-8923-9480780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AD303-0E1D-428F-89FA-DBB236413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65C3F-FE51-467F-AB47-F26A5D2D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DB3CF-466A-446B-A1EC-031F6FBC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CE4D3-CBFF-4433-9879-6A596B89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761A8-67B6-4266-BA23-4B8D526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0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59973-1090-44E7-A2DB-DCC2E9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AB3AD-ACFB-4EE7-BDE8-468364AB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B0872-64C1-4A76-B70F-1A051896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4E8A6-3900-41FB-BD0E-C7F443E2D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8976C-5177-4619-890A-3D994DE5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1952CF-F344-476D-B45C-839E08B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3963AF-8221-4261-8B71-9FE5CDEE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2BE3A-152A-4A49-B834-296DB7A3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1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DABF-CED2-4BED-94D9-B599C10F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CF6B8-7354-47F9-BDB3-BAE6A363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671992-F72F-40FC-B2F9-2E1DF68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51525-728E-4E4E-B07C-0E87961D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07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7BA1D-17E0-43E5-8E56-76646A7F0365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AC1F4-4707-45A6-A862-2972EAAC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460A49-370B-4D04-9861-316D66B2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17242-7E92-4992-A3D9-CB60AB49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75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7B56-C320-48F7-9B01-CEFC34E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11E8A-2BBF-43F7-B709-FFC3FD3B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268042-FE5D-4460-B5E1-A3B18BFE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06C3B-7B5D-4B7F-8151-2C79EF00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FFCE1-3471-44C8-A5D4-A74A593F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BC0A5-50BB-459F-A070-B4BFF6A3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1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E98E8-1BAA-4DCD-8C97-7BAF0CFC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5BFAA-73B0-437C-BFBF-A62E3704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F19D8-5CAC-4B88-BBD1-C99E2805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60375-C3F5-4FC9-BA7D-D5B85BDB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029D-49C6-443A-B637-8047F908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24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FEB9-89BE-496F-A7FB-7A214EE0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334A5-1B16-4F4F-9891-0F1E29CFA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5E735-D47C-499B-AE66-A2D0C2C1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A0903-5F86-40EF-8038-DD271BE9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26C45-D9D3-4C40-A456-F60B683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42EE7-9B74-491C-B489-6C99B2CF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4C548-1659-4796-B11C-2B41A13D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AE7BE-3480-4B74-9E96-0F47FBAA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4AB77-3711-4309-80BF-B49C0309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894E8-F6EA-4A40-BC22-1D1FE03A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3A31-630D-4DDB-8C0B-F617ADE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4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BBFB67-7C24-4E8D-895F-C56DA27D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E114B-2699-4178-B183-24906DA4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5787-E0C9-4E2D-919E-B02ABAB3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A2113-D4CE-4D86-8F64-4782F2DB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73A0-E399-44FC-8F3B-8AA2EB7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4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79A1-1654-4B09-8AA2-2BEF7AE0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55019-33CB-491A-92E9-04C063F8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DFE7B-BA3E-4B4C-8D6E-44BEFCEF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C9FB4-DD49-4D5D-9013-1E2CE815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E52F5-E6AC-4F68-8262-6B9C630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4E90-D0D3-4FB9-9605-3D0D2654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61230-78EE-413F-9C64-E6EEE98FE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8FEA2-4EAE-4B51-B12B-269D89B6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866A3-6862-418E-A765-9BE2259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5198A-30E0-49AA-AF22-808E372C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5B64C-F131-44EB-A957-A15C10F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C5E7-35D5-473D-A2CE-288C6B5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7C646-837E-4F45-8111-B40CB2A5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FA627-809C-4C80-970F-638B8850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651BEC-411B-455D-B344-E7CC71D2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27684C-543E-40A0-BBDA-840D3023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B537B4-2937-4FB1-B293-D4857699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969BB-1E2B-4406-AE48-C927EE69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F76385-E58C-4F91-B2A4-66F1DF65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B747-DA45-470A-A4F1-D3EDA6F5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23AB6-3259-446A-942A-8122C88D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6F4BD-CDE6-47EA-8EAE-15EC4C38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2BA1D9-4D0D-488E-AF39-54ED314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BF16C-0566-49E8-9CC1-CC032125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C62731-BF85-4DFF-99C8-5BA251BD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30B6A-BB09-440B-91C0-91925F1B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90C5F-50CD-4A63-9200-E93514E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7786B-7670-4691-BA52-7E04599E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9A422-0357-4DC9-B00F-D1E9DD87E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B365D-2A75-4DF9-AA7D-2F3FD2D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252D4-3F78-48E2-A696-EFDADA99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B7646-95FB-42F6-BC25-5389ECA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17E5D-39F6-4D77-A75A-072CCA74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6B7113-B097-407C-9F9D-B761932F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8F980-B649-4E0E-BE41-925112D2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E6BFE-1519-463B-9032-F0576B2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57124-C778-4DD5-919B-FA0600E7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D6BDC-6DDD-4419-8DC6-8DD0FE91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E76B8C-9926-436C-8039-6D24C75B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5BD8A-F264-4D66-9EFD-DB280B11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C33F-4129-4B79-B249-A04520B25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82B0-3BB5-489C-9236-9396009D593C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DA8-4ABA-4B9A-AC38-DBCCFC543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66261-F6A1-4A9B-AB1C-95D1F2B30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9C37-102A-41AA-BFD6-C431AD170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1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BC7C9-108A-4563-8F29-A29A4FC0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76468-3A18-46C6-845E-F3761DC2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22B45-44B4-485C-AB2D-78E74C54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3DDA-DC34-4860-B6CC-009B3C1518B9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700C2-4C83-400B-84DE-4121EA81A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34A7-B4B7-4764-87F6-DBFFF323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4453-8C27-4611-AD1E-591E597E3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2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BDE334-AE95-4FFD-BB02-E4ED11C6E1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6080C8-691F-4BE6-A7D8-1E76EB8645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C008A-A3BF-4CAD-A396-F175C63137CE}"/>
              </a:ext>
            </a:extLst>
          </p:cNvPr>
          <p:cNvSpPr txBox="1"/>
          <p:nvPr/>
        </p:nvSpPr>
        <p:spPr>
          <a:xfrm>
            <a:off x="1901588" y="2967335"/>
            <a:ext cx="838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rPr>
              <a:t>생활습관에 따른 비만도 예측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293E3F-F620-4430-9746-F8B530B855F5}"/>
              </a:ext>
            </a:extLst>
          </p:cNvPr>
          <p:cNvCxnSpPr/>
          <p:nvPr/>
        </p:nvCxnSpPr>
        <p:spPr>
          <a:xfrm>
            <a:off x="2912165" y="24350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1B59CF-526A-421C-BC0E-CA8BE15A16EC}"/>
              </a:ext>
            </a:extLst>
          </p:cNvPr>
          <p:cNvCxnSpPr/>
          <p:nvPr/>
        </p:nvCxnSpPr>
        <p:spPr>
          <a:xfrm>
            <a:off x="8125608" y="4416288"/>
            <a:ext cx="1143000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303DC4-69F1-4527-ACFC-FA1174D9295B}"/>
              </a:ext>
            </a:extLst>
          </p:cNvPr>
          <p:cNvSpPr txBox="1"/>
          <p:nvPr/>
        </p:nvSpPr>
        <p:spPr>
          <a:xfrm>
            <a:off x="10411091" y="6142382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AI07_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윤나영</a:t>
            </a:r>
          </a:p>
        </p:txBody>
      </p:sp>
    </p:spTree>
    <p:extLst>
      <p:ext uri="{BB962C8B-B14F-4D97-AF65-F5344CB8AC3E}">
        <p14:creationId xmlns:p14="http://schemas.microsoft.com/office/powerpoint/2010/main" val="145831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F1827-AFE3-4801-BB70-861FD2F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 중요도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7319C3-58F7-46E1-885D-C5A3E78F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210"/>
            <a:ext cx="5143540" cy="271329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FA350-57B3-4F57-953F-35BC14C6B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43" y="1934209"/>
            <a:ext cx="3533353" cy="2713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EA708-BCA4-4A3C-A87C-CB9A7010CA7A}"/>
              </a:ext>
            </a:extLst>
          </p:cNvPr>
          <p:cNvSpPr txBox="1"/>
          <p:nvPr/>
        </p:nvSpPr>
        <p:spPr>
          <a:xfrm>
            <a:off x="838200" y="5234730"/>
            <a:ext cx="90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특성중요도에서 나이가 유독 높게 나왔지만 이는 나이의 범주가 많아서 나온 결과이다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1E1AD-A990-46AB-8F23-551E65B259D9}"/>
              </a:ext>
            </a:extLst>
          </p:cNvPr>
          <p:cNvSpPr/>
          <p:nvPr/>
        </p:nvSpPr>
        <p:spPr>
          <a:xfrm>
            <a:off x="7217243" y="4018327"/>
            <a:ext cx="2060981" cy="53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90A702-3DC0-4FDB-88B4-B512E5120C96}"/>
              </a:ext>
            </a:extLst>
          </p:cNvPr>
          <p:cNvSpPr/>
          <p:nvPr/>
        </p:nvSpPr>
        <p:spPr>
          <a:xfrm>
            <a:off x="2164360" y="3783435"/>
            <a:ext cx="1124124" cy="469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5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85E3E-B0C5-4ECF-A2B7-42125F8D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CDEA9C-BB17-47DE-92A5-A829DF9D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54460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BA2AD-9680-4C23-8338-D8C79D9C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나이 그룹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5AD87C-BC9C-46E9-87A8-BDE79EAD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86" y="1825625"/>
            <a:ext cx="6767027" cy="4351338"/>
          </a:xfrm>
        </p:spPr>
      </p:pic>
    </p:spTree>
    <p:extLst>
      <p:ext uri="{BB962C8B-B14F-4D97-AF65-F5344CB8AC3E}">
        <p14:creationId xmlns:p14="http://schemas.microsoft.com/office/powerpoint/2010/main" val="116440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7223F-F08D-4329-9480-9CB9931C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0D33C7-BBC4-4B27-AD96-9E03F043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13" y="1825625"/>
            <a:ext cx="6941974" cy="4351338"/>
          </a:xfrm>
        </p:spPr>
      </p:pic>
    </p:spTree>
    <p:extLst>
      <p:ext uri="{BB962C8B-B14F-4D97-AF65-F5344CB8AC3E}">
        <p14:creationId xmlns:p14="http://schemas.microsoft.com/office/powerpoint/2010/main" val="417527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DFBD-D62A-4511-87B3-F3112C55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가족력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93B067-D3E0-449D-8AF6-61FC7B84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16" y="1825625"/>
            <a:ext cx="6828968" cy="4351338"/>
          </a:xfrm>
        </p:spPr>
      </p:pic>
    </p:spTree>
    <p:extLst>
      <p:ext uri="{BB962C8B-B14F-4D97-AF65-F5344CB8AC3E}">
        <p14:creationId xmlns:p14="http://schemas.microsoft.com/office/powerpoint/2010/main" val="122457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4B5F9-A3E2-4257-AAD9-BEDE2C5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흡연여부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470EA1-4C3C-4C36-A8B0-7A4FE34A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86" y="1825625"/>
            <a:ext cx="6825628" cy="4351338"/>
          </a:xfrm>
        </p:spPr>
      </p:pic>
    </p:spTree>
    <p:extLst>
      <p:ext uri="{BB962C8B-B14F-4D97-AF65-F5344CB8AC3E}">
        <p14:creationId xmlns:p14="http://schemas.microsoft.com/office/powerpoint/2010/main" val="426632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654A6-CA34-4AC4-8475-4DE10C8A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물섭취량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01B37D-836B-40CA-BA24-2FF54792D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41819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9594-9F27-4292-96DA-95827FA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교통수단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EBBC64-403A-4D10-AA3E-59D8C9D9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82" y="1825625"/>
            <a:ext cx="6895435" cy="4351338"/>
          </a:xfrm>
        </p:spPr>
      </p:pic>
    </p:spTree>
    <p:extLst>
      <p:ext uri="{BB962C8B-B14F-4D97-AF65-F5344CB8AC3E}">
        <p14:creationId xmlns:p14="http://schemas.microsoft.com/office/powerpoint/2010/main" val="394360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0D84-4EB9-4132-8A9F-E3425D83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간식 섭취량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168737-99EB-4173-9C84-9EFAE253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161591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71819-2CB3-433F-B5DC-E2BE39F9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알코올 섭취량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F563CE-5966-4DD4-A1A3-68BC4206C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249718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89332-7A7B-46D4-A1B0-574408A0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8C139A-698D-4652-8B97-C082B92CED42}"/>
              </a:ext>
            </a:extLst>
          </p:cNvPr>
          <p:cNvCxnSpPr/>
          <p:nvPr/>
        </p:nvCxnSpPr>
        <p:spPr>
          <a:xfrm>
            <a:off x="566530" y="1103243"/>
            <a:ext cx="55294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88CD84-8445-4698-8CD3-8CAC4BC993AB}"/>
              </a:ext>
            </a:extLst>
          </p:cNvPr>
          <p:cNvSpPr txBox="1"/>
          <p:nvPr/>
        </p:nvSpPr>
        <p:spPr>
          <a:xfrm>
            <a:off x="1446899" y="602109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Times New Roman"/>
                <a:cs typeface="+mn-cs"/>
              </a:rPr>
              <a:t>a table of contents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B8AB98">
                  <a:lumMod val="50000"/>
                </a:srgbClr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38740-38A1-4898-A390-55636205E73A}"/>
              </a:ext>
            </a:extLst>
          </p:cNvPr>
          <p:cNvSpPr txBox="1"/>
          <p:nvPr/>
        </p:nvSpPr>
        <p:spPr>
          <a:xfrm>
            <a:off x="566530" y="417443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8FA808-45AF-47F6-9B30-8F1B8146882C}"/>
              </a:ext>
            </a:extLst>
          </p:cNvPr>
          <p:cNvGrpSpPr/>
          <p:nvPr/>
        </p:nvGrpSpPr>
        <p:grpSpPr>
          <a:xfrm>
            <a:off x="1510377" y="1914099"/>
            <a:ext cx="2090352" cy="584775"/>
            <a:chOff x="1510377" y="1751518"/>
            <a:chExt cx="2090352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7F7DB7-79B9-4987-8F55-379D5547B478}"/>
                </a:ext>
              </a:extLst>
            </p:cNvPr>
            <p:cNvSpPr txBox="1"/>
            <p:nvPr/>
          </p:nvSpPr>
          <p:spPr>
            <a:xfrm>
              <a:off x="1510377" y="1751518"/>
              <a:ext cx="338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B8AB98">
                      <a:lumMod val="50000"/>
                    </a:srgbClr>
                  </a:solidFill>
                  <a:effectLst/>
                  <a:uLnTx/>
                  <a:uFillTx/>
                  <a:latin typeface="마루 부리 굵은"/>
                  <a:ea typeface="+mj-ea"/>
                  <a:cs typeface="+mn-cs"/>
                </a:rPr>
                <a:t>1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5C21D-976C-4653-BCB7-70596B8E30BC}"/>
                </a:ext>
              </a:extLst>
            </p:cNvPr>
            <p:cNvSpPr txBox="1"/>
            <p:nvPr/>
          </p:nvSpPr>
          <p:spPr>
            <a:xfrm>
              <a:off x="2184957" y="1837155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+mn-cs"/>
                </a:rPr>
                <a:t>모델의 목적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528981-241A-46D4-90EC-901B9761ED87}"/>
              </a:ext>
            </a:extLst>
          </p:cNvPr>
          <p:cNvGrpSpPr/>
          <p:nvPr/>
        </p:nvGrpSpPr>
        <p:grpSpPr>
          <a:xfrm>
            <a:off x="1446899" y="3053587"/>
            <a:ext cx="2153830" cy="584775"/>
            <a:chOff x="1446899" y="1751518"/>
            <a:chExt cx="2153830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EF3973-BCB7-4E04-8B28-DF33BC1E9DE0}"/>
                </a:ext>
              </a:extLst>
            </p:cNvPr>
            <p:cNvSpPr txBox="1"/>
            <p:nvPr/>
          </p:nvSpPr>
          <p:spPr>
            <a:xfrm>
              <a:off x="1446899" y="1751518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B8AB98">
                      <a:lumMod val="50000"/>
                    </a:srgbClr>
                  </a:solidFill>
                  <a:effectLst/>
                  <a:uLnTx/>
                  <a:uFillTx/>
                  <a:latin typeface="마루 부리 굵은"/>
                  <a:ea typeface="+mj-ea"/>
                  <a:cs typeface="+mn-cs"/>
                </a:rPr>
                <a:t>2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9FD567-9F8E-4C91-B1CA-604C7CD93E70}"/>
                </a:ext>
              </a:extLst>
            </p:cNvPr>
            <p:cNvSpPr txBox="1"/>
            <p:nvPr/>
          </p:nvSpPr>
          <p:spPr>
            <a:xfrm>
              <a:off x="2184957" y="1837155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+mn-cs"/>
                </a:rPr>
                <a:t>데이터 설명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977C1C-021F-4E9C-BB58-314D16F7D896}"/>
              </a:ext>
            </a:extLst>
          </p:cNvPr>
          <p:cNvGrpSpPr/>
          <p:nvPr/>
        </p:nvGrpSpPr>
        <p:grpSpPr>
          <a:xfrm>
            <a:off x="1446899" y="4193075"/>
            <a:ext cx="2435959" cy="584775"/>
            <a:chOff x="1446899" y="1751518"/>
            <a:chExt cx="2435959" cy="5847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91FA9-A967-4EE3-B016-8C415E69FE71}"/>
                </a:ext>
              </a:extLst>
            </p:cNvPr>
            <p:cNvSpPr txBox="1"/>
            <p:nvPr/>
          </p:nvSpPr>
          <p:spPr>
            <a:xfrm>
              <a:off x="1446899" y="175151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B8AB98">
                      <a:lumMod val="50000"/>
                    </a:srgbClr>
                  </a:solidFill>
                  <a:effectLst/>
                  <a:uLnTx/>
                  <a:uFillTx/>
                  <a:latin typeface="마루 부리 굵은"/>
                  <a:ea typeface="+mj-ea"/>
                  <a:cs typeface="+mn-cs"/>
                </a:rPr>
                <a:t>3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506C8D-923B-43D3-8EB2-1DB5340D353F}"/>
                </a:ext>
              </a:extLst>
            </p:cNvPr>
            <p:cNvSpPr txBox="1"/>
            <p:nvPr/>
          </p:nvSpPr>
          <p:spPr>
            <a:xfrm>
              <a:off x="2184957" y="1837155"/>
              <a:ext cx="1697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+mn-cs"/>
                </a:rPr>
                <a:t>모델 적용 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8E7A3BC-AA43-49F0-BF95-BC316EB237B5}"/>
              </a:ext>
            </a:extLst>
          </p:cNvPr>
          <p:cNvGrpSpPr/>
          <p:nvPr/>
        </p:nvGrpSpPr>
        <p:grpSpPr>
          <a:xfrm>
            <a:off x="1446899" y="5332563"/>
            <a:ext cx="1397213" cy="584775"/>
            <a:chOff x="1446899" y="1751518"/>
            <a:chExt cx="1397213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F6EF3B-3871-4BAE-96F3-B1921AE2FCF4}"/>
                </a:ext>
              </a:extLst>
            </p:cNvPr>
            <p:cNvSpPr txBox="1"/>
            <p:nvPr/>
          </p:nvSpPr>
          <p:spPr>
            <a:xfrm>
              <a:off x="1446899" y="1751518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B8AB98">
                      <a:lumMod val="50000"/>
                    </a:srgbClr>
                  </a:solidFill>
                  <a:effectLst/>
                  <a:uLnTx/>
                  <a:uFillTx/>
                  <a:latin typeface="마루 부리 굵은"/>
                  <a:ea typeface="+mj-ea"/>
                  <a:cs typeface="+mn-cs"/>
                </a:rPr>
                <a:t>4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8AB98">
                    <a:lumMod val="50000"/>
                  </a:srgbClr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3D73C8-DF8D-47EC-A70E-AB6E9B44761E}"/>
                </a:ext>
              </a:extLst>
            </p:cNvPr>
            <p:cNvSpPr txBox="1"/>
            <p:nvPr/>
          </p:nvSpPr>
          <p:spPr>
            <a:xfrm>
              <a:off x="2184957" y="1837155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cs typeface="+mn-cs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3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C5F06-0995-4415-8927-0ACAF279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빈도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0FDDE9-74E8-4EBC-B58B-42F247D9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90712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860DF-9553-45B2-BD97-32E25BB2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고칼로리 음식 소비 빈도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70DBB9-464C-45B6-B48C-4A7EB63D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55" y="1825625"/>
            <a:ext cx="6779089" cy="4351338"/>
          </a:xfrm>
        </p:spPr>
      </p:pic>
    </p:spTree>
    <p:extLst>
      <p:ext uri="{BB962C8B-B14F-4D97-AF65-F5344CB8AC3E}">
        <p14:creationId xmlns:p14="http://schemas.microsoft.com/office/powerpoint/2010/main" val="136851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623B-3F9B-4505-8D57-0716B035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채소 소비 빈도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00F09B-314B-4CE1-A289-0226C289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89610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8BCB0-AC1A-4BFA-9423-8E98BE24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하루 섭취 끼니 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4F0B4-B302-49AD-A5D7-387253E51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29" y="1825625"/>
            <a:ext cx="6841141" cy="4351338"/>
          </a:xfrm>
        </p:spPr>
      </p:pic>
    </p:spTree>
    <p:extLst>
      <p:ext uri="{BB962C8B-B14F-4D97-AF65-F5344CB8AC3E}">
        <p14:creationId xmlns:p14="http://schemas.microsoft.com/office/powerpoint/2010/main" val="113702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76F1-E8F8-4261-8413-D006FBAB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칼로리 모니터링 여부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54963F-0D78-40F0-8FED-44C27FA9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82" y="1825625"/>
            <a:ext cx="6895435" cy="4351338"/>
          </a:xfrm>
        </p:spPr>
      </p:pic>
    </p:spTree>
    <p:extLst>
      <p:ext uri="{BB962C8B-B14F-4D97-AF65-F5344CB8AC3E}">
        <p14:creationId xmlns:p14="http://schemas.microsoft.com/office/powerpoint/2010/main" val="314924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FB5A3-B6BC-4E71-80D9-AE506311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스마트기기 사용 시간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ECB34C-0AD6-4309-A1F4-50857B72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82" y="1825625"/>
            <a:ext cx="6895435" cy="4351338"/>
          </a:xfrm>
        </p:spPr>
      </p:pic>
    </p:spTree>
    <p:extLst>
      <p:ext uri="{BB962C8B-B14F-4D97-AF65-F5344CB8AC3E}">
        <p14:creationId xmlns:p14="http://schemas.microsoft.com/office/powerpoint/2010/main" val="131726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E2E2F-33E0-4A50-8E82-408A1C0C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특성이 타겟에 미치는 영향도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B200AA8-9BF4-4446-B93A-5C0359143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1863034"/>
            <a:ext cx="10031225" cy="10383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419B4D-30BD-4B3B-8CDF-DE799E99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01404"/>
            <a:ext cx="12192000" cy="10256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783F5F-8EBE-43BE-877B-AD1ED20A7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2" y="3927066"/>
            <a:ext cx="10374173" cy="107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47395-5FE6-4CE6-9C7B-F81C67B34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3" y="5003541"/>
            <a:ext cx="8592749" cy="10383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31D9BB-99DD-454E-A102-1C45127DD4D0}"/>
              </a:ext>
            </a:extLst>
          </p:cNvPr>
          <p:cNvSpPr/>
          <p:nvPr/>
        </p:nvSpPr>
        <p:spPr>
          <a:xfrm>
            <a:off x="5209563" y="2692866"/>
            <a:ext cx="1837189" cy="19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FDA86-8E82-4829-9F7E-223B93FFAD8F}"/>
              </a:ext>
            </a:extLst>
          </p:cNvPr>
          <p:cNvSpPr/>
          <p:nvPr/>
        </p:nvSpPr>
        <p:spPr>
          <a:xfrm>
            <a:off x="4328719" y="3657600"/>
            <a:ext cx="1702965" cy="182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E812E5-8F13-4D42-AF86-ECC0B0A4278B}"/>
              </a:ext>
            </a:extLst>
          </p:cNvPr>
          <p:cNvSpPr/>
          <p:nvPr/>
        </p:nvSpPr>
        <p:spPr>
          <a:xfrm>
            <a:off x="3254928" y="4756558"/>
            <a:ext cx="1845578" cy="196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4DB26-CC4E-493A-AD5B-0EF423F847C2}"/>
              </a:ext>
            </a:extLst>
          </p:cNvPr>
          <p:cNvSpPr/>
          <p:nvPr/>
        </p:nvSpPr>
        <p:spPr>
          <a:xfrm>
            <a:off x="3624044" y="5833033"/>
            <a:ext cx="1853967" cy="196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5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29F8-C7DD-4B56-9B3C-707A6D19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344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전체 </a:t>
            </a:r>
            <a:r>
              <a:rPr lang="en-US" altLang="ko-KR" sz="4000" dirty="0"/>
              <a:t>Test</a:t>
            </a:r>
            <a:r>
              <a:rPr lang="ko-KR" altLang="en-US" sz="4000" dirty="0"/>
              <a:t>셋에서 특성들이 타겟에 미치는 영향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1307DC-2D8F-470D-84DB-BEC8D28B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96" y="1825625"/>
            <a:ext cx="6757607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44A006-762A-4F0D-9923-DB34558BB01A}"/>
              </a:ext>
            </a:extLst>
          </p:cNvPr>
          <p:cNvSpPr/>
          <p:nvPr/>
        </p:nvSpPr>
        <p:spPr>
          <a:xfrm>
            <a:off x="2717196" y="2013358"/>
            <a:ext cx="2173586" cy="293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4ED78-4C51-4409-81DA-FD5E4D71396E}"/>
              </a:ext>
            </a:extLst>
          </p:cNvPr>
          <p:cNvSpPr/>
          <p:nvPr/>
        </p:nvSpPr>
        <p:spPr>
          <a:xfrm>
            <a:off x="4269996" y="4857226"/>
            <a:ext cx="1442907" cy="78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F094D-51BD-481C-93B2-3D715071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D4468-84BC-4B71-A219-4E72BEF51CAC}"/>
              </a:ext>
            </a:extLst>
          </p:cNvPr>
          <p:cNvSpPr txBox="1"/>
          <p:nvPr/>
        </p:nvSpPr>
        <p:spPr>
          <a:xfrm>
            <a:off x="998290" y="5670958"/>
            <a:ext cx="7763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423</a:t>
            </a:r>
            <a:r>
              <a:rPr lang="ko-KR" altLang="en-US" dirty="0"/>
              <a:t>개의 테스트에서 비만이 아닐 때 비만이 아니라고 예측한 수 </a:t>
            </a:r>
            <a:r>
              <a:rPr lang="en-US" altLang="ko-KR" dirty="0"/>
              <a:t>215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비만일 때 비만이라고 예측 한 수 </a:t>
            </a:r>
            <a:r>
              <a:rPr lang="en-US" altLang="ko-KR" dirty="0"/>
              <a:t>180</a:t>
            </a:r>
            <a:r>
              <a:rPr lang="ko-KR" altLang="en-US" dirty="0"/>
              <a:t>개로 </a:t>
            </a:r>
            <a:r>
              <a:rPr lang="en-US" altLang="ko-KR" dirty="0"/>
              <a:t>395</a:t>
            </a:r>
            <a:r>
              <a:rPr lang="ko-KR" altLang="en-US" dirty="0"/>
              <a:t>개를 정확히 예측</a:t>
            </a:r>
            <a:endParaRPr lang="en-US" altLang="ko-KR" dirty="0"/>
          </a:p>
          <a:p>
            <a:r>
              <a:rPr lang="en-US" altLang="ko-KR" dirty="0"/>
              <a:t>F1</a:t>
            </a:r>
            <a:r>
              <a:rPr lang="ko-KR" altLang="en-US" dirty="0"/>
              <a:t>스코어 </a:t>
            </a:r>
            <a:r>
              <a:rPr lang="en-US" altLang="ko-KR" dirty="0"/>
              <a:t>0.93</a:t>
            </a:r>
            <a:r>
              <a:rPr lang="ko-KR" altLang="en-US" dirty="0"/>
              <a:t>으로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조정 전 보다 </a:t>
            </a:r>
            <a:r>
              <a:rPr lang="en-US" altLang="ko-KR" dirty="0"/>
              <a:t>0.06 </a:t>
            </a:r>
            <a:r>
              <a:rPr lang="ko-KR" altLang="en-US" dirty="0"/>
              <a:t>향상 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F46466F-3602-40EA-B7FE-603F23011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0" y="1651222"/>
            <a:ext cx="3961905" cy="355555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A429E-341C-4EB8-8FBE-9E5E4575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17" y="2613580"/>
            <a:ext cx="3724795" cy="1400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423401E-EC0C-4C7B-8380-DD457307B95E}"/>
              </a:ext>
            </a:extLst>
          </p:cNvPr>
          <p:cNvSpPr/>
          <p:nvPr/>
        </p:nvSpPr>
        <p:spPr>
          <a:xfrm>
            <a:off x="9080736" y="3137596"/>
            <a:ext cx="402672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3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C4D19-E039-42A3-A153-96AF259E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삭제 후 모델 성능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42AEE-432E-471E-A723-23A358E9140F}"/>
              </a:ext>
            </a:extLst>
          </p:cNvPr>
          <p:cNvSpPr txBox="1"/>
          <p:nvPr/>
        </p:nvSpPr>
        <p:spPr>
          <a:xfrm>
            <a:off x="1023457" y="5519956"/>
            <a:ext cx="1056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특성 중요도가 낮은 흡연여부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칼로리 모니터링여부 행 삭제</a:t>
            </a:r>
            <a:r>
              <a:rPr lang="en-US" altLang="ko-KR" dirty="0"/>
              <a:t>, </a:t>
            </a:r>
            <a:r>
              <a:rPr lang="ko-KR" altLang="en-US" dirty="0"/>
              <a:t>범주가 많았던 나이 행 그룹화 후 </a:t>
            </a:r>
            <a:endParaRPr lang="en-US" altLang="ko-KR" dirty="0"/>
          </a:p>
          <a:p>
            <a:r>
              <a:rPr lang="ko-KR" altLang="en-US" dirty="0"/>
              <a:t>모델 예측 결과 맞게 예측한 정도가 </a:t>
            </a:r>
            <a:r>
              <a:rPr lang="en-US" altLang="ko-KR" dirty="0"/>
              <a:t>423</a:t>
            </a:r>
            <a:r>
              <a:rPr lang="ko-KR" altLang="en-US" dirty="0"/>
              <a:t>개 중 </a:t>
            </a:r>
            <a:r>
              <a:rPr lang="en-US" altLang="ko-KR" dirty="0"/>
              <a:t>386</a:t>
            </a:r>
            <a:r>
              <a:rPr lang="ko-KR" altLang="en-US" dirty="0"/>
              <a:t>개로 컬럼 삭제 전 보다 성능이 떨어짐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비만도에 따른 생활습관 설문조사를 기반으로 한 데이터이기 때문에</a:t>
            </a:r>
            <a:endParaRPr lang="en-US" altLang="ko-KR" dirty="0"/>
          </a:p>
          <a:p>
            <a:r>
              <a:rPr lang="ko-KR" altLang="en-US" dirty="0"/>
              <a:t>모든 행들이 타겟에 유효한 영향을 끼치는 것으로 해석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451104-B71A-4DB6-9D16-2DEE6A90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1" y="1651222"/>
            <a:ext cx="3961905" cy="355555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A425E3-8888-4A47-BAD5-8C95B8D7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11" y="2488769"/>
            <a:ext cx="3715268" cy="13813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A9B9F-2A8A-458F-8BEF-4F9279D6249C}"/>
              </a:ext>
            </a:extLst>
          </p:cNvPr>
          <p:cNvSpPr/>
          <p:nvPr/>
        </p:nvSpPr>
        <p:spPr>
          <a:xfrm>
            <a:off x="8732939" y="2986481"/>
            <a:ext cx="360727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1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35EAF4-AB06-4A4F-80AF-D4E4F00F450E}"/>
              </a:ext>
            </a:extLst>
          </p:cNvPr>
          <p:cNvCxnSpPr/>
          <p:nvPr/>
        </p:nvCxnSpPr>
        <p:spPr>
          <a:xfrm>
            <a:off x="159026" y="159026"/>
            <a:ext cx="1203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687B74-2605-48A3-AC1E-943E20765DA6}"/>
              </a:ext>
            </a:extLst>
          </p:cNvPr>
          <p:cNvSpPr txBox="1"/>
          <p:nvPr/>
        </p:nvSpPr>
        <p:spPr>
          <a:xfrm>
            <a:off x="1119883" y="308758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300" normalizeH="0" baseline="0" noProof="0" dirty="0">
                <a:ln>
                  <a:noFill/>
                </a:ln>
                <a:solidFill>
                  <a:srgbClr val="595764">
                    <a:lumMod val="75000"/>
                  </a:srgbClr>
                </a:solidFill>
                <a:effectLst/>
                <a:uLnTx/>
                <a:uFillTx/>
                <a:latin typeface="Times New Roman"/>
                <a:cs typeface="+mn-cs"/>
              </a:rPr>
              <a:t>비만도 예측의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C874-B5F7-4C9C-88D0-96D072CED85C}"/>
              </a:ext>
            </a:extLst>
          </p:cNvPr>
          <p:cNvSpPr txBox="1"/>
          <p:nvPr/>
        </p:nvSpPr>
        <p:spPr>
          <a:xfrm>
            <a:off x="467140" y="24367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rPr>
              <a:t>Part 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굵은"/>
              <a:ea typeface="+mj-ea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EE956E-B1C7-403B-9DCB-242B4D9DC9EB}"/>
              </a:ext>
            </a:extLst>
          </p:cNvPr>
          <p:cNvCxnSpPr>
            <a:cxnSpLocks/>
          </p:cNvCxnSpPr>
          <p:nvPr/>
        </p:nvCxnSpPr>
        <p:spPr>
          <a:xfrm>
            <a:off x="1119883" y="1032681"/>
            <a:ext cx="11072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BE3195-8113-4CA7-9DA9-185701B6BC70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6D32D9-7A5A-4D6B-BB46-6D51F9876156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54C526-DF52-4CDD-A8A2-D3EBFF3DBA78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2C199-792B-41F2-AE2F-8A531903A056}"/>
              </a:ext>
            </a:extLst>
          </p:cNvPr>
          <p:cNvSpPr txBox="1"/>
          <p:nvPr/>
        </p:nvSpPr>
        <p:spPr>
          <a:xfrm>
            <a:off x="2945222" y="2243014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rPr>
              <a:t>늘어나는 비만인구로 인한 사회문제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0BD5BE-2AC7-477B-960B-E42085693F70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842FDD-EEFF-4520-82C1-DC587B675029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CE2F07-0E7C-4571-A943-947A5552659A}"/>
              </a:ext>
            </a:extLst>
          </p:cNvPr>
          <p:cNvSpPr txBox="1"/>
          <p:nvPr/>
        </p:nvSpPr>
        <p:spPr>
          <a:xfrm>
            <a:off x="1642055" y="3501162"/>
            <a:ext cx="441146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F27F6-9725-41DE-9956-9CACCB50E1EF}"/>
              </a:ext>
            </a:extLst>
          </p:cNvPr>
          <p:cNvSpPr txBox="1"/>
          <p:nvPr/>
        </p:nvSpPr>
        <p:spPr>
          <a:xfrm>
            <a:off x="2945222" y="3541252"/>
            <a:ext cx="5306261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-150" dirty="0">
                <a:solidFill>
                  <a:prstClr val="white"/>
                </a:solidFill>
                <a:latin typeface="마루 부리 굵은"/>
                <a:ea typeface="+mj-ea"/>
              </a:rPr>
              <a:t>생활 습관으로 비만을 예측</a:t>
            </a:r>
            <a:endParaRPr kumimoji="0" lang="ko-KR" altLang="en-US" sz="36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굵은"/>
              <a:ea typeface="+mj-ea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61EE40-DF59-4955-9FCE-3C6FC6753F59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A61FE4-CE77-453F-B3DE-994541B41BB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8B19D-F054-4863-ABD3-2AA589B7FC8B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6B3AD-8FA2-4BDB-88AB-2AE490077CD5}"/>
              </a:ext>
            </a:extLst>
          </p:cNvPr>
          <p:cNvSpPr txBox="1"/>
          <p:nvPr/>
        </p:nvSpPr>
        <p:spPr>
          <a:xfrm>
            <a:off x="2945222" y="4860753"/>
            <a:ext cx="718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굵은"/>
                <a:ea typeface="+mj-ea"/>
                <a:cs typeface="+mn-cs"/>
              </a:rPr>
              <a:t>생활 습관이 비만도에 영향을 끼칠 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6BA06B-5C4D-4965-9542-2149018DA05A}"/>
              </a:ext>
            </a:extLst>
          </p:cNvPr>
          <p:cNvSpPr/>
          <p:nvPr/>
        </p:nvSpPr>
        <p:spPr>
          <a:xfrm>
            <a:off x="10021198" y="6568580"/>
            <a:ext cx="2377730" cy="377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15E58C-4EF1-4469-932D-5DB6BA00A8B4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3DAFDC-4D9F-4D35-AF2F-1361A9CEDB2F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kumimoji="0" lang="ko-KR" altLang="en-US" sz="2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9CE10B-68CD-48BB-8142-30CD104084FA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kumimoji="0" lang="ko-KR" altLang="en-US" sz="2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33FFB5-3954-4B8B-9640-34CA3622320C}"/>
              </a:ext>
            </a:extLst>
          </p:cNvPr>
          <p:cNvSpPr txBox="1"/>
          <p:nvPr/>
        </p:nvSpPr>
        <p:spPr>
          <a:xfrm>
            <a:off x="2053869" y="1965899"/>
            <a:ext cx="80842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생활습관에 따라 비만도를 예측 할 수 있다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.</a:t>
            </a:r>
            <a:endParaRPr kumimoji="0" lang="ko-KR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해당 지표로 고객들의 비만도를 예측 할 수 있으며 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비만인 고객에게 생활 습관 개선 가이드를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제공할 수 있다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또한 비만이 아닌 고객에게 비만 예방을 위한 </a:t>
            </a:r>
            <a:endParaRPr kumimoji="0" lang="en-US" altLang="ko-KR" sz="2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생활 습관 가이드 제공이 가능하다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cs typeface="+mn-cs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B7BA22-38F6-4CE1-9414-603A42680AC1}"/>
              </a:ext>
            </a:extLst>
          </p:cNvPr>
          <p:cNvSpPr/>
          <p:nvPr/>
        </p:nvSpPr>
        <p:spPr>
          <a:xfrm>
            <a:off x="10138133" y="6585358"/>
            <a:ext cx="2053867" cy="343948"/>
          </a:xfrm>
          <a:prstGeom prst="rect">
            <a:avLst/>
          </a:prstGeom>
          <a:solidFill>
            <a:srgbClr val="8B8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21892-246C-4B65-9BE7-BC7CF47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7EEB19-9F04-4F41-B2F7-F77738994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50" y="1825625"/>
            <a:ext cx="9793700" cy="4351338"/>
          </a:xfrm>
        </p:spPr>
      </p:pic>
    </p:spTree>
    <p:extLst>
      <p:ext uri="{BB962C8B-B14F-4D97-AF65-F5344CB8AC3E}">
        <p14:creationId xmlns:p14="http://schemas.microsoft.com/office/powerpoint/2010/main" val="171864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B4B2B-ED41-4787-8809-6B696EBE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설명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135D1-470B-48B2-94A5-00295E7F3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1561"/>
            <a:ext cx="45139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800" dirty="0">
                <a:latin typeface="+mn-lt"/>
              </a:rPr>
              <a:t>Gender – </a:t>
            </a:r>
            <a:r>
              <a:rPr lang="ko-KR" altLang="en-US" sz="1800" dirty="0">
                <a:latin typeface="+mn-lt"/>
              </a:rPr>
              <a:t>성별</a:t>
            </a:r>
            <a:endParaRPr lang="en-US" altLang="ko-KR" sz="1800" dirty="0">
              <a:latin typeface="+mn-lt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800" dirty="0">
                <a:latin typeface="+mn-lt"/>
              </a:rPr>
              <a:t>Age – </a:t>
            </a:r>
            <a:r>
              <a:rPr lang="ko-KR" altLang="en-US" sz="1800" dirty="0">
                <a:latin typeface="+mn-lt"/>
              </a:rPr>
              <a:t>나이</a:t>
            </a:r>
            <a:endParaRPr lang="en-US" altLang="ko-KR" sz="1800" dirty="0">
              <a:latin typeface="+mn-lt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800" dirty="0">
                <a:latin typeface="+mn-lt"/>
              </a:rPr>
              <a:t>Height – </a:t>
            </a:r>
            <a:r>
              <a:rPr lang="ko-KR" altLang="en-US" sz="1800" dirty="0">
                <a:latin typeface="+mn-lt"/>
              </a:rPr>
              <a:t>키</a:t>
            </a:r>
            <a:endParaRPr lang="en-US" altLang="ko-KR" sz="1800" dirty="0">
              <a:latin typeface="+mn-lt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800" dirty="0">
                <a:latin typeface="+mn-lt"/>
              </a:rPr>
              <a:t>Weight – </a:t>
            </a:r>
            <a:r>
              <a:rPr lang="ko-KR" altLang="en-US" sz="1800" dirty="0">
                <a:latin typeface="+mn-lt"/>
              </a:rPr>
              <a:t>몸무게</a:t>
            </a:r>
            <a:endParaRPr lang="en-US" altLang="ko-KR" sz="1800" dirty="0">
              <a:latin typeface="+mn-lt"/>
            </a:endParaRPr>
          </a:p>
          <a:p>
            <a:pPr marL="0" lvl="0" indent="0" latinLnBrk="0">
              <a:lnSpc>
                <a:spcPct val="100000"/>
              </a:lnSpc>
              <a:buNone/>
            </a:pPr>
            <a:r>
              <a:rPr lang="en-US" altLang="ko-KR" sz="1800" dirty="0" err="1">
                <a:solidFill>
                  <a:srgbClr val="212121"/>
                </a:solidFill>
                <a:latin typeface="+mn-lt"/>
              </a:rPr>
              <a:t>Family_history_with_overweight</a:t>
            </a:r>
            <a:r>
              <a:rPr lang="en-US" altLang="ko-KR" sz="1800" dirty="0">
                <a:solidFill>
                  <a:srgbClr val="212121"/>
                </a:solidFill>
                <a:latin typeface="+mn-lt"/>
              </a:rPr>
              <a:t> – </a:t>
            </a:r>
            <a:r>
              <a:rPr lang="ko-KR" altLang="en-US" sz="1800" dirty="0">
                <a:solidFill>
                  <a:srgbClr val="212121"/>
                </a:solidFill>
                <a:latin typeface="+mn-lt"/>
              </a:rPr>
              <a:t>가족력</a:t>
            </a:r>
            <a:endParaRPr lang="en-US" altLang="ko-KR" sz="1800" dirty="0">
              <a:solidFill>
                <a:srgbClr val="21212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FAVC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고칼로리 음식 소비 빈도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FCVC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채소 소비 빈도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NCP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–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섭취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끼니 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CAEC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간식 섭취량</a:t>
            </a:r>
          </a:p>
          <a:p>
            <a:pPr marL="0" indent="0" latinLnBrk="0">
              <a:lnSpc>
                <a:spcPct val="100000"/>
              </a:lnSpc>
              <a:buNone/>
            </a:pPr>
            <a:r>
              <a:rPr lang="en-US" altLang="ko-KR" sz="1800" dirty="0">
                <a:latin typeface="+mn-lt"/>
              </a:rPr>
              <a:t>SMOKE – </a:t>
            </a:r>
            <a:r>
              <a:rPr lang="ko-KR" altLang="en-US" sz="1800" dirty="0">
                <a:latin typeface="+mn-lt"/>
              </a:rPr>
              <a:t>흡연 여부</a:t>
            </a:r>
            <a:endParaRPr lang="en-US" altLang="ko-K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CH2O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물 섭취량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SCC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칼로리 모니터링 여부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FAF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운동 빈도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TUE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스마트기기 사용 시간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CALC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알콜 섭취량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n-lt"/>
                <a:ea typeface="Roboto" panose="020B0604020202020204" pitchFamily="2" charset="0"/>
              </a:rPr>
              <a:t>MTRANS</a:t>
            </a:r>
            <a:r>
              <a:rPr lang="en-US" altLang="ko-KR" sz="1800" dirty="0">
                <a:solidFill>
                  <a:srgbClr val="212121"/>
                </a:solidFill>
                <a:latin typeface="+mn-lt"/>
                <a:ea typeface="Roboto" panose="020B0604020202020204" pitchFamily="2" charset="0"/>
              </a:rPr>
              <a:t>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사용하는 교통수단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i="0" dirty="0" err="1">
                <a:solidFill>
                  <a:srgbClr val="212121"/>
                </a:solidFill>
                <a:effectLst/>
                <a:latin typeface="+mn-lt"/>
              </a:rPr>
              <a:t>Nobeyesdad</a:t>
            </a:r>
            <a:r>
              <a:rPr lang="en-US" altLang="ko-KR" sz="1800" i="0" dirty="0">
                <a:solidFill>
                  <a:srgbClr val="212121"/>
                </a:solidFill>
                <a:effectLst/>
                <a:latin typeface="+mn-lt"/>
              </a:rPr>
              <a:t> - </a:t>
            </a:r>
            <a:r>
              <a:rPr lang="ko-KR" altLang="en-US" sz="1800" i="0" dirty="0">
                <a:solidFill>
                  <a:srgbClr val="212121"/>
                </a:solidFill>
                <a:effectLst/>
                <a:latin typeface="+mn-lt"/>
              </a:rPr>
              <a:t>비만정도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0A6FA-59A1-49E7-AD32-0EF0D90B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5912"/>
            <a:ext cx="5214676" cy="40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908E4-CEEB-423B-974D-2054E69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설정</a:t>
            </a:r>
            <a:r>
              <a:rPr lang="ko-KR" altLang="en-US" sz="1800" dirty="0"/>
              <a:t> 기준모델 </a:t>
            </a:r>
            <a:r>
              <a:rPr lang="en-US" altLang="ko-KR" sz="1800" dirty="0"/>
              <a:t>0 </a:t>
            </a:r>
            <a:r>
              <a:rPr lang="ko-KR" altLang="en-US" sz="1800" dirty="0" err="1"/>
              <a:t>학습정확도</a:t>
            </a:r>
            <a:r>
              <a:rPr lang="ko-KR" altLang="en-US" sz="1800" dirty="0"/>
              <a:t> </a:t>
            </a:r>
            <a:r>
              <a:rPr lang="en-US" altLang="ko-KR" sz="2000" b="0" i="0" dirty="0">
                <a:solidFill>
                  <a:srgbClr val="212121"/>
                </a:solidFill>
                <a:effectLst/>
              </a:rPr>
              <a:t>0.5385071090047393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3522E-1549-4FE6-BFEF-373533636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9F1F9A-4FD8-43BF-AB74-5F719123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1693032"/>
            <a:ext cx="4348993" cy="43489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FDCBBB-BCBE-4B4B-AC7F-4DF6556375FE}"/>
              </a:ext>
            </a:extLst>
          </p:cNvPr>
          <p:cNvSpPr/>
          <p:nvPr/>
        </p:nvSpPr>
        <p:spPr>
          <a:xfrm>
            <a:off x="6698734" y="5738069"/>
            <a:ext cx="1409924" cy="21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C4A97-D788-4D59-A458-B65ECC1D4E0B}"/>
              </a:ext>
            </a:extLst>
          </p:cNvPr>
          <p:cNvSpPr/>
          <p:nvPr/>
        </p:nvSpPr>
        <p:spPr>
          <a:xfrm>
            <a:off x="8514826" y="5738070"/>
            <a:ext cx="1317071" cy="13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8A219-5C12-4DAF-A3DD-20B252C95FE5}"/>
              </a:ext>
            </a:extLst>
          </p:cNvPr>
          <p:cNvSpPr/>
          <p:nvPr/>
        </p:nvSpPr>
        <p:spPr>
          <a:xfrm>
            <a:off x="10238065" y="5742262"/>
            <a:ext cx="964734" cy="21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6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908E4-CEEB-423B-974D-2054E69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설정</a:t>
            </a:r>
            <a:r>
              <a:rPr lang="ko-KR" altLang="en-US" sz="1800" dirty="0"/>
              <a:t> 기준모델 </a:t>
            </a:r>
            <a:r>
              <a:rPr lang="en-US" altLang="ko-KR" sz="1800" dirty="0"/>
              <a:t>0 </a:t>
            </a:r>
            <a:r>
              <a:rPr lang="ko-KR" altLang="en-US" sz="1800" dirty="0" err="1"/>
              <a:t>학습정확도</a:t>
            </a:r>
            <a:r>
              <a:rPr lang="ko-KR" altLang="en-US" sz="1800" dirty="0"/>
              <a:t> </a:t>
            </a:r>
            <a:r>
              <a:rPr lang="en-US" altLang="ko-KR" sz="2000" b="0" i="0" dirty="0">
                <a:solidFill>
                  <a:srgbClr val="212121"/>
                </a:solidFill>
                <a:effectLst/>
              </a:rPr>
              <a:t>0.5385071090047393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3522E-1549-4FE6-BFEF-373533636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9F1F9A-4FD8-43BF-AB74-5F719123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1693032"/>
            <a:ext cx="4348993" cy="43489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FDCBBB-BCBE-4B4B-AC7F-4DF6556375FE}"/>
              </a:ext>
            </a:extLst>
          </p:cNvPr>
          <p:cNvSpPr/>
          <p:nvPr/>
        </p:nvSpPr>
        <p:spPr>
          <a:xfrm>
            <a:off x="6698734" y="5738069"/>
            <a:ext cx="1409924" cy="21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C4A97-D788-4D59-A458-B65ECC1D4E0B}"/>
              </a:ext>
            </a:extLst>
          </p:cNvPr>
          <p:cNvSpPr/>
          <p:nvPr/>
        </p:nvSpPr>
        <p:spPr>
          <a:xfrm>
            <a:off x="8514826" y="5738070"/>
            <a:ext cx="1317071" cy="13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8A219-5C12-4DAF-A3DD-20B252C95FE5}"/>
              </a:ext>
            </a:extLst>
          </p:cNvPr>
          <p:cNvSpPr/>
          <p:nvPr/>
        </p:nvSpPr>
        <p:spPr>
          <a:xfrm>
            <a:off x="10238065" y="5742262"/>
            <a:ext cx="964734" cy="21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AEF99-544A-46BA-8511-FCBB36E6A7A7}"/>
              </a:ext>
            </a:extLst>
          </p:cNvPr>
          <p:cNvSpPr txBox="1"/>
          <p:nvPr/>
        </p:nvSpPr>
        <p:spPr>
          <a:xfrm rot="20050917">
            <a:off x="1543637" y="3206547"/>
            <a:ext cx="3418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정확도↓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F6FCD1-5637-4637-969D-2820C570E578}"/>
              </a:ext>
            </a:extLst>
          </p:cNvPr>
          <p:cNvSpPr/>
          <p:nvPr/>
        </p:nvSpPr>
        <p:spPr>
          <a:xfrm>
            <a:off x="6698734" y="1434517"/>
            <a:ext cx="4769016" cy="47313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BD981-CFBE-4889-B61B-063CA907EA77}"/>
              </a:ext>
            </a:extLst>
          </p:cNvPr>
          <p:cNvSpPr txBox="1"/>
          <p:nvPr/>
        </p:nvSpPr>
        <p:spPr>
          <a:xfrm>
            <a:off x="9748007" y="166102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채택</a:t>
            </a:r>
          </a:p>
        </p:txBody>
      </p:sp>
    </p:spTree>
    <p:extLst>
      <p:ext uri="{BB962C8B-B14F-4D97-AF65-F5344CB8AC3E}">
        <p14:creationId xmlns:p14="http://schemas.microsoft.com/office/powerpoint/2010/main" val="7143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FD41-9B78-46C2-9A66-84D959AB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ko-KR" altLang="en-US" dirty="0"/>
              <a:t>데이터셋 정제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017C41-F5A3-4B00-B032-3F20E9610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76" y="1291906"/>
            <a:ext cx="9412447" cy="490518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6F2E58-8738-4A3E-971C-84A83B51D1B2}"/>
              </a:ext>
            </a:extLst>
          </p:cNvPr>
          <p:cNvSpPr/>
          <p:nvPr/>
        </p:nvSpPr>
        <p:spPr>
          <a:xfrm>
            <a:off x="10192624" y="1291906"/>
            <a:ext cx="612396" cy="4907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76BA-A5B4-4C5F-82A3-0607FA9EC44D}"/>
              </a:ext>
            </a:extLst>
          </p:cNvPr>
          <p:cNvSpPr txBox="1"/>
          <p:nvPr/>
        </p:nvSpPr>
        <p:spPr>
          <a:xfrm>
            <a:off x="4655890" y="780176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비만정도 삭제</a:t>
            </a:r>
          </a:p>
        </p:txBody>
      </p:sp>
    </p:spTree>
    <p:extLst>
      <p:ext uri="{BB962C8B-B14F-4D97-AF65-F5344CB8AC3E}">
        <p14:creationId xmlns:p14="http://schemas.microsoft.com/office/powerpoint/2010/main" val="353741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6532-22EF-47BE-B53C-4DCB515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적용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8185548-B059-4840-BECB-67A560B8A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6816"/>
            <a:ext cx="3696216" cy="135273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9A34AE-C3D6-4CBF-A8D8-D46534275F03}"/>
              </a:ext>
            </a:extLst>
          </p:cNvPr>
          <p:cNvSpPr txBox="1"/>
          <p:nvPr/>
        </p:nvSpPr>
        <p:spPr>
          <a:xfrm>
            <a:off x="838200" y="23953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45272-DFBF-4F30-9451-AB789CE84F01}"/>
              </a:ext>
            </a:extLst>
          </p:cNvPr>
          <p:cNvSpPr txBox="1"/>
          <p:nvPr/>
        </p:nvSpPr>
        <p:spPr>
          <a:xfrm>
            <a:off x="7268278" y="2395364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6996D-324E-4D9D-BDCE-117C7CAA264C}"/>
              </a:ext>
            </a:extLst>
          </p:cNvPr>
          <p:cNvSpPr txBox="1"/>
          <p:nvPr/>
        </p:nvSpPr>
        <p:spPr>
          <a:xfrm>
            <a:off x="4026716" y="629174"/>
            <a:ext cx="7046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Precision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모델이 </a:t>
            </a:r>
            <a:r>
              <a:rPr lang="en-US" altLang="ko-KR" dirty="0"/>
              <a:t>1</a:t>
            </a:r>
            <a:r>
              <a:rPr lang="ko-KR" altLang="en-US" dirty="0"/>
              <a:t>로 예측한 데이터 중 실제로 </a:t>
            </a:r>
            <a:r>
              <a:rPr lang="en-US" altLang="ko-KR" dirty="0"/>
              <a:t>1</a:t>
            </a:r>
            <a:r>
              <a:rPr lang="ko-KR" altLang="en-US" dirty="0"/>
              <a:t>인 데이터 수</a:t>
            </a:r>
            <a:endParaRPr lang="en-US" altLang="ko-KR" dirty="0"/>
          </a:p>
          <a:p>
            <a:r>
              <a:rPr lang="en-US" altLang="ko-KR" dirty="0"/>
              <a:t>Recall - </a:t>
            </a:r>
            <a:r>
              <a:rPr lang="ko-KR" altLang="en-US" dirty="0"/>
              <a:t>실제로 </a:t>
            </a:r>
            <a:r>
              <a:rPr lang="en-US" altLang="ko-KR" dirty="0"/>
              <a:t>1</a:t>
            </a:r>
            <a:r>
              <a:rPr lang="ko-KR" altLang="en-US" dirty="0"/>
              <a:t>인 데이터를 모델이 </a:t>
            </a:r>
            <a:r>
              <a:rPr lang="en-US" altLang="ko-KR" dirty="0"/>
              <a:t>1</a:t>
            </a:r>
            <a:r>
              <a:rPr lang="ko-KR" altLang="en-US" dirty="0"/>
              <a:t>로 인식한 데이터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2"/>
                </a:solidFill>
                <a:uFill>
                  <a:solidFill>
                    <a:schemeClr val="tx1"/>
                  </a:solidFill>
                </a:uFill>
              </a:rPr>
              <a:t>F1 score - precision</a:t>
            </a:r>
            <a:r>
              <a:rPr lang="ko-KR" altLang="en-US" b="1" dirty="0">
                <a:solidFill>
                  <a:schemeClr val="accent2"/>
                </a:solidFill>
                <a:uFill>
                  <a:solidFill>
                    <a:schemeClr val="tx1"/>
                  </a:solidFill>
                </a:uFill>
              </a:rPr>
              <a:t>과 </a:t>
            </a:r>
            <a:r>
              <a:rPr lang="en-US" altLang="ko-KR" b="1" dirty="0">
                <a:solidFill>
                  <a:schemeClr val="accent2"/>
                </a:solidFill>
                <a:uFill>
                  <a:solidFill>
                    <a:schemeClr val="tx1"/>
                  </a:solidFill>
                </a:uFill>
              </a:rPr>
              <a:t>recall</a:t>
            </a:r>
            <a:r>
              <a:rPr lang="ko-KR" altLang="en-US" b="1" dirty="0">
                <a:solidFill>
                  <a:schemeClr val="accent2"/>
                </a:solidFill>
                <a:uFill>
                  <a:solidFill>
                    <a:schemeClr val="tx1"/>
                  </a:solidFill>
                </a:uFill>
              </a:rPr>
              <a:t>의 조화평균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2749C-984A-41FD-9C05-903759B413B4}"/>
              </a:ext>
            </a:extLst>
          </p:cNvPr>
          <p:cNvSpPr txBox="1"/>
          <p:nvPr/>
        </p:nvSpPr>
        <p:spPr>
          <a:xfrm>
            <a:off x="838200" y="4821282"/>
            <a:ext cx="42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Precision 0.73 Recall 0.82 F1score 0.77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19A68-6215-414F-BF55-D1BF7E353AD1}"/>
              </a:ext>
            </a:extLst>
          </p:cNvPr>
          <p:cNvSpPr txBox="1"/>
          <p:nvPr/>
        </p:nvSpPr>
        <p:spPr>
          <a:xfrm>
            <a:off x="7268278" y="4821282"/>
            <a:ext cx="420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Precision 0.88 Recall 0.86 F1score 0.87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7DAB69-9BFA-4344-85AF-D2B87B9C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78" y="3045820"/>
            <a:ext cx="3705742" cy="134321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9E7FA4-C860-44FB-B5A5-1B6DC96DD313}"/>
              </a:ext>
            </a:extLst>
          </p:cNvPr>
          <p:cNvSpPr/>
          <p:nvPr/>
        </p:nvSpPr>
        <p:spPr>
          <a:xfrm>
            <a:off x="4068661" y="1442862"/>
            <a:ext cx="436227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3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COLOR_NEW_PAL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8AB98"/>
      </a:accent1>
      <a:accent2>
        <a:srgbClr val="C3A679"/>
      </a:accent2>
      <a:accent3>
        <a:srgbClr val="8B8173"/>
      </a:accent3>
      <a:accent4>
        <a:srgbClr val="F5F4EF"/>
      </a:accent4>
      <a:accent5>
        <a:srgbClr val="A38787"/>
      </a:accent5>
      <a:accent6>
        <a:srgbClr val="595764"/>
      </a:accent6>
      <a:hlink>
        <a:srgbClr val="262626"/>
      </a:hlink>
      <a:folHlink>
        <a:srgbClr val="262626"/>
      </a:folHlink>
    </a:clrScheme>
    <a:fontScheme name="마루 부리 굵은">
      <a:majorFont>
        <a:latin typeface="Times New Roman"/>
        <a:ea typeface="마루 부리 굵은"/>
        <a:cs typeface=""/>
      </a:majorFont>
      <a:minorFont>
        <a:latin typeface="Times New Roman"/>
        <a:ea typeface="마루 부리 가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393</Words>
  <Application>Microsoft Office PowerPoint</Application>
  <PresentationFormat>와이드스크린</PresentationFormat>
  <Paragraphs>90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마루 부리 굵은</vt:lpstr>
      <vt:lpstr>맑은 고딕</vt:lpstr>
      <vt:lpstr>Arial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데이터셋</vt:lpstr>
      <vt:lpstr>데이터 설명</vt:lpstr>
      <vt:lpstr>타겟 설정 기준모델 0 학습정확도 0.5385071090047393</vt:lpstr>
      <vt:lpstr>타겟 설정 기준모델 0 학습정확도 0.5385071090047393</vt:lpstr>
      <vt:lpstr>데이터셋 정제</vt:lpstr>
      <vt:lpstr>모델 적용</vt:lpstr>
      <vt:lpstr>특성 중요도 확인</vt:lpstr>
      <vt:lpstr>나이</vt:lpstr>
      <vt:lpstr>나이 그룹</vt:lpstr>
      <vt:lpstr>성별</vt:lpstr>
      <vt:lpstr>가족력</vt:lpstr>
      <vt:lpstr>흡연여부</vt:lpstr>
      <vt:lpstr>물섭취량</vt:lpstr>
      <vt:lpstr>교통수단</vt:lpstr>
      <vt:lpstr>간식 섭취량</vt:lpstr>
      <vt:lpstr>알코올 섭취량</vt:lpstr>
      <vt:lpstr>운동 빈도</vt:lpstr>
      <vt:lpstr>고칼로리 음식 소비 빈도</vt:lpstr>
      <vt:lpstr>채소 소비 빈도</vt:lpstr>
      <vt:lpstr>하루 섭취 끼니 수</vt:lpstr>
      <vt:lpstr>칼로리 모니터링 여부</vt:lpstr>
      <vt:lpstr>스마트기기 사용 시간</vt:lpstr>
      <vt:lpstr>특성이 타겟에 미치는 영향도</vt:lpstr>
      <vt:lpstr>전체 Test셋에서 특성들이 타겟에 미치는 영향</vt:lpstr>
      <vt:lpstr>모델 성능</vt:lpstr>
      <vt:lpstr>행 삭제 후 모델 성능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생활습관에 따른 비만도 예측</dc:title>
  <dc:creator>LJH</dc:creator>
  <cp:lastModifiedBy>LJH</cp:lastModifiedBy>
  <cp:revision>5</cp:revision>
  <dcterms:created xsi:type="dcterms:W3CDTF">2021-11-09T04:51:38Z</dcterms:created>
  <dcterms:modified xsi:type="dcterms:W3CDTF">2021-11-11T02:56:02Z</dcterms:modified>
</cp:coreProperties>
</file>