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sldIdLst>
    <p:sldId id="351" r:id="rId2"/>
    <p:sldId id="259" r:id="rId3"/>
    <p:sldId id="257" r:id="rId4"/>
    <p:sldId id="350" r:id="rId5"/>
    <p:sldId id="260" r:id="rId6"/>
    <p:sldId id="258" r:id="rId7"/>
    <p:sldId id="261" r:id="rId8"/>
    <p:sldId id="264" r:id="rId9"/>
    <p:sldId id="278" r:id="rId10"/>
    <p:sldId id="262" r:id="rId11"/>
    <p:sldId id="265" r:id="rId12"/>
    <p:sldId id="266" r:id="rId13"/>
    <p:sldId id="263" r:id="rId14"/>
    <p:sldId id="267" r:id="rId15"/>
    <p:sldId id="319" r:id="rId16"/>
    <p:sldId id="270" r:id="rId17"/>
    <p:sldId id="318" r:id="rId18"/>
    <p:sldId id="320" r:id="rId19"/>
    <p:sldId id="321" r:id="rId20"/>
    <p:sldId id="268" r:id="rId21"/>
    <p:sldId id="269" r:id="rId22"/>
    <p:sldId id="271" r:id="rId23"/>
    <p:sldId id="272" r:id="rId24"/>
    <p:sldId id="310" r:id="rId25"/>
    <p:sldId id="273" r:id="rId26"/>
    <p:sldId id="274" r:id="rId27"/>
    <p:sldId id="275" r:id="rId28"/>
    <p:sldId id="277" r:id="rId29"/>
    <p:sldId id="322" r:id="rId30"/>
    <p:sldId id="337" r:id="rId31"/>
    <p:sldId id="338" r:id="rId32"/>
    <p:sldId id="325" r:id="rId33"/>
    <p:sldId id="339" r:id="rId34"/>
    <p:sldId id="343" r:id="rId35"/>
    <p:sldId id="344" r:id="rId36"/>
    <p:sldId id="345" r:id="rId37"/>
    <p:sldId id="347" r:id="rId38"/>
    <p:sldId id="348" r:id="rId39"/>
    <p:sldId id="349" r:id="rId40"/>
    <p:sldId id="279" r:id="rId41"/>
    <p:sldId id="280" r:id="rId42"/>
    <p:sldId id="284" r:id="rId43"/>
    <p:sldId id="340" r:id="rId44"/>
    <p:sldId id="327" r:id="rId45"/>
    <p:sldId id="281" r:id="rId46"/>
    <p:sldId id="283" r:id="rId47"/>
    <p:sldId id="286" r:id="rId48"/>
    <p:sldId id="287" r:id="rId49"/>
    <p:sldId id="288" r:id="rId50"/>
    <p:sldId id="289" r:id="rId51"/>
    <p:sldId id="290" r:id="rId52"/>
    <p:sldId id="291" r:id="rId53"/>
    <p:sldId id="292" r:id="rId54"/>
    <p:sldId id="293" r:id="rId55"/>
    <p:sldId id="294" r:id="rId56"/>
    <p:sldId id="295" r:id="rId57"/>
    <p:sldId id="331" r:id="rId58"/>
    <p:sldId id="332" r:id="rId59"/>
    <p:sldId id="333" r:id="rId60"/>
    <p:sldId id="334" r:id="rId61"/>
    <p:sldId id="335" r:id="rId62"/>
    <p:sldId id="336" r:id="rId63"/>
    <p:sldId id="297" r:id="rId64"/>
    <p:sldId id="341" r:id="rId65"/>
    <p:sldId id="342" r:id="rId66"/>
    <p:sldId id="314" r:id="rId67"/>
    <p:sldId id="315" r:id="rId68"/>
    <p:sldId id="316" r:id="rId69"/>
    <p:sldId id="313" r:id="rId70"/>
    <p:sldId id="317" r:id="rId71"/>
    <p:sldId id="311" r:id="rId72"/>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81" autoAdjust="0"/>
  </p:normalViewPr>
  <p:slideViewPr>
    <p:cSldViewPr snapToGrid="0">
      <p:cViewPr varScale="1">
        <p:scale>
          <a:sx n="77" d="100"/>
          <a:sy n="77" d="100"/>
        </p:scale>
        <p:origin x="1546" y="6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3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F7F0DDD-74AE-4E24-A87F-72C5D11681B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19E390E3-5E8B-4C47-9FEC-B432477222A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E0910E45-2711-4429-8B60-FBFF0FCF8408}" type="datetimeFigureOut">
              <a:rPr lang="zh-CN" altLang="en-US"/>
              <a:pPr>
                <a:defRPr/>
              </a:pPr>
              <a:t>2020-9-21</a:t>
            </a:fld>
            <a:endParaRPr lang="zh-CN" altLang="en-US"/>
          </a:p>
        </p:txBody>
      </p:sp>
      <p:sp>
        <p:nvSpPr>
          <p:cNvPr id="4" name="幻灯片图像占位符 3">
            <a:extLst>
              <a:ext uri="{FF2B5EF4-FFF2-40B4-BE49-F238E27FC236}">
                <a16:creationId xmlns:a16="http://schemas.microsoft.com/office/drawing/2014/main" id="{906325E7-1873-4336-BF7F-D8E917DCE02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299C4DF-C8A6-4920-97AC-B2B9DDD2817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B901FD43-2CAA-4237-8AC5-3F3104C1784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8FA65E18-CC1B-4372-8A3F-3873F67F453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96E0FCA-2AC6-44BB-96F3-F3146610717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53A2CE7A-527E-4ED1-A880-A8D57AAE01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A68F7C1A-01F9-4775-9D6A-E1F24BEA2F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归纳学习的知识获取工具已在诊断分类型专家系统中广泛使用。连接学习在声图文识别中占优势。分析学习已用于设计综合型专家系统。遗传算法与强化学习在工程控制中有较好的应用前景。</a:t>
            </a:r>
          </a:p>
        </p:txBody>
      </p:sp>
      <p:sp>
        <p:nvSpPr>
          <p:cNvPr id="23556" name="灯片编号占位符 3">
            <a:extLst>
              <a:ext uri="{FF2B5EF4-FFF2-40B4-BE49-F238E27FC236}">
                <a16:creationId xmlns:a16="http://schemas.microsoft.com/office/drawing/2014/main" id="{EAF8799A-6B72-4391-96F2-2575DF5A2B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55B0F47-5E86-4EBE-A695-404CBDA189EF}" type="slidenum">
              <a:rPr lang="zh-CN" altLang="en-US" smtClean="0">
                <a:latin typeface="Times New Roman" panose="02020603050405020304" pitchFamily="18" charset="0"/>
              </a:rPr>
              <a:pPr>
                <a:spcBef>
                  <a:spcPct val="0"/>
                </a:spcBef>
              </a:pPr>
              <a:t>19</a:t>
            </a:fld>
            <a:endParaRPr lang="zh-CN"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C21B9DBA-00BE-4089-8965-9620DD8978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4F27D3FE-5C99-4AD8-9FB9-097FFBD341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ＬＰＣ：线性预测系数</a:t>
            </a:r>
          </a:p>
        </p:txBody>
      </p:sp>
      <p:sp>
        <p:nvSpPr>
          <p:cNvPr id="72708" name="灯片编号占位符 3">
            <a:extLst>
              <a:ext uri="{FF2B5EF4-FFF2-40B4-BE49-F238E27FC236}">
                <a16:creationId xmlns:a16="http://schemas.microsoft.com/office/drawing/2014/main" id="{FD4DE076-048F-4047-9069-0397316709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CCB28B6-1ABC-4BDB-BC00-350B30A84318}" type="slidenum">
              <a:rPr lang="zh-CN" altLang="en-US" smtClean="0">
                <a:latin typeface="Times New Roman" panose="02020603050405020304" pitchFamily="18" charset="0"/>
              </a:rPr>
              <a:pPr>
                <a:spcBef>
                  <a:spcPct val="0"/>
                </a:spcBef>
              </a:pPr>
              <a:t>58</a:t>
            </a:fld>
            <a:endParaRPr lang="zh-CN"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592A220A-0FF2-40D6-816A-BB7EF9F8B4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C25461B2-0A5F-47E9-86CE-EA2B0C480C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a:extLst>
              <a:ext uri="{FF2B5EF4-FFF2-40B4-BE49-F238E27FC236}">
                <a16:creationId xmlns:a16="http://schemas.microsoft.com/office/drawing/2014/main" id="{DC85E9AD-69B9-470E-8C37-2F66698FED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0BFA5D3-30FA-4157-9384-C8F0AE00F1C8}" type="slidenum">
              <a:rPr lang="zh-CN" altLang="en-US" smtClean="0">
                <a:latin typeface="Times New Roman" panose="02020603050405020304" pitchFamily="18" charset="0"/>
              </a:rPr>
              <a:pPr>
                <a:spcBef>
                  <a:spcPct val="0"/>
                </a:spcBef>
              </a:pPr>
              <a:t>25</a:t>
            </a:fld>
            <a:endParaRPr lang="zh-CN"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6E221591-1DE5-42E8-A921-7E4D381600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8690AF4B-8B6D-493D-A062-7A58FEF851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7892" name="灯片编号占位符 3">
            <a:extLst>
              <a:ext uri="{FF2B5EF4-FFF2-40B4-BE49-F238E27FC236}">
                <a16:creationId xmlns:a16="http://schemas.microsoft.com/office/drawing/2014/main" id="{1AA6A52D-F718-47C1-B27D-289F5EFA65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EA871C0-594E-44C6-AC2B-0762F9C1971E}" type="slidenum">
              <a:rPr lang="zh-CN" altLang="en-US" smtClean="0">
                <a:latin typeface="Times New Roman" panose="02020603050405020304" pitchFamily="18" charset="0"/>
              </a:rPr>
              <a:pPr>
                <a:spcBef>
                  <a:spcPct val="0"/>
                </a:spcBef>
              </a:pPr>
              <a:t>31</a:t>
            </a:fld>
            <a:endParaRPr lang="zh-CN"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D53EAB6A-58BB-4801-B903-81E3A987E1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852BA7B7-0E0C-4B5C-A3D4-C57A8B4D98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AD779579-10AF-466F-8C95-0830E61652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62B96EB-B872-471B-9224-01B5323BDC0F}" type="slidenum">
              <a:rPr lang="zh-CN" altLang="en-US" smtClean="0">
                <a:latin typeface="Times New Roman" panose="02020603050405020304" pitchFamily="18" charset="0"/>
              </a:rPr>
              <a:pPr>
                <a:spcBef>
                  <a:spcPct val="0"/>
                </a:spcBef>
              </a:pPr>
              <a:t>33</a:t>
            </a:fld>
            <a:endParaRPr lang="zh-CN"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A2725EFE-FC2F-4A81-81B9-F6B6EDF694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a:extLst>
              <a:ext uri="{FF2B5EF4-FFF2-40B4-BE49-F238E27FC236}">
                <a16:creationId xmlns:a16="http://schemas.microsoft.com/office/drawing/2014/main" id="{62A59C52-8B71-4F5B-83E6-7341276850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3012" name="灯片编号占位符 3">
            <a:extLst>
              <a:ext uri="{FF2B5EF4-FFF2-40B4-BE49-F238E27FC236}">
                <a16:creationId xmlns:a16="http://schemas.microsoft.com/office/drawing/2014/main" id="{D02DC93F-E3A3-4D60-8438-AE3C168386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992D5EC-C96E-4192-8A60-7BC8B2E9B016}" type="slidenum">
              <a:rPr lang="zh-CN" altLang="en-US" smtClean="0">
                <a:latin typeface="Times New Roman" panose="02020603050405020304" pitchFamily="18" charset="0"/>
              </a:rPr>
              <a:pPr>
                <a:spcBef>
                  <a:spcPct val="0"/>
                </a:spcBef>
              </a:pPr>
              <a:t>34</a:t>
            </a:fld>
            <a:endParaRPr lang="zh-CN"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FE13956A-9A9A-44F6-9A86-8DFC93A7AC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0F770BA7-3AE6-44BE-ACCF-D321E935E6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5060" name="灯片编号占位符 3">
            <a:extLst>
              <a:ext uri="{FF2B5EF4-FFF2-40B4-BE49-F238E27FC236}">
                <a16:creationId xmlns:a16="http://schemas.microsoft.com/office/drawing/2014/main" id="{D27331FC-CFD2-4E0A-B91D-FB3DA0D543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042B87-BEE4-4656-81D2-21E59B6B3E9A}" type="slidenum">
              <a:rPr lang="zh-CN" altLang="en-US" smtClean="0">
                <a:latin typeface="Times New Roman" panose="02020603050405020304" pitchFamily="18" charset="0"/>
              </a:rPr>
              <a:pPr>
                <a:spcBef>
                  <a:spcPct val="0"/>
                </a:spcBef>
              </a:pPr>
              <a:t>35</a:t>
            </a:fld>
            <a:endParaRPr lang="zh-CN"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A62AA11F-245F-4FC0-A708-B25A5A198B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F9457FA7-FBAD-4E6E-BBBF-5CF13711B6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宋体" panose="02010600030101010101" pitchFamily="2" charset="-122"/>
            </a:endParaRPr>
          </a:p>
        </p:txBody>
      </p:sp>
      <p:sp>
        <p:nvSpPr>
          <p:cNvPr id="50180" name="Slide Number Placeholder 3">
            <a:extLst>
              <a:ext uri="{FF2B5EF4-FFF2-40B4-BE49-F238E27FC236}">
                <a16:creationId xmlns:a16="http://schemas.microsoft.com/office/drawing/2014/main" id="{90E50168-4F89-4A56-BC39-FE3244A82F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D97E068-77D6-4690-A3B6-FB06BED9DFC8}" type="slidenum">
              <a:rPr lang="en-US" altLang="en-US" sz="1200" smtClean="0"/>
              <a:pPr/>
              <a:t>39</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D251022F-AB20-4498-8387-12174C8411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40159627-F9DB-47FC-BF99-812702F7E9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4276" name="灯片编号占位符 3">
            <a:extLst>
              <a:ext uri="{FF2B5EF4-FFF2-40B4-BE49-F238E27FC236}">
                <a16:creationId xmlns:a16="http://schemas.microsoft.com/office/drawing/2014/main" id="{352CAEB8-5941-4532-B108-DAB6E9932E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1F8A5A4-B893-4458-9944-B11D03F427A8}" type="slidenum">
              <a:rPr lang="zh-CN" altLang="en-US" smtClean="0">
                <a:latin typeface="Times New Roman" panose="02020603050405020304" pitchFamily="18" charset="0"/>
              </a:rPr>
              <a:pPr>
                <a:spcBef>
                  <a:spcPct val="0"/>
                </a:spcBef>
              </a:pPr>
              <a:t>42</a:t>
            </a:fld>
            <a:endParaRPr lang="zh-CN"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82057653-1162-4E20-9C9B-19ACCF6C1F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9C176C5E-2DAD-49B9-95EA-39FD9690DC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6324" name="灯片编号占位符 3">
            <a:extLst>
              <a:ext uri="{FF2B5EF4-FFF2-40B4-BE49-F238E27FC236}">
                <a16:creationId xmlns:a16="http://schemas.microsoft.com/office/drawing/2014/main" id="{BACAA813-6595-4C9B-BB6D-5C3AA966A1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FCDC301-8DA0-4417-9502-D077967C352D}" type="slidenum">
              <a:rPr lang="zh-CN" altLang="en-US" smtClean="0">
                <a:latin typeface="Times New Roman" panose="02020603050405020304" pitchFamily="18" charset="0"/>
              </a:rPr>
              <a:pPr>
                <a:spcBef>
                  <a:spcPct val="0"/>
                </a:spcBef>
              </a:pPr>
              <a:t>43</a:t>
            </a:fld>
            <a:endParaRPr lang="zh-CN"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26" descr="Canvas">
            <a:extLst>
              <a:ext uri="{FF2B5EF4-FFF2-40B4-BE49-F238E27FC236}">
                <a16:creationId xmlns:a16="http://schemas.microsoft.com/office/drawing/2014/main" id="{73C80043-587D-42C7-92EC-CB23FE9B337C}"/>
              </a:ext>
            </a:extLst>
          </p:cNvPr>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a:noFill/>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pic>
        <p:nvPicPr>
          <p:cNvPr id="5" name="Picture 1027" descr="minispir">
            <a:extLst>
              <a:ext uri="{FF2B5EF4-FFF2-40B4-BE49-F238E27FC236}">
                <a16:creationId xmlns:a16="http://schemas.microsoft.com/office/drawing/2014/main" id="{3D5D688B-A2EF-465D-BC30-3914D1CC6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descr="Canvas">
            <a:extLst>
              <a:ext uri="{FF2B5EF4-FFF2-40B4-BE49-F238E27FC236}">
                <a16:creationId xmlns:a16="http://schemas.microsoft.com/office/drawing/2014/main" id="{8D8A7057-76B4-427C-B721-7B33E7BD6AB8}"/>
              </a:ext>
            </a:extLst>
          </p:cNvPr>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a:noFill/>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pic>
        <p:nvPicPr>
          <p:cNvPr id="7" name="Picture 1029" descr="minispir">
            <a:extLst>
              <a:ext uri="{FF2B5EF4-FFF2-40B4-BE49-F238E27FC236}">
                <a16:creationId xmlns:a16="http://schemas.microsoft.com/office/drawing/2014/main" id="{41EF029A-F10B-4384-871F-CA1B0A09A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1030"/>
          <p:cNvSpPr>
            <a:spLocks noGrp="1" noChangeArrowheads="1"/>
          </p:cNvSpPr>
          <p:nvPr>
            <p:ph type="ctrTitle"/>
          </p:nvPr>
        </p:nvSpPr>
        <p:spPr>
          <a:xfrm>
            <a:off x="914400" y="2057400"/>
            <a:ext cx="7721600" cy="1143000"/>
          </a:xfrm>
        </p:spPr>
        <p:txBody>
          <a:bodyPr/>
          <a:lstStyle>
            <a:lvl1pPr>
              <a:defRPr/>
            </a:lvl1pPr>
          </a:lstStyle>
          <a:p>
            <a:pPr lvl="0"/>
            <a:r>
              <a:rPr lang="zh-CN" altLang="en-US" noProof="0"/>
              <a:t>单击此处编辑母版标题样式</a:t>
            </a:r>
          </a:p>
        </p:txBody>
      </p:sp>
      <p:sp>
        <p:nvSpPr>
          <p:cNvPr id="4103" name="Rectangle 1031"/>
          <p:cNvSpPr>
            <a:spLocks noGrp="1" noChangeArrowheads="1"/>
          </p:cNvSpPr>
          <p:nvPr>
            <p:ph type="subTitle" idx="1"/>
          </p:nvPr>
        </p:nvSpPr>
        <p:spPr>
          <a:xfrm>
            <a:off x="1625600" y="3886200"/>
            <a:ext cx="6400800" cy="1771650"/>
          </a:xfrm>
        </p:spPr>
        <p:txBody>
          <a:bodyPr/>
          <a:lstStyle>
            <a:lvl1pPr marL="0" indent="0" algn="ctr">
              <a:buFontTx/>
              <a:buNone/>
              <a:defRPr/>
            </a:lvl1pPr>
          </a:lstStyle>
          <a:p>
            <a:pPr lvl="0"/>
            <a:r>
              <a:rPr lang="zh-CN" altLang="en-US" noProof="0"/>
              <a:t>单击此处编辑母版副标题样式</a:t>
            </a:r>
          </a:p>
        </p:txBody>
      </p:sp>
      <p:sp>
        <p:nvSpPr>
          <p:cNvPr id="8" name="Rectangle 1032">
            <a:extLst>
              <a:ext uri="{FF2B5EF4-FFF2-40B4-BE49-F238E27FC236}">
                <a16:creationId xmlns:a16="http://schemas.microsoft.com/office/drawing/2014/main" id="{D9EEB3DB-72BB-46BC-82EB-0761D457E311}"/>
              </a:ext>
            </a:extLst>
          </p:cNvPr>
          <p:cNvSpPr>
            <a:spLocks noGrp="1" noChangeArrowheads="1"/>
          </p:cNvSpPr>
          <p:nvPr>
            <p:ph type="dt" sz="quarter" idx="10"/>
          </p:nvPr>
        </p:nvSpPr>
        <p:spPr>
          <a:xfrm>
            <a:off x="1084263" y="6096000"/>
            <a:ext cx="1905000" cy="457200"/>
          </a:xfrm>
        </p:spPr>
        <p:txBody>
          <a:bodyPr/>
          <a:lstStyle>
            <a:lvl1pPr>
              <a:defRPr/>
            </a:lvl1pPr>
          </a:lstStyle>
          <a:p>
            <a:pPr>
              <a:defRPr/>
            </a:pPr>
            <a:endParaRPr lang="en-US" altLang="zh-CN"/>
          </a:p>
        </p:txBody>
      </p:sp>
      <p:sp>
        <p:nvSpPr>
          <p:cNvPr id="9" name="Rectangle 1033">
            <a:extLst>
              <a:ext uri="{FF2B5EF4-FFF2-40B4-BE49-F238E27FC236}">
                <a16:creationId xmlns:a16="http://schemas.microsoft.com/office/drawing/2014/main" id="{514E776E-ED02-4F1B-892C-480E5131CEA1}"/>
              </a:ext>
            </a:extLst>
          </p:cNvPr>
          <p:cNvSpPr>
            <a:spLocks noGrp="1" noChangeArrowheads="1"/>
          </p:cNvSpPr>
          <p:nvPr>
            <p:ph type="ftr" sz="quarter" idx="11"/>
          </p:nvPr>
        </p:nvSpPr>
        <p:spPr>
          <a:xfrm>
            <a:off x="3522663" y="6096000"/>
            <a:ext cx="2895600" cy="457200"/>
          </a:xfrm>
        </p:spPr>
        <p:txBody>
          <a:bodyPr/>
          <a:lstStyle>
            <a:lvl1pPr>
              <a:defRPr/>
            </a:lvl1pPr>
          </a:lstStyle>
          <a:p>
            <a:pPr>
              <a:defRPr/>
            </a:pPr>
            <a:endParaRPr lang="en-US" altLang="zh-CN"/>
          </a:p>
        </p:txBody>
      </p:sp>
      <p:sp>
        <p:nvSpPr>
          <p:cNvPr id="10" name="Rectangle 1034">
            <a:extLst>
              <a:ext uri="{FF2B5EF4-FFF2-40B4-BE49-F238E27FC236}">
                <a16:creationId xmlns:a16="http://schemas.microsoft.com/office/drawing/2014/main" id="{A6898EB0-A983-4B58-B63C-D78C2854F99E}"/>
              </a:ext>
            </a:extLst>
          </p:cNvPr>
          <p:cNvSpPr>
            <a:spLocks noGrp="1" noChangeArrowheads="1"/>
          </p:cNvSpPr>
          <p:nvPr>
            <p:ph type="sldNum" sz="quarter" idx="12"/>
          </p:nvPr>
        </p:nvSpPr>
        <p:spPr>
          <a:xfrm>
            <a:off x="6951663" y="6096000"/>
            <a:ext cx="1905000" cy="457200"/>
          </a:xfrm>
        </p:spPr>
        <p:txBody>
          <a:bodyPr/>
          <a:lstStyle>
            <a:lvl1pPr>
              <a:defRPr/>
            </a:lvl1pPr>
          </a:lstStyle>
          <a:p>
            <a:pPr>
              <a:defRPr/>
            </a:pPr>
            <a:fld id="{F80AA07C-FCAE-433E-8769-A2F6E4F6C1A5}" type="slidenum">
              <a:rPr lang="en-US" altLang="zh-CN"/>
              <a:pPr>
                <a:defRPr/>
              </a:pPr>
              <a:t>‹#›</a:t>
            </a:fld>
            <a:endParaRPr lang="en-US" altLang="zh-CN"/>
          </a:p>
        </p:txBody>
      </p:sp>
    </p:spTree>
    <p:extLst>
      <p:ext uri="{BB962C8B-B14F-4D97-AF65-F5344CB8AC3E}">
        <p14:creationId xmlns:p14="http://schemas.microsoft.com/office/powerpoint/2010/main" val="425607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731B789D-7B43-4058-92A0-A7DA84FD82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325D932A-9781-4314-9C33-78DF4F7898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846E2521-B678-48F8-B21E-A0EC9C7BDAE3}"/>
              </a:ext>
            </a:extLst>
          </p:cNvPr>
          <p:cNvSpPr>
            <a:spLocks noGrp="1" noChangeArrowheads="1"/>
          </p:cNvSpPr>
          <p:nvPr>
            <p:ph type="sldNum" sz="quarter" idx="12"/>
          </p:nvPr>
        </p:nvSpPr>
        <p:spPr>
          <a:ln/>
        </p:spPr>
        <p:txBody>
          <a:bodyPr/>
          <a:lstStyle>
            <a:lvl1pPr>
              <a:defRPr/>
            </a:lvl1pPr>
          </a:lstStyle>
          <a:p>
            <a:pPr>
              <a:defRPr/>
            </a:pPr>
            <a:fld id="{5F475FFC-BBCC-4DFB-9C59-AE0582A91C03}" type="slidenum">
              <a:rPr lang="en-US" altLang="zh-CN"/>
              <a:pPr>
                <a:defRPr/>
              </a:pPr>
              <a:t>‹#›</a:t>
            </a:fld>
            <a:endParaRPr lang="en-US" altLang="zh-CN"/>
          </a:p>
        </p:txBody>
      </p:sp>
    </p:spTree>
    <p:extLst>
      <p:ext uri="{BB962C8B-B14F-4D97-AF65-F5344CB8AC3E}">
        <p14:creationId xmlns:p14="http://schemas.microsoft.com/office/powerpoint/2010/main" val="421390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81000"/>
            <a:ext cx="5562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76C44ECE-58E8-4DBF-AD32-592E03B7F8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AA644B41-9E13-48C3-A2C9-919B4F163A6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33796375-7035-4F97-A84E-E050C9A9495F}"/>
              </a:ext>
            </a:extLst>
          </p:cNvPr>
          <p:cNvSpPr>
            <a:spLocks noGrp="1" noChangeArrowheads="1"/>
          </p:cNvSpPr>
          <p:nvPr>
            <p:ph type="sldNum" sz="quarter" idx="12"/>
          </p:nvPr>
        </p:nvSpPr>
        <p:spPr>
          <a:ln/>
        </p:spPr>
        <p:txBody>
          <a:bodyPr/>
          <a:lstStyle>
            <a:lvl1pPr>
              <a:defRPr/>
            </a:lvl1pPr>
          </a:lstStyle>
          <a:p>
            <a:pPr>
              <a:defRPr/>
            </a:pPr>
            <a:fld id="{4F5BBE01-44D1-4A53-ACC3-6DCBF1BC6D8E}" type="slidenum">
              <a:rPr lang="en-US" altLang="zh-CN"/>
              <a:pPr>
                <a:defRPr/>
              </a:pPr>
              <a:t>‹#›</a:t>
            </a:fld>
            <a:endParaRPr lang="en-US" altLang="zh-CN"/>
          </a:p>
        </p:txBody>
      </p:sp>
    </p:spTree>
    <p:extLst>
      <p:ext uri="{BB962C8B-B14F-4D97-AF65-F5344CB8AC3E}">
        <p14:creationId xmlns:p14="http://schemas.microsoft.com/office/powerpoint/2010/main" val="3096584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36E71F3D-A315-47D4-A009-9B6ECF4D8B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3C1D20CA-7DA9-499E-9AEE-E750F5ED700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925A5857-A902-42F4-85C9-B742AE9C6BC5}"/>
              </a:ext>
            </a:extLst>
          </p:cNvPr>
          <p:cNvSpPr>
            <a:spLocks noGrp="1" noChangeArrowheads="1"/>
          </p:cNvSpPr>
          <p:nvPr>
            <p:ph type="sldNum" sz="quarter" idx="12"/>
          </p:nvPr>
        </p:nvSpPr>
        <p:spPr>
          <a:ln/>
        </p:spPr>
        <p:txBody>
          <a:bodyPr/>
          <a:lstStyle>
            <a:lvl1pPr>
              <a:defRPr/>
            </a:lvl1pPr>
          </a:lstStyle>
          <a:p>
            <a:pPr>
              <a:defRPr/>
            </a:pPr>
            <a:fld id="{B6ED5731-763C-4015-A5DF-8B4A9D7F1113}" type="slidenum">
              <a:rPr lang="en-US" altLang="zh-CN"/>
              <a:pPr>
                <a:defRPr/>
              </a:pPr>
              <a:t>‹#›</a:t>
            </a:fld>
            <a:endParaRPr lang="en-US" altLang="zh-CN"/>
          </a:p>
        </p:txBody>
      </p:sp>
    </p:spTree>
    <p:extLst>
      <p:ext uri="{BB962C8B-B14F-4D97-AF65-F5344CB8AC3E}">
        <p14:creationId xmlns:p14="http://schemas.microsoft.com/office/powerpoint/2010/main" val="289627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4F2DE08D-8717-4994-B3E4-41090C14F80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0DF52B37-07C4-46C7-BB8B-0E304E81DAA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9573795F-CDEE-402B-BFC1-0C981E5EA1D2}"/>
              </a:ext>
            </a:extLst>
          </p:cNvPr>
          <p:cNvSpPr>
            <a:spLocks noGrp="1" noChangeArrowheads="1"/>
          </p:cNvSpPr>
          <p:nvPr>
            <p:ph type="sldNum" sz="quarter" idx="12"/>
          </p:nvPr>
        </p:nvSpPr>
        <p:spPr>
          <a:ln/>
        </p:spPr>
        <p:txBody>
          <a:bodyPr/>
          <a:lstStyle>
            <a:lvl1pPr>
              <a:defRPr/>
            </a:lvl1pPr>
          </a:lstStyle>
          <a:p>
            <a:pPr>
              <a:defRPr/>
            </a:pPr>
            <a:fld id="{CEADA513-E67E-40BF-B9E9-3C5E926F3F94}" type="slidenum">
              <a:rPr lang="en-US" altLang="zh-CN"/>
              <a:pPr>
                <a:defRPr/>
              </a:pPr>
              <a:t>‹#›</a:t>
            </a:fld>
            <a:endParaRPr lang="en-US" altLang="zh-CN"/>
          </a:p>
        </p:txBody>
      </p:sp>
    </p:spTree>
    <p:extLst>
      <p:ext uri="{BB962C8B-B14F-4D97-AF65-F5344CB8AC3E}">
        <p14:creationId xmlns:p14="http://schemas.microsoft.com/office/powerpoint/2010/main" val="260985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A170D1B4-3FFC-4452-8587-BE7E1119B05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97B86372-76CA-4551-87D2-654C506EE0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006DA160-CB46-48BD-A92E-CAC90F2D62C2}"/>
              </a:ext>
            </a:extLst>
          </p:cNvPr>
          <p:cNvSpPr>
            <a:spLocks noGrp="1" noChangeArrowheads="1"/>
          </p:cNvSpPr>
          <p:nvPr>
            <p:ph type="sldNum" sz="quarter" idx="12"/>
          </p:nvPr>
        </p:nvSpPr>
        <p:spPr>
          <a:ln/>
        </p:spPr>
        <p:txBody>
          <a:bodyPr/>
          <a:lstStyle>
            <a:lvl1pPr>
              <a:defRPr/>
            </a:lvl1pPr>
          </a:lstStyle>
          <a:p>
            <a:pPr>
              <a:defRPr/>
            </a:pPr>
            <a:fld id="{A712B808-17DB-4AFC-ACCB-EE998DBF6E12}" type="slidenum">
              <a:rPr lang="en-US" altLang="zh-CN"/>
              <a:pPr>
                <a:defRPr/>
              </a:pPr>
              <a:t>‹#›</a:t>
            </a:fld>
            <a:endParaRPr lang="en-US" altLang="zh-CN"/>
          </a:p>
        </p:txBody>
      </p:sp>
    </p:spTree>
    <p:extLst>
      <p:ext uri="{BB962C8B-B14F-4D97-AF65-F5344CB8AC3E}">
        <p14:creationId xmlns:p14="http://schemas.microsoft.com/office/powerpoint/2010/main" val="268412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3DFFBB8F-B9E7-4C35-AFC6-627CF85661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
            <a:extLst>
              <a:ext uri="{FF2B5EF4-FFF2-40B4-BE49-F238E27FC236}">
                <a16:creationId xmlns:a16="http://schemas.microsoft.com/office/drawing/2014/main" id="{FDA036EC-EC43-45EB-9D71-BDE2AEFAFD5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
            <a:extLst>
              <a:ext uri="{FF2B5EF4-FFF2-40B4-BE49-F238E27FC236}">
                <a16:creationId xmlns:a16="http://schemas.microsoft.com/office/drawing/2014/main" id="{56CF8573-212F-4837-85CA-6FCE98DD2C5C}"/>
              </a:ext>
            </a:extLst>
          </p:cNvPr>
          <p:cNvSpPr>
            <a:spLocks noGrp="1" noChangeArrowheads="1"/>
          </p:cNvSpPr>
          <p:nvPr>
            <p:ph type="sldNum" sz="quarter" idx="12"/>
          </p:nvPr>
        </p:nvSpPr>
        <p:spPr>
          <a:ln/>
        </p:spPr>
        <p:txBody>
          <a:bodyPr/>
          <a:lstStyle>
            <a:lvl1pPr>
              <a:defRPr/>
            </a:lvl1pPr>
          </a:lstStyle>
          <a:p>
            <a:pPr>
              <a:defRPr/>
            </a:pPr>
            <a:fld id="{63657E1A-B2C3-4578-84D7-55CEA4252408}" type="slidenum">
              <a:rPr lang="en-US" altLang="zh-CN"/>
              <a:pPr>
                <a:defRPr/>
              </a:pPr>
              <a:t>‹#›</a:t>
            </a:fld>
            <a:endParaRPr lang="en-US" altLang="zh-CN"/>
          </a:p>
        </p:txBody>
      </p:sp>
    </p:spTree>
    <p:extLst>
      <p:ext uri="{BB962C8B-B14F-4D97-AF65-F5344CB8AC3E}">
        <p14:creationId xmlns:p14="http://schemas.microsoft.com/office/powerpoint/2010/main" val="258246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440ED80F-AB34-430B-902D-AA7617E66E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
            <a:extLst>
              <a:ext uri="{FF2B5EF4-FFF2-40B4-BE49-F238E27FC236}">
                <a16:creationId xmlns:a16="http://schemas.microsoft.com/office/drawing/2014/main" id="{38AEFD71-AFEA-40E4-A9A2-5594494B5AD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C5B6F449-E58A-4E18-BDB8-D2DE174026E8}"/>
              </a:ext>
            </a:extLst>
          </p:cNvPr>
          <p:cNvSpPr>
            <a:spLocks noGrp="1" noChangeArrowheads="1"/>
          </p:cNvSpPr>
          <p:nvPr>
            <p:ph type="sldNum" sz="quarter" idx="12"/>
          </p:nvPr>
        </p:nvSpPr>
        <p:spPr>
          <a:ln/>
        </p:spPr>
        <p:txBody>
          <a:bodyPr/>
          <a:lstStyle>
            <a:lvl1pPr>
              <a:defRPr/>
            </a:lvl1pPr>
          </a:lstStyle>
          <a:p>
            <a:pPr>
              <a:defRPr/>
            </a:pPr>
            <a:fld id="{6836A95A-7AA6-4F97-BAAA-CC8F2F39C2CA}" type="slidenum">
              <a:rPr lang="en-US" altLang="zh-CN"/>
              <a:pPr>
                <a:defRPr/>
              </a:pPr>
              <a:t>‹#›</a:t>
            </a:fld>
            <a:endParaRPr lang="en-US" altLang="zh-CN"/>
          </a:p>
        </p:txBody>
      </p:sp>
    </p:spTree>
    <p:extLst>
      <p:ext uri="{BB962C8B-B14F-4D97-AF65-F5344CB8AC3E}">
        <p14:creationId xmlns:p14="http://schemas.microsoft.com/office/powerpoint/2010/main" val="1305281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F77D0D06-4B58-4CD8-9A33-9380CCCD31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9">
            <a:extLst>
              <a:ext uri="{FF2B5EF4-FFF2-40B4-BE49-F238E27FC236}">
                <a16:creationId xmlns:a16="http://schemas.microsoft.com/office/drawing/2014/main" id="{0AB88086-3DE9-4660-9019-D609A6B0243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
            <a:extLst>
              <a:ext uri="{FF2B5EF4-FFF2-40B4-BE49-F238E27FC236}">
                <a16:creationId xmlns:a16="http://schemas.microsoft.com/office/drawing/2014/main" id="{F2245F7D-B0A2-4353-A2AF-76AAFA869D3B}"/>
              </a:ext>
            </a:extLst>
          </p:cNvPr>
          <p:cNvSpPr>
            <a:spLocks noGrp="1" noChangeArrowheads="1"/>
          </p:cNvSpPr>
          <p:nvPr>
            <p:ph type="sldNum" sz="quarter" idx="12"/>
          </p:nvPr>
        </p:nvSpPr>
        <p:spPr>
          <a:ln/>
        </p:spPr>
        <p:txBody>
          <a:bodyPr/>
          <a:lstStyle>
            <a:lvl1pPr>
              <a:defRPr/>
            </a:lvl1pPr>
          </a:lstStyle>
          <a:p>
            <a:pPr>
              <a:defRPr/>
            </a:pPr>
            <a:fld id="{5C311798-BD40-4079-A8D3-73811A0AE18B}" type="slidenum">
              <a:rPr lang="en-US" altLang="zh-CN"/>
              <a:pPr>
                <a:defRPr/>
              </a:pPr>
              <a:t>‹#›</a:t>
            </a:fld>
            <a:endParaRPr lang="en-US" altLang="zh-CN"/>
          </a:p>
        </p:txBody>
      </p:sp>
    </p:spTree>
    <p:extLst>
      <p:ext uri="{BB962C8B-B14F-4D97-AF65-F5344CB8AC3E}">
        <p14:creationId xmlns:p14="http://schemas.microsoft.com/office/powerpoint/2010/main" val="175377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EE63C057-E9BE-48C1-B4B0-BFBF7CFCAA6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5030EC34-4F6A-4152-95D3-FB11F37DA6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F6A26E35-D9F6-434E-BDCC-8213AF109C30}"/>
              </a:ext>
            </a:extLst>
          </p:cNvPr>
          <p:cNvSpPr>
            <a:spLocks noGrp="1" noChangeArrowheads="1"/>
          </p:cNvSpPr>
          <p:nvPr>
            <p:ph type="sldNum" sz="quarter" idx="12"/>
          </p:nvPr>
        </p:nvSpPr>
        <p:spPr>
          <a:ln/>
        </p:spPr>
        <p:txBody>
          <a:bodyPr/>
          <a:lstStyle>
            <a:lvl1pPr>
              <a:defRPr/>
            </a:lvl1pPr>
          </a:lstStyle>
          <a:p>
            <a:pPr>
              <a:defRPr/>
            </a:pPr>
            <a:fld id="{BB5D9CC3-F7BC-4BCF-9430-A6AAE8C36D08}" type="slidenum">
              <a:rPr lang="en-US" altLang="zh-CN"/>
              <a:pPr>
                <a:defRPr/>
              </a:pPr>
              <a:t>‹#›</a:t>
            </a:fld>
            <a:endParaRPr lang="en-US" altLang="zh-CN"/>
          </a:p>
        </p:txBody>
      </p:sp>
    </p:spTree>
    <p:extLst>
      <p:ext uri="{BB962C8B-B14F-4D97-AF65-F5344CB8AC3E}">
        <p14:creationId xmlns:p14="http://schemas.microsoft.com/office/powerpoint/2010/main" val="125449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8E2EAD5F-C437-4DE1-A7D2-A83ACD5264F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D9FC76B2-41CB-4CB3-BF89-E6B814DBDAA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B49A7DE8-61A9-4CF9-9727-048E91FFA728}"/>
              </a:ext>
            </a:extLst>
          </p:cNvPr>
          <p:cNvSpPr>
            <a:spLocks noGrp="1" noChangeArrowheads="1"/>
          </p:cNvSpPr>
          <p:nvPr>
            <p:ph type="sldNum" sz="quarter" idx="12"/>
          </p:nvPr>
        </p:nvSpPr>
        <p:spPr>
          <a:ln/>
        </p:spPr>
        <p:txBody>
          <a:bodyPr/>
          <a:lstStyle>
            <a:lvl1pPr>
              <a:defRPr/>
            </a:lvl1pPr>
          </a:lstStyle>
          <a:p>
            <a:pPr>
              <a:defRPr/>
            </a:pPr>
            <a:fld id="{D6DF6C6D-F555-4067-98AC-7074C3163C9D}" type="slidenum">
              <a:rPr lang="en-US" altLang="zh-CN"/>
              <a:pPr>
                <a:defRPr/>
              </a:pPr>
              <a:t>‹#›</a:t>
            </a:fld>
            <a:endParaRPr lang="en-US" altLang="zh-CN"/>
          </a:p>
        </p:txBody>
      </p:sp>
    </p:spTree>
    <p:extLst>
      <p:ext uri="{BB962C8B-B14F-4D97-AF65-F5344CB8AC3E}">
        <p14:creationId xmlns:p14="http://schemas.microsoft.com/office/powerpoint/2010/main" val="414319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C936AF-69F4-48F3-B1D5-BC825A607923}"/>
              </a:ext>
            </a:extLst>
          </p:cNvPr>
          <p:cNvSpPr>
            <a:spLocks noChangeArrowheads="1"/>
          </p:cNvSpPr>
          <p:nvPr/>
        </p:nvSpPr>
        <p:spPr bwMode="ltGray">
          <a:xfrm>
            <a:off x="609600" y="228600"/>
            <a:ext cx="8239125" cy="6391275"/>
          </a:xfrm>
          <a:prstGeom prst="rect">
            <a:avLst/>
          </a:prstGeom>
          <a:solidFill>
            <a:srgbClr val="EDE7E3"/>
          </a:solidFill>
          <a:ln>
            <a:noFill/>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sp>
        <p:nvSpPr>
          <p:cNvPr id="1027" name="Line 3">
            <a:extLst>
              <a:ext uri="{FF2B5EF4-FFF2-40B4-BE49-F238E27FC236}">
                <a16:creationId xmlns:a16="http://schemas.microsoft.com/office/drawing/2014/main" id="{A1E0F136-3007-4176-A561-243EE6019552}"/>
              </a:ext>
            </a:extLst>
          </p:cNvPr>
          <p:cNvSpPr>
            <a:spLocks noChangeShapeType="1"/>
          </p:cNvSpPr>
          <p:nvPr/>
        </p:nvSpPr>
        <p:spPr bwMode="ltGray">
          <a:xfrm>
            <a:off x="1016000" y="1600200"/>
            <a:ext cx="767080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28" name="Picture 4" descr="minispir">
            <a:extLst>
              <a:ext uri="{FF2B5EF4-FFF2-40B4-BE49-F238E27FC236}">
                <a16:creationId xmlns:a16="http://schemas.microsoft.com/office/drawing/2014/main" id="{F8EE7F5B-6E53-402F-877E-D3996465332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a:extLst>
              <a:ext uri="{FF2B5EF4-FFF2-40B4-BE49-F238E27FC236}">
                <a16:creationId xmlns:a16="http://schemas.microsoft.com/office/drawing/2014/main" id="{C6B61A92-47E3-4414-ABF4-A59B62B4B45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a:extLst>
              <a:ext uri="{FF2B5EF4-FFF2-40B4-BE49-F238E27FC236}">
                <a16:creationId xmlns:a16="http://schemas.microsoft.com/office/drawing/2014/main" id="{874F2D05-8D0D-4AFD-9654-C1E858B7B6C4}"/>
              </a:ext>
            </a:extLst>
          </p:cNvPr>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7">
            <a:extLst>
              <a:ext uri="{FF2B5EF4-FFF2-40B4-BE49-F238E27FC236}">
                <a16:creationId xmlns:a16="http://schemas.microsoft.com/office/drawing/2014/main" id="{1DF75488-4D61-4BC2-BD87-72BC079ACF96}"/>
              </a:ext>
            </a:extLst>
          </p:cNvPr>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0" name="Rectangle 8">
            <a:extLst>
              <a:ext uri="{FF2B5EF4-FFF2-40B4-BE49-F238E27FC236}">
                <a16:creationId xmlns:a16="http://schemas.microsoft.com/office/drawing/2014/main" id="{DE9F351E-BA58-497A-8C5A-DEF48B556690}"/>
              </a:ext>
            </a:extLst>
          </p:cNvPr>
          <p:cNvSpPr>
            <a:spLocks noGrp="1" noChangeArrowheads="1"/>
          </p:cNvSpPr>
          <p:nvPr>
            <p:ph type="dt" sz="half" idx="2"/>
          </p:nvPr>
        </p:nvSpPr>
        <p:spPr bwMode="auto">
          <a:xfrm>
            <a:off x="1014413" y="6107113"/>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kumimoji="0" sz="1400"/>
            </a:lvl1pPr>
          </a:lstStyle>
          <a:p>
            <a:pPr>
              <a:defRPr/>
            </a:pPr>
            <a:endParaRPr lang="en-US" altLang="zh-CN"/>
          </a:p>
        </p:txBody>
      </p:sp>
      <p:sp>
        <p:nvSpPr>
          <p:cNvPr id="3081" name="Rectangle 9">
            <a:extLst>
              <a:ext uri="{FF2B5EF4-FFF2-40B4-BE49-F238E27FC236}">
                <a16:creationId xmlns:a16="http://schemas.microsoft.com/office/drawing/2014/main" id="{43AAA8BD-F31D-402D-B87D-516889F53848}"/>
              </a:ext>
            </a:extLst>
          </p:cNvPr>
          <p:cNvSpPr>
            <a:spLocks noGrp="1" noChangeArrowheads="1"/>
          </p:cNvSpPr>
          <p:nvPr>
            <p:ph type="ftr" sz="quarter" idx="3"/>
          </p:nvPr>
        </p:nvSpPr>
        <p:spPr bwMode="auto">
          <a:xfrm>
            <a:off x="3452813" y="6107113"/>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kumimoji="0" sz="1400"/>
            </a:lvl1pPr>
          </a:lstStyle>
          <a:p>
            <a:pPr>
              <a:defRPr/>
            </a:pPr>
            <a:endParaRPr lang="en-US" altLang="zh-CN"/>
          </a:p>
        </p:txBody>
      </p:sp>
      <p:sp>
        <p:nvSpPr>
          <p:cNvPr id="3082" name="Rectangle 10">
            <a:extLst>
              <a:ext uri="{FF2B5EF4-FFF2-40B4-BE49-F238E27FC236}">
                <a16:creationId xmlns:a16="http://schemas.microsoft.com/office/drawing/2014/main" id="{7F54EB24-448C-43FF-9463-9A082B775E79}"/>
              </a:ext>
            </a:extLst>
          </p:cNvPr>
          <p:cNvSpPr>
            <a:spLocks noGrp="1" noChangeArrowheads="1"/>
          </p:cNvSpPr>
          <p:nvPr>
            <p:ph type="sldNum" sz="quarter" idx="4"/>
          </p:nvPr>
        </p:nvSpPr>
        <p:spPr bwMode="auto">
          <a:xfrm>
            <a:off x="6881813" y="6107113"/>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0" sz="1400"/>
            </a:lvl1pPr>
          </a:lstStyle>
          <a:p>
            <a:pPr>
              <a:defRPr/>
            </a:pPr>
            <a:fld id="{4626319B-ADE8-4BE6-BEF0-FE6C5228995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92"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6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31532;&#19968;&#31456;&#65288;&#21327;&#26041;&#24046;&#30697;&#38453;&#65289;.doc" TargetMode="External"/><Relationship Id="rId2" Type="http://schemas.openxmlformats.org/officeDocument/2006/relationships/hyperlink" Target="&#31532;&#19968;&#31456;&#65288;&#25968;&#23398;&#26399;&#26395;&#21644;&#26041;&#24046;&#65289;.doc"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31532;&#19968;&#31456;&#65288;&#19968;&#32500;&#27491;&#24577;&#23494;&#24230;&#20989;&#25968;&#65289;.do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31532;&#19968;&#31456;&#65288;&#22810;&#32500;&#27491;&#24577;&#23494;&#24230;&#20989;&#25968;&#65289;.doc"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53831AB-9FA6-4CF1-9A28-C6AB1C2FF73C}"/>
              </a:ext>
            </a:extLst>
          </p:cNvPr>
          <p:cNvSpPr>
            <a:spLocks noGrp="1" noChangeArrowheads="1"/>
          </p:cNvSpPr>
          <p:nvPr>
            <p:ph type="ctrTitle"/>
          </p:nvPr>
        </p:nvSpPr>
        <p:spPr>
          <a:xfrm>
            <a:off x="946150" y="679450"/>
            <a:ext cx="7678738" cy="1706563"/>
          </a:xfrm>
        </p:spPr>
        <p:txBody>
          <a:bodyPr/>
          <a:lstStyle/>
          <a:p>
            <a:pPr eaLnBrk="1" hangingPunct="1"/>
            <a:r>
              <a:rPr lang="zh-CN" altLang="en-US" sz="4800"/>
              <a:t>模式识别与机器学习</a:t>
            </a:r>
            <a:endParaRPr lang="zh-CN" altLang="en-US" sz="4000"/>
          </a:p>
        </p:txBody>
      </p:sp>
      <p:sp>
        <p:nvSpPr>
          <p:cNvPr id="3075" name="Rectangle 3">
            <a:extLst>
              <a:ext uri="{FF2B5EF4-FFF2-40B4-BE49-F238E27FC236}">
                <a16:creationId xmlns:a16="http://schemas.microsoft.com/office/drawing/2014/main" id="{9E02DCE3-2A85-487A-9020-6CE858B7E25A}"/>
              </a:ext>
            </a:extLst>
          </p:cNvPr>
          <p:cNvSpPr>
            <a:spLocks noGrp="1" noChangeArrowheads="1"/>
          </p:cNvSpPr>
          <p:nvPr>
            <p:ph type="subTitle" idx="1"/>
          </p:nvPr>
        </p:nvSpPr>
        <p:spPr>
          <a:xfrm>
            <a:off x="930275" y="2533650"/>
            <a:ext cx="7981950" cy="4084638"/>
          </a:xfrm>
        </p:spPr>
        <p:txBody>
          <a:bodyPr/>
          <a:lstStyle/>
          <a:p>
            <a:pPr eaLnBrk="1" hangingPunct="1">
              <a:lnSpc>
                <a:spcPct val="90000"/>
              </a:lnSpc>
              <a:defRPr/>
            </a:pPr>
            <a:r>
              <a:rPr lang="zh-CN" altLang="en-US" sz="2400" dirty="0"/>
              <a:t>黄庆明，李国荣，兰艳艳，苏荔</a:t>
            </a:r>
          </a:p>
          <a:p>
            <a:pPr eaLnBrk="1" hangingPunct="1">
              <a:lnSpc>
                <a:spcPct val="90000"/>
              </a:lnSpc>
              <a:defRPr/>
            </a:pPr>
            <a:r>
              <a:rPr lang="zh-CN" altLang="en-US" sz="2400" dirty="0"/>
              <a:t>中国科学院大学计算机学院</a:t>
            </a:r>
            <a:r>
              <a:rPr lang="en-US" altLang="zh-CN" sz="2400" dirty="0"/>
              <a:t>/</a:t>
            </a:r>
            <a:r>
              <a:rPr lang="zh-CN" altLang="en-US" sz="2400" dirty="0"/>
              <a:t>中科院计算所</a:t>
            </a:r>
          </a:p>
          <a:p>
            <a:pPr eaLnBrk="1" hangingPunct="1">
              <a:lnSpc>
                <a:spcPct val="90000"/>
              </a:lnSpc>
              <a:defRPr/>
            </a:pPr>
            <a:r>
              <a:rPr lang="en-US" altLang="zh-CN" sz="2400" dirty="0"/>
              <a:t>qmhuang@ucas.ac.cn, liguorong@ucas.ac.cn </a:t>
            </a:r>
            <a:r>
              <a:rPr lang="zh-CN" altLang="en-US" sz="2400" dirty="0"/>
              <a:t>，</a:t>
            </a:r>
            <a:endParaRPr lang="en-US" altLang="zh-CN" sz="2400" dirty="0"/>
          </a:p>
          <a:p>
            <a:pPr eaLnBrk="1" hangingPunct="1">
              <a:lnSpc>
                <a:spcPct val="90000"/>
              </a:lnSpc>
              <a:defRPr/>
            </a:pPr>
            <a:r>
              <a:rPr lang="en-US" altLang="zh-CN" sz="2400" dirty="0"/>
              <a:t>lanyanyan@ict.ac.cn, suli@ucas.ac.cn</a:t>
            </a:r>
          </a:p>
          <a:p>
            <a:pPr eaLnBrk="1" hangingPunct="1">
              <a:lnSpc>
                <a:spcPct val="90000"/>
              </a:lnSpc>
              <a:defRPr/>
            </a:pPr>
            <a:endParaRPr lang="en-US" altLang="zh-CN" sz="2400" dirty="0"/>
          </a:p>
          <a:p>
            <a:pPr eaLnBrk="1" hangingPunct="1">
              <a:lnSpc>
                <a:spcPct val="90000"/>
              </a:lnSpc>
              <a:defRPr/>
            </a:pPr>
            <a:endParaRPr lang="en-US" altLang="zh-CN" sz="2400" dirty="0"/>
          </a:p>
          <a:p>
            <a:pPr eaLnBrk="1" hangingPunct="1">
              <a:lnSpc>
                <a:spcPct val="90000"/>
              </a:lnSpc>
              <a:defRPr/>
            </a:pPr>
            <a:r>
              <a:rPr lang="zh-CN" altLang="en-US" sz="2400" dirty="0"/>
              <a:t>教师助教：王树徽（</a:t>
            </a:r>
            <a:r>
              <a:rPr lang="en-US" altLang="zh-CN" sz="2400" dirty="0"/>
              <a:t>shuhui.wang@vipl.ict.ac.cn</a:t>
            </a:r>
            <a:r>
              <a:rPr lang="zh-CN" altLang="en-US" sz="2400" dirty="0"/>
              <a:t>）</a:t>
            </a:r>
            <a:endParaRPr lang="en-US" altLang="zh-CN" sz="2400" dirty="0"/>
          </a:p>
          <a:p>
            <a:pPr algn="just" eaLnBrk="1" hangingPunct="1">
              <a:lnSpc>
                <a:spcPct val="90000"/>
              </a:lnSpc>
              <a:defRPr/>
            </a:pPr>
            <a:r>
              <a:rPr lang="zh-CN" altLang="en-US" sz="2400" dirty="0">
                <a:solidFill>
                  <a:schemeClr val="bg1">
                    <a:lumMod val="90000"/>
                  </a:schemeClr>
                </a:solidFill>
              </a:rPr>
              <a:t>         </a:t>
            </a:r>
            <a:r>
              <a:rPr lang="zh-CN" altLang="en-US" sz="2400" dirty="0"/>
              <a:t>学生助教：崔哲，佘琛</a:t>
            </a:r>
            <a:r>
              <a:rPr lang="zh-CN" altLang="en-US" sz="2400"/>
              <a:t>，丁冠祺</a:t>
            </a:r>
            <a:endParaRPr lang="en-US" altLang="zh-CN" sz="2400" dirty="0"/>
          </a:p>
          <a:p>
            <a:pPr eaLnBrk="1" hangingPunct="1">
              <a:lnSpc>
                <a:spcPct val="90000"/>
              </a:lnSpc>
              <a:defRPr/>
            </a:pPr>
            <a:r>
              <a:rPr lang="zh-CN" altLang="en-US" sz="2400" dirty="0"/>
              <a:t>                    </a:t>
            </a:r>
          </a:p>
          <a:p>
            <a:pPr eaLnBrk="1" hangingPunct="1">
              <a:lnSpc>
                <a:spcPct val="90000"/>
              </a:lnSpc>
              <a:defRPr/>
            </a:pPr>
            <a:r>
              <a:rPr lang="zh-CN" altLang="en-US" sz="2400" dirty="0"/>
              <a:t>       </a:t>
            </a:r>
            <a:endParaRPr lang="en-US" altLang="zh-CN" sz="2400" dirty="0"/>
          </a:p>
          <a:p>
            <a:pPr eaLnBrk="1" hangingPunct="1">
              <a:lnSpc>
                <a:spcPct val="90000"/>
              </a:lnSpc>
              <a:defRPr/>
            </a:pP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438BC76-0439-4E5C-845D-C0142B75B6CF}"/>
              </a:ext>
            </a:extLst>
          </p:cNvPr>
          <p:cNvSpPr>
            <a:spLocks noGrp="1" noChangeArrowheads="1"/>
          </p:cNvSpPr>
          <p:nvPr>
            <p:ph type="ctrTitle"/>
          </p:nvPr>
        </p:nvSpPr>
        <p:spPr/>
        <p:txBody>
          <a:bodyPr/>
          <a:lstStyle/>
          <a:p>
            <a:pPr eaLnBrk="1" hangingPunct="1"/>
            <a:r>
              <a:rPr lang="zh-CN" altLang="en-US"/>
              <a:t>第一章　概论</a:t>
            </a:r>
          </a:p>
        </p:txBody>
      </p:sp>
      <p:sp>
        <p:nvSpPr>
          <p:cNvPr id="13315" name="Rectangle 3">
            <a:extLst>
              <a:ext uri="{FF2B5EF4-FFF2-40B4-BE49-F238E27FC236}">
                <a16:creationId xmlns:a16="http://schemas.microsoft.com/office/drawing/2014/main" id="{05030678-1A09-48B0-8A58-41BAFCC2BEF2}"/>
              </a:ext>
            </a:extLst>
          </p:cNvPr>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3D1935A-8534-4E38-B1DE-006BB9C21FB7}"/>
              </a:ext>
            </a:extLst>
          </p:cNvPr>
          <p:cNvSpPr>
            <a:spLocks noGrp="1" noChangeArrowheads="1"/>
          </p:cNvSpPr>
          <p:nvPr>
            <p:ph type="title"/>
          </p:nvPr>
        </p:nvSpPr>
        <p:spPr/>
        <p:txBody>
          <a:bodyPr/>
          <a:lstStyle/>
          <a:p>
            <a:pPr eaLnBrk="1" hangingPunct="1"/>
            <a:r>
              <a:rPr lang="zh-CN" altLang="en-US"/>
              <a:t>什么是模式（</a:t>
            </a:r>
            <a:r>
              <a:rPr lang="en-US" altLang="zh-CN"/>
              <a:t>Pattern</a:t>
            </a:r>
            <a:r>
              <a:rPr lang="zh-CN" altLang="en-US"/>
              <a:t>）？</a:t>
            </a:r>
          </a:p>
        </p:txBody>
      </p:sp>
      <p:pic>
        <p:nvPicPr>
          <p:cNvPr id="14339" name="Picture 4" descr="1">
            <a:extLst>
              <a:ext uri="{FF2B5EF4-FFF2-40B4-BE49-F238E27FC236}">
                <a16:creationId xmlns:a16="http://schemas.microsoft.com/office/drawing/2014/main" id="{08115EB9-9CDE-4C07-A951-6B9489D43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43400"/>
            <a:ext cx="15113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5" descr="2">
            <a:extLst>
              <a:ext uri="{FF2B5EF4-FFF2-40B4-BE49-F238E27FC236}">
                <a16:creationId xmlns:a16="http://schemas.microsoft.com/office/drawing/2014/main" id="{3041C4FF-5F74-4A06-B103-F43EF4615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752600"/>
            <a:ext cx="1244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descr="3">
            <a:extLst>
              <a:ext uri="{FF2B5EF4-FFF2-40B4-BE49-F238E27FC236}">
                <a16:creationId xmlns:a16="http://schemas.microsoft.com/office/drawing/2014/main" id="{062914D4-90D6-4F1E-856E-226BB0BFCE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704975"/>
            <a:ext cx="1158875"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descr="4">
            <a:extLst>
              <a:ext uri="{FF2B5EF4-FFF2-40B4-BE49-F238E27FC236}">
                <a16:creationId xmlns:a16="http://schemas.microsoft.com/office/drawing/2014/main" id="{33DF51CF-4C4B-447C-9592-4F1FEEDD0A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298950"/>
            <a:ext cx="12827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8" descr="5">
            <a:extLst>
              <a:ext uri="{FF2B5EF4-FFF2-40B4-BE49-F238E27FC236}">
                <a16:creationId xmlns:a16="http://schemas.microsoft.com/office/drawing/2014/main" id="{1E91E257-C341-473E-A7A5-3F2AB5C609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828800"/>
            <a:ext cx="1089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9" descr="6">
            <a:extLst>
              <a:ext uri="{FF2B5EF4-FFF2-40B4-BE49-F238E27FC236}">
                <a16:creationId xmlns:a16="http://schemas.microsoft.com/office/drawing/2014/main" id="{832DA86A-9AD1-4C03-A5FE-6E77C9F9EE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7163" y="4289425"/>
            <a:ext cx="13335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6C49031-5F34-40D9-83B8-C93E2D27853E}"/>
              </a:ext>
            </a:extLst>
          </p:cNvPr>
          <p:cNvSpPr>
            <a:spLocks noGrp="1" noChangeArrowheads="1"/>
          </p:cNvSpPr>
          <p:nvPr>
            <p:ph type="title"/>
          </p:nvPr>
        </p:nvSpPr>
        <p:spPr/>
        <p:txBody>
          <a:bodyPr/>
          <a:lstStyle/>
          <a:p>
            <a:pPr eaLnBrk="1" hangingPunct="1"/>
            <a:r>
              <a:rPr lang="zh-CN" altLang="en-US"/>
              <a:t>什么是模式？</a:t>
            </a:r>
          </a:p>
        </p:txBody>
      </p:sp>
      <p:sp>
        <p:nvSpPr>
          <p:cNvPr id="15363" name="Rectangle 3">
            <a:extLst>
              <a:ext uri="{FF2B5EF4-FFF2-40B4-BE49-F238E27FC236}">
                <a16:creationId xmlns:a16="http://schemas.microsoft.com/office/drawing/2014/main" id="{FD4EB210-2E56-40AB-960B-C0644168D3CE}"/>
              </a:ext>
            </a:extLst>
          </p:cNvPr>
          <p:cNvSpPr>
            <a:spLocks noGrp="1" noChangeArrowheads="1"/>
          </p:cNvSpPr>
          <p:nvPr>
            <p:ph type="body" idx="1"/>
          </p:nvPr>
        </p:nvSpPr>
        <p:spPr/>
        <p:txBody>
          <a:bodyPr/>
          <a:lstStyle/>
          <a:p>
            <a:pPr eaLnBrk="1" hangingPunct="1">
              <a:lnSpc>
                <a:spcPct val="90000"/>
              </a:lnSpc>
            </a:pPr>
            <a:r>
              <a:rPr lang="zh-CN" altLang="en-US" sz="2800"/>
              <a:t>广义地说，存在于时间和空间中可观察的物体，如果我们可以区别它们是否相同或是否相似，都可以称之为模式。</a:t>
            </a:r>
          </a:p>
          <a:p>
            <a:pPr eaLnBrk="1" hangingPunct="1">
              <a:lnSpc>
                <a:spcPct val="90000"/>
              </a:lnSpc>
            </a:pPr>
            <a:r>
              <a:rPr lang="zh-CN" altLang="en-US" sz="2800"/>
              <a:t>模式所指的不是事物本身，而是从事物获得的信息，因此，模式往往表现为具有时间和空间分布的信息。</a:t>
            </a:r>
          </a:p>
          <a:p>
            <a:pPr eaLnBrk="1" hangingPunct="1">
              <a:lnSpc>
                <a:spcPct val="90000"/>
              </a:lnSpc>
            </a:pPr>
            <a:r>
              <a:rPr lang="zh-CN" altLang="en-US" sz="2800"/>
              <a:t>模式的直观特性</a:t>
            </a:r>
            <a:r>
              <a:rPr lang="en-US" altLang="zh-CN" sz="2800"/>
              <a:t>:</a:t>
            </a:r>
          </a:p>
          <a:p>
            <a:pPr lvl="1" eaLnBrk="1" hangingPunct="1">
              <a:lnSpc>
                <a:spcPct val="90000"/>
              </a:lnSpc>
            </a:pPr>
            <a:r>
              <a:rPr lang="zh-CN" altLang="en-US" sz="2400"/>
              <a:t>可观察性</a:t>
            </a:r>
          </a:p>
          <a:p>
            <a:pPr lvl="1" eaLnBrk="1" hangingPunct="1">
              <a:lnSpc>
                <a:spcPct val="90000"/>
              </a:lnSpc>
            </a:pPr>
            <a:r>
              <a:rPr lang="zh-CN" altLang="en-US" sz="2400"/>
              <a:t>可区分性</a:t>
            </a:r>
          </a:p>
          <a:p>
            <a:pPr lvl="1" eaLnBrk="1" hangingPunct="1">
              <a:lnSpc>
                <a:spcPct val="90000"/>
              </a:lnSpc>
            </a:pPr>
            <a:r>
              <a:rPr lang="zh-CN" altLang="en-US" sz="2400"/>
              <a:t>相似性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AF0B4C0-A604-4705-B775-2EAACDA55BE7}"/>
              </a:ext>
            </a:extLst>
          </p:cNvPr>
          <p:cNvSpPr>
            <a:spLocks noGrp="1" noChangeArrowheads="1"/>
          </p:cNvSpPr>
          <p:nvPr>
            <p:ph type="title"/>
          </p:nvPr>
        </p:nvSpPr>
        <p:spPr/>
        <p:txBody>
          <a:bodyPr/>
          <a:lstStyle/>
          <a:p>
            <a:pPr eaLnBrk="1" hangingPunct="1"/>
            <a:r>
              <a:rPr lang="zh-CN" altLang="en-US"/>
              <a:t>模式识别的概念</a:t>
            </a:r>
          </a:p>
        </p:txBody>
      </p:sp>
      <p:sp>
        <p:nvSpPr>
          <p:cNvPr id="16387" name="Rectangle 3">
            <a:extLst>
              <a:ext uri="{FF2B5EF4-FFF2-40B4-BE49-F238E27FC236}">
                <a16:creationId xmlns:a16="http://schemas.microsoft.com/office/drawing/2014/main" id="{1B5821E7-E6A3-47EA-9DF1-943667252E70}"/>
              </a:ext>
            </a:extLst>
          </p:cNvPr>
          <p:cNvSpPr>
            <a:spLocks noGrp="1" noChangeArrowheads="1"/>
          </p:cNvSpPr>
          <p:nvPr>
            <p:ph type="body" idx="1"/>
          </p:nvPr>
        </p:nvSpPr>
        <p:spPr/>
        <p:txBody>
          <a:bodyPr/>
          <a:lstStyle/>
          <a:p>
            <a:pPr eaLnBrk="1" hangingPunct="1">
              <a:lnSpc>
                <a:spcPct val="90000"/>
              </a:lnSpc>
            </a:pPr>
            <a:r>
              <a:rPr lang="zh-CN" altLang="en-US"/>
              <a:t>模式识别 </a:t>
            </a:r>
            <a:r>
              <a:rPr lang="en-US" altLang="zh-CN"/>
              <a:t>– </a:t>
            </a:r>
            <a:r>
              <a:rPr lang="zh-CN" altLang="en-US"/>
              <a:t>直观，无所不在，“</a:t>
            </a:r>
            <a:r>
              <a:rPr lang="zh-CN" altLang="en-US">
                <a:latin typeface="CMR10" charset="0"/>
              </a:rPr>
              <a:t>人以类聚，物以群分”</a:t>
            </a:r>
            <a:endParaRPr lang="zh-CN" altLang="en-US"/>
          </a:p>
          <a:p>
            <a:pPr lvl="1" eaLnBrk="1" hangingPunct="1">
              <a:lnSpc>
                <a:spcPct val="90000"/>
              </a:lnSpc>
            </a:pPr>
            <a:r>
              <a:rPr lang="zh-CN" altLang="en-US"/>
              <a:t>周围物体的认知：桌子、椅子</a:t>
            </a:r>
          </a:p>
          <a:p>
            <a:pPr lvl="1" eaLnBrk="1" hangingPunct="1">
              <a:lnSpc>
                <a:spcPct val="90000"/>
              </a:lnSpc>
            </a:pPr>
            <a:r>
              <a:rPr lang="zh-CN" altLang="en-US"/>
              <a:t>人的识别：张三、李四</a:t>
            </a:r>
          </a:p>
          <a:p>
            <a:pPr lvl="1" eaLnBrk="1" hangingPunct="1">
              <a:lnSpc>
                <a:spcPct val="90000"/>
              </a:lnSpc>
            </a:pPr>
            <a:r>
              <a:rPr lang="zh-CN" altLang="en-US"/>
              <a:t>声音的辨别：汽车、火车，狗叫、人语</a:t>
            </a:r>
          </a:p>
          <a:p>
            <a:pPr lvl="1" eaLnBrk="1" hangingPunct="1">
              <a:lnSpc>
                <a:spcPct val="90000"/>
              </a:lnSpc>
            </a:pPr>
            <a:r>
              <a:rPr lang="zh-CN" altLang="en-US"/>
              <a:t>气味的分辨：炸带鱼、红烧肉</a:t>
            </a:r>
          </a:p>
          <a:p>
            <a:pPr eaLnBrk="1" hangingPunct="1">
              <a:lnSpc>
                <a:spcPct val="90000"/>
              </a:lnSpc>
            </a:pPr>
            <a:r>
              <a:rPr lang="zh-CN" altLang="en-US"/>
              <a:t>人和动物的模式识别能力是极其平常的，但对计算机来说却是非常困难的。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BFE5C0B-4031-4E46-BCEF-AE79DED6579D}"/>
              </a:ext>
            </a:extLst>
          </p:cNvPr>
          <p:cNvSpPr>
            <a:spLocks noGrp="1" noChangeArrowheads="1"/>
          </p:cNvSpPr>
          <p:nvPr>
            <p:ph type="title"/>
          </p:nvPr>
        </p:nvSpPr>
        <p:spPr/>
        <p:txBody>
          <a:bodyPr/>
          <a:lstStyle/>
          <a:p>
            <a:pPr eaLnBrk="1" hangingPunct="1"/>
            <a:r>
              <a:rPr lang="zh-CN" altLang="en-US"/>
              <a:t>模式识别与机器学习的研究</a:t>
            </a:r>
          </a:p>
        </p:txBody>
      </p:sp>
      <p:sp>
        <p:nvSpPr>
          <p:cNvPr id="17411" name="Rectangle 3">
            <a:extLst>
              <a:ext uri="{FF2B5EF4-FFF2-40B4-BE49-F238E27FC236}">
                <a16:creationId xmlns:a16="http://schemas.microsoft.com/office/drawing/2014/main" id="{6A05C5AD-D290-48C3-AF3F-430818FFDC4F}"/>
              </a:ext>
            </a:extLst>
          </p:cNvPr>
          <p:cNvSpPr>
            <a:spLocks noGrp="1" noChangeArrowheads="1"/>
          </p:cNvSpPr>
          <p:nvPr>
            <p:ph type="body" idx="1"/>
          </p:nvPr>
        </p:nvSpPr>
        <p:spPr>
          <a:xfrm>
            <a:off x="1066800" y="1752600"/>
            <a:ext cx="7620000" cy="4833938"/>
          </a:xfrm>
        </p:spPr>
        <p:txBody>
          <a:bodyPr/>
          <a:lstStyle/>
          <a:p>
            <a:pPr eaLnBrk="1" hangingPunct="1"/>
            <a:r>
              <a:rPr lang="zh-CN" altLang="en-US"/>
              <a:t>目的：利用计算机对物理对象进行分类，在错误概率最小的条件下，使识别的结果尽量与客观物体相符合。</a:t>
            </a:r>
          </a:p>
          <a:p>
            <a:pPr eaLnBrk="1" hangingPunct="1"/>
            <a:r>
              <a:rPr lang="en-US" altLang="zh-CN">
                <a:latin typeface="CMR10" charset="0"/>
              </a:rPr>
              <a:t>Y = F(X)</a:t>
            </a:r>
          </a:p>
          <a:p>
            <a:pPr marL="949325" lvl="1" eaLnBrk="1" hangingPunct="1"/>
            <a:r>
              <a:rPr lang="en-US" altLang="zh-CN">
                <a:latin typeface="CMR10" charset="0"/>
              </a:rPr>
              <a:t>X</a:t>
            </a:r>
            <a:r>
              <a:rPr lang="zh-CN" altLang="en-US">
                <a:latin typeface="CMR10" charset="0"/>
              </a:rPr>
              <a:t>的定义域取自特征集</a:t>
            </a:r>
          </a:p>
          <a:p>
            <a:pPr marL="949325" lvl="1" eaLnBrk="1" hangingPunct="1"/>
            <a:r>
              <a:rPr lang="en-US" altLang="zh-CN">
                <a:latin typeface="CMR10" charset="0"/>
              </a:rPr>
              <a:t>Y</a:t>
            </a:r>
            <a:r>
              <a:rPr lang="zh-CN" altLang="en-US">
                <a:latin typeface="CMR10" charset="0"/>
              </a:rPr>
              <a:t>的值域为类别的标号集</a:t>
            </a:r>
          </a:p>
          <a:p>
            <a:pPr marL="949325" lvl="1" eaLnBrk="1" hangingPunct="1"/>
            <a:r>
              <a:rPr lang="en-US" altLang="zh-CN">
                <a:latin typeface="CMR10" charset="0"/>
              </a:rPr>
              <a:t>F</a:t>
            </a:r>
            <a:r>
              <a:rPr lang="zh-CN" altLang="en-US">
                <a:latin typeface="CMR10" charset="0"/>
              </a:rPr>
              <a:t>是模式识别的判别方法</a:t>
            </a:r>
            <a:endParaRPr lang="en-US" altLang="zh-CN">
              <a:latin typeface="CMR10" charset="0"/>
            </a:endParaRPr>
          </a:p>
          <a:p>
            <a:pPr eaLnBrk="1" hangingPunct="1"/>
            <a:r>
              <a:rPr lang="zh-CN" altLang="en-US"/>
              <a:t>机器学习利用大量的训练数据可以获得更好的预测结果。</a:t>
            </a:r>
          </a:p>
          <a:p>
            <a:pPr eaLnBrk="1" hangingPunct="1"/>
            <a:endParaRPr lang="zh-CN" altLang="en-US"/>
          </a:p>
          <a:p>
            <a:pPr eaLnBrk="1" hangingPunct="1"/>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582201FB-A15A-41B1-BE8B-100FF62526CA}"/>
              </a:ext>
            </a:extLst>
          </p:cNvPr>
          <p:cNvSpPr>
            <a:spLocks noGrp="1" noChangeArrowheads="1"/>
          </p:cNvSpPr>
          <p:nvPr>
            <p:ph type="title"/>
          </p:nvPr>
        </p:nvSpPr>
        <p:spPr/>
        <p:txBody>
          <a:bodyPr/>
          <a:lstStyle/>
          <a:p>
            <a:r>
              <a:rPr lang="zh-CN" altLang="en-US"/>
              <a:t>机器学习的概念</a:t>
            </a:r>
          </a:p>
        </p:txBody>
      </p:sp>
      <p:sp>
        <p:nvSpPr>
          <p:cNvPr id="18435" name="内容占位符 2">
            <a:extLst>
              <a:ext uri="{FF2B5EF4-FFF2-40B4-BE49-F238E27FC236}">
                <a16:creationId xmlns:a16="http://schemas.microsoft.com/office/drawing/2014/main" id="{0A51DA1C-CAE3-4ACC-8952-ADC2C6D46299}"/>
              </a:ext>
            </a:extLst>
          </p:cNvPr>
          <p:cNvSpPr>
            <a:spLocks noGrp="1" noChangeArrowheads="1"/>
          </p:cNvSpPr>
          <p:nvPr>
            <p:ph idx="1"/>
          </p:nvPr>
        </p:nvSpPr>
        <p:spPr>
          <a:xfrm>
            <a:off x="1066800" y="1752600"/>
            <a:ext cx="7394575" cy="4114800"/>
          </a:xfrm>
        </p:spPr>
        <p:txBody>
          <a:bodyPr/>
          <a:lstStyle/>
          <a:p>
            <a:r>
              <a:rPr lang="zh-CN" altLang="en-US"/>
              <a:t>机器学习：研究如何构造理论、算法和计算机系统，让机器通过从数据中学习后可以进行如下工作：分类和识别事物、推理决策、预测未来等。</a:t>
            </a:r>
            <a:endParaRPr lang="en-US" altLang="zh-CN"/>
          </a:p>
          <a:p>
            <a:r>
              <a:rPr lang="en-US" altLang="zh-CN"/>
              <a:t>Wiki: “The design and development of algorithms that take as input</a:t>
            </a:r>
            <a:r>
              <a:rPr lang="zh-CN" altLang="en-US"/>
              <a:t> </a:t>
            </a:r>
            <a:r>
              <a:rPr lang="en-US" altLang="zh-CN"/>
              <a:t>empirical data and yield patterns or predictions that generated the data.”</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66CAA59-43D6-4DC3-A485-B7927F26E603}"/>
              </a:ext>
            </a:extLst>
          </p:cNvPr>
          <p:cNvSpPr>
            <a:spLocks noGrp="1" noChangeArrowheads="1"/>
          </p:cNvSpPr>
          <p:nvPr>
            <p:ph type="title"/>
          </p:nvPr>
        </p:nvSpPr>
        <p:spPr/>
        <p:txBody>
          <a:bodyPr/>
          <a:lstStyle/>
          <a:p>
            <a:pPr eaLnBrk="1" hangingPunct="1"/>
            <a:r>
              <a:rPr lang="zh-CN" altLang="en-US"/>
              <a:t>模式识别简史</a:t>
            </a:r>
          </a:p>
        </p:txBody>
      </p:sp>
      <p:sp>
        <p:nvSpPr>
          <p:cNvPr id="19459" name="Rectangle 3">
            <a:extLst>
              <a:ext uri="{FF2B5EF4-FFF2-40B4-BE49-F238E27FC236}">
                <a16:creationId xmlns:a16="http://schemas.microsoft.com/office/drawing/2014/main" id="{37C0285E-66C3-4FE5-9C05-AC59188AD833}"/>
              </a:ext>
            </a:extLst>
          </p:cNvPr>
          <p:cNvSpPr>
            <a:spLocks noGrp="1" noChangeArrowheads="1"/>
          </p:cNvSpPr>
          <p:nvPr>
            <p:ph idx="1"/>
          </p:nvPr>
        </p:nvSpPr>
        <p:spPr/>
        <p:txBody>
          <a:bodyPr/>
          <a:lstStyle/>
          <a:p>
            <a:pPr eaLnBrk="1" hangingPunct="1">
              <a:lnSpc>
                <a:spcPct val="90000"/>
              </a:lnSpc>
            </a:pPr>
            <a:r>
              <a:rPr lang="en-US" altLang="zh-CN" sz="2400"/>
              <a:t>1929</a:t>
            </a:r>
            <a:r>
              <a:rPr lang="zh-CN" altLang="en-US" sz="2400"/>
              <a:t>年 </a:t>
            </a:r>
            <a:r>
              <a:rPr lang="en-US" altLang="zh-CN" sz="2400"/>
              <a:t>G. Tauschek</a:t>
            </a:r>
            <a:r>
              <a:rPr lang="zh-CN" altLang="en-US" sz="2400"/>
              <a:t>发明阅读机，能够阅读</a:t>
            </a:r>
            <a:r>
              <a:rPr lang="en-US" altLang="zh-CN" sz="2400"/>
              <a:t>0-9</a:t>
            </a:r>
            <a:r>
              <a:rPr lang="zh-CN" altLang="en-US" sz="2400"/>
              <a:t>的数字。</a:t>
            </a:r>
          </a:p>
          <a:p>
            <a:pPr eaLnBrk="1" hangingPunct="1">
              <a:lnSpc>
                <a:spcPct val="90000"/>
              </a:lnSpc>
            </a:pPr>
            <a:r>
              <a:rPr lang="en-US" altLang="zh-CN" sz="2400"/>
              <a:t>30</a:t>
            </a:r>
            <a:r>
              <a:rPr lang="zh-CN" altLang="en-US" sz="2400"/>
              <a:t>年代 </a:t>
            </a:r>
            <a:r>
              <a:rPr lang="en-US" altLang="zh-CN" sz="2400"/>
              <a:t>Fisher</a:t>
            </a:r>
            <a:r>
              <a:rPr lang="zh-CN" altLang="en-US" sz="2400"/>
              <a:t>提出统计分类理论，奠定了统计模式识别的基础。</a:t>
            </a:r>
          </a:p>
          <a:p>
            <a:pPr eaLnBrk="1" hangingPunct="1">
              <a:lnSpc>
                <a:spcPct val="90000"/>
              </a:lnSpc>
            </a:pPr>
            <a:r>
              <a:rPr lang="en-US" altLang="zh-CN" sz="2400"/>
              <a:t>50</a:t>
            </a:r>
            <a:r>
              <a:rPr lang="zh-CN" altLang="en-US" sz="2400"/>
              <a:t>年代 </a:t>
            </a:r>
            <a:r>
              <a:rPr lang="en-US" altLang="zh-CN" sz="2400"/>
              <a:t>Noam Chemsky </a:t>
            </a:r>
            <a:r>
              <a:rPr lang="zh-CN" altLang="en-US" sz="2400"/>
              <a:t>提出形式语言理论</a:t>
            </a:r>
            <a:r>
              <a:rPr lang="en-US" altLang="zh-CN" sz="2400"/>
              <a:t>——</a:t>
            </a:r>
            <a:r>
              <a:rPr lang="zh-CN" altLang="en-US" sz="2400"/>
              <a:t>傅京荪 提出句法结构模式识别。</a:t>
            </a:r>
          </a:p>
          <a:p>
            <a:pPr eaLnBrk="1" hangingPunct="1">
              <a:lnSpc>
                <a:spcPct val="90000"/>
              </a:lnSpc>
            </a:pPr>
            <a:r>
              <a:rPr lang="en-US" altLang="zh-CN" sz="2400"/>
              <a:t>60</a:t>
            </a:r>
            <a:r>
              <a:rPr lang="zh-CN" altLang="en-US" sz="2400"/>
              <a:t>年代 </a:t>
            </a:r>
            <a:r>
              <a:rPr lang="en-US" altLang="zh-CN" sz="2400"/>
              <a:t>L.A.Zadeh</a:t>
            </a:r>
            <a:r>
              <a:rPr lang="zh-CN" altLang="en-US" sz="2400"/>
              <a:t>提出了模糊集理论，模糊模式识别方法得以发展和应用。</a:t>
            </a:r>
          </a:p>
          <a:p>
            <a:pPr eaLnBrk="1" hangingPunct="1">
              <a:lnSpc>
                <a:spcPct val="90000"/>
              </a:lnSpc>
            </a:pPr>
            <a:r>
              <a:rPr lang="en-US" altLang="zh-CN" sz="2400"/>
              <a:t>80</a:t>
            </a:r>
            <a:r>
              <a:rPr lang="zh-CN" altLang="en-US" sz="2400"/>
              <a:t>年代以</a:t>
            </a:r>
            <a:r>
              <a:rPr lang="en-US" altLang="zh-CN" sz="2400"/>
              <a:t>Hopfield</a:t>
            </a:r>
            <a:r>
              <a:rPr lang="zh-CN" altLang="en-US" sz="2400"/>
              <a:t>网、</a:t>
            </a:r>
            <a:r>
              <a:rPr lang="en-US" altLang="zh-CN" sz="2400"/>
              <a:t>BP</a:t>
            </a:r>
            <a:r>
              <a:rPr lang="zh-CN" altLang="en-US" sz="2400"/>
              <a:t>网为代表的神经网络模型导致人工神经元网络复活，并在模式识别得到较广泛的应用。</a:t>
            </a:r>
          </a:p>
          <a:p>
            <a:pPr eaLnBrk="1" hangingPunct="1">
              <a:lnSpc>
                <a:spcPct val="90000"/>
              </a:lnSpc>
            </a:pPr>
            <a:r>
              <a:rPr lang="en-US" altLang="zh-CN" sz="2400"/>
              <a:t>90</a:t>
            </a:r>
            <a:r>
              <a:rPr lang="zh-CN" altLang="en-US" sz="2400"/>
              <a:t>年小样本学习理论，支持向量机也受到了很大的重视。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297ACD8-13B5-4135-B1E6-0D78C2ECADBB}"/>
              </a:ext>
            </a:extLst>
          </p:cNvPr>
          <p:cNvSpPr>
            <a:spLocks noGrp="1" noChangeArrowheads="1"/>
          </p:cNvSpPr>
          <p:nvPr>
            <p:ph type="title"/>
          </p:nvPr>
        </p:nvSpPr>
        <p:spPr/>
        <p:txBody>
          <a:bodyPr/>
          <a:lstStyle/>
          <a:p>
            <a:pPr eaLnBrk="1" hangingPunct="1"/>
            <a:r>
              <a:rPr lang="zh-CN" altLang="en-US"/>
              <a:t>模式识别简史</a:t>
            </a:r>
          </a:p>
        </p:txBody>
      </p:sp>
      <p:sp>
        <p:nvSpPr>
          <p:cNvPr id="20483" name="Rectangle 3">
            <a:extLst>
              <a:ext uri="{FF2B5EF4-FFF2-40B4-BE49-F238E27FC236}">
                <a16:creationId xmlns:a16="http://schemas.microsoft.com/office/drawing/2014/main" id="{3FD9DA3F-59CF-4A15-B878-A16773242D5E}"/>
              </a:ext>
            </a:extLst>
          </p:cNvPr>
          <p:cNvSpPr>
            <a:spLocks noGrp="1" noChangeArrowheads="1"/>
          </p:cNvSpPr>
          <p:nvPr>
            <p:ph type="body" idx="1"/>
          </p:nvPr>
        </p:nvSpPr>
        <p:spPr>
          <a:xfrm>
            <a:off x="1066800" y="1752600"/>
            <a:ext cx="7620000" cy="4648200"/>
          </a:xfrm>
        </p:spPr>
        <p:txBody>
          <a:bodyPr/>
          <a:lstStyle/>
          <a:p>
            <a:pPr eaLnBrk="1" hangingPunct="1">
              <a:lnSpc>
                <a:spcPct val="90000"/>
              </a:lnSpc>
            </a:pPr>
            <a:r>
              <a:rPr lang="en-US" altLang="zh-CN" sz="2800"/>
              <a:t>21</a:t>
            </a:r>
            <a:r>
              <a:rPr lang="zh-CN" altLang="en-US" sz="2800"/>
              <a:t>世纪以来，模式识别研究呈现一些新特点</a:t>
            </a:r>
          </a:p>
          <a:p>
            <a:pPr lvl="1" eaLnBrk="1" hangingPunct="1">
              <a:lnSpc>
                <a:spcPct val="90000"/>
              </a:lnSpc>
            </a:pPr>
            <a:r>
              <a:rPr lang="zh-CN" altLang="en-US" sz="2400"/>
              <a:t>贝叶斯学习理论越来越多地用来解决具体的模式识别和模型选择问题，产生了良好的分类性能。</a:t>
            </a:r>
          </a:p>
          <a:p>
            <a:pPr lvl="1" eaLnBrk="1" hangingPunct="1">
              <a:lnSpc>
                <a:spcPct val="90000"/>
              </a:lnSpc>
            </a:pPr>
            <a:r>
              <a:rPr lang="zh-CN" altLang="en-US" sz="2400"/>
              <a:t>传统的问题，如概率密度估计、特征选择、聚类等不断受到新的关注，新的方法或改进</a:t>
            </a:r>
            <a:r>
              <a:rPr lang="en-US" altLang="zh-CN" sz="2400"/>
              <a:t>/</a:t>
            </a:r>
            <a:r>
              <a:rPr lang="zh-CN" altLang="en-US" sz="2400"/>
              <a:t>混合的方法不断提出。</a:t>
            </a:r>
          </a:p>
          <a:p>
            <a:pPr lvl="1" eaLnBrk="1" hangingPunct="1">
              <a:lnSpc>
                <a:spcPct val="90000"/>
              </a:lnSpc>
            </a:pPr>
            <a:r>
              <a:rPr lang="zh-CN" altLang="en-US" sz="2400"/>
              <a:t>模式识别和机器学习相互渗透，特征提取和选择、分类、聚类、半监督学习、深度学习等问题日益成为二者共同关注的热点。</a:t>
            </a:r>
          </a:p>
          <a:p>
            <a:pPr lvl="1" eaLnBrk="1" hangingPunct="1">
              <a:lnSpc>
                <a:spcPct val="90000"/>
              </a:lnSpc>
            </a:pPr>
            <a:r>
              <a:rPr lang="zh-CN" altLang="en-US" sz="2400"/>
              <a:t>模式识别系统开始越来越多地用于现实生活，如车牌识别、手写字符识别、生物特征识别等。</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DF74EC1-B5E3-41F8-B8FF-3E4FB5FB4044}"/>
              </a:ext>
            </a:extLst>
          </p:cNvPr>
          <p:cNvSpPr>
            <a:spLocks noGrp="1" noChangeArrowheads="1"/>
          </p:cNvSpPr>
          <p:nvPr>
            <p:ph type="title"/>
          </p:nvPr>
        </p:nvSpPr>
        <p:spPr/>
        <p:txBody>
          <a:bodyPr/>
          <a:lstStyle/>
          <a:p>
            <a:r>
              <a:rPr lang="zh-CN" altLang="en-US"/>
              <a:t>机器学习简史</a:t>
            </a:r>
          </a:p>
        </p:txBody>
      </p:sp>
      <p:sp>
        <p:nvSpPr>
          <p:cNvPr id="21507" name="内容占位符 2">
            <a:extLst>
              <a:ext uri="{FF2B5EF4-FFF2-40B4-BE49-F238E27FC236}">
                <a16:creationId xmlns:a16="http://schemas.microsoft.com/office/drawing/2014/main" id="{8826B0A0-F47A-42F2-820C-BCE88D8FAC44}"/>
              </a:ext>
            </a:extLst>
          </p:cNvPr>
          <p:cNvSpPr>
            <a:spLocks noGrp="1" noChangeArrowheads="1"/>
          </p:cNvSpPr>
          <p:nvPr>
            <p:ph idx="1"/>
          </p:nvPr>
        </p:nvSpPr>
        <p:spPr/>
        <p:txBody>
          <a:bodyPr/>
          <a:lstStyle/>
          <a:p>
            <a:r>
              <a:rPr lang="zh-CN" altLang="en-US" sz="2400"/>
              <a:t>机器学习的发展与模式识别密切相关。</a:t>
            </a:r>
            <a:endParaRPr lang="en-US" altLang="zh-CN" sz="2400"/>
          </a:p>
          <a:p>
            <a:r>
              <a:rPr lang="zh-CN" altLang="en-US" sz="2400"/>
              <a:t>第一阶段是在</a:t>
            </a:r>
            <a:r>
              <a:rPr lang="en-US" altLang="zh-CN" sz="2400"/>
              <a:t>50</a:t>
            </a:r>
            <a:r>
              <a:rPr lang="zh-CN" altLang="en-US" sz="2400"/>
              <a:t>年代中叶到</a:t>
            </a:r>
            <a:r>
              <a:rPr lang="en-US" altLang="zh-CN" sz="2400"/>
              <a:t>60</a:t>
            </a:r>
            <a:r>
              <a:rPr lang="zh-CN" altLang="en-US" sz="2400"/>
              <a:t>年代中叶，属于热烈时期。</a:t>
            </a:r>
            <a:r>
              <a:rPr lang="zh-CN" altLang="en-US" sz="2000"/>
              <a:t>研究的是以</a:t>
            </a:r>
            <a:r>
              <a:rPr lang="en-US" altLang="zh-CN" sz="2000"/>
              <a:t>40</a:t>
            </a:r>
            <a:r>
              <a:rPr lang="zh-CN" altLang="en-US" sz="2000"/>
              <a:t>年代兴起的神经网络模型为理论基础的“没有知识”的学习。模式识别发展的同时形成了机器学习的两种重要方法：判别函数法和进化学习</a:t>
            </a:r>
            <a:endParaRPr lang="en-US" altLang="zh-CN" sz="2400"/>
          </a:p>
          <a:p>
            <a:r>
              <a:rPr lang="zh-CN" altLang="en-US" sz="2400"/>
              <a:t>第二阶段是在</a:t>
            </a:r>
            <a:r>
              <a:rPr lang="en-US" altLang="zh-CN" sz="2400"/>
              <a:t>60</a:t>
            </a:r>
            <a:r>
              <a:rPr lang="zh-CN" altLang="en-US" sz="2400"/>
              <a:t>年代中叶至</a:t>
            </a:r>
            <a:r>
              <a:rPr lang="en-US" altLang="zh-CN" sz="2400"/>
              <a:t>70</a:t>
            </a:r>
            <a:r>
              <a:rPr lang="zh-CN" altLang="en-US" sz="2400"/>
              <a:t>年代中叶，被称为机器学习的冷静时期。</a:t>
            </a:r>
            <a:r>
              <a:rPr lang="zh-CN" altLang="en-US" sz="2000"/>
              <a:t>研究的目标是模拟人类的概念学习阶段，并采用逻辑结构或图结构作为机器内部描述。神经网络学习机因理论缺陷转入低潮。</a:t>
            </a:r>
            <a:endParaRPr lang="en-US" altLang="zh-CN" sz="2000"/>
          </a:p>
          <a:p>
            <a:r>
              <a:rPr lang="zh-CN" altLang="en-US" sz="2400"/>
              <a:t>第三阶段是从</a:t>
            </a:r>
            <a:r>
              <a:rPr lang="en-US" altLang="zh-CN" sz="2400"/>
              <a:t>70</a:t>
            </a:r>
            <a:r>
              <a:rPr lang="zh-CN" altLang="en-US" sz="2400"/>
              <a:t>年代中叶至</a:t>
            </a:r>
            <a:r>
              <a:rPr lang="en-US" altLang="zh-CN" sz="2400"/>
              <a:t>80</a:t>
            </a:r>
            <a:r>
              <a:rPr lang="zh-CN" altLang="en-US" sz="2400"/>
              <a:t>年代中叶，称为复兴时期。</a:t>
            </a:r>
            <a:r>
              <a:rPr lang="zh-CN" altLang="en-US" sz="2000"/>
              <a:t>从学习单个概念扩展到学习多个概念，探索不同的学习策略和方法（如模式方法推断）。</a:t>
            </a:r>
            <a:endParaRPr lang="en-US" altLang="zh-CN"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536FC8B8-5D39-4AC9-94E5-3878D8194FCC}"/>
              </a:ext>
            </a:extLst>
          </p:cNvPr>
          <p:cNvSpPr>
            <a:spLocks noGrp="1" noChangeArrowheads="1"/>
          </p:cNvSpPr>
          <p:nvPr>
            <p:ph type="title"/>
          </p:nvPr>
        </p:nvSpPr>
        <p:spPr/>
        <p:txBody>
          <a:bodyPr/>
          <a:lstStyle/>
          <a:p>
            <a:r>
              <a:rPr lang="zh-CN" altLang="en-US"/>
              <a:t>机器学习简史</a:t>
            </a:r>
          </a:p>
        </p:txBody>
      </p:sp>
      <p:sp>
        <p:nvSpPr>
          <p:cNvPr id="22531" name="内容占位符 2">
            <a:extLst>
              <a:ext uri="{FF2B5EF4-FFF2-40B4-BE49-F238E27FC236}">
                <a16:creationId xmlns:a16="http://schemas.microsoft.com/office/drawing/2014/main" id="{808331A1-D232-4BED-A741-0F152514B250}"/>
              </a:ext>
            </a:extLst>
          </p:cNvPr>
          <p:cNvSpPr>
            <a:spLocks noGrp="1" noChangeArrowheads="1"/>
          </p:cNvSpPr>
          <p:nvPr>
            <p:ph idx="1"/>
          </p:nvPr>
        </p:nvSpPr>
        <p:spPr>
          <a:xfrm>
            <a:off x="930275" y="1584325"/>
            <a:ext cx="7888288" cy="4862513"/>
          </a:xfrm>
        </p:spPr>
        <p:txBody>
          <a:bodyPr/>
          <a:lstStyle/>
          <a:p>
            <a:r>
              <a:rPr lang="zh-CN" altLang="en-US" sz="2400"/>
              <a:t>机器学习的新阶段始于</a:t>
            </a:r>
            <a:r>
              <a:rPr lang="en-US" altLang="zh-CN" sz="2400"/>
              <a:t>1986</a:t>
            </a:r>
            <a:r>
              <a:rPr lang="zh-CN" altLang="en-US" sz="2400"/>
              <a:t>年。机器学习有了更强的研究手段和环境，出现了符号学习、神经网络学习、进化学习和强化学习等。</a:t>
            </a:r>
            <a:r>
              <a:rPr lang="en-US" altLang="zh-CN" sz="2400"/>
              <a:t> </a:t>
            </a:r>
          </a:p>
          <a:p>
            <a:r>
              <a:rPr lang="zh-CN" altLang="en-US" sz="2400"/>
              <a:t>机器学习已成为新的边缘学科并在高校形成一门课程。它综合应用心理学、生物学和神经生理学以及数学、自动化和计算机科学形成机器学习理论基础。</a:t>
            </a:r>
            <a:r>
              <a:rPr lang="en-US" altLang="zh-CN" sz="2400"/>
              <a:t> </a:t>
            </a:r>
          </a:p>
          <a:p>
            <a:r>
              <a:rPr lang="zh-CN" altLang="en-US" sz="2400"/>
              <a:t>结合各种学习方法，取长补短的多种形式的集成学习系统研究正在兴起。</a:t>
            </a:r>
            <a:endParaRPr lang="en-US" altLang="zh-CN" sz="2400"/>
          </a:p>
          <a:p>
            <a:r>
              <a:rPr lang="zh-CN" altLang="en-US" sz="2400"/>
              <a:t>各种学习方法（归纳学习、连接学习、强化学习、深度学习）的应用范围不断扩大，一部分已形成产品。尤其是深度学习的发展方兴未艾，正在人工智能等领域发挥越来越重要的作用。</a:t>
            </a:r>
          </a:p>
          <a:p>
            <a:endParaRPr lang="zh-CN" altLang="en-US" sz="2400"/>
          </a:p>
          <a:p>
            <a:endParaRPr lang="zh-CN"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BA2E50-E241-4F6E-99B3-9A5583AB68C9}"/>
              </a:ext>
            </a:extLst>
          </p:cNvPr>
          <p:cNvSpPr>
            <a:spLocks noGrp="1" noChangeArrowheads="1"/>
          </p:cNvSpPr>
          <p:nvPr>
            <p:ph type="ctrTitle"/>
          </p:nvPr>
        </p:nvSpPr>
        <p:spPr/>
        <p:txBody>
          <a:bodyPr/>
          <a:lstStyle/>
          <a:p>
            <a:pPr eaLnBrk="1" hangingPunct="1"/>
            <a:r>
              <a:rPr lang="zh-CN" altLang="en-US" sz="6000"/>
              <a:t>引  言</a:t>
            </a:r>
            <a:r>
              <a:rPr lang="zh-CN" altLang="en-US"/>
              <a:t> </a:t>
            </a:r>
          </a:p>
        </p:txBody>
      </p:sp>
      <p:sp>
        <p:nvSpPr>
          <p:cNvPr id="5123" name="Rectangle 3">
            <a:extLst>
              <a:ext uri="{FF2B5EF4-FFF2-40B4-BE49-F238E27FC236}">
                <a16:creationId xmlns:a16="http://schemas.microsoft.com/office/drawing/2014/main" id="{B437907F-1A04-4051-925D-E9B7BE7AB52F}"/>
              </a:ext>
            </a:extLst>
          </p:cNvPr>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8BADFFE-C442-44FE-947B-1FCFFB760260}"/>
              </a:ext>
            </a:extLst>
          </p:cNvPr>
          <p:cNvSpPr>
            <a:spLocks noGrp="1" noChangeArrowheads="1"/>
          </p:cNvSpPr>
          <p:nvPr>
            <p:ph type="title"/>
          </p:nvPr>
        </p:nvSpPr>
        <p:spPr/>
        <p:txBody>
          <a:bodyPr/>
          <a:lstStyle/>
          <a:p>
            <a:pPr algn="l" eaLnBrk="1" hangingPunct="1"/>
            <a:r>
              <a:rPr lang="zh-CN" altLang="en-US"/>
              <a:t>应用（举例）</a:t>
            </a:r>
          </a:p>
        </p:txBody>
      </p:sp>
      <p:sp>
        <p:nvSpPr>
          <p:cNvPr id="24579" name="Rectangle 3">
            <a:extLst>
              <a:ext uri="{FF2B5EF4-FFF2-40B4-BE49-F238E27FC236}">
                <a16:creationId xmlns:a16="http://schemas.microsoft.com/office/drawing/2014/main" id="{C8EC0934-CBA9-47CB-B809-082C7CB7628E}"/>
              </a:ext>
            </a:extLst>
          </p:cNvPr>
          <p:cNvSpPr>
            <a:spLocks noGrp="1" noChangeArrowheads="1"/>
          </p:cNvSpPr>
          <p:nvPr>
            <p:ph type="body" idx="1"/>
          </p:nvPr>
        </p:nvSpPr>
        <p:spPr/>
        <p:txBody>
          <a:bodyPr/>
          <a:lstStyle/>
          <a:p>
            <a:pPr eaLnBrk="1" hangingPunct="1">
              <a:lnSpc>
                <a:spcPct val="90000"/>
              </a:lnSpc>
            </a:pPr>
            <a:r>
              <a:rPr lang="zh-CN" altLang="en-US"/>
              <a:t>生物学</a:t>
            </a:r>
          </a:p>
          <a:p>
            <a:pPr lvl="1" eaLnBrk="1" hangingPunct="1">
              <a:lnSpc>
                <a:spcPct val="90000"/>
              </a:lnSpc>
            </a:pPr>
            <a:r>
              <a:rPr lang="zh-CN" altLang="en-US"/>
              <a:t>自动细胞学、染色体特性研究、遗传研究</a:t>
            </a:r>
          </a:p>
          <a:p>
            <a:pPr eaLnBrk="1" hangingPunct="1">
              <a:lnSpc>
                <a:spcPct val="90000"/>
              </a:lnSpc>
            </a:pPr>
            <a:r>
              <a:rPr lang="zh-CN" altLang="en-US"/>
              <a:t>天文学</a:t>
            </a:r>
          </a:p>
          <a:p>
            <a:pPr lvl="1" eaLnBrk="1" hangingPunct="1">
              <a:lnSpc>
                <a:spcPct val="90000"/>
              </a:lnSpc>
            </a:pPr>
            <a:r>
              <a:rPr lang="zh-CN" altLang="en-US"/>
              <a:t>天文望远镜图像分析、自动光谱学</a:t>
            </a:r>
          </a:p>
          <a:p>
            <a:pPr eaLnBrk="1" hangingPunct="1">
              <a:lnSpc>
                <a:spcPct val="90000"/>
              </a:lnSpc>
            </a:pPr>
            <a:r>
              <a:rPr lang="zh-CN" altLang="en-US"/>
              <a:t>经济学</a:t>
            </a:r>
          </a:p>
          <a:p>
            <a:pPr lvl="1" eaLnBrk="1" hangingPunct="1">
              <a:lnSpc>
                <a:spcPct val="90000"/>
              </a:lnSpc>
            </a:pPr>
            <a:r>
              <a:rPr lang="zh-CN" altLang="en-US"/>
              <a:t>股票交易预测、企业行为分析</a:t>
            </a:r>
          </a:p>
          <a:p>
            <a:pPr eaLnBrk="1" hangingPunct="1">
              <a:lnSpc>
                <a:spcPct val="90000"/>
              </a:lnSpc>
            </a:pPr>
            <a:r>
              <a:rPr lang="zh-CN" altLang="en-US"/>
              <a:t>医学</a:t>
            </a:r>
          </a:p>
          <a:p>
            <a:pPr lvl="1" eaLnBrk="1" hangingPunct="1">
              <a:lnSpc>
                <a:spcPct val="90000"/>
              </a:lnSpc>
            </a:pPr>
            <a:r>
              <a:rPr lang="zh-CN" altLang="en-US"/>
              <a:t>心电图分析、脑电图分析、医学图像分析</a:t>
            </a:r>
          </a:p>
          <a:p>
            <a:pPr eaLnBrk="1" hangingPunct="1">
              <a:lnSpc>
                <a:spcPct val="90000"/>
              </a:lnSpc>
            </a:pP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FAAC95B-9B2F-426F-9E6D-57313C79A492}"/>
              </a:ext>
            </a:extLst>
          </p:cNvPr>
          <p:cNvSpPr>
            <a:spLocks noGrp="1" noChangeArrowheads="1"/>
          </p:cNvSpPr>
          <p:nvPr>
            <p:ph type="title"/>
          </p:nvPr>
        </p:nvSpPr>
        <p:spPr/>
        <p:txBody>
          <a:bodyPr/>
          <a:lstStyle/>
          <a:p>
            <a:pPr algn="l" eaLnBrk="1" hangingPunct="1"/>
            <a:r>
              <a:rPr lang="zh-CN" altLang="en-US"/>
              <a:t>应用（举例）</a:t>
            </a:r>
          </a:p>
        </p:txBody>
      </p:sp>
      <p:sp>
        <p:nvSpPr>
          <p:cNvPr id="25603" name="Rectangle 3">
            <a:extLst>
              <a:ext uri="{FF2B5EF4-FFF2-40B4-BE49-F238E27FC236}">
                <a16:creationId xmlns:a16="http://schemas.microsoft.com/office/drawing/2014/main" id="{EAA5C864-961D-4874-9689-36ECA43F12DD}"/>
              </a:ext>
            </a:extLst>
          </p:cNvPr>
          <p:cNvSpPr>
            <a:spLocks noGrp="1" noChangeArrowheads="1"/>
          </p:cNvSpPr>
          <p:nvPr>
            <p:ph type="body" idx="1"/>
          </p:nvPr>
        </p:nvSpPr>
        <p:spPr/>
        <p:txBody>
          <a:bodyPr/>
          <a:lstStyle/>
          <a:p>
            <a:pPr eaLnBrk="1" hangingPunct="1">
              <a:lnSpc>
                <a:spcPct val="90000"/>
              </a:lnSpc>
            </a:pPr>
            <a:r>
              <a:rPr lang="zh-CN" altLang="en-US"/>
              <a:t>工程</a:t>
            </a:r>
          </a:p>
          <a:p>
            <a:pPr lvl="1" eaLnBrk="1" hangingPunct="1">
              <a:lnSpc>
                <a:spcPct val="90000"/>
              </a:lnSpc>
            </a:pPr>
            <a:r>
              <a:rPr lang="zh-CN" altLang="en-US"/>
              <a:t>产品缺陷检测、特征识别、语音识别、自动导航系统、污染分析</a:t>
            </a:r>
          </a:p>
          <a:p>
            <a:pPr eaLnBrk="1" hangingPunct="1">
              <a:lnSpc>
                <a:spcPct val="90000"/>
              </a:lnSpc>
            </a:pPr>
            <a:r>
              <a:rPr lang="zh-CN" altLang="en-US"/>
              <a:t>军事</a:t>
            </a:r>
          </a:p>
          <a:p>
            <a:pPr lvl="1" eaLnBrk="1" hangingPunct="1">
              <a:lnSpc>
                <a:spcPct val="90000"/>
              </a:lnSpc>
            </a:pPr>
            <a:r>
              <a:rPr lang="zh-CN" altLang="en-US"/>
              <a:t>航空摄像分析、雷达和声纳信号检测和分类、自动目标识别</a:t>
            </a:r>
          </a:p>
          <a:p>
            <a:pPr eaLnBrk="1" hangingPunct="1">
              <a:lnSpc>
                <a:spcPct val="90000"/>
              </a:lnSpc>
            </a:pPr>
            <a:r>
              <a:rPr lang="zh-CN" altLang="en-US"/>
              <a:t>安全</a:t>
            </a:r>
          </a:p>
          <a:p>
            <a:pPr lvl="1" eaLnBrk="1" hangingPunct="1">
              <a:lnSpc>
                <a:spcPct val="90000"/>
              </a:lnSpc>
            </a:pPr>
            <a:r>
              <a:rPr lang="zh-CN" altLang="en-US"/>
              <a:t>指纹识别、人脸识别、监视和报警系统</a:t>
            </a:r>
          </a:p>
          <a:p>
            <a:pPr eaLnBrk="1" hangingPunct="1">
              <a:lnSpc>
                <a:spcPct val="90000"/>
              </a:lnSpc>
            </a:pP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99EF4B5-6C18-408A-ACB1-0767D9B88DC4}"/>
              </a:ext>
            </a:extLst>
          </p:cNvPr>
          <p:cNvSpPr>
            <a:spLocks noGrp="1" noChangeArrowheads="1"/>
          </p:cNvSpPr>
          <p:nvPr>
            <p:ph type="title"/>
          </p:nvPr>
        </p:nvSpPr>
        <p:spPr/>
        <p:txBody>
          <a:bodyPr/>
          <a:lstStyle/>
          <a:p>
            <a:pPr eaLnBrk="1" hangingPunct="1"/>
            <a:r>
              <a:rPr lang="zh-CN" altLang="en-US"/>
              <a:t>模式识别方法</a:t>
            </a:r>
          </a:p>
        </p:txBody>
      </p:sp>
      <p:sp>
        <p:nvSpPr>
          <p:cNvPr id="26627" name="Rectangle 3">
            <a:extLst>
              <a:ext uri="{FF2B5EF4-FFF2-40B4-BE49-F238E27FC236}">
                <a16:creationId xmlns:a16="http://schemas.microsoft.com/office/drawing/2014/main" id="{E784B971-15AD-45B8-BBBB-103BA258F389}"/>
              </a:ext>
            </a:extLst>
          </p:cNvPr>
          <p:cNvSpPr>
            <a:spLocks noGrp="1" noChangeArrowheads="1"/>
          </p:cNvSpPr>
          <p:nvPr>
            <p:ph type="body" idx="1"/>
          </p:nvPr>
        </p:nvSpPr>
        <p:spPr>
          <a:xfrm>
            <a:off x="1009650" y="1630363"/>
            <a:ext cx="7700963" cy="4114800"/>
          </a:xfrm>
        </p:spPr>
        <p:txBody>
          <a:bodyPr/>
          <a:lstStyle/>
          <a:p>
            <a:pPr eaLnBrk="1" hangingPunct="1"/>
            <a:r>
              <a:rPr lang="zh-CN" altLang="en-US" sz="2800"/>
              <a:t>模式识别系统的目标：在特征空间和解释空间之间找到一种映射关系，这种映射也称之为假说。</a:t>
            </a:r>
          </a:p>
          <a:p>
            <a:pPr lvl="1" eaLnBrk="1" hangingPunct="1"/>
            <a:r>
              <a:rPr lang="zh-CN" altLang="en-US" sz="2400"/>
              <a:t>特征空间：从模式得到的对分类有用的度量、属性或基元构成的空间。</a:t>
            </a:r>
          </a:p>
          <a:p>
            <a:pPr lvl="1" eaLnBrk="1" hangingPunct="1"/>
            <a:r>
              <a:rPr lang="zh-CN" altLang="en-US" sz="2400"/>
              <a:t>解释空间：将</a:t>
            </a:r>
            <a:r>
              <a:rPr lang="en-US" altLang="zh-CN" sz="2400" i="1"/>
              <a:t>c</a:t>
            </a:r>
            <a:r>
              <a:rPr lang="zh-CN" altLang="en-US" sz="2400"/>
              <a:t>个类别表示为</a:t>
            </a:r>
          </a:p>
          <a:p>
            <a:pPr lvl="1" eaLnBrk="1" hangingPunct="1">
              <a:buFontTx/>
              <a:buNone/>
            </a:pPr>
            <a:r>
              <a:rPr lang="zh-CN" altLang="en-US" sz="2400"/>
              <a:t>	其中 </a:t>
            </a:r>
            <a:r>
              <a:rPr lang="el-GR" altLang="zh-CN" sz="2400"/>
              <a:t>Ω</a:t>
            </a:r>
            <a:r>
              <a:rPr lang="zh-CN" altLang="en-US" sz="2400"/>
              <a:t> 为所属类别的集合，称为解释空间</a:t>
            </a:r>
            <a:r>
              <a:rPr lang="zh-CN" altLang="en-US"/>
              <a:t>。   </a:t>
            </a:r>
            <a:endParaRPr lang="en-US" altLang="zh-CN"/>
          </a:p>
          <a:p>
            <a:pPr eaLnBrk="1" hangingPunct="1"/>
            <a:r>
              <a:rPr lang="zh-CN" altLang="en-US" sz="2800"/>
              <a:t>机器学习的目标：针对某类任务</a:t>
            </a:r>
            <a:r>
              <a:rPr lang="en-US" altLang="zh-CN" sz="2800"/>
              <a:t>T</a:t>
            </a:r>
            <a:r>
              <a:rPr lang="zh-CN" altLang="en-US" sz="2800"/>
              <a:t>，用</a:t>
            </a:r>
            <a:r>
              <a:rPr lang="en-US" altLang="zh-CN" sz="2800"/>
              <a:t>P</a:t>
            </a:r>
            <a:r>
              <a:rPr lang="zh-CN" altLang="en-US" sz="2800"/>
              <a:t>衡量性能，根据经验来学习和自我完善，提高性能。                   </a:t>
            </a:r>
          </a:p>
        </p:txBody>
      </p:sp>
      <p:pic>
        <p:nvPicPr>
          <p:cNvPr id="26628" name="Picture 5">
            <a:extLst>
              <a:ext uri="{FF2B5EF4-FFF2-40B4-BE49-F238E27FC236}">
                <a16:creationId xmlns:a16="http://schemas.microsoft.com/office/drawing/2014/main" id="{C0C80F7A-54CE-462D-9202-9FB04D30A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163" y="3846513"/>
            <a:ext cx="1514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矩形 5">
            <a:extLst>
              <a:ext uri="{FF2B5EF4-FFF2-40B4-BE49-F238E27FC236}">
                <a16:creationId xmlns:a16="http://schemas.microsoft.com/office/drawing/2014/main" id="{2620E796-C6B7-4F9E-A77A-FD40AB9D8DC0}"/>
              </a:ext>
            </a:extLst>
          </p:cNvPr>
          <p:cNvSpPr>
            <a:spLocks noChangeArrowheads="1"/>
          </p:cNvSpPr>
          <p:nvPr/>
        </p:nvSpPr>
        <p:spPr bwMode="auto">
          <a:xfrm>
            <a:off x="1498600" y="6048375"/>
            <a:ext cx="7477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环境</a:t>
            </a:r>
          </a:p>
        </p:txBody>
      </p:sp>
      <p:sp>
        <p:nvSpPr>
          <p:cNvPr id="26630" name="矩形 6">
            <a:extLst>
              <a:ext uri="{FF2B5EF4-FFF2-40B4-BE49-F238E27FC236}">
                <a16:creationId xmlns:a16="http://schemas.microsoft.com/office/drawing/2014/main" id="{A9F7AC96-6F09-4BEF-9C01-06222F22E496}"/>
              </a:ext>
            </a:extLst>
          </p:cNvPr>
          <p:cNvSpPr>
            <a:spLocks noChangeArrowheads="1"/>
          </p:cNvSpPr>
          <p:nvPr/>
        </p:nvSpPr>
        <p:spPr bwMode="auto">
          <a:xfrm>
            <a:off x="2976563" y="6048375"/>
            <a:ext cx="747712"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学习</a:t>
            </a:r>
          </a:p>
        </p:txBody>
      </p:sp>
      <p:sp>
        <p:nvSpPr>
          <p:cNvPr id="26631" name="矩形 7">
            <a:extLst>
              <a:ext uri="{FF2B5EF4-FFF2-40B4-BE49-F238E27FC236}">
                <a16:creationId xmlns:a16="http://schemas.microsoft.com/office/drawing/2014/main" id="{A1D1B63F-44C4-4BA4-873A-BE1CF0EA9A60}"/>
              </a:ext>
            </a:extLst>
          </p:cNvPr>
          <p:cNvSpPr>
            <a:spLocks noChangeArrowheads="1"/>
          </p:cNvSpPr>
          <p:nvPr/>
        </p:nvSpPr>
        <p:spPr bwMode="auto">
          <a:xfrm>
            <a:off x="4546600" y="6048375"/>
            <a:ext cx="10525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知识库</a:t>
            </a:r>
          </a:p>
        </p:txBody>
      </p:sp>
      <p:sp>
        <p:nvSpPr>
          <p:cNvPr id="26632" name="矩形 8">
            <a:extLst>
              <a:ext uri="{FF2B5EF4-FFF2-40B4-BE49-F238E27FC236}">
                <a16:creationId xmlns:a16="http://schemas.microsoft.com/office/drawing/2014/main" id="{7D34DB0A-8B47-4908-8A84-F3D31D22AA70}"/>
              </a:ext>
            </a:extLst>
          </p:cNvPr>
          <p:cNvSpPr>
            <a:spLocks noChangeArrowheads="1"/>
          </p:cNvSpPr>
          <p:nvPr/>
        </p:nvSpPr>
        <p:spPr bwMode="auto">
          <a:xfrm>
            <a:off x="6375400" y="6048375"/>
            <a:ext cx="16621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执行与评价</a:t>
            </a:r>
          </a:p>
        </p:txBody>
      </p:sp>
      <p:cxnSp>
        <p:nvCxnSpPr>
          <p:cNvPr id="26633" name="直接箭头连接符 10">
            <a:extLst>
              <a:ext uri="{FF2B5EF4-FFF2-40B4-BE49-F238E27FC236}">
                <a16:creationId xmlns:a16="http://schemas.microsoft.com/office/drawing/2014/main" id="{0D9566C7-5B2A-41E7-868E-A94EEACBDA4C}"/>
              </a:ext>
            </a:extLst>
          </p:cNvPr>
          <p:cNvCxnSpPr>
            <a:cxnSpLocks noChangeShapeType="1"/>
            <a:stCxn id="26629" idx="3"/>
            <a:endCxn id="26630" idx="1"/>
          </p:cNvCxnSpPr>
          <p:nvPr/>
        </p:nvCxnSpPr>
        <p:spPr bwMode="auto">
          <a:xfrm>
            <a:off x="2246313" y="6292850"/>
            <a:ext cx="7302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4" name="直接箭头连接符 12">
            <a:extLst>
              <a:ext uri="{FF2B5EF4-FFF2-40B4-BE49-F238E27FC236}">
                <a16:creationId xmlns:a16="http://schemas.microsoft.com/office/drawing/2014/main" id="{12276CB7-639B-486F-A8F9-4A23C84664BD}"/>
              </a:ext>
            </a:extLst>
          </p:cNvPr>
          <p:cNvCxnSpPr>
            <a:cxnSpLocks noChangeShapeType="1"/>
            <a:stCxn id="26630" idx="3"/>
            <a:endCxn id="26631" idx="1"/>
          </p:cNvCxnSpPr>
          <p:nvPr/>
        </p:nvCxnSpPr>
        <p:spPr bwMode="auto">
          <a:xfrm>
            <a:off x="3724275" y="6292850"/>
            <a:ext cx="8223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5" name="直接箭头连接符 14">
            <a:extLst>
              <a:ext uri="{FF2B5EF4-FFF2-40B4-BE49-F238E27FC236}">
                <a16:creationId xmlns:a16="http://schemas.microsoft.com/office/drawing/2014/main" id="{414F5835-D5B5-45B9-A2E0-3ABFA42661D4}"/>
              </a:ext>
            </a:extLst>
          </p:cNvPr>
          <p:cNvCxnSpPr>
            <a:cxnSpLocks noChangeShapeType="1"/>
            <a:stCxn id="26631" idx="3"/>
            <a:endCxn id="26632" idx="1"/>
          </p:cNvCxnSpPr>
          <p:nvPr/>
        </p:nvCxnSpPr>
        <p:spPr bwMode="auto">
          <a:xfrm>
            <a:off x="5599113" y="6292850"/>
            <a:ext cx="77628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6" name="肘形连接符 17">
            <a:extLst>
              <a:ext uri="{FF2B5EF4-FFF2-40B4-BE49-F238E27FC236}">
                <a16:creationId xmlns:a16="http://schemas.microsoft.com/office/drawing/2014/main" id="{69AC58DE-10EF-46F3-97E4-7C33220AA292}"/>
              </a:ext>
            </a:extLst>
          </p:cNvPr>
          <p:cNvCxnSpPr>
            <a:cxnSpLocks noChangeShapeType="1"/>
            <a:stCxn id="26632" idx="0"/>
            <a:endCxn id="26630" idx="0"/>
          </p:cNvCxnSpPr>
          <p:nvPr/>
        </p:nvCxnSpPr>
        <p:spPr bwMode="auto">
          <a:xfrm rot="16200000" flipV="1">
            <a:off x="5278438" y="4121150"/>
            <a:ext cx="1588" cy="3856037"/>
          </a:xfrm>
          <a:prstGeom prst="bentConnector3">
            <a:avLst>
              <a:gd name="adj1" fmla="val 1439546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E4249AF-B2DD-4C87-A758-F6B013F9B23F}"/>
              </a:ext>
            </a:extLst>
          </p:cNvPr>
          <p:cNvSpPr>
            <a:spLocks noGrp="1" noChangeArrowheads="1"/>
          </p:cNvSpPr>
          <p:nvPr>
            <p:ph type="title"/>
          </p:nvPr>
        </p:nvSpPr>
        <p:spPr/>
        <p:txBody>
          <a:bodyPr/>
          <a:lstStyle/>
          <a:p>
            <a:pPr eaLnBrk="1" hangingPunct="1"/>
            <a:r>
              <a:rPr lang="zh-CN" altLang="en-US"/>
              <a:t>假说的两种获得方法</a:t>
            </a:r>
          </a:p>
        </p:txBody>
      </p:sp>
      <p:sp>
        <p:nvSpPr>
          <p:cNvPr id="27651" name="Rectangle 3">
            <a:extLst>
              <a:ext uri="{FF2B5EF4-FFF2-40B4-BE49-F238E27FC236}">
                <a16:creationId xmlns:a16="http://schemas.microsoft.com/office/drawing/2014/main" id="{7C0BDD63-7E37-4745-B255-F42FFB0395EF}"/>
              </a:ext>
            </a:extLst>
          </p:cNvPr>
          <p:cNvSpPr>
            <a:spLocks noGrp="1" noChangeArrowheads="1"/>
          </p:cNvSpPr>
          <p:nvPr>
            <p:ph type="body" idx="1"/>
          </p:nvPr>
        </p:nvSpPr>
        <p:spPr/>
        <p:txBody>
          <a:bodyPr/>
          <a:lstStyle/>
          <a:p>
            <a:pPr eaLnBrk="1" hangingPunct="1">
              <a:lnSpc>
                <a:spcPct val="90000"/>
              </a:lnSpc>
            </a:pPr>
            <a:r>
              <a:rPr lang="zh-CN" altLang="en-US" sz="2800"/>
              <a:t>监督学习、概念驱动或归纳假说：在特征空间中找到一个与解释空间的结构相对应的假说。在给定模式下假定一个解决方案，任何在训练集中接近目标的假说也都必须在“未知”的样本上得到近似的结果。</a:t>
            </a:r>
          </a:p>
          <a:p>
            <a:pPr lvl="1" eaLnBrk="1" hangingPunct="1">
              <a:lnSpc>
                <a:spcPct val="90000"/>
              </a:lnSpc>
            </a:pPr>
            <a:r>
              <a:rPr lang="zh-CN" altLang="en-US" sz="2400"/>
              <a:t>依靠已知所属类别的训练样本集，按它们特征向量的分布来确定假说 （通常为一个判别函数），在判别函数确定之后能用它对未知的模式进行分类；</a:t>
            </a:r>
          </a:p>
          <a:p>
            <a:pPr lvl="1" eaLnBrk="1" hangingPunct="1">
              <a:lnSpc>
                <a:spcPct val="90000"/>
              </a:lnSpc>
            </a:pPr>
            <a:r>
              <a:rPr lang="zh-CN" altLang="en-US" sz="2400"/>
              <a:t>对分类的模式要有足够的先验知识，通常需要采集足够数量的具有典型性的样本进行训练。</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3FE96631-609D-4D18-A78F-825CD824E9A9}"/>
              </a:ext>
            </a:extLst>
          </p:cNvPr>
          <p:cNvSpPr>
            <a:spLocks noGrp="1" noChangeArrowheads="1"/>
          </p:cNvSpPr>
          <p:nvPr>
            <p:ph type="title"/>
          </p:nvPr>
        </p:nvSpPr>
        <p:spPr/>
        <p:txBody>
          <a:bodyPr/>
          <a:lstStyle/>
          <a:p>
            <a:pPr eaLnBrk="1" hangingPunct="1"/>
            <a:r>
              <a:rPr lang="zh-CN" altLang="en-US"/>
              <a:t>假说的两种获得方法（续）</a:t>
            </a:r>
          </a:p>
        </p:txBody>
      </p:sp>
      <p:sp>
        <p:nvSpPr>
          <p:cNvPr id="28675" name="Rectangle 1027">
            <a:extLst>
              <a:ext uri="{FF2B5EF4-FFF2-40B4-BE49-F238E27FC236}">
                <a16:creationId xmlns:a16="http://schemas.microsoft.com/office/drawing/2014/main" id="{CF6EB5BB-13C4-4FFD-9996-9491D61A8004}"/>
              </a:ext>
            </a:extLst>
          </p:cNvPr>
          <p:cNvSpPr>
            <a:spLocks noGrp="1" noChangeArrowheads="1"/>
          </p:cNvSpPr>
          <p:nvPr>
            <p:ph type="body" idx="1"/>
          </p:nvPr>
        </p:nvSpPr>
        <p:spPr/>
        <p:txBody>
          <a:bodyPr/>
          <a:lstStyle/>
          <a:p>
            <a:pPr eaLnBrk="1" hangingPunct="1">
              <a:lnSpc>
                <a:spcPct val="90000"/>
              </a:lnSpc>
            </a:pPr>
            <a:r>
              <a:rPr lang="zh-CN" altLang="en-US" sz="2800"/>
              <a:t>非监督学习、数据驱动或演绎假说：在解释空间中找到一个与特征空间的结构相对应的假说。这种方法试图找到一种只以特征空间中的相似关系为基础的有效假说。</a:t>
            </a:r>
          </a:p>
          <a:p>
            <a:pPr lvl="1" eaLnBrk="1" hangingPunct="1">
              <a:lnSpc>
                <a:spcPct val="90000"/>
              </a:lnSpc>
            </a:pPr>
            <a:r>
              <a:rPr lang="zh-CN" altLang="en-US" sz="2400"/>
              <a:t>在没有先验知识的情况下，通常采用聚类分析方法，基于“物以类聚”的观点，用数学方法分析各特征向量之间的距离及分散情况；</a:t>
            </a:r>
          </a:p>
          <a:p>
            <a:pPr lvl="1" eaLnBrk="1" hangingPunct="1">
              <a:lnSpc>
                <a:spcPct val="90000"/>
              </a:lnSpc>
            </a:pPr>
            <a:r>
              <a:rPr lang="zh-CN" altLang="en-US" sz="2400"/>
              <a:t>如果特征向量集聚集若干个群，可按群间距离远近把它们划分成类；</a:t>
            </a:r>
          </a:p>
          <a:p>
            <a:pPr lvl="1" eaLnBrk="1" hangingPunct="1">
              <a:lnSpc>
                <a:spcPct val="90000"/>
              </a:lnSpc>
            </a:pPr>
            <a:r>
              <a:rPr lang="zh-CN" altLang="en-US" sz="2400"/>
              <a:t>这种按各类之间的亲疏程度的划分，若事先能知道应划分成几类，则可获得更好的分类结果。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8DF49B4-172D-483D-AFF4-6B44C7358B21}"/>
              </a:ext>
            </a:extLst>
          </p:cNvPr>
          <p:cNvSpPr>
            <a:spLocks noGrp="1" noChangeArrowheads="1"/>
          </p:cNvSpPr>
          <p:nvPr>
            <p:ph type="title"/>
          </p:nvPr>
        </p:nvSpPr>
        <p:spPr/>
        <p:txBody>
          <a:bodyPr/>
          <a:lstStyle/>
          <a:p>
            <a:pPr eaLnBrk="1" hangingPunct="1"/>
            <a:r>
              <a:rPr lang="zh-CN" altLang="en-US"/>
              <a:t>主要分类和学习方法</a:t>
            </a:r>
          </a:p>
        </p:txBody>
      </p:sp>
      <p:sp>
        <p:nvSpPr>
          <p:cNvPr id="29699" name="Rectangle 3">
            <a:extLst>
              <a:ext uri="{FF2B5EF4-FFF2-40B4-BE49-F238E27FC236}">
                <a16:creationId xmlns:a16="http://schemas.microsoft.com/office/drawing/2014/main" id="{1E95E981-D260-465F-8020-04BF77EABC8D}"/>
              </a:ext>
            </a:extLst>
          </p:cNvPr>
          <p:cNvSpPr>
            <a:spLocks noGrp="1" noChangeArrowheads="1"/>
          </p:cNvSpPr>
          <p:nvPr>
            <p:ph sz="half" idx="1"/>
          </p:nvPr>
        </p:nvSpPr>
        <p:spPr/>
        <p:txBody>
          <a:bodyPr/>
          <a:lstStyle/>
          <a:p>
            <a:pPr eaLnBrk="1" hangingPunct="1"/>
            <a:r>
              <a:rPr lang="zh-CN" altLang="en-US" sz="3200"/>
              <a:t>数据聚类</a:t>
            </a:r>
          </a:p>
          <a:p>
            <a:pPr eaLnBrk="1" hangingPunct="1"/>
            <a:r>
              <a:rPr lang="zh-CN" altLang="en-US" sz="3200"/>
              <a:t>统计分类</a:t>
            </a:r>
          </a:p>
          <a:p>
            <a:pPr eaLnBrk="1" hangingPunct="1"/>
            <a:r>
              <a:rPr lang="zh-CN" altLang="en-US" sz="3200"/>
              <a:t>结构模式识别</a:t>
            </a:r>
          </a:p>
          <a:p>
            <a:pPr eaLnBrk="1" hangingPunct="1"/>
            <a:r>
              <a:rPr lang="zh-CN" altLang="en-US" sz="3200"/>
              <a:t>神经网络</a:t>
            </a:r>
            <a:endParaRPr lang="en-US" altLang="zh-CN" sz="3200"/>
          </a:p>
          <a:p>
            <a:pPr eaLnBrk="1" hangingPunct="1"/>
            <a:r>
              <a:rPr lang="zh-CN" altLang="en-US" sz="3200"/>
              <a:t>监督学习</a:t>
            </a:r>
            <a:endParaRPr lang="en-US" altLang="zh-CN" sz="3200"/>
          </a:p>
          <a:p>
            <a:pPr eaLnBrk="1" hangingPunct="1"/>
            <a:r>
              <a:rPr lang="zh-CN" altLang="en-US" sz="3200"/>
              <a:t>无监督学习</a:t>
            </a:r>
            <a:endParaRPr lang="en-US" altLang="zh-CN" sz="3200"/>
          </a:p>
          <a:p>
            <a:pPr eaLnBrk="1" hangingPunct="1"/>
            <a:r>
              <a:rPr lang="zh-CN" altLang="en-US" sz="3200"/>
              <a:t>半监督学习</a:t>
            </a:r>
            <a:endParaRPr lang="en-US" altLang="zh-CN" sz="3200"/>
          </a:p>
          <a:p>
            <a:pPr eaLnBrk="1" hangingPunct="1">
              <a:buFontTx/>
              <a:buNone/>
            </a:pPr>
            <a:endParaRPr lang="zh-CN" altLang="en-US"/>
          </a:p>
          <a:p>
            <a:pPr eaLnBrk="1" hangingPunct="1"/>
            <a:endParaRPr lang="en-US" altLang="zh-CN"/>
          </a:p>
        </p:txBody>
      </p:sp>
      <p:sp>
        <p:nvSpPr>
          <p:cNvPr id="29700" name="内容占位符 6">
            <a:extLst>
              <a:ext uri="{FF2B5EF4-FFF2-40B4-BE49-F238E27FC236}">
                <a16:creationId xmlns:a16="http://schemas.microsoft.com/office/drawing/2014/main" id="{87857EB2-B7FC-47B7-A325-FEE1D5EA9DC5}"/>
              </a:ext>
            </a:extLst>
          </p:cNvPr>
          <p:cNvSpPr>
            <a:spLocks noGrp="1" noChangeArrowheads="1"/>
          </p:cNvSpPr>
          <p:nvPr>
            <p:ph sz="half" idx="2"/>
          </p:nvPr>
        </p:nvSpPr>
        <p:spPr>
          <a:xfrm>
            <a:off x="4678363" y="1768475"/>
            <a:ext cx="3733800" cy="4114800"/>
          </a:xfrm>
        </p:spPr>
        <p:txBody>
          <a:bodyPr/>
          <a:lstStyle/>
          <a:p>
            <a:pPr eaLnBrk="1" hangingPunct="1"/>
            <a:r>
              <a:rPr lang="zh-CN" altLang="en-US" sz="3200"/>
              <a:t>增强学习</a:t>
            </a:r>
            <a:endParaRPr lang="en-US" altLang="zh-CN" sz="3200"/>
          </a:p>
          <a:p>
            <a:pPr eaLnBrk="1" hangingPunct="1"/>
            <a:r>
              <a:rPr lang="zh-CN" altLang="en-US" sz="3200"/>
              <a:t>集成学习</a:t>
            </a:r>
            <a:endParaRPr lang="en-US" altLang="zh-CN" sz="3200"/>
          </a:p>
          <a:p>
            <a:pPr eaLnBrk="1" hangingPunct="1"/>
            <a:r>
              <a:rPr lang="zh-CN" altLang="en-US" sz="3200"/>
              <a:t>深度学习</a:t>
            </a:r>
            <a:endParaRPr lang="en-US" altLang="zh-CN" sz="3200"/>
          </a:p>
          <a:p>
            <a:pPr eaLnBrk="1" hangingPunct="1"/>
            <a:r>
              <a:rPr lang="zh-CN" altLang="en-US" sz="3200"/>
              <a:t>元学习</a:t>
            </a:r>
          </a:p>
          <a:p>
            <a:r>
              <a:rPr lang="zh-CN" altLang="en-US" sz="3200"/>
              <a:t>多任务学习</a:t>
            </a:r>
            <a:endParaRPr lang="en-US" altLang="zh-CN" sz="3200"/>
          </a:p>
          <a:p>
            <a:r>
              <a:rPr lang="zh-CN" altLang="en-US" sz="3200"/>
              <a:t>多标记学习</a:t>
            </a:r>
            <a:endParaRPr lang="en-US" altLang="zh-CN" sz="3200"/>
          </a:p>
          <a:p>
            <a:r>
              <a:rPr lang="zh-CN" altLang="en-US" sz="3200"/>
              <a:t>对抗学习</a:t>
            </a:r>
            <a:endParaRPr lang="en-US" altLang="zh-CN" sz="3200"/>
          </a:p>
          <a:p>
            <a:endParaRPr lang="zh-CN" altLang="en-US" sz="3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94EF541-EE00-4349-AEE3-944553EA812E}"/>
              </a:ext>
            </a:extLst>
          </p:cNvPr>
          <p:cNvSpPr>
            <a:spLocks noGrp="1" noChangeArrowheads="1"/>
          </p:cNvSpPr>
          <p:nvPr>
            <p:ph type="title"/>
          </p:nvPr>
        </p:nvSpPr>
        <p:spPr/>
        <p:txBody>
          <a:bodyPr/>
          <a:lstStyle/>
          <a:p>
            <a:pPr eaLnBrk="1" hangingPunct="1"/>
            <a:r>
              <a:rPr lang="zh-CN" altLang="en-US"/>
              <a:t>数据聚类</a:t>
            </a:r>
          </a:p>
        </p:txBody>
      </p:sp>
      <p:sp>
        <p:nvSpPr>
          <p:cNvPr id="31747" name="Rectangle 3">
            <a:extLst>
              <a:ext uri="{FF2B5EF4-FFF2-40B4-BE49-F238E27FC236}">
                <a16:creationId xmlns:a16="http://schemas.microsoft.com/office/drawing/2014/main" id="{6198D926-D3C2-4E21-B6BE-14CC159021E9}"/>
              </a:ext>
            </a:extLst>
          </p:cNvPr>
          <p:cNvSpPr>
            <a:spLocks noGrp="1" noChangeArrowheads="1"/>
          </p:cNvSpPr>
          <p:nvPr>
            <p:ph type="body" idx="1"/>
          </p:nvPr>
        </p:nvSpPr>
        <p:spPr/>
        <p:txBody>
          <a:bodyPr/>
          <a:lstStyle/>
          <a:p>
            <a:pPr eaLnBrk="1" hangingPunct="1"/>
            <a:r>
              <a:rPr lang="zh-CN" altLang="en-US"/>
              <a:t>目标：用某种相似性度量的方法将原始数据组织成有意义的和有用的各种数据集。</a:t>
            </a:r>
          </a:p>
          <a:p>
            <a:pPr eaLnBrk="1" hangingPunct="1"/>
            <a:endParaRPr lang="zh-CN" altLang="en-US"/>
          </a:p>
          <a:p>
            <a:pPr eaLnBrk="1" hangingPunct="1"/>
            <a:r>
              <a:rPr lang="zh-CN" altLang="en-US"/>
              <a:t>是一种非监督学习的方法，解决方案是数据驱动的。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402AC0C-4922-4CBF-9F0C-40BB613665C6}"/>
              </a:ext>
            </a:extLst>
          </p:cNvPr>
          <p:cNvSpPr>
            <a:spLocks noGrp="1" noChangeArrowheads="1"/>
          </p:cNvSpPr>
          <p:nvPr>
            <p:ph type="title"/>
          </p:nvPr>
        </p:nvSpPr>
        <p:spPr/>
        <p:txBody>
          <a:bodyPr/>
          <a:lstStyle/>
          <a:p>
            <a:pPr eaLnBrk="1" hangingPunct="1"/>
            <a:r>
              <a:rPr lang="zh-CN" altLang="en-US"/>
              <a:t>统计分类</a:t>
            </a:r>
          </a:p>
        </p:txBody>
      </p:sp>
      <p:sp>
        <p:nvSpPr>
          <p:cNvPr id="32771" name="Rectangle 3">
            <a:extLst>
              <a:ext uri="{FF2B5EF4-FFF2-40B4-BE49-F238E27FC236}">
                <a16:creationId xmlns:a16="http://schemas.microsoft.com/office/drawing/2014/main" id="{3063771B-ABDA-4D9C-8433-E3503384C38A}"/>
              </a:ext>
            </a:extLst>
          </p:cNvPr>
          <p:cNvSpPr>
            <a:spLocks noGrp="1" noChangeArrowheads="1"/>
          </p:cNvSpPr>
          <p:nvPr>
            <p:ph type="body" idx="1"/>
          </p:nvPr>
        </p:nvSpPr>
        <p:spPr/>
        <p:txBody>
          <a:bodyPr/>
          <a:lstStyle/>
          <a:p>
            <a:pPr eaLnBrk="1" hangingPunct="1"/>
            <a:r>
              <a:rPr lang="zh-CN" altLang="en-US"/>
              <a:t>基于概率统计模型得到各类别的特征向量的分布，以取得分类的方法。</a:t>
            </a:r>
          </a:p>
          <a:p>
            <a:pPr eaLnBrk="1" hangingPunct="1"/>
            <a:r>
              <a:rPr lang="zh-CN" altLang="en-US"/>
              <a:t>特征向量分布的获得是基于一个类别已知的训练样本集。</a:t>
            </a:r>
          </a:p>
          <a:p>
            <a:pPr eaLnBrk="1" hangingPunct="1"/>
            <a:r>
              <a:rPr lang="zh-CN" altLang="en-US"/>
              <a:t>是一种监督分类的方法，分类器是概念驱动的。</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9BE3438-F381-4DD4-9793-70B8F7FD71FC}"/>
              </a:ext>
            </a:extLst>
          </p:cNvPr>
          <p:cNvSpPr>
            <a:spLocks noGrp="1" noChangeArrowheads="1"/>
          </p:cNvSpPr>
          <p:nvPr>
            <p:ph type="title"/>
          </p:nvPr>
        </p:nvSpPr>
        <p:spPr/>
        <p:txBody>
          <a:bodyPr/>
          <a:lstStyle/>
          <a:p>
            <a:pPr eaLnBrk="1" hangingPunct="1"/>
            <a:r>
              <a:rPr lang="zh-CN" altLang="en-US"/>
              <a:t>结构模式识别</a:t>
            </a:r>
          </a:p>
        </p:txBody>
      </p:sp>
      <p:sp>
        <p:nvSpPr>
          <p:cNvPr id="33795" name="Rectangle 3">
            <a:extLst>
              <a:ext uri="{FF2B5EF4-FFF2-40B4-BE49-F238E27FC236}">
                <a16:creationId xmlns:a16="http://schemas.microsoft.com/office/drawing/2014/main" id="{68F1815E-BC61-48BA-A7DF-73DCA87885BE}"/>
              </a:ext>
            </a:extLst>
          </p:cNvPr>
          <p:cNvSpPr>
            <a:spLocks noGrp="1" noChangeArrowheads="1"/>
          </p:cNvSpPr>
          <p:nvPr>
            <p:ph type="body" idx="1"/>
          </p:nvPr>
        </p:nvSpPr>
        <p:spPr>
          <a:xfrm>
            <a:off x="990600" y="1660525"/>
            <a:ext cx="7620000" cy="4724400"/>
          </a:xfrm>
        </p:spPr>
        <p:txBody>
          <a:bodyPr/>
          <a:lstStyle/>
          <a:p>
            <a:pPr eaLnBrk="1" hangingPunct="1">
              <a:lnSpc>
                <a:spcPct val="90000"/>
              </a:lnSpc>
            </a:pPr>
            <a:r>
              <a:rPr lang="zh-CN" altLang="en-US" sz="2800"/>
              <a:t>该方法通过考虑识别对象的各部分之间的联系来达到识别分类的目的。</a:t>
            </a:r>
          </a:p>
          <a:p>
            <a:pPr eaLnBrk="1" hangingPunct="1">
              <a:lnSpc>
                <a:spcPct val="90000"/>
              </a:lnSpc>
            </a:pPr>
            <a:r>
              <a:rPr lang="zh-CN" altLang="en-US" sz="2800"/>
              <a:t>识别采用结构匹配的形式，通过计算一个匹配程度值（</a:t>
            </a:r>
            <a:r>
              <a:rPr lang="en-US" altLang="zh-CN" sz="2800"/>
              <a:t>matching score</a:t>
            </a:r>
            <a:r>
              <a:rPr lang="zh-CN" altLang="en-US" sz="2800"/>
              <a:t>）来评估一个未知的对象或未知对象某些部分与某种典型模式的关系如何。</a:t>
            </a:r>
          </a:p>
          <a:p>
            <a:pPr eaLnBrk="1" hangingPunct="1">
              <a:lnSpc>
                <a:spcPct val="90000"/>
              </a:lnSpc>
            </a:pPr>
            <a:r>
              <a:rPr lang="zh-CN" altLang="en-US" sz="2800"/>
              <a:t>当成功地制定出了一组可以描述对象部分之间关系的规则后，可以应用一种特殊的结构模式识别方法 </a:t>
            </a:r>
            <a:r>
              <a:rPr lang="en-US" altLang="zh-CN" sz="2800"/>
              <a:t>– </a:t>
            </a:r>
            <a:r>
              <a:rPr lang="zh-CN" altLang="en-US" sz="2800"/>
              <a:t>句法模式识别，来检查一个模式基元的序列是否遵守某种规则，即句法规则或语法。</a:t>
            </a:r>
          </a:p>
          <a:p>
            <a:pPr eaLnBrk="1" hangingPunct="1">
              <a:lnSpc>
                <a:spcPct val="90000"/>
              </a:lnSpc>
            </a:pPr>
            <a:endParaRPr lang="zh-CN" altLang="en-US" sz="2800"/>
          </a:p>
          <a:p>
            <a:pPr eaLnBrk="1" hangingPunct="1">
              <a:lnSpc>
                <a:spcPct val="90000"/>
              </a:lnSpc>
            </a:pPr>
            <a:endParaRPr lang="en-US" altLang="zh-CN"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73FFDF7-7EBD-433A-B008-61156C3A4C78}"/>
              </a:ext>
            </a:extLst>
          </p:cNvPr>
          <p:cNvSpPr>
            <a:spLocks noGrp="1" noChangeArrowheads="1"/>
          </p:cNvSpPr>
          <p:nvPr>
            <p:ph type="title"/>
          </p:nvPr>
        </p:nvSpPr>
        <p:spPr/>
        <p:txBody>
          <a:bodyPr/>
          <a:lstStyle/>
          <a:p>
            <a:pPr eaLnBrk="1" hangingPunct="1"/>
            <a:r>
              <a:rPr lang="zh-CN" altLang="en-US"/>
              <a:t>神经网络</a:t>
            </a:r>
          </a:p>
        </p:txBody>
      </p:sp>
      <p:sp>
        <p:nvSpPr>
          <p:cNvPr id="34819" name="Rectangle 3">
            <a:extLst>
              <a:ext uri="{FF2B5EF4-FFF2-40B4-BE49-F238E27FC236}">
                <a16:creationId xmlns:a16="http://schemas.microsoft.com/office/drawing/2014/main" id="{3136216E-C95C-4245-BC0C-156E3F0155E9}"/>
              </a:ext>
            </a:extLst>
          </p:cNvPr>
          <p:cNvSpPr>
            <a:spLocks noGrp="1" noChangeArrowheads="1"/>
          </p:cNvSpPr>
          <p:nvPr>
            <p:ph type="body" idx="1"/>
          </p:nvPr>
        </p:nvSpPr>
        <p:spPr/>
        <p:txBody>
          <a:bodyPr/>
          <a:lstStyle/>
          <a:p>
            <a:pPr eaLnBrk="1" hangingPunct="1">
              <a:lnSpc>
                <a:spcPct val="90000"/>
              </a:lnSpc>
            </a:pPr>
            <a:r>
              <a:rPr lang="zh-CN" altLang="en-US" sz="2800"/>
              <a:t>神经网络是受人脑组织的生理学启发而创立的。</a:t>
            </a:r>
          </a:p>
          <a:p>
            <a:pPr eaLnBrk="1" hangingPunct="1">
              <a:lnSpc>
                <a:spcPct val="90000"/>
              </a:lnSpc>
            </a:pPr>
            <a:r>
              <a:rPr lang="zh-CN" altLang="en-US" sz="2800"/>
              <a:t>由一系列互相联系的、相同的单元（神经元）组成。相互间的联系可以在不同的神经元之间传递增强或抑制信号。</a:t>
            </a:r>
          </a:p>
          <a:p>
            <a:pPr eaLnBrk="1" hangingPunct="1">
              <a:lnSpc>
                <a:spcPct val="90000"/>
              </a:lnSpc>
            </a:pPr>
            <a:r>
              <a:rPr lang="zh-CN" altLang="en-US" sz="2800"/>
              <a:t>增强或抑制是通过调整神经元相互间联系的权重系数来（</a:t>
            </a:r>
            <a:r>
              <a:rPr lang="en-US" altLang="zh-CN" sz="2800"/>
              <a:t>weight</a:t>
            </a:r>
            <a:r>
              <a:rPr lang="zh-CN" altLang="en-US" sz="2800"/>
              <a:t>）实现。</a:t>
            </a:r>
          </a:p>
          <a:p>
            <a:pPr eaLnBrk="1" hangingPunct="1">
              <a:lnSpc>
                <a:spcPct val="90000"/>
              </a:lnSpc>
            </a:pPr>
            <a:r>
              <a:rPr lang="zh-CN" altLang="en-US" sz="2800"/>
              <a:t>神经网络可以实现监督和非监督学习条件下的分类。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683425F-5E45-4B89-9F25-8B87D3E51E22}"/>
              </a:ext>
            </a:extLst>
          </p:cNvPr>
          <p:cNvSpPr>
            <a:spLocks noGrp="1" noChangeArrowheads="1"/>
          </p:cNvSpPr>
          <p:nvPr>
            <p:ph type="title"/>
          </p:nvPr>
        </p:nvSpPr>
        <p:spPr/>
        <p:txBody>
          <a:bodyPr/>
          <a:lstStyle/>
          <a:p>
            <a:pPr eaLnBrk="1" hangingPunct="1"/>
            <a:r>
              <a:rPr lang="zh-CN" altLang="en-US"/>
              <a:t>课程对象</a:t>
            </a:r>
          </a:p>
        </p:txBody>
      </p:sp>
      <p:sp>
        <p:nvSpPr>
          <p:cNvPr id="6147" name="Rectangle 3">
            <a:extLst>
              <a:ext uri="{FF2B5EF4-FFF2-40B4-BE49-F238E27FC236}">
                <a16:creationId xmlns:a16="http://schemas.microsoft.com/office/drawing/2014/main" id="{8471EF60-F1F4-40C3-8CD5-EF9D9D2E3CD5}"/>
              </a:ext>
            </a:extLst>
          </p:cNvPr>
          <p:cNvSpPr>
            <a:spLocks noGrp="1" noChangeArrowheads="1"/>
          </p:cNvSpPr>
          <p:nvPr>
            <p:ph type="body" idx="1"/>
          </p:nvPr>
        </p:nvSpPr>
        <p:spPr/>
        <p:txBody>
          <a:bodyPr/>
          <a:lstStyle/>
          <a:p>
            <a:pPr eaLnBrk="1" hangingPunct="1"/>
            <a:endParaRPr lang="en-US" altLang="zh-CN"/>
          </a:p>
          <a:p>
            <a:pPr eaLnBrk="1" hangingPunct="1"/>
            <a:r>
              <a:rPr lang="zh-CN" altLang="en-US">
                <a:latin typeface="宋体" panose="02010600030101010101" pitchFamily="2" charset="-122"/>
              </a:rPr>
              <a:t>计算机应用技术专业硕士研究生的专业核心课</a:t>
            </a: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计算机科学与技术、电子科学与技术、自动化技术等学科硕士研究生的专业普及课</a:t>
            </a:r>
            <a:r>
              <a:rPr lang="zh-CN" altLang="en-US"/>
              <a:t> </a:t>
            </a:r>
            <a:endParaRPr lang="en-US" altLang="zh-CN"/>
          </a:p>
          <a:p>
            <a:pPr eaLnBrk="1" hangingPunct="1"/>
            <a:endParaRPr lang="en-US" altLang="zh-CN"/>
          </a:p>
          <a:p>
            <a:pPr eaLnBrk="1" hangingPunct="1"/>
            <a:endParaRPr lang="zh-CN" altLang="en-US"/>
          </a:p>
          <a:p>
            <a:pPr lvl="1" eaLnBrk="1" hangingPunct="1"/>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60B8A07-C655-4166-8F3F-A1CB547589B7}"/>
              </a:ext>
            </a:extLst>
          </p:cNvPr>
          <p:cNvSpPr>
            <a:spLocks noGrp="1" noChangeArrowheads="1"/>
          </p:cNvSpPr>
          <p:nvPr>
            <p:ph type="title"/>
          </p:nvPr>
        </p:nvSpPr>
        <p:spPr/>
        <p:txBody>
          <a:bodyPr/>
          <a:lstStyle/>
          <a:p>
            <a:pPr eaLnBrk="1" hangingPunct="1"/>
            <a:r>
              <a:rPr lang="zh-CN" altLang="en-US"/>
              <a:t>监督学习</a:t>
            </a:r>
          </a:p>
        </p:txBody>
      </p:sp>
      <p:sp>
        <p:nvSpPr>
          <p:cNvPr id="35843" name="Rectangle 3">
            <a:extLst>
              <a:ext uri="{FF2B5EF4-FFF2-40B4-BE49-F238E27FC236}">
                <a16:creationId xmlns:a16="http://schemas.microsoft.com/office/drawing/2014/main" id="{CB11E8A1-98CE-472E-B4B7-2AAF265FB509}"/>
              </a:ext>
            </a:extLst>
          </p:cNvPr>
          <p:cNvSpPr>
            <a:spLocks noGrp="1" noChangeArrowheads="1"/>
          </p:cNvSpPr>
          <p:nvPr>
            <p:ph type="body" idx="1"/>
          </p:nvPr>
        </p:nvSpPr>
        <p:spPr>
          <a:xfrm>
            <a:off x="1035050" y="1566863"/>
            <a:ext cx="7780338" cy="5003800"/>
          </a:xfrm>
        </p:spPr>
        <p:txBody>
          <a:bodyPr/>
          <a:lstStyle/>
          <a:p>
            <a:r>
              <a:rPr lang="zh-CN" altLang="en-US" sz="2800"/>
              <a:t>监督学习是从有标记的训练数据来推断或建立一个模型，并依此模型推测新的实例。</a:t>
            </a:r>
            <a:endParaRPr lang="en-US" altLang="zh-CN" sz="2800"/>
          </a:p>
          <a:p>
            <a:r>
              <a:rPr lang="zh-CN" altLang="en-US" sz="2800"/>
              <a:t>训练数据包括一套训练实例。在监督学习中，每个实例是由一个输入对象（通常为矢量）和一个期望的输出值（也称为监督信号）组成。</a:t>
            </a:r>
            <a:endParaRPr lang="en-US" altLang="zh-CN" sz="2800"/>
          </a:p>
          <a:p>
            <a:r>
              <a:rPr lang="zh-CN" altLang="en-US" sz="2800"/>
              <a:t>一个最佳的模型将能够正确地决定那些看不见的实例的标签。常用于分类和回归。</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38EC6851-0F35-4FAE-A1C9-6D0F33D6F3D3}"/>
              </a:ext>
            </a:extLst>
          </p:cNvPr>
          <p:cNvSpPr>
            <a:spLocks noGrp="1" noChangeArrowheads="1"/>
          </p:cNvSpPr>
          <p:nvPr>
            <p:ph type="title"/>
          </p:nvPr>
        </p:nvSpPr>
        <p:spPr/>
        <p:txBody>
          <a:bodyPr/>
          <a:lstStyle/>
          <a:p>
            <a:r>
              <a:rPr lang="zh-CN" altLang="en-US"/>
              <a:t>无监督学习</a:t>
            </a:r>
          </a:p>
        </p:txBody>
      </p:sp>
      <p:sp>
        <p:nvSpPr>
          <p:cNvPr id="36867" name="内容占位符 2">
            <a:extLst>
              <a:ext uri="{FF2B5EF4-FFF2-40B4-BE49-F238E27FC236}">
                <a16:creationId xmlns:a16="http://schemas.microsoft.com/office/drawing/2014/main" id="{59FA4F99-95AD-4468-9E9B-C3661DDA5958}"/>
              </a:ext>
            </a:extLst>
          </p:cNvPr>
          <p:cNvSpPr>
            <a:spLocks noGrp="1" noChangeArrowheads="1"/>
          </p:cNvSpPr>
          <p:nvPr>
            <p:ph idx="1"/>
          </p:nvPr>
        </p:nvSpPr>
        <p:spPr>
          <a:xfrm>
            <a:off x="1066800" y="1660525"/>
            <a:ext cx="7620000" cy="4114800"/>
          </a:xfrm>
        </p:spPr>
        <p:txBody>
          <a:bodyPr/>
          <a:lstStyle/>
          <a:p>
            <a:r>
              <a:rPr lang="zh-CN" altLang="en-US" sz="2800"/>
              <a:t>无监督学习是我们不告诉计算机怎么做，而是让它自己去学习怎样做一些事情。</a:t>
            </a:r>
            <a:endParaRPr lang="en-US" altLang="zh-CN" sz="2800"/>
          </a:p>
          <a:p>
            <a:r>
              <a:rPr lang="zh-CN" altLang="en-US" sz="2800"/>
              <a:t>无监督学习与监督学习的不同之处在于，事先没有任何训练样本，需要直接对数据进行建模，寻找数据的内在结构及规律，如类别和聚类。</a:t>
            </a:r>
            <a:endParaRPr lang="en-US" altLang="zh-CN" sz="2800"/>
          </a:p>
          <a:p>
            <a:r>
              <a:rPr lang="zh-CN" altLang="en-US" sz="2800"/>
              <a:t>常用于聚类、概率密度估计。</a:t>
            </a:r>
            <a:endParaRPr lang="en-US" altLang="zh-CN"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44468984-11FD-4697-ABCF-774764042485}"/>
              </a:ext>
            </a:extLst>
          </p:cNvPr>
          <p:cNvSpPr>
            <a:spLocks noGrp="1" noChangeArrowheads="1"/>
          </p:cNvSpPr>
          <p:nvPr>
            <p:ph type="title"/>
          </p:nvPr>
        </p:nvSpPr>
        <p:spPr/>
        <p:txBody>
          <a:bodyPr/>
          <a:lstStyle/>
          <a:p>
            <a:r>
              <a:rPr lang="zh-CN" altLang="en-US"/>
              <a:t>半监督学习</a:t>
            </a:r>
          </a:p>
        </p:txBody>
      </p:sp>
      <p:sp>
        <p:nvSpPr>
          <p:cNvPr id="38915" name="内容占位符 2">
            <a:extLst>
              <a:ext uri="{FF2B5EF4-FFF2-40B4-BE49-F238E27FC236}">
                <a16:creationId xmlns:a16="http://schemas.microsoft.com/office/drawing/2014/main" id="{C2D93066-9713-4E43-8A82-EDBBC67F874A}"/>
              </a:ext>
            </a:extLst>
          </p:cNvPr>
          <p:cNvSpPr>
            <a:spLocks noGrp="1" noChangeArrowheads="1"/>
          </p:cNvSpPr>
          <p:nvPr>
            <p:ph idx="1"/>
          </p:nvPr>
        </p:nvSpPr>
        <p:spPr>
          <a:xfrm>
            <a:off x="1066800" y="1752600"/>
            <a:ext cx="7332663" cy="4114800"/>
          </a:xfrm>
        </p:spPr>
        <p:txBody>
          <a:bodyPr/>
          <a:lstStyle/>
          <a:p>
            <a:r>
              <a:rPr lang="zh-CN" altLang="en-US" sz="2800"/>
              <a:t>半监督学习（</a:t>
            </a:r>
            <a:r>
              <a:rPr lang="en-US" altLang="zh-CN" sz="2800"/>
              <a:t>Semi-supervised Learning</a:t>
            </a:r>
            <a:r>
              <a:rPr lang="zh-CN" altLang="en-US" sz="2800"/>
              <a:t>）是模式识别和机器学习领域研究的重点问题，是监督学习与无监督学习相结合的一种学习方法。</a:t>
            </a:r>
            <a:endParaRPr lang="en-US" altLang="zh-CN" sz="2800"/>
          </a:p>
          <a:p>
            <a:r>
              <a:rPr lang="zh-CN" altLang="en-US" sz="2800"/>
              <a:t>它主要考虑如何利用少量的标注样本和大量的未标注样本进行训练和分类的问题。</a:t>
            </a:r>
            <a:endParaRPr lang="en-US" altLang="zh-CN" sz="2800"/>
          </a:p>
          <a:p>
            <a:r>
              <a:rPr lang="zh-CN" altLang="en-US" sz="2800"/>
              <a:t>半监督学习的主要算法有五类：基于概率的算法；在现有监督算法基础上改进的方法；直接依赖于聚类假设的方法；基于多视图的方法；基于图的方法。</a:t>
            </a:r>
            <a:endParaRPr lang="en-US" altLang="zh-CN"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F4A49C7C-965B-4550-853B-7A7223357D13}"/>
              </a:ext>
            </a:extLst>
          </p:cNvPr>
          <p:cNvSpPr>
            <a:spLocks noGrp="1" noChangeArrowheads="1"/>
          </p:cNvSpPr>
          <p:nvPr>
            <p:ph type="title"/>
          </p:nvPr>
        </p:nvSpPr>
        <p:spPr/>
        <p:txBody>
          <a:bodyPr/>
          <a:lstStyle/>
          <a:p>
            <a:r>
              <a:rPr lang="zh-CN" altLang="en-US"/>
              <a:t>增强学习</a:t>
            </a:r>
          </a:p>
        </p:txBody>
      </p:sp>
      <p:sp>
        <p:nvSpPr>
          <p:cNvPr id="39939" name="内容占位符 2">
            <a:extLst>
              <a:ext uri="{FF2B5EF4-FFF2-40B4-BE49-F238E27FC236}">
                <a16:creationId xmlns:a16="http://schemas.microsoft.com/office/drawing/2014/main" id="{FD3D8066-3702-4D2C-A4B8-6878A855B41B}"/>
              </a:ext>
            </a:extLst>
          </p:cNvPr>
          <p:cNvSpPr>
            <a:spLocks noGrp="1" noChangeArrowheads="1"/>
          </p:cNvSpPr>
          <p:nvPr>
            <p:ph idx="1"/>
          </p:nvPr>
        </p:nvSpPr>
        <p:spPr/>
        <p:txBody>
          <a:bodyPr/>
          <a:lstStyle/>
          <a:p>
            <a:r>
              <a:rPr lang="zh-CN" altLang="en-US" sz="2800"/>
              <a:t>增强学习要解决的问题：一个能够感知环境的自治机器人，怎样通过学习选择能达到其目标的最优动作。</a:t>
            </a:r>
            <a:endParaRPr lang="en-US" altLang="zh-CN" sz="2800"/>
          </a:p>
          <a:p>
            <a:r>
              <a:rPr lang="zh-CN" altLang="en-US" sz="2800"/>
              <a:t>机器人选择一个动作用于环境，环境接受该动作后状态发生变化，同时产生一个强化信号</a:t>
            </a:r>
            <a:r>
              <a:rPr lang="en-US" altLang="zh-CN" sz="2800"/>
              <a:t>(</a:t>
            </a:r>
            <a:r>
              <a:rPr lang="zh-CN" altLang="en-US" sz="2800"/>
              <a:t>奖或惩</a:t>
            </a:r>
            <a:r>
              <a:rPr lang="en-US" altLang="zh-CN" sz="2800"/>
              <a:t>)</a:t>
            </a:r>
            <a:r>
              <a:rPr lang="zh-CN" altLang="en-US" sz="2800"/>
              <a:t>反馈回来。</a:t>
            </a:r>
            <a:endParaRPr lang="en-US" altLang="zh-CN" sz="2800"/>
          </a:p>
          <a:p>
            <a:r>
              <a:rPr lang="zh-CN" altLang="en-US" sz="2800"/>
              <a:t>机器人根据强化信号和环境当前状态再选择下一个动作，选择的原则是使受到正强化</a:t>
            </a:r>
            <a:r>
              <a:rPr lang="en-US" altLang="zh-CN" sz="2800"/>
              <a:t>(</a:t>
            </a:r>
            <a:r>
              <a:rPr lang="zh-CN" altLang="en-US" sz="2800"/>
              <a:t>奖</a:t>
            </a:r>
            <a:r>
              <a:rPr lang="en-US" altLang="zh-CN" sz="2800"/>
              <a:t>)</a:t>
            </a:r>
            <a:r>
              <a:rPr lang="zh-CN" altLang="en-US" sz="2800"/>
              <a:t>的概率增大。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F3FB3CBF-EB2C-4FC9-ABAB-98C9EEC28660}"/>
              </a:ext>
            </a:extLst>
          </p:cNvPr>
          <p:cNvSpPr>
            <a:spLocks noGrp="1" noChangeArrowheads="1"/>
          </p:cNvSpPr>
          <p:nvPr>
            <p:ph type="title"/>
          </p:nvPr>
        </p:nvSpPr>
        <p:spPr/>
        <p:txBody>
          <a:bodyPr/>
          <a:lstStyle/>
          <a:p>
            <a:r>
              <a:rPr lang="zh-CN" altLang="en-US"/>
              <a:t>集成学习</a:t>
            </a:r>
          </a:p>
        </p:txBody>
      </p:sp>
      <p:sp>
        <p:nvSpPr>
          <p:cNvPr id="38915" name="内容占位符 2">
            <a:extLst>
              <a:ext uri="{FF2B5EF4-FFF2-40B4-BE49-F238E27FC236}">
                <a16:creationId xmlns:a16="http://schemas.microsoft.com/office/drawing/2014/main" id="{A9F7F078-6C16-4836-BC99-60F19955B228}"/>
              </a:ext>
            </a:extLst>
          </p:cNvPr>
          <p:cNvSpPr>
            <a:spLocks noGrp="1" noChangeArrowheads="1"/>
          </p:cNvSpPr>
          <p:nvPr>
            <p:ph idx="1"/>
          </p:nvPr>
        </p:nvSpPr>
        <p:spPr/>
        <p:txBody>
          <a:bodyPr>
            <a:normAutofit fontScale="92500"/>
          </a:bodyPr>
          <a:lstStyle/>
          <a:p>
            <a:pPr>
              <a:defRPr/>
            </a:pPr>
            <a:r>
              <a:rPr lang="zh-CN" altLang="en-US" sz="2800" dirty="0"/>
              <a:t>集成学习（</a:t>
            </a:r>
            <a:r>
              <a:rPr lang="en-US" altLang="zh-CN" sz="2800" dirty="0"/>
              <a:t>Ensemble Learning</a:t>
            </a:r>
            <a:r>
              <a:rPr lang="zh-CN" altLang="en-US" sz="2800" dirty="0"/>
              <a:t>）是机器学习中一类学习算法，指联合训练多个弱分类器并通过集成策略将弱分类器组合使用的方法。</a:t>
            </a:r>
            <a:endParaRPr lang="en-US" altLang="zh-CN" sz="2800" dirty="0"/>
          </a:p>
          <a:p>
            <a:pPr>
              <a:defRPr/>
            </a:pPr>
            <a:r>
              <a:rPr lang="zh-CN" altLang="en-US" sz="2800" dirty="0"/>
              <a:t>由于整合了多个分类器，这类算法通常在实践中会取得比单个若分类器更好的预测结果。</a:t>
            </a:r>
            <a:endParaRPr lang="en-US" altLang="zh-CN" sz="2800" dirty="0"/>
          </a:p>
          <a:p>
            <a:pPr>
              <a:defRPr/>
            </a:pPr>
            <a:r>
              <a:rPr lang="zh-CN" altLang="en-US" sz="2800" dirty="0"/>
              <a:t>常见的集成策略有：</a:t>
            </a:r>
            <a:r>
              <a:rPr lang="en-US" altLang="zh-CN" sz="2800" dirty="0"/>
              <a:t>Boosting</a:t>
            </a:r>
            <a:r>
              <a:rPr lang="zh-CN" altLang="en-US" sz="2800" dirty="0"/>
              <a:t>、</a:t>
            </a:r>
            <a:r>
              <a:rPr lang="en-US" altLang="zh-CN" sz="2800" dirty="0"/>
              <a:t>Bagging</a:t>
            </a:r>
            <a:r>
              <a:rPr lang="zh-CN" altLang="en-US" sz="2800" dirty="0"/>
              <a:t>、 </a:t>
            </a:r>
            <a:r>
              <a:rPr lang="en-US" altLang="zh-CN" sz="2800" dirty="0"/>
              <a:t>Random subspace </a:t>
            </a:r>
            <a:r>
              <a:rPr lang="zh-CN" altLang="en-US" sz="2800" dirty="0"/>
              <a:t>、</a:t>
            </a:r>
            <a:r>
              <a:rPr lang="en-US" altLang="zh-CN" sz="2800" dirty="0"/>
              <a:t>Stacking</a:t>
            </a:r>
            <a:r>
              <a:rPr lang="zh-CN" altLang="en-US" sz="2800" dirty="0"/>
              <a:t>等。</a:t>
            </a:r>
            <a:endParaRPr lang="en-US" altLang="zh-CN" sz="2800" dirty="0"/>
          </a:p>
          <a:p>
            <a:pPr>
              <a:defRPr/>
            </a:pPr>
            <a:r>
              <a:rPr lang="zh-CN" altLang="en-US" sz="2800" dirty="0"/>
              <a:t>常见的算法主要有：决策树、随机森林、</a:t>
            </a:r>
            <a:r>
              <a:rPr lang="en-US" altLang="zh-CN" sz="2800" dirty="0" err="1"/>
              <a:t>Adaboost</a:t>
            </a:r>
            <a:r>
              <a:rPr lang="zh-CN" altLang="en-US" sz="2800" dirty="0"/>
              <a:t>、</a:t>
            </a:r>
            <a:r>
              <a:rPr lang="en-US" altLang="zh-CN" sz="2800" dirty="0"/>
              <a:t>GBDT</a:t>
            </a:r>
            <a:r>
              <a:rPr lang="zh-CN" altLang="en-US" sz="2800" dirty="0"/>
              <a:t>、</a:t>
            </a:r>
            <a:r>
              <a:rPr lang="en-US" altLang="zh-CN" sz="2800" dirty="0"/>
              <a:t>DART</a:t>
            </a:r>
            <a:r>
              <a:rPr lang="zh-CN" altLang="en-US" sz="2800" dirty="0"/>
              <a:t>等。</a:t>
            </a:r>
            <a:endParaRPr lang="en-US" altLang="zh-C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906D58"/>
        </a:solidFill>
        <a:effectLst/>
      </p:bgPr>
    </p:bg>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49BC0948-26A3-47C4-AA28-5BBCDDB55544}"/>
              </a:ext>
            </a:extLst>
          </p:cNvPr>
          <p:cNvSpPr>
            <a:spLocks noGrp="1" noChangeArrowheads="1"/>
          </p:cNvSpPr>
          <p:nvPr>
            <p:ph type="title"/>
          </p:nvPr>
        </p:nvSpPr>
        <p:spPr/>
        <p:txBody>
          <a:bodyPr/>
          <a:lstStyle/>
          <a:p>
            <a:r>
              <a:rPr lang="zh-CN" altLang="en-US"/>
              <a:t>深度学习</a:t>
            </a:r>
          </a:p>
        </p:txBody>
      </p:sp>
      <p:sp>
        <p:nvSpPr>
          <p:cNvPr id="44035" name="内容占位符 2">
            <a:extLst>
              <a:ext uri="{FF2B5EF4-FFF2-40B4-BE49-F238E27FC236}">
                <a16:creationId xmlns:a16="http://schemas.microsoft.com/office/drawing/2014/main" id="{20225935-083D-4B83-99E0-148FB89695BD}"/>
              </a:ext>
            </a:extLst>
          </p:cNvPr>
          <p:cNvSpPr>
            <a:spLocks noGrp="1" noChangeArrowheads="1"/>
          </p:cNvSpPr>
          <p:nvPr>
            <p:ph idx="1"/>
          </p:nvPr>
        </p:nvSpPr>
        <p:spPr/>
        <p:txBody>
          <a:bodyPr/>
          <a:lstStyle/>
          <a:p>
            <a:r>
              <a:rPr lang="zh-CN" altLang="en-US" sz="2800"/>
              <a:t>深度学习的概念源于人工神经网络的研究，除输入层和输出层外，含多个隐藏层的神经网络就是一种深度学习结构。</a:t>
            </a:r>
            <a:endParaRPr lang="en-US" altLang="zh-CN" sz="2800"/>
          </a:p>
          <a:p>
            <a:r>
              <a:rPr lang="zh-CN" altLang="en-US" sz="2800"/>
              <a:t>深度学习通过层次化模型结构可从低层原始特征中逐渐抽象出高层次的语义特征，以发现复杂、灵活、高效的特征表示。</a:t>
            </a:r>
            <a:endParaRPr lang="en-US" altLang="zh-CN" sz="2800"/>
          </a:p>
          <a:p>
            <a:r>
              <a:rPr lang="zh-CN" altLang="en-US" sz="2800"/>
              <a:t>常见的深度学习模型有：卷积神经网络， 递归神经网络，深度信任网络，自编码器，变分自编码器等。</a:t>
            </a:r>
            <a:endParaRPr lang="en-US" altLang="zh-CN" sz="2800"/>
          </a:p>
          <a:p>
            <a:endParaRPr lang="zh-CN" altLang="en-US" sz="2800"/>
          </a:p>
          <a:p>
            <a:endParaRPr lang="zh-CN" altLang="en-US" sz="2800"/>
          </a:p>
          <a:p>
            <a:endParaRPr lang="zh-CN" altLang="en-US" sz="2800"/>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906D58"/>
        </a:solidFill>
        <a:effectLst/>
      </p:bgPr>
    </p:bg>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3755FDCF-74DA-4872-B3C8-E36AF6BBC591}"/>
              </a:ext>
            </a:extLst>
          </p:cNvPr>
          <p:cNvSpPr>
            <a:spLocks noGrp="1" noChangeArrowheads="1"/>
          </p:cNvSpPr>
          <p:nvPr>
            <p:ph type="title"/>
          </p:nvPr>
        </p:nvSpPr>
        <p:spPr/>
        <p:txBody>
          <a:bodyPr/>
          <a:lstStyle/>
          <a:p>
            <a:r>
              <a:rPr lang="zh-CN" altLang="en-US"/>
              <a:t>元学习</a:t>
            </a:r>
          </a:p>
        </p:txBody>
      </p:sp>
      <p:sp>
        <p:nvSpPr>
          <p:cNvPr id="3" name="内容占位符 2">
            <a:extLst>
              <a:ext uri="{FF2B5EF4-FFF2-40B4-BE49-F238E27FC236}">
                <a16:creationId xmlns:a16="http://schemas.microsoft.com/office/drawing/2014/main" id="{D65A176C-29C3-486E-9389-89D454E24C31}"/>
              </a:ext>
            </a:extLst>
          </p:cNvPr>
          <p:cNvSpPr>
            <a:spLocks noGrp="1"/>
          </p:cNvSpPr>
          <p:nvPr>
            <p:ph idx="1"/>
          </p:nvPr>
        </p:nvSpPr>
        <p:spPr>
          <a:xfrm>
            <a:off x="1066800" y="1752600"/>
            <a:ext cx="7540625" cy="4114800"/>
          </a:xfrm>
        </p:spPr>
        <p:txBody>
          <a:bodyPr>
            <a:normAutofit fontScale="62500" lnSpcReduction="20000"/>
          </a:bodyPr>
          <a:lstStyle/>
          <a:p>
            <a:pPr>
              <a:lnSpc>
                <a:spcPct val="110000"/>
              </a:lnSpc>
              <a:defRPr/>
            </a:pPr>
            <a:r>
              <a:rPr lang="zh-CN" altLang="en-US" sz="4500" dirty="0"/>
              <a:t>元学习（</a:t>
            </a:r>
            <a:r>
              <a:rPr lang="en-US" altLang="zh-CN" sz="4500" dirty="0"/>
              <a:t>Meta Learning</a:t>
            </a:r>
            <a:r>
              <a:rPr lang="zh-CN" altLang="en-US" sz="4500" dirty="0"/>
              <a:t>）或者叫做“学会学习”（</a:t>
            </a:r>
            <a:r>
              <a:rPr lang="en-US" altLang="zh-CN" sz="4500" dirty="0"/>
              <a:t>Learning to Learn</a:t>
            </a:r>
            <a:r>
              <a:rPr lang="zh-CN" altLang="en-US" sz="4500" dirty="0"/>
              <a:t>），它是要“学会如何学习”，即利用以往的知识经验来指导新任务的学习，具有学会学习的能力。</a:t>
            </a:r>
            <a:endParaRPr lang="en-US" altLang="zh-CN" sz="4500" dirty="0"/>
          </a:p>
          <a:p>
            <a:pPr>
              <a:lnSpc>
                <a:spcPct val="110000"/>
              </a:lnSpc>
              <a:defRPr/>
            </a:pPr>
            <a:r>
              <a:rPr lang="zh-CN" altLang="en-US" sz="4500" dirty="0"/>
              <a:t>当前的机器学习模型往往只局限于从头训练已知任务并使用精调来学习新任务，耗时较长，且性能提升较为有限。</a:t>
            </a:r>
            <a:endParaRPr lang="en-US" altLang="zh-CN" sz="4500" dirty="0"/>
          </a:p>
          <a:p>
            <a:pPr>
              <a:lnSpc>
                <a:spcPct val="110000"/>
              </a:lnSpc>
              <a:defRPr/>
            </a:pPr>
            <a:r>
              <a:rPr lang="en-US" altLang="zh-CN" sz="4500" dirty="0"/>
              <a:t>Meta Learning </a:t>
            </a:r>
            <a:r>
              <a:rPr lang="zh-CN" altLang="en-US" sz="4500" dirty="0"/>
              <a:t>就是研究如何让元模型记忆理解以往学习知识，使算法能在小样本训练的情况下完成新任务的学习。</a:t>
            </a:r>
            <a:endParaRPr lang="en-US" altLang="zh-CN" sz="4500" dirty="0"/>
          </a:p>
          <a:p>
            <a:pPr>
              <a:lnSpc>
                <a:spcPct val="110000"/>
              </a:lnSpc>
              <a:defRPr/>
            </a:pPr>
            <a:endParaRPr lang="en-US" altLang="zh-CN" sz="4500" dirty="0"/>
          </a:p>
          <a:p>
            <a:pPr>
              <a:defRPr/>
            </a:pP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F4DBEAD0-1258-4886-BF7D-ADE9E366EBAB}"/>
              </a:ext>
            </a:extLst>
          </p:cNvPr>
          <p:cNvSpPr>
            <a:spLocks noGrp="1" noChangeArrowheads="1"/>
          </p:cNvSpPr>
          <p:nvPr>
            <p:ph type="title"/>
          </p:nvPr>
        </p:nvSpPr>
        <p:spPr/>
        <p:txBody>
          <a:bodyPr/>
          <a:lstStyle/>
          <a:p>
            <a:r>
              <a:rPr lang="zh-CN" altLang="en-US"/>
              <a:t>多任务学习</a:t>
            </a:r>
          </a:p>
        </p:txBody>
      </p:sp>
      <p:sp>
        <p:nvSpPr>
          <p:cNvPr id="47107" name="内容占位符 2">
            <a:extLst>
              <a:ext uri="{FF2B5EF4-FFF2-40B4-BE49-F238E27FC236}">
                <a16:creationId xmlns:a16="http://schemas.microsoft.com/office/drawing/2014/main" id="{B1F1C7C6-33FE-4047-9C8B-66CE2ECEEA32}"/>
              </a:ext>
            </a:extLst>
          </p:cNvPr>
          <p:cNvSpPr>
            <a:spLocks noGrp="1" noChangeArrowheads="1"/>
          </p:cNvSpPr>
          <p:nvPr>
            <p:ph idx="1"/>
          </p:nvPr>
        </p:nvSpPr>
        <p:spPr>
          <a:xfrm>
            <a:off x="1046163" y="1787525"/>
            <a:ext cx="7620000" cy="4424363"/>
          </a:xfrm>
        </p:spPr>
        <p:txBody>
          <a:bodyPr/>
          <a:lstStyle/>
          <a:p>
            <a:r>
              <a:rPr lang="zh-CN" altLang="en-US" sz="2800"/>
              <a:t>多任务学习是指通过共享相关任务之间的表征，联合训练多个学习任务的学习范式。</a:t>
            </a:r>
            <a:endParaRPr lang="en-US" altLang="zh-CN" sz="2800"/>
          </a:p>
          <a:p>
            <a:r>
              <a:rPr lang="zh-CN" altLang="en-US" sz="2800"/>
              <a:t>在通常的机器学习范式中，不同任务的学习过程往往分别处理，任务间的关系完全被割裂。而在多任务学习范式中，联系学习机制使不同任务的学习过程充分共享，可显著减少每个任务所需的训练样本。</a:t>
            </a:r>
            <a:endParaRPr lang="en-US" altLang="zh-CN" sz="2800"/>
          </a:p>
          <a:p>
            <a:r>
              <a:rPr lang="zh-CN" altLang="en-US" sz="2800"/>
              <a:t>多任务学习的主要形式有：联合学习、自主学习和带有辅助任务的学习。</a:t>
            </a:r>
            <a:endParaRPr lang="en-US" altLang="zh-CN" sz="2800"/>
          </a:p>
          <a:p>
            <a:endParaRPr lang="zh-CN" alt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9007D89F-5478-4CF6-98F4-DC4FFBBB4425}"/>
              </a:ext>
            </a:extLst>
          </p:cNvPr>
          <p:cNvSpPr>
            <a:spLocks noGrp="1" noChangeArrowheads="1"/>
          </p:cNvSpPr>
          <p:nvPr>
            <p:ph type="title"/>
          </p:nvPr>
        </p:nvSpPr>
        <p:spPr/>
        <p:txBody>
          <a:bodyPr/>
          <a:lstStyle/>
          <a:p>
            <a:r>
              <a:rPr lang="zh-CN" altLang="en-US"/>
              <a:t>多标记学习</a:t>
            </a:r>
          </a:p>
        </p:txBody>
      </p:sp>
      <p:sp>
        <p:nvSpPr>
          <p:cNvPr id="48131" name="内容占位符 2">
            <a:extLst>
              <a:ext uri="{FF2B5EF4-FFF2-40B4-BE49-F238E27FC236}">
                <a16:creationId xmlns:a16="http://schemas.microsoft.com/office/drawing/2014/main" id="{BD6A85D2-A068-4F66-814F-ECCDE9810118}"/>
              </a:ext>
            </a:extLst>
          </p:cNvPr>
          <p:cNvSpPr>
            <a:spLocks noGrp="1" noChangeArrowheads="1"/>
          </p:cNvSpPr>
          <p:nvPr>
            <p:ph idx="1"/>
          </p:nvPr>
        </p:nvSpPr>
        <p:spPr>
          <a:xfrm>
            <a:off x="1066800" y="1692275"/>
            <a:ext cx="7620000" cy="4937125"/>
          </a:xfrm>
        </p:spPr>
        <p:txBody>
          <a:bodyPr/>
          <a:lstStyle/>
          <a:p>
            <a:r>
              <a:rPr lang="zh-CN" altLang="en-US" sz="2800"/>
              <a:t>多标记学习问题为一种特殊的有监督分类问题，其所处理的数据集中的每个样本可同时存在多个真实类标。</a:t>
            </a:r>
            <a:endParaRPr lang="en-US" altLang="zh-CN" sz="2800"/>
          </a:p>
          <a:p>
            <a:r>
              <a:rPr lang="zh-CN" altLang="en-US" sz="2800"/>
              <a:t>多标记学习主要用于处理多种标签的语义重叠，如预测歌曲的音乐流派，预测图书、商品的属性标签。</a:t>
            </a:r>
            <a:endParaRPr lang="en-US" altLang="zh-CN" sz="2800"/>
          </a:p>
          <a:p>
            <a:pPr algn="just"/>
            <a:r>
              <a:rPr lang="zh-CN" altLang="en-US" sz="2800"/>
              <a:t>多标记学习算法主要分为两类</a:t>
            </a:r>
            <a:r>
              <a:rPr lang="en-US" altLang="zh-CN" sz="2800">
                <a:sym typeface="Wingdings" panose="05000000000000000000" pitchFamily="2" charset="2"/>
              </a:rPr>
              <a:t>:</a:t>
            </a:r>
            <a:r>
              <a:rPr lang="zh-CN" altLang="en-US" sz="2800">
                <a:sym typeface="Wingdings" panose="05000000000000000000" pitchFamily="2" charset="2"/>
              </a:rPr>
              <a:t> </a:t>
            </a:r>
            <a:endParaRPr lang="en-US" altLang="zh-CN" sz="2800">
              <a:sym typeface="Wingdings" panose="05000000000000000000" pitchFamily="2" charset="2"/>
            </a:endParaRPr>
          </a:p>
          <a:p>
            <a:pPr lvl="1" algn="just"/>
            <a:r>
              <a:rPr lang="zh-CN" altLang="en-US" sz="2400"/>
              <a:t>问题转换法：把多标签问题转为其它学习场景，比如转为二分类、标签排序、多分类等。 </a:t>
            </a:r>
            <a:endParaRPr lang="en-US" altLang="zh-CN" sz="2400"/>
          </a:p>
          <a:p>
            <a:pPr lvl="1" algn="just"/>
            <a:r>
              <a:rPr lang="zh-CN" altLang="en-US" sz="2400"/>
              <a:t>算法改编法：通过改编流行的学习算法去直接处理多标签数据，比如改编决策树、核技巧等。</a:t>
            </a:r>
          </a:p>
          <a:p>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E8717B8-50A4-4276-9256-102D95CE28FC}"/>
              </a:ext>
            </a:extLst>
          </p:cNvPr>
          <p:cNvSpPr>
            <a:spLocks noGrp="1" noChangeArrowheads="1"/>
          </p:cNvSpPr>
          <p:nvPr>
            <p:ph type="title"/>
          </p:nvPr>
        </p:nvSpPr>
        <p:spPr/>
        <p:txBody>
          <a:bodyPr/>
          <a:lstStyle/>
          <a:p>
            <a:r>
              <a:rPr lang="zh-CN" altLang="en-US"/>
              <a:t>对抗学习</a:t>
            </a:r>
            <a:endParaRPr lang="en-US" altLang="en-US"/>
          </a:p>
        </p:txBody>
      </p:sp>
      <p:sp>
        <p:nvSpPr>
          <p:cNvPr id="49155" name="Content Placeholder 2">
            <a:extLst>
              <a:ext uri="{FF2B5EF4-FFF2-40B4-BE49-F238E27FC236}">
                <a16:creationId xmlns:a16="http://schemas.microsoft.com/office/drawing/2014/main" id="{0BE53675-3E34-4693-8E89-CE319C1B9D95}"/>
              </a:ext>
            </a:extLst>
          </p:cNvPr>
          <p:cNvSpPr>
            <a:spLocks noGrp="1" noChangeArrowheads="1"/>
          </p:cNvSpPr>
          <p:nvPr>
            <p:ph idx="1"/>
          </p:nvPr>
        </p:nvSpPr>
        <p:spPr>
          <a:xfrm>
            <a:off x="1066800" y="1682750"/>
            <a:ext cx="7739063" cy="4976813"/>
          </a:xfrm>
        </p:spPr>
        <p:txBody>
          <a:bodyPr/>
          <a:lstStyle/>
          <a:p>
            <a:r>
              <a:rPr lang="zh-CN" altLang="en-US" sz="2800"/>
              <a:t>对抗学习是针对传统机器学习的一种攻击性方法，是机器学习和计算机安全领域都十分关注的交叉问题。</a:t>
            </a:r>
            <a:endParaRPr lang="en-US" altLang="zh-CN" sz="2800"/>
          </a:p>
          <a:p>
            <a:r>
              <a:rPr lang="zh-CN" altLang="en-US" sz="2800"/>
              <a:t>对抗学习主要通过恶意输入来误导机器学习算法或模型使其得到错误结果，并在该过程中暴露机器学习算法存在的脆弱性，帮助设计适应复杂环境的鲁棒学习方法。</a:t>
            </a:r>
            <a:endParaRPr lang="en-US" altLang="zh-CN" sz="2800"/>
          </a:p>
          <a:p>
            <a:r>
              <a:rPr lang="zh-CN" altLang="en-US" sz="2800"/>
              <a:t>常见的对抗学习方法主要有针对训练阶段的毒害式攻击以及针对测试阶段的躲避式攻击，常见的对抗学习场景主要有：垃圾邮件过滤、身份识别以及恶意软件检测等。</a:t>
            </a:r>
            <a:endParaRPr lang="en-US"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7CDACFAD-2581-47B8-91D3-9F4CD7D3A48B}"/>
              </a:ext>
            </a:extLst>
          </p:cNvPr>
          <p:cNvSpPr>
            <a:spLocks noGrp="1" noChangeArrowheads="1"/>
          </p:cNvSpPr>
          <p:nvPr>
            <p:ph type="title"/>
          </p:nvPr>
        </p:nvSpPr>
        <p:spPr/>
        <p:txBody>
          <a:bodyPr/>
          <a:lstStyle/>
          <a:p>
            <a:pPr eaLnBrk="1" hangingPunct="1"/>
            <a:r>
              <a:rPr lang="zh-CN" altLang="en-US"/>
              <a:t>相关学科</a:t>
            </a:r>
          </a:p>
        </p:txBody>
      </p:sp>
      <p:sp>
        <p:nvSpPr>
          <p:cNvPr id="7171" name="矩形 10">
            <a:extLst>
              <a:ext uri="{FF2B5EF4-FFF2-40B4-BE49-F238E27FC236}">
                <a16:creationId xmlns:a16="http://schemas.microsoft.com/office/drawing/2014/main" id="{697A780A-50E6-4824-A9F9-39462CA2C6D4}"/>
              </a:ext>
            </a:extLst>
          </p:cNvPr>
          <p:cNvSpPr>
            <a:spLocks noChangeArrowheads="1"/>
          </p:cNvSpPr>
          <p:nvPr/>
        </p:nvSpPr>
        <p:spPr bwMode="auto">
          <a:xfrm>
            <a:off x="1152525" y="4832350"/>
            <a:ext cx="7434263" cy="152876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en-US" sz="2400"/>
          </a:p>
        </p:txBody>
      </p:sp>
      <p:sp>
        <p:nvSpPr>
          <p:cNvPr id="7172" name="文本框 1">
            <a:extLst>
              <a:ext uri="{FF2B5EF4-FFF2-40B4-BE49-F238E27FC236}">
                <a16:creationId xmlns:a16="http://schemas.microsoft.com/office/drawing/2014/main" id="{05BFEC05-E644-48A6-8A9B-257A569A359D}"/>
              </a:ext>
            </a:extLst>
          </p:cNvPr>
          <p:cNvSpPr txBox="1">
            <a:spLocks noChangeArrowheads="1"/>
          </p:cNvSpPr>
          <p:nvPr/>
        </p:nvSpPr>
        <p:spPr bwMode="auto">
          <a:xfrm>
            <a:off x="1327150" y="5100638"/>
            <a:ext cx="1122363" cy="423862"/>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统计学</a:t>
            </a:r>
          </a:p>
        </p:txBody>
      </p:sp>
      <p:sp>
        <p:nvSpPr>
          <p:cNvPr id="7173" name="文本框 2">
            <a:extLst>
              <a:ext uri="{FF2B5EF4-FFF2-40B4-BE49-F238E27FC236}">
                <a16:creationId xmlns:a16="http://schemas.microsoft.com/office/drawing/2014/main" id="{0A1BAA56-4A09-4E3E-B761-1578367443FA}"/>
              </a:ext>
            </a:extLst>
          </p:cNvPr>
          <p:cNvSpPr txBox="1">
            <a:spLocks noChangeArrowheads="1"/>
          </p:cNvSpPr>
          <p:nvPr/>
        </p:nvSpPr>
        <p:spPr bwMode="auto">
          <a:xfrm>
            <a:off x="5402263" y="5105400"/>
            <a:ext cx="312420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线性代数（矩阵计算）</a:t>
            </a:r>
          </a:p>
        </p:txBody>
      </p:sp>
      <p:sp>
        <p:nvSpPr>
          <p:cNvPr id="7174" name="文本框 3">
            <a:extLst>
              <a:ext uri="{FF2B5EF4-FFF2-40B4-BE49-F238E27FC236}">
                <a16:creationId xmlns:a16="http://schemas.microsoft.com/office/drawing/2014/main" id="{CDD46D3D-313E-42FC-A674-8D9E4EC531EF}"/>
              </a:ext>
            </a:extLst>
          </p:cNvPr>
          <p:cNvSpPr txBox="1">
            <a:spLocks noChangeArrowheads="1"/>
          </p:cNvSpPr>
          <p:nvPr/>
        </p:nvSpPr>
        <p:spPr bwMode="auto">
          <a:xfrm>
            <a:off x="2536825" y="5105400"/>
            <a:ext cx="2784475"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概率论与数理统计</a:t>
            </a:r>
          </a:p>
        </p:txBody>
      </p:sp>
      <p:sp>
        <p:nvSpPr>
          <p:cNvPr id="7175" name="文本框 4">
            <a:extLst>
              <a:ext uri="{FF2B5EF4-FFF2-40B4-BE49-F238E27FC236}">
                <a16:creationId xmlns:a16="http://schemas.microsoft.com/office/drawing/2014/main" id="{382336E3-11EA-47F0-8648-F566BAAAAAB0}"/>
              </a:ext>
            </a:extLst>
          </p:cNvPr>
          <p:cNvSpPr txBox="1">
            <a:spLocks noChangeArrowheads="1"/>
          </p:cNvSpPr>
          <p:nvPr/>
        </p:nvSpPr>
        <p:spPr bwMode="auto">
          <a:xfrm>
            <a:off x="1327150" y="5705475"/>
            <a:ext cx="1465263"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形式语言</a:t>
            </a:r>
            <a:endParaRPr lang="en-US" altLang="zh-CN" sz="2400"/>
          </a:p>
        </p:txBody>
      </p:sp>
      <p:sp>
        <p:nvSpPr>
          <p:cNvPr id="7176" name="文本框 6">
            <a:extLst>
              <a:ext uri="{FF2B5EF4-FFF2-40B4-BE49-F238E27FC236}">
                <a16:creationId xmlns:a16="http://schemas.microsoft.com/office/drawing/2014/main" id="{B4D355F6-CC40-4E43-81CA-ED0907B1879D}"/>
              </a:ext>
            </a:extLst>
          </p:cNvPr>
          <p:cNvSpPr txBox="1">
            <a:spLocks noChangeArrowheads="1"/>
          </p:cNvSpPr>
          <p:nvPr/>
        </p:nvSpPr>
        <p:spPr bwMode="auto">
          <a:xfrm>
            <a:off x="3017838" y="5705475"/>
            <a:ext cx="2090737"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多元统计学习</a:t>
            </a:r>
            <a:endParaRPr lang="en-US" altLang="zh-CN" sz="2400"/>
          </a:p>
        </p:txBody>
      </p:sp>
      <p:sp>
        <p:nvSpPr>
          <p:cNvPr id="7177" name="文本框 8">
            <a:extLst>
              <a:ext uri="{FF2B5EF4-FFF2-40B4-BE49-F238E27FC236}">
                <a16:creationId xmlns:a16="http://schemas.microsoft.com/office/drawing/2014/main" id="{73299653-D4EC-4891-9081-84D84D6F1E9C}"/>
              </a:ext>
            </a:extLst>
          </p:cNvPr>
          <p:cNvSpPr txBox="1">
            <a:spLocks noChangeArrowheads="1"/>
          </p:cNvSpPr>
          <p:nvPr/>
        </p:nvSpPr>
        <p:spPr bwMode="auto">
          <a:xfrm>
            <a:off x="5321300" y="5716588"/>
            <a:ext cx="1774825" cy="423862"/>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最优化方法</a:t>
            </a:r>
            <a:endParaRPr lang="en-US" altLang="zh-CN" sz="2400"/>
          </a:p>
        </p:txBody>
      </p:sp>
      <p:sp>
        <p:nvSpPr>
          <p:cNvPr id="7178" name="文本框 14">
            <a:extLst>
              <a:ext uri="{FF2B5EF4-FFF2-40B4-BE49-F238E27FC236}">
                <a16:creationId xmlns:a16="http://schemas.microsoft.com/office/drawing/2014/main" id="{B716171B-CEE7-4556-B1BC-730FC4C6943F}"/>
              </a:ext>
            </a:extLst>
          </p:cNvPr>
          <p:cNvSpPr txBox="1">
            <a:spLocks noChangeArrowheads="1"/>
          </p:cNvSpPr>
          <p:nvPr/>
        </p:nvSpPr>
        <p:spPr bwMode="auto">
          <a:xfrm>
            <a:off x="7385050" y="5580063"/>
            <a:ext cx="973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en-US" sz="2400"/>
              <a:t>……</a:t>
            </a:r>
          </a:p>
        </p:txBody>
      </p:sp>
      <p:sp>
        <p:nvSpPr>
          <p:cNvPr id="7179" name="矩形 37">
            <a:extLst>
              <a:ext uri="{FF2B5EF4-FFF2-40B4-BE49-F238E27FC236}">
                <a16:creationId xmlns:a16="http://schemas.microsoft.com/office/drawing/2014/main" id="{28C2846E-1346-4A82-A075-3D3DC6755D99}"/>
              </a:ext>
            </a:extLst>
          </p:cNvPr>
          <p:cNvSpPr>
            <a:spLocks noChangeArrowheads="1"/>
          </p:cNvSpPr>
          <p:nvPr/>
        </p:nvSpPr>
        <p:spPr bwMode="auto">
          <a:xfrm>
            <a:off x="1158875" y="1714500"/>
            <a:ext cx="7435850" cy="15271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en-US" sz="2400"/>
          </a:p>
        </p:txBody>
      </p:sp>
      <p:sp>
        <p:nvSpPr>
          <p:cNvPr id="7180" name="文本框 38">
            <a:extLst>
              <a:ext uri="{FF2B5EF4-FFF2-40B4-BE49-F238E27FC236}">
                <a16:creationId xmlns:a16="http://schemas.microsoft.com/office/drawing/2014/main" id="{4303D008-3375-4A39-AF8F-69E3A59405DF}"/>
              </a:ext>
            </a:extLst>
          </p:cNvPr>
          <p:cNvSpPr txBox="1">
            <a:spLocks noChangeArrowheads="1"/>
          </p:cNvSpPr>
          <p:nvPr/>
        </p:nvSpPr>
        <p:spPr bwMode="auto">
          <a:xfrm>
            <a:off x="1531938" y="1971675"/>
            <a:ext cx="14922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图像处理</a:t>
            </a:r>
            <a:endParaRPr lang="en-US" altLang="zh-CN" sz="2400"/>
          </a:p>
        </p:txBody>
      </p:sp>
      <p:sp>
        <p:nvSpPr>
          <p:cNvPr id="7181" name="文本框 39">
            <a:extLst>
              <a:ext uri="{FF2B5EF4-FFF2-40B4-BE49-F238E27FC236}">
                <a16:creationId xmlns:a16="http://schemas.microsoft.com/office/drawing/2014/main" id="{765610C1-BFCA-417B-AB57-CD67C6D3A92C}"/>
              </a:ext>
            </a:extLst>
          </p:cNvPr>
          <p:cNvSpPr txBox="1">
            <a:spLocks noChangeArrowheads="1"/>
          </p:cNvSpPr>
          <p:nvPr/>
        </p:nvSpPr>
        <p:spPr bwMode="auto">
          <a:xfrm>
            <a:off x="6354763" y="1984375"/>
            <a:ext cx="14922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数据挖掘</a:t>
            </a:r>
            <a:endParaRPr lang="en-US" altLang="zh-CN" sz="2400"/>
          </a:p>
        </p:txBody>
      </p:sp>
      <p:sp>
        <p:nvSpPr>
          <p:cNvPr id="7182" name="文本框 40">
            <a:extLst>
              <a:ext uri="{FF2B5EF4-FFF2-40B4-BE49-F238E27FC236}">
                <a16:creationId xmlns:a16="http://schemas.microsoft.com/office/drawing/2014/main" id="{F182913A-43F3-4A77-92C2-5A0362092A12}"/>
              </a:ext>
            </a:extLst>
          </p:cNvPr>
          <p:cNvSpPr txBox="1">
            <a:spLocks noChangeArrowheads="1"/>
          </p:cNvSpPr>
          <p:nvPr/>
        </p:nvSpPr>
        <p:spPr bwMode="auto">
          <a:xfrm>
            <a:off x="3765550" y="1971675"/>
            <a:ext cx="1830388"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计算机视觉</a:t>
            </a:r>
            <a:endParaRPr lang="en-US" altLang="zh-CN" sz="2400"/>
          </a:p>
        </p:txBody>
      </p:sp>
      <p:sp>
        <p:nvSpPr>
          <p:cNvPr id="7183" name="文本框 41">
            <a:extLst>
              <a:ext uri="{FF2B5EF4-FFF2-40B4-BE49-F238E27FC236}">
                <a16:creationId xmlns:a16="http://schemas.microsoft.com/office/drawing/2014/main" id="{AA898CEF-4A38-46F1-BCC5-A430665F6D80}"/>
              </a:ext>
            </a:extLst>
          </p:cNvPr>
          <p:cNvSpPr txBox="1">
            <a:spLocks noChangeArrowheads="1"/>
          </p:cNvSpPr>
          <p:nvPr/>
        </p:nvSpPr>
        <p:spPr bwMode="auto">
          <a:xfrm>
            <a:off x="1531938" y="2587625"/>
            <a:ext cx="14668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zh-CN" altLang="en-US" sz="2400"/>
              <a:t>控制论</a:t>
            </a:r>
            <a:endParaRPr lang="en-US" altLang="zh-CN" sz="2400"/>
          </a:p>
        </p:txBody>
      </p:sp>
      <p:sp>
        <p:nvSpPr>
          <p:cNvPr id="7184" name="文本框 43">
            <a:extLst>
              <a:ext uri="{FF2B5EF4-FFF2-40B4-BE49-F238E27FC236}">
                <a16:creationId xmlns:a16="http://schemas.microsoft.com/office/drawing/2014/main" id="{5EDF8DA4-51B7-4157-A672-1EBF584C9E24}"/>
              </a:ext>
            </a:extLst>
          </p:cNvPr>
          <p:cNvSpPr txBox="1">
            <a:spLocks noChangeArrowheads="1"/>
          </p:cNvSpPr>
          <p:nvPr/>
        </p:nvSpPr>
        <p:spPr bwMode="auto">
          <a:xfrm>
            <a:off x="3683000" y="2576513"/>
            <a:ext cx="2052638"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自然语言处理</a:t>
            </a:r>
            <a:endParaRPr lang="en-US" altLang="zh-CN" sz="2400"/>
          </a:p>
        </p:txBody>
      </p:sp>
      <p:sp>
        <p:nvSpPr>
          <p:cNvPr id="7185" name="文本框 44">
            <a:extLst>
              <a:ext uri="{FF2B5EF4-FFF2-40B4-BE49-F238E27FC236}">
                <a16:creationId xmlns:a16="http://schemas.microsoft.com/office/drawing/2014/main" id="{8DDB1CAF-84C0-4DA9-9D70-E4A2F07DD37B}"/>
              </a:ext>
            </a:extLst>
          </p:cNvPr>
          <p:cNvSpPr txBox="1">
            <a:spLocks noChangeArrowheads="1"/>
          </p:cNvSpPr>
          <p:nvPr/>
        </p:nvSpPr>
        <p:spPr bwMode="auto">
          <a:xfrm>
            <a:off x="6388100" y="2460625"/>
            <a:ext cx="973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en-US" sz="2400"/>
              <a:t>……</a:t>
            </a:r>
          </a:p>
        </p:txBody>
      </p:sp>
      <p:cxnSp>
        <p:nvCxnSpPr>
          <p:cNvPr id="7186" name="直接连接符 34">
            <a:extLst>
              <a:ext uri="{FF2B5EF4-FFF2-40B4-BE49-F238E27FC236}">
                <a16:creationId xmlns:a16="http://schemas.microsoft.com/office/drawing/2014/main" id="{67E5E935-30E0-4930-97A6-21DD2298DD13}"/>
              </a:ext>
            </a:extLst>
          </p:cNvPr>
          <p:cNvCxnSpPr>
            <a:cxnSpLocks noChangeShapeType="1"/>
          </p:cNvCxnSpPr>
          <p:nvPr/>
        </p:nvCxnSpPr>
        <p:spPr bwMode="auto">
          <a:xfrm>
            <a:off x="1066800" y="3429000"/>
            <a:ext cx="7620000" cy="0"/>
          </a:xfrm>
          <a:prstGeom prst="line">
            <a:avLst/>
          </a:prstGeom>
          <a:noFill/>
          <a:ln w="19050" algn="ctr">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7" name="直接连接符 47">
            <a:extLst>
              <a:ext uri="{FF2B5EF4-FFF2-40B4-BE49-F238E27FC236}">
                <a16:creationId xmlns:a16="http://schemas.microsoft.com/office/drawing/2014/main" id="{7179EFCF-3691-4992-8813-679C44DCBF5C}"/>
              </a:ext>
            </a:extLst>
          </p:cNvPr>
          <p:cNvCxnSpPr>
            <a:cxnSpLocks noChangeShapeType="1"/>
          </p:cNvCxnSpPr>
          <p:nvPr/>
        </p:nvCxnSpPr>
        <p:spPr bwMode="auto">
          <a:xfrm>
            <a:off x="1066800" y="4565650"/>
            <a:ext cx="7620000" cy="0"/>
          </a:xfrm>
          <a:prstGeom prst="line">
            <a:avLst/>
          </a:prstGeom>
          <a:noFill/>
          <a:ln w="19050" algn="ctr">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8" name="文本框 35">
            <a:extLst>
              <a:ext uri="{FF2B5EF4-FFF2-40B4-BE49-F238E27FC236}">
                <a16:creationId xmlns:a16="http://schemas.microsoft.com/office/drawing/2014/main" id="{DA9868E0-2ED9-4C73-BA55-94909BAD766B}"/>
              </a:ext>
            </a:extLst>
          </p:cNvPr>
          <p:cNvSpPr txBox="1">
            <a:spLocks noChangeArrowheads="1"/>
          </p:cNvSpPr>
          <p:nvPr/>
        </p:nvSpPr>
        <p:spPr bwMode="auto">
          <a:xfrm>
            <a:off x="1531938" y="3657600"/>
            <a:ext cx="6826250" cy="708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4000">
                <a:solidFill>
                  <a:srgbClr val="FF0000"/>
                </a:solidFill>
              </a:rPr>
              <a:t>模式识别与机器学习</a:t>
            </a:r>
            <a:endParaRPr lang="en-US" altLang="en-US" sz="40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174FFD4-C3AE-40A0-A612-0E9C70749801}"/>
              </a:ext>
            </a:extLst>
          </p:cNvPr>
          <p:cNvSpPr>
            <a:spLocks noGrp="1" noChangeArrowheads="1"/>
          </p:cNvSpPr>
          <p:nvPr>
            <p:ph type="title"/>
          </p:nvPr>
        </p:nvSpPr>
        <p:spPr/>
        <p:txBody>
          <a:bodyPr/>
          <a:lstStyle/>
          <a:p>
            <a:pPr eaLnBrk="1" hangingPunct="1"/>
            <a:r>
              <a:rPr lang="zh-CN" altLang="en-US"/>
              <a:t>系统构成</a:t>
            </a:r>
          </a:p>
        </p:txBody>
      </p:sp>
      <p:sp>
        <p:nvSpPr>
          <p:cNvPr id="51203" name="Rectangle 3">
            <a:extLst>
              <a:ext uri="{FF2B5EF4-FFF2-40B4-BE49-F238E27FC236}">
                <a16:creationId xmlns:a16="http://schemas.microsoft.com/office/drawing/2014/main" id="{61F30C2A-BAEE-4FC8-9C41-C87FF8BBDECE}"/>
              </a:ext>
            </a:extLst>
          </p:cNvPr>
          <p:cNvSpPr>
            <a:spLocks noGrp="1" noChangeArrowheads="1"/>
          </p:cNvSpPr>
          <p:nvPr>
            <p:ph type="body" idx="1"/>
          </p:nvPr>
        </p:nvSpPr>
        <p:spPr>
          <a:xfrm>
            <a:off x="1079500" y="1752600"/>
            <a:ext cx="7620000" cy="4114800"/>
          </a:xfrm>
        </p:spPr>
        <p:txBody>
          <a:bodyPr/>
          <a:lstStyle/>
          <a:p>
            <a:pPr eaLnBrk="1" hangingPunct="1"/>
            <a:r>
              <a:rPr lang="zh-CN" altLang="en-US"/>
              <a:t>模式识别系统的基本构成</a:t>
            </a:r>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zh-CN" altLang="en-US"/>
              <a:t>机器学习的基本构成</a:t>
            </a:r>
          </a:p>
        </p:txBody>
      </p:sp>
      <p:sp>
        <p:nvSpPr>
          <p:cNvPr id="51204" name="Text Box 4">
            <a:extLst>
              <a:ext uri="{FF2B5EF4-FFF2-40B4-BE49-F238E27FC236}">
                <a16:creationId xmlns:a16="http://schemas.microsoft.com/office/drawing/2014/main" id="{EDFA0A73-47FF-4C52-9D2A-8C75BD9BCB3A}"/>
              </a:ext>
            </a:extLst>
          </p:cNvPr>
          <p:cNvSpPr txBox="1">
            <a:spLocks noChangeArrowheads="1"/>
          </p:cNvSpPr>
          <p:nvPr/>
        </p:nvSpPr>
        <p:spPr bwMode="auto">
          <a:xfrm>
            <a:off x="1358900" y="3087688"/>
            <a:ext cx="8382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数据获取</a:t>
            </a:r>
          </a:p>
        </p:txBody>
      </p:sp>
      <p:sp>
        <p:nvSpPr>
          <p:cNvPr id="51205" name="Line 5">
            <a:extLst>
              <a:ext uri="{FF2B5EF4-FFF2-40B4-BE49-F238E27FC236}">
                <a16:creationId xmlns:a16="http://schemas.microsoft.com/office/drawing/2014/main" id="{A09F7C55-D81F-4B58-A33A-B3C41CD5B8F4}"/>
              </a:ext>
            </a:extLst>
          </p:cNvPr>
          <p:cNvSpPr>
            <a:spLocks noChangeShapeType="1"/>
          </p:cNvSpPr>
          <p:nvPr/>
        </p:nvSpPr>
        <p:spPr bwMode="auto">
          <a:xfrm>
            <a:off x="2197100" y="3519488"/>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06" name="Text Box 7">
            <a:extLst>
              <a:ext uri="{FF2B5EF4-FFF2-40B4-BE49-F238E27FC236}">
                <a16:creationId xmlns:a16="http://schemas.microsoft.com/office/drawing/2014/main" id="{40EFE0BC-F1E2-4878-893C-277046EE6F70}"/>
              </a:ext>
            </a:extLst>
          </p:cNvPr>
          <p:cNvSpPr txBox="1">
            <a:spLocks noChangeArrowheads="1"/>
          </p:cNvSpPr>
          <p:nvPr/>
        </p:nvSpPr>
        <p:spPr bwMode="auto">
          <a:xfrm>
            <a:off x="4479925" y="3084513"/>
            <a:ext cx="1412875"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特征提取和选择</a:t>
            </a:r>
          </a:p>
        </p:txBody>
      </p:sp>
      <p:sp>
        <p:nvSpPr>
          <p:cNvPr id="51207" name="Line 10">
            <a:extLst>
              <a:ext uri="{FF2B5EF4-FFF2-40B4-BE49-F238E27FC236}">
                <a16:creationId xmlns:a16="http://schemas.microsoft.com/office/drawing/2014/main" id="{A1C47AA5-90B2-42FA-BF5B-93F101B23AAE}"/>
              </a:ext>
            </a:extLst>
          </p:cNvPr>
          <p:cNvSpPr>
            <a:spLocks noChangeShapeType="1"/>
          </p:cNvSpPr>
          <p:nvPr/>
        </p:nvSpPr>
        <p:spPr bwMode="auto">
          <a:xfrm>
            <a:off x="3930650" y="35179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08" name="Text Box 11">
            <a:extLst>
              <a:ext uri="{FF2B5EF4-FFF2-40B4-BE49-F238E27FC236}">
                <a16:creationId xmlns:a16="http://schemas.microsoft.com/office/drawing/2014/main" id="{E37C19D5-534F-4FCA-BFB0-B88CBCCCBF8B}"/>
              </a:ext>
            </a:extLst>
          </p:cNvPr>
          <p:cNvSpPr txBox="1">
            <a:spLocks noChangeArrowheads="1"/>
          </p:cNvSpPr>
          <p:nvPr/>
        </p:nvSpPr>
        <p:spPr bwMode="auto">
          <a:xfrm>
            <a:off x="2730500" y="3292475"/>
            <a:ext cx="12001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预处理</a:t>
            </a:r>
          </a:p>
        </p:txBody>
      </p:sp>
      <p:sp>
        <p:nvSpPr>
          <p:cNvPr id="51209" name="Line 12">
            <a:extLst>
              <a:ext uri="{FF2B5EF4-FFF2-40B4-BE49-F238E27FC236}">
                <a16:creationId xmlns:a16="http://schemas.microsoft.com/office/drawing/2014/main" id="{94A5D397-2BF9-4534-9086-6761E5BD1DAF}"/>
              </a:ext>
            </a:extLst>
          </p:cNvPr>
          <p:cNvSpPr>
            <a:spLocks noChangeShapeType="1"/>
          </p:cNvSpPr>
          <p:nvPr/>
        </p:nvSpPr>
        <p:spPr bwMode="auto">
          <a:xfrm>
            <a:off x="6097588" y="2820988"/>
            <a:ext cx="3111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0" name="Text Box 17">
            <a:extLst>
              <a:ext uri="{FF2B5EF4-FFF2-40B4-BE49-F238E27FC236}">
                <a16:creationId xmlns:a16="http://schemas.microsoft.com/office/drawing/2014/main" id="{C9CAD20D-F2F6-43D2-9A10-B7CBEC2063DC}"/>
              </a:ext>
            </a:extLst>
          </p:cNvPr>
          <p:cNvSpPr txBox="1">
            <a:spLocks noChangeArrowheads="1"/>
          </p:cNvSpPr>
          <p:nvPr/>
        </p:nvSpPr>
        <p:spPr bwMode="auto">
          <a:xfrm>
            <a:off x="6637338" y="3671888"/>
            <a:ext cx="9144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分类决策</a:t>
            </a:r>
          </a:p>
        </p:txBody>
      </p:sp>
      <p:sp>
        <p:nvSpPr>
          <p:cNvPr id="51211" name="Line 23">
            <a:extLst>
              <a:ext uri="{FF2B5EF4-FFF2-40B4-BE49-F238E27FC236}">
                <a16:creationId xmlns:a16="http://schemas.microsoft.com/office/drawing/2014/main" id="{97A668BC-A355-4A40-B628-2A6F917EFCE1}"/>
              </a:ext>
            </a:extLst>
          </p:cNvPr>
          <p:cNvSpPr>
            <a:spLocks noChangeShapeType="1"/>
          </p:cNvSpPr>
          <p:nvPr/>
        </p:nvSpPr>
        <p:spPr bwMode="auto">
          <a:xfrm>
            <a:off x="5905500" y="3475038"/>
            <a:ext cx="2079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2" name="Line 24">
            <a:extLst>
              <a:ext uri="{FF2B5EF4-FFF2-40B4-BE49-F238E27FC236}">
                <a16:creationId xmlns:a16="http://schemas.microsoft.com/office/drawing/2014/main" id="{0115BC2F-3B22-4768-8B1F-1407A69A815C}"/>
              </a:ext>
            </a:extLst>
          </p:cNvPr>
          <p:cNvSpPr>
            <a:spLocks noChangeShapeType="1"/>
          </p:cNvSpPr>
          <p:nvPr/>
        </p:nvSpPr>
        <p:spPr bwMode="auto">
          <a:xfrm>
            <a:off x="6113463" y="2822575"/>
            <a:ext cx="0" cy="1254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3" name="Text Box 25">
            <a:extLst>
              <a:ext uri="{FF2B5EF4-FFF2-40B4-BE49-F238E27FC236}">
                <a16:creationId xmlns:a16="http://schemas.microsoft.com/office/drawing/2014/main" id="{5FB75563-F003-4E4F-BF31-97C9A7C98CB7}"/>
              </a:ext>
            </a:extLst>
          </p:cNvPr>
          <p:cNvSpPr txBox="1">
            <a:spLocks noChangeArrowheads="1"/>
          </p:cNvSpPr>
          <p:nvPr/>
        </p:nvSpPr>
        <p:spPr bwMode="auto">
          <a:xfrm>
            <a:off x="6413500" y="2405063"/>
            <a:ext cx="1279525"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分类器设计</a:t>
            </a:r>
          </a:p>
        </p:txBody>
      </p:sp>
      <p:sp>
        <p:nvSpPr>
          <p:cNvPr id="51214" name="Line 26">
            <a:extLst>
              <a:ext uri="{FF2B5EF4-FFF2-40B4-BE49-F238E27FC236}">
                <a16:creationId xmlns:a16="http://schemas.microsoft.com/office/drawing/2014/main" id="{EFBC413B-882A-4454-96CF-96066ECD4BC1}"/>
              </a:ext>
            </a:extLst>
          </p:cNvPr>
          <p:cNvSpPr>
            <a:spLocks noChangeShapeType="1"/>
          </p:cNvSpPr>
          <p:nvPr/>
        </p:nvSpPr>
        <p:spPr bwMode="auto">
          <a:xfrm>
            <a:off x="6105525" y="4070350"/>
            <a:ext cx="5064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5" name="Line 27">
            <a:extLst>
              <a:ext uri="{FF2B5EF4-FFF2-40B4-BE49-F238E27FC236}">
                <a16:creationId xmlns:a16="http://schemas.microsoft.com/office/drawing/2014/main" id="{D67359FD-98A3-4CBA-9D10-22638702307E}"/>
              </a:ext>
            </a:extLst>
          </p:cNvPr>
          <p:cNvSpPr>
            <a:spLocks noChangeShapeType="1"/>
          </p:cNvSpPr>
          <p:nvPr/>
        </p:nvSpPr>
        <p:spPr bwMode="auto">
          <a:xfrm>
            <a:off x="6088063" y="3475038"/>
            <a:ext cx="194627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6" name="Line 28">
            <a:extLst>
              <a:ext uri="{FF2B5EF4-FFF2-40B4-BE49-F238E27FC236}">
                <a16:creationId xmlns:a16="http://schemas.microsoft.com/office/drawing/2014/main" id="{652464DA-7F34-4239-9E31-8427BC7F7E32}"/>
              </a:ext>
            </a:extLst>
          </p:cNvPr>
          <p:cNvSpPr>
            <a:spLocks noChangeShapeType="1"/>
          </p:cNvSpPr>
          <p:nvPr/>
        </p:nvSpPr>
        <p:spPr bwMode="auto">
          <a:xfrm>
            <a:off x="7067550" y="3240088"/>
            <a:ext cx="0" cy="4048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7" name="矩形 16">
            <a:extLst>
              <a:ext uri="{FF2B5EF4-FFF2-40B4-BE49-F238E27FC236}">
                <a16:creationId xmlns:a16="http://schemas.microsoft.com/office/drawing/2014/main" id="{EC39A80F-F867-4A36-99F8-764BDD75CCB0}"/>
              </a:ext>
            </a:extLst>
          </p:cNvPr>
          <p:cNvSpPr>
            <a:spLocks noChangeArrowheads="1"/>
          </p:cNvSpPr>
          <p:nvPr/>
        </p:nvSpPr>
        <p:spPr bwMode="auto">
          <a:xfrm>
            <a:off x="1328738" y="5949950"/>
            <a:ext cx="7477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环境</a:t>
            </a:r>
          </a:p>
        </p:txBody>
      </p:sp>
      <p:sp>
        <p:nvSpPr>
          <p:cNvPr id="51218" name="矩形 17">
            <a:extLst>
              <a:ext uri="{FF2B5EF4-FFF2-40B4-BE49-F238E27FC236}">
                <a16:creationId xmlns:a16="http://schemas.microsoft.com/office/drawing/2014/main" id="{F6E60BD2-8293-417C-9487-1EEE96FFD40A}"/>
              </a:ext>
            </a:extLst>
          </p:cNvPr>
          <p:cNvSpPr>
            <a:spLocks noChangeArrowheads="1"/>
          </p:cNvSpPr>
          <p:nvPr/>
        </p:nvSpPr>
        <p:spPr bwMode="auto">
          <a:xfrm>
            <a:off x="2806700" y="5949950"/>
            <a:ext cx="747713"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学习</a:t>
            </a:r>
          </a:p>
        </p:txBody>
      </p:sp>
      <p:sp>
        <p:nvSpPr>
          <p:cNvPr id="51219" name="矩形 18">
            <a:extLst>
              <a:ext uri="{FF2B5EF4-FFF2-40B4-BE49-F238E27FC236}">
                <a16:creationId xmlns:a16="http://schemas.microsoft.com/office/drawing/2014/main" id="{9DF98A92-E3AA-4ACC-9D07-81BA699440D5}"/>
              </a:ext>
            </a:extLst>
          </p:cNvPr>
          <p:cNvSpPr>
            <a:spLocks noChangeArrowheads="1"/>
          </p:cNvSpPr>
          <p:nvPr/>
        </p:nvSpPr>
        <p:spPr bwMode="auto">
          <a:xfrm>
            <a:off x="4376738" y="5949950"/>
            <a:ext cx="10525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知识库</a:t>
            </a:r>
          </a:p>
        </p:txBody>
      </p:sp>
      <p:sp>
        <p:nvSpPr>
          <p:cNvPr id="51220" name="矩形 19">
            <a:extLst>
              <a:ext uri="{FF2B5EF4-FFF2-40B4-BE49-F238E27FC236}">
                <a16:creationId xmlns:a16="http://schemas.microsoft.com/office/drawing/2014/main" id="{B0D9084E-E136-49A5-93A2-4BDE2FE19B03}"/>
              </a:ext>
            </a:extLst>
          </p:cNvPr>
          <p:cNvSpPr>
            <a:spLocks noChangeArrowheads="1"/>
          </p:cNvSpPr>
          <p:nvPr/>
        </p:nvSpPr>
        <p:spPr bwMode="auto">
          <a:xfrm>
            <a:off x="6205538" y="5949950"/>
            <a:ext cx="16621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执行与评价</a:t>
            </a:r>
          </a:p>
        </p:txBody>
      </p:sp>
      <p:cxnSp>
        <p:nvCxnSpPr>
          <p:cNvPr id="51221" name="直接箭头连接符 20">
            <a:extLst>
              <a:ext uri="{FF2B5EF4-FFF2-40B4-BE49-F238E27FC236}">
                <a16:creationId xmlns:a16="http://schemas.microsoft.com/office/drawing/2014/main" id="{4A5E1542-3B92-46FD-BD81-01218623A8C7}"/>
              </a:ext>
            </a:extLst>
          </p:cNvPr>
          <p:cNvCxnSpPr>
            <a:cxnSpLocks noChangeShapeType="1"/>
            <a:stCxn id="51217" idx="3"/>
            <a:endCxn id="51218" idx="1"/>
          </p:cNvCxnSpPr>
          <p:nvPr/>
        </p:nvCxnSpPr>
        <p:spPr bwMode="auto">
          <a:xfrm>
            <a:off x="2076450" y="6194425"/>
            <a:ext cx="7302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2" name="直接箭头连接符 21">
            <a:extLst>
              <a:ext uri="{FF2B5EF4-FFF2-40B4-BE49-F238E27FC236}">
                <a16:creationId xmlns:a16="http://schemas.microsoft.com/office/drawing/2014/main" id="{8BFA2ADF-22E9-458B-8049-FFC5DA38B81A}"/>
              </a:ext>
            </a:extLst>
          </p:cNvPr>
          <p:cNvCxnSpPr>
            <a:cxnSpLocks noChangeShapeType="1"/>
            <a:stCxn id="51218" idx="3"/>
            <a:endCxn id="51219" idx="1"/>
          </p:cNvCxnSpPr>
          <p:nvPr/>
        </p:nvCxnSpPr>
        <p:spPr bwMode="auto">
          <a:xfrm>
            <a:off x="3554413" y="6194425"/>
            <a:ext cx="8223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3" name="直接箭头连接符 22">
            <a:extLst>
              <a:ext uri="{FF2B5EF4-FFF2-40B4-BE49-F238E27FC236}">
                <a16:creationId xmlns:a16="http://schemas.microsoft.com/office/drawing/2014/main" id="{0ACE8433-399C-4DC4-8BE0-7C1BFAC3B148}"/>
              </a:ext>
            </a:extLst>
          </p:cNvPr>
          <p:cNvCxnSpPr>
            <a:cxnSpLocks noChangeShapeType="1"/>
            <a:stCxn id="51219" idx="3"/>
            <a:endCxn id="51220" idx="1"/>
          </p:cNvCxnSpPr>
          <p:nvPr/>
        </p:nvCxnSpPr>
        <p:spPr bwMode="auto">
          <a:xfrm>
            <a:off x="5429250" y="6194425"/>
            <a:ext cx="7762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4" name="肘形连接符 23">
            <a:extLst>
              <a:ext uri="{FF2B5EF4-FFF2-40B4-BE49-F238E27FC236}">
                <a16:creationId xmlns:a16="http://schemas.microsoft.com/office/drawing/2014/main" id="{F02ECA46-0DC7-4BAB-B959-D9F8E12E0732}"/>
              </a:ext>
            </a:extLst>
          </p:cNvPr>
          <p:cNvCxnSpPr>
            <a:cxnSpLocks noChangeShapeType="1"/>
            <a:stCxn id="51220" idx="0"/>
            <a:endCxn id="51218" idx="0"/>
          </p:cNvCxnSpPr>
          <p:nvPr/>
        </p:nvCxnSpPr>
        <p:spPr bwMode="auto">
          <a:xfrm rot="16200000" flipV="1">
            <a:off x="5108575" y="4022725"/>
            <a:ext cx="1588" cy="3856038"/>
          </a:xfrm>
          <a:prstGeom prst="bentConnector3">
            <a:avLst>
              <a:gd name="adj1" fmla="val 1439546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E29F864-8C9C-4824-9504-FDF113C0A48A}"/>
              </a:ext>
            </a:extLst>
          </p:cNvPr>
          <p:cNvSpPr>
            <a:spLocks noGrp="1" noChangeArrowheads="1"/>
          </p:cNvSpPr>
          <p:nvPr>
            <p:ph type="title"/>
          </p:nvPr>
        </p:nvSpPr>
        <p:spPr/>
        <p:txBody>
          <a:bodyPr/>
          <a:lstStyle/>
          <a:p>
            <a:pPr eaLnBrk="1" hangingPunct="1"/>
            <a:r>
              <a:rPr lang="zh-CN" altLang="en-US"/>
              <a:t>模式识别系统组成单元</a:t>
            </a:r>
          </a:p>
        </p:txBody>
      </p:sp>
      <p:sp>
        <p:nvSpPr>
          <p:cNvPr id="52227" name="Rectangle 3">
            <a:extLst>
              <a:ext uri="{FF2B5EF4-FFF2-40B4-BE49-F238E27FC236}">
                <a16:creationId xmlns:a16="http://schemas.microsoft.com/office/drawing/2014/main" id="{F22B19C3-77AB-42A6-BAAF-4E5449DC1E98}"/>
              </a:ext>
            </a:extLst>
          </p:cNvPr>
          <p:cNvSpPr>
            <a:spLocks noGrp="1" noChangeArrowheads="1"/>
          </p:cNvSpPr>
          <p:nvPr>
            <p:ph type="body" idx="1"/>
          </p:nvPr>
        </p:nvSpPr>
        <p:spPr>
          <a:xfrm>
            <a:off x="1079500" y="1543050"/>
            <a:ext cx="7750175" cy="5105400"/>
          </a:xfrm>
        </p:spPr>
        <p:txBody>
          <a:bodyPr/>
          <a:lstStyle/>
          <a:p>
            <a:pPr eaLnBrk="1" hangingPunct="1"/>
            <a:r>
              <a:rPr lang="zh-CN" altLang="en-US"/>
              <a:t>数据获取：用计算机可以运算的符号来表示所研究的对象</a:t>
            </a:r>
          </a:p>
          <a:p>
            <a:pPr lvl="1" eaLnBrk="1" hangingPunct="1"/>
            <a:r>
              <a:rPr lang="zh-CN" altLang="en-US" sz="2400"/>
              <a:t>二维图像：文字、指纹、地图、照片等</a:t>
            </a:r>
          </a:p>
          <a:p>
            <a:pPr lvl="1" eaLnBrk="1" hangingPunct="1"/>
            <a:r>
              <a:rPr lang="zh-CN" altLang="en-US" sz="2400"/>
              <a:t>一维波形：脑电图、心电图、季节震动波形等</a:t>
            </a:r>
          </a:p>
          <a:p>
            <a:pPr lvl="1" eaLnBrk="1" hangingPunct="1"/>
            <a:r>
              <a:rPr lang="zh-CN" altLang="en-US" sz="2400"/>
              <a:t>物理参量和逻辑值：体温、化验数据、参量正常与否的描述</a:t>
            </a:r>
          </a:p>
          <a:p>
            <a:pPr eaLnBrk="1" hangingPunct="1"/>
            <a:r>
              <a:rPr lang="zh-CN" altLang="en-US"/>
              <a:t>预处理单元：去噪声，提取有用信息，并对输入测量仪器或其它因素所造成的退化现象进行复原</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2603D55-4291-4605-8C57-5DDE2142F32B}"/>
              </a:ext>
            </a:extLst>
          </p:cNvPr>
          <p:cNvSpPr>
            <a:spLocks noGrp="1" noChangeArrowheads="1"/>
          </p:cNvSpPr>
          <p:nvPr>
            <p:ph type="title"/>
          </p:nvPr>
        </p:nvSpPr>
        <p:spPr/>
        <p:txBody>
          <a:bodyPr/>
          <a:lstStyle/>
          <a:p>
            <a:pPr eaLnBrk="1" hangingPunct="1"/>
            <a:r>
              <a:rPr lang="zh-CN" altLang="en-US"/>
              <a:t>模式识别系统组成单元</a:t>
            </a:r>
          </a:p>
        </p:txBody>
      </p:sp>
      <p:sp>
        <p:nvSpPr>
          <p:cNvPr id="53251" name="Rectangle 3">
            <a:extLst>
              <a:ext uri="{FF2B5EF4-FFF2-40B4-BE49-F238E27FC236}">
                <a16:creationId xmlns:a16="http://schemas.microsoft.com/office/drawing/2014/main" id="{22AA4005-ABB0-42B2-B265-3C6081803907}"/>
              </a:ext>
            </a:extLst>
          </p:cNvPr>
          <p:cNvSpPr>
            <a:spLocks noGrp="1" noChangeArrowheads="1"/>
          </p:cNvSpPr>
          <p:nvPr>
            <p:ph type="body" idx="1"/>
          </p:nvPr>
        </p:nvSpPr>
        <p:spPr>
          <a:xfrm>
            <a:off x="1079500" y="1543050"/>
            <a:ext cx="7750175" cy="5105400"/>
          </a:xfrm>
        </p:spPr>
        <p:txBody>
          <a:bodyPr/>
          <a:lstStyle/>
          <a:p>
            <a:pPr eaLnBrk="1" hangingPunct="1"/>
            <a:r>
              <a:rPr lang="zh-CN" altLang="en-US" sz="2800"/>
              <a:t>特征提取和选择：对原始数据进行变换，得到最能反映分类本质的特征</a:t>
            </a:r>
          </a:p>
          <a:p>
            <a:pPr lvl="1" eaLnBrk="1" hangingPunct="1"/>
            <a:r>
              <a:rPr lang="zh-CN" altLang="en-US" sz="2400"/>
              <a:t>测量空间：原始数据组成的空间</a:t>
            </a:r>
          </a:p>
          <a:p>
            <a:pPr lvl="1" eaLnBrk="1" hangingPunct="1"/>
            <a:r>
              <a:rPr lang="zh-CN" altLang="en-US" sz="2400"/>
              <a:t>特征空间：分类识别赖以进行的空间</a:t>
            </a:r>
          </a:p>
          <a:p>
            <a:pPr lvl="1" eaLnBrk="1" hangingPunct="1"/>
            <a:r>
              <a:rPr lang="zh-CN" altLang="en-US" sz="2400"/>
              <a:t>模式表示：维数较高的测量空间</a:t>
            </a:r>
            <a:r>
              <a:rPr lang="en-US" altLang="zh-CN" sz="2400"/>
              <a:t>-&gt;</a:t>
            </a:r>
            <a:r>
              <a:rPr lang="zh-CN" altLang="en-US" sz="2400"/>
              <a:t>维数较低的特征空间</a:t>
            </a:r>
          </a:p>
          <a:p>
            <a:pPr eaLnBrk="1" hangingPunct="1"/>
            <a:r>
              <a:rPr lang="zh-CN" altLang="en-US" sz="2800"/>
              <a:t>分类决策：在特征空间中用模式识别方法把被识别对象归为某一类别</a:t>
            </a:r>
          </a:p>
          <a:p>
            <a:pPr lvl="1" eaLnBrk="1" hangingPunct="1"/>
            <a:r>
              <a:rPr lang="zh-CN" altLang="en-US" sz="2400"/>
              <a:t>基本做法：在样本训练集基础上确定某个判决规则，使得按这种规则对被识别对象进行分类所造成的错误识别率最小或引起的损失最小。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2F62B4B5-3A98-43F2-825F-A1B1E10DB522}"/>
              </a:ext>
            </a:extLst>
          </p:cNvPr>
          <p:cNvSpPr>
            <a:spLocks noGrp="1" noChangeArrowheads="1"/>
          </p:cNvSpPr>
          <p:nvPr>
            <p:ph type="title"/>
          </p:nvPr>
        </p:nvSpPr>
        <p:spPr/>
        <p:txBody>
          <a:bodyPr/>
          <a:lstStyle/>
          <a:p>
            <a:r>
              <a:rPr lang="zh-CN" altLang="en-US"/>
              <a:t>机器学习系统组成单元</a:t>
            </a:r>
          </a:p>
        </p:txBody>
      </p:sp>
      <p:sp>
        <p:nvSpPr>
          <p:cNvPr id="30723" name="内容占位符 2">
            <a:extLst>
              <a:ext uri="{FF2B5EF4-FFF2-40B4-BE49-F238E27FC236}">
                <a16:creationId xmlns:a16="http://schemas.microsoft.com/office/drawing/2014/main" id="{050201A5-8779-4C47-ACDC-89A730829053}"/>
              </a:ext>
            </a:extLst>
          </p:cNvPr>
          <p:cNvSpPr>
            <a:spLocks noGrp="1"/>
          </p:cNvSpPr>
          <p:nvPr>
            <p:ph idx="1"/>
          </p:nvPr>
        </p:nvSpPr>
        <p:spPr>
          <a:xfrm>
            <a:off x="1066800" y="1674813"/>
            <a:ext cx="7566025" cy="4911725"/>
          </a:xfrm>
        </p:spPr>
        <p:txBody>
          <a:bodyPr/>
          <a:lstStyle/>
          <a:p>
            <a:pPr>
              <a:defRPr/>
            </a:pPr>
            <a:r>
              <a:rPr lang="zh-CN" altLang="en-US" sz="2600" dirty="0"/>
              <a:t>环境：是系统的工作对象（包括外界条件），代表信息来源。</a:t>
            </a:r>
            <a:endParaRPr lang="en-US" altLang="zh-CN" sz="2600" dirty="0"/>
          </a:p>
          <a:p>
            <a:pPr lvl="1">
              <a:defRPr/>
            </a:pPr>
            <a:r>
              <a:rPr lang="zh-CN" altLang="en-US" sz="2600" dirty="0">
                <a:cs typeface="+mn-cs"/>
              </a:rPr>
              <a:t>信息水平：相对于执行环节要求而言，由学习环节消除差距</a:t>
            </a:r>
            <a:endParaRPr lang="en-US" altLang="zh-CN" sz="2600" dirty="0">
              <a:cs typeface="+mn-cs"/>
            </a:endParaRPr>
          </a:p>
          <a:p>
            <a:pPr lvl="1">
              <a:defRPr/>
            </a:pPr>
            <a:r>
              <a:rPr lang="zh-CN" altLang="en-US" sz="2600" dirty="0">
                <a:cs typeface="+mn-cs"/>
              </a:rPr>
              <a:t>信息质量：实例示教是否正确、实例次序是否合理等</a:t>
            </a:r>
            <a:endParaRPr lang="en-US" altLang="zh-CN" sz="2600" dirty="0">
              <a:cs typeface="+mn-cs"/>
            </a:endParaRPr>
          </a:p>
          <a:p>
            <a:pPr>
              <a:defRPr/>
            </a:pPr>
            <a:r>
              <a:rPr lang="zh-CN" altLang="en-US" sz="2600" dirty="0"/>
              <a:t>知识库：存储学习到的知识</a:t>
            </a:r>
            <a:endParaRPr lang="en-US" altLang="zh-CN" sz="2600" dirty="0"/>
          </a:p>
          <a:p>
            <a:pPr lvl="1">
              <a:defRPr/>
            </a:pPr>
            <a:r>
              <a:rPr lang="zh-CN" altLang="en-US" sz="2600" dirty="0">
                <a:cs typeface="+mn-cs"/>
              </a:rPr>
              <a:t>知识的表示要合理</a:t>
            </a:r>
            <a:endParaRPr lang="en-US" altLang="zh-CN" sz="2600" dirty="0">
              <a:cs typeface="+mn-cs"/>
            </a:endParaRPr>
          </a:p>
          <a:p>
            <a:pPr lvl="1">
              <a:defRPr/>
            </a:pPr>
            <a:r>
              <a:rPr lang="zh-CN" altLang="en-US" sz="2600" dirty="0">
                <a:cs typeface="+mn-cs"/>
              </a:rPr>
              <a:t>推理方法的实现不要太难</a:t>
            </a:r>
            <a:endParaRPr lang="en-US" altLang="zh-CN" sz="2600" dirty="0">
              <a:cs typeface="+mn-cs"/>
            </a:endParaRPr>
          </a:p>
          <a:p>
            <a:pPr lvl="1">
              <a:defRPr/>
            </a:pPr>
            <a:r>
              <a:rPr lang="zh-CN" altLang="en-US" sz="2600" dirty="0">
                <a:cs typeface="+mn-cs"/>
              </a:rPr>
              <a:t>存储的知识是否支持修改（更新）</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8F029324-5094-49D7-A94D-952382F513AF}"/>
              </a:ext>
            </a:extLst>
          </p:cNvPr>
          <p:cNvSpPr>
            <a:spLocks noGrp="1" noChangeArrowheads="1"/>
          </p:cNvSpPr>
          <p:nvPr>
            <p:ph type="title"/>
          </p:nvPr>
        </p:nvSpPr>
        <p:spPr/>
        <p:txBody>
          <a:bodyPr/>
          <a:lstStyle/>
          <a:p>
            <a:r>
              <a:rPr lang="zh-CN" altLang="en-US"/>
              <a:t>机器学习系统组成单元</a:t>
            </a:r>
          </a:p>
        </p:txBody>
      </p:sp>
      <p:sp>
        <p:nvSpPr>
          <p:cNvPr id="57347" name="内容占位符 2">
            <a:extLst>
              <a:ext uri="{FF2B5EF4-FFF2-40B4-BE49-F238E27FC236}">
                <a16:creationId xmlns:a16="http://schemas.microsoft.com/office/drawing/2014/main" id="{B53A1EA4-CE97-4CB6-A50D-DF5700A1CAB8}"/>
              </a:ext>
            </a:extLst>
          </p:cNvPr>
          <p:cNvSpPr>
            <a:spLocks noGrp="1" noChangeArrowheads="1"/>
          </p:cNvSpPr>
          <p:nvPr>
            <p:ph idx="1"/>
          </p:nvPr>
        </p:nvSpPr>
        <p:spPr>
          <a:xfrm>
            <a:off x="1066800" y="1752600"/>
            <a:ext cx="7256463" cy="4114800"/>
          </a:xfrm>
        </p:spPr>
        <p:txBody>
          <a:bodyPr/>
          <a:lstStyle/>
          <a:p>
            <a:r>
              <a:rPr lang="zh-CN" altLang="en-US" sz="2800"/>
              <a:t>学习环节：是系统的核心模块，是和外部环境的交互接口。</a:t>
            </a:r>
            <a:endParaRPr lang="en-US" altLang="zh-CN" sz="2800"/>
          </a:p>
          <a:p>
            <a:pPr lvl="1"/>
            <a:r>
              <a:rPr lang="zh-CN" altLang="en-US" sz="2400"/>
              <a:t>对环境提供的信息进行整理、分析、归纳或类比，生成新的知识单元，或修改知识库。</a:t>
            </a:r>
            <a:endParaRPr lang="en-US" altLang="zh-CN" sz="2400"/>
          </a:p>
          <a:p>
            <a:pPr lvl="1"/>
            <a:r>
              <a:rPr lang="zh-CN" altLang="en-US" sz="2400"/>
              <a:t>接收从执行环节来的反馈信号，通过知识库修改，进一步改善执行环节的行为。</a:t>
            </a:r>
            <a:endParaRPr lang="en-US" altLang="zh-CN" sz="2400"/>
          </a:p>
          <a:p>
            <a:r>
              <a:rPr lang="zh-CN" altLang="en-US" sz="2800"/>
              <a:t>执行：根据知识库执行一系列任务</a:t>
            </a:r>
            <a:endParaRPr lang="en-US" altLang="zh-CN" sz="2800"/>
          </a:p>
          <a:p>
            <a:pPr lvl="1"/>
            <a:r>
              <a:rPr lang="zh-CN" altLang="en-US"/>
              <a:t>把执行结果或执行过程中获得的信息反馈给学习环节</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75C75B2-E2DE-4F3F-8258-DA147CCEF233}"/>
              </a:ext>
            </a:extLst>
          </p:cNvPr>
          <p:cNvSpPr>
            <a:spLocks noGrp="1" noChangeArrowheads="1"/>
          </p:cNvSpPr>
          <p:nvPr>
            <p:ph type="title"/>
          </p:nvPr>
        </p:nvSpPr>
        <p:spPr/>
        <p:txBody>
          <a:bodyPr/>
          <a:lstStyle/>
          <a:p>
            <a:pPr eaLnBrk="1" hangingPunct="1"/>
            <a:r>
              <a:rPr lang="zh-CN" altLang="en-US"/>
              <a:t>模式识别过程实例</a:t>
            </a:r>
          </a:p>
        </p:txBody>
      </p:sp>
      <p:sp>
        <p:nvSpPr>
          <p:cNvPr id="58371" name="Rectangle 3">
            <a:extLst>
              <a:ext uri="{FF2B5EF4-FFF2-40B4-BE49-F238E27FC236}">
                <a16:creationId xmlns:a16="http://schemas.microsoft.com/office/drawing/2014/main" id="{7C98F510-0BE3-4390-8A98-5C1ABBD97E0E}"/>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a:t>在传送带上用光学传感器件对鱼按品种分类</a:t>
            </a:r>
          </a:p>
          <a:p>
            <a:pPr eaLnBrk="1" hangingPunct="1">
              <a:buFontTx/>
              <a:buNone/>
            </a:pPr>
            <a:r>
              <a:rPr lang="zh-CN" altLang="en-US"/>
              <a:t>					鲈鱼</a:t>
            </a:r>
            <a:r>
              <a:rPr lang="en-US" altLang="zh-CN"/>
              <a:t>(Seabass)</a:t>
            </a:r>
          </a:p>
          <a:p>
            <a:pPr eaLnBrk="1" hangingPunct="1">
              <a:buFontTx/>
              <a:buNone/>
            </a:pPr>
            <a:r>
              <a:rPr lang="en-US" altLang="zh-CN"/>
              <a:t>		</a:t>
            </a:r>
            <a:r>
              <a:rPr lang="zh-CN" altLang="en-US"/>
              <a:t>品种</a:t>
            </a:r>
          </a:p>
          <a:p>
            <a:pPr eaLnBrk="1" hangingPunct="1">
              <a:buFontTx/>
              <a:buNone/>
            </a:pPr>
            <a:r>
              <a:rPr lang="zh-CN" altLang="en-US"/>
              <a:t>					鲑鱼</a:t>
            </a:r>
            <a:r>
              <a:rPr lang="en-US" altLang="zh-CN"/>
              <a:t>(Salmon)</a:t>
            </a:r>
          </a:p>
          <a:p>
            <a:pPr eaLnBrk="1" hangingPunct="1"/>
            <a:endParaRPr lang="en-US" altLang="zh-CN"/>
          </a:p>
        </p:txBody>
      </p:sp>
      <p:sp>
        <p:nvSpPr>
          <p:cNvPr id="58372" name="Line 4">
            <a:extLst>
              <a:ext uri="{FF2B5EF4-FFF2-40B4-BE49-F238E27FC236}">
                <a16:creationId xmlns:a16="http://schemas.microsoft.com/office/drawing/2014/main" id="{B1941E86-1037-45A5-B696-CA34A268FC9F}"/>
              </a:ext>
            </a:extLst>
          </p:cNvPr>
          <p:cNvSpPr>
            <a:spLocks noChangeShapeType="1"/>
          </p:cNvSpPr>
          <p:nvPr/>
        </p:nvSpPr>
        <p:spPr bwMode="auto">
          <a:xfrm flipV="1">
            <a:off x="3057525" y="3121025"/>
            <a:ext cx="1608138" cy="48418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373" name="Line 5">
            <a:extLst>
              <a:ext uri="{FF2B5EF4-FFF2-40B4-BE49-F238E27FC236}">
                <a16:creationId xmlns:a16="http://schemas.microsoft.com/office/drawing/2014/main" id="{B7EBAEDF-A737-4F01-9546-42841BBB7341}"/>
              </a:ext>
            </a:extLst>
          </p:cNvPr>
          <p:cNvSpPr>
            <a:spLocks noChangeShapeType="1"/>
          </p:cNvSpPr>
          <p:nvPr/>
        </p:nvSpPr>
        <p:spPr bwMode="auto">
          <a:xfrm>
            <a:off x="3065463" y="3835400"/>
            <a:ext cx="1620837" cy="4953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C2DC34A-6246-4D4D-8D1F-BAC077888B46}"/>
              </a:ext>
            </a:extLst>
          </p:cNvPr>
          <p:cNvSpPr>
            <a:spLocks noGrp="1" noChangeArrowheads="1"/>
          </p:cNvSpPr>
          <p:nvPr>
            <p:ph type="title"/>
          </p:nvPr>
        </p:nvSpPr>
        <p:spPr/>
        <p:txBody>
          <a:bodyPr/>
          <a:lstStyle/>
          <a:p>
            <a:pPr eaLnBrk="1" hangingPunct="1"/>
            <a:r>
              <a:rPr lang="zh-CN" altLang="en-US"/>
              <a:t>识别过程</a:t>
            </a:r>
          </a:p>
        </p:txBody>
      </p:sp>
      <p:sp>
        <p:nvSpPr>
          <p:cNvPr id="59395" name="Rectangle 3">
            <a:extLst>
              <a:ext uri="{FF2B5EF4-FFF2-40B4-BE49-F238E27FC236}">
                <a16:creationId xmlns:a16="http://schemas.microsoft.com/office/drawing/2014/main" id="{99ECEC81-811E-403E-9F3C-CF00D8D5B82A}"/>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a:t>数据获取：架设一个摄像机，采集一些样本图像，获取样本数据</a:t>
            </a:r>
          </a:p>
          <a:p>
            <a:pPr lvl="1" eaLnBrk="1" hangingPunct="1"/>
            <a:endParaRPr lang="zh-CN" altLang="en-US"/>
          </a:p>
          <a:p>
            <a:pPr eaLnBrk="1" hangingPunct="1"/>
            <a:r>
              <a:rPr lang="zh-CN" altLang="en-US"/>
              <a:t>预处理：去噪声，用一个分割操作把鱼和鱼之间以及鱼和背景之间分开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3AFA972-1743-46F0-BFD0-65C59907C7C4}"/>
              </a:ext>
            </a:extLst>
          </p:cNvPr>
          <p:cNvSpPr>
            <a:spLocks noGrp="1" noChangeArrowheads="1"/>
          </p:cNvSpPr>
          <p:nvPr>
            <p:ph type="title"/>
          </p:nvPr>
        </p:nvSpPr>
        <p:spPr/>
        <p:txBody>
          <a:bodyPr/>
          <a:lstStyle/>
          <a:p>
            <a:pPr eaLnBrk="1" hangingPunct="1"/>
            <a:r>
              <a:rPr lang="zh-CN" altLang="en-US"/>
              <a:t>识别过程</a:t>
            </a:r>
          </a:p>
        </p:txBody>
      </p:sp>
      <p:sp>
        <p:nvSpPr>
          <p:cNvPr id="60419" name="Rectangle 3">
            <a:extLst>
              <a:ext uri="{FF2B5EF4-FFF2-40B4-BE49-F238E27FC236}">
                <a16:creationId xmlns:a16="http://schemas.microsoft.com/office/drawing/2014/main" id="{E51CD1C2-DB5E-4082-8B1A-CC9BFB228229}"/>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sz="2800"/>
              <a:t>特征提取和选择：对单个鱼的信息进行特征选择，从而通过测量某些特征来减少信息量</a:t>
            </a:r>
          </a:p>
          <a:p>
            <a:pPr lvl="1" eaLnBrk="1" hangingPunct="1"/>
            <a:r>
              <a:rPr lang="zh-CN" altLang="en-US" sz="2400"/>
              <a:t>长度</a:t>
            </a:r>
          </a:p>
          <a:p>
            <a:pPr lvl="1" eaLnBrk="1" hangingPunct="1"/>
            <a:r>
              <a:rPr lang="zh-CN" altLang="en-US" sz="2400"/>
              <a:t>亮度</a:t>
            </a:r>
          </a:p>
          <a:p>
            <a:pPr lvl="1" eaLnBrk="1" hangingPunct="1"/>
            <a:r>
              <a:rPr lang="zh-CN" altLang="en-US" sz="2400"/>
              <a:t>宽度</a:t>
            </a:r>
          </a:p>
          <a:p>
            <a:pPr lvl="1" eaLnBrk="1" hangingPunct="1"/>
            <a:r>
              <a:rPr lang="zh-CN" altLang="en-US" sz="2400"/>
              <a:t>鱼翅的数量和形状</a:t>
            </a:r>
          </a:p>
          <a:p>
            <a:pPr lvl="1" eaLnBrk="1" hangingPunct="1"/>
            <a:r>
              <a:rPr lang="zh-CN" altLang="en-US" sz="2400"/>
              <a:t>嘴的位置，等等 </a:t>
            </a:r>
            <a:r>
              <a:rPr lang="en-US" altLang="zh-CN" sz="2400"/>
              <a:t>…</a:t>
            </a:r>
          </a:p>
          <a:p>
            <a:pPr eaLnBrk="1" hangingPunct="1"/>
            <a:r>
              <a:rPr lang="zh-CN" altLang="en-US" sz="2800"/>
              <a:t>分类决策：把特征送入决策分类器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id="{22E1ED43-C366-421B-B283-40BDBEDFAB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31" t="3346" b="3142"/>
          <a:stretch>
            <a:fillRect/>
          </a:stretch>
        </p:blipFill>
        <p:spPr bwMode="auto">
          <a:xfrm>
            <a:off x="304800" y="1220788"/>
            <a:ext cx="8839200"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a:extLst>
              <a:ext uri="{FF2B5EF4-FFF2-40B4-BE49-F238E27FC236}">
                <a16:creationId xmlns:a16="http://schemas.microsoft.com/office/drawing/2014/main" id="{5C34EB90-2D35-49C2-A453-0EA283EAB3B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 y="1371600"/>
            <a:ext cx="8896350" cy="4135438"/>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057CDC9-131F-488C-9FA4-4BD4EB3BC187}"/>
              </a:ext>
            </a:extLst>
          </p:cNvPr>
          <p:cNvSpPr>
            <a:spLocks noGrp="1" noChangeArrowheads="1"/>
          </p:cNvSpPr>
          <p:nvPr>
            <p:ph type="title"/>
          </p:nvPr>
        </p:nvSpPr>
        <p:spPr/>
        <p:txBody>
          <a:bodyPr/>
          <a:lstStyle/>
          <a:p>
            <a:pPr eaLnBrk="1" hangingPunct="1"/>
            <a:r>
              <a:rPr lang="zh-CN" altLang="en-US"/>
              <a:t>教学方法</a:t>
            </a:r>
          </a:p>
        </p:txBody>
      </p:sp>
      <p:sp>
        <p:nvSpPr>
          <p:cNvPr id="8195" name="Rectangle 3">
            <a:extLst>
              <a:ext uri="{FF2B5EF4-FFF2-40B4-BE49-F238E27FC236}">
                <a16:creationId xmlns:a16="http://schemas.microsoft.com/office/drawing/2014/main" id="{3FF87B25-A435-4090-8E50-77643B73254F}"/>
              </a:ext>
            </a:extLst>
          </p:cNvPr>
          <p:cNvSpPr>
            <a:spLocks noGrp="1" noChangeArrowheads="1"/>
          </p:cNvSpPr>
          <p:nvPr>
            <p:ph type="body" idx="1"/>
          </p:nvPr>
        </p:nvSpPr>
        <p:spPr/>
        <p:txBody>
          <a:bodyPr/>
          <a:lstStyle/>
          <a:p>
            <a:pPr eaLnBrk="1" hangingPunct="1"/>
            <a:r>
              <a:rPr lang="zh-CN" altLang="en-US">
                <a:latin typeface="宋体" panose="02010600030101010101" pitchFamily="2" charset="-122"/>
              </a:rPr>
              <a:t>着重讲述模式识别与机器学习的基本概念，基本理论和方法，关键算法原理以及典型应用情况。</a:t>
            </a:r>
          </a:p>
          <a:p>
            <a:pPr eaLnBrk="1" hangingPunct="1"/>
            <a:r>
              <a:rPr lang="zh-CN" altLang="en-US">
                <a:latin typeface="宋体" panose="02010600030101010101" pitchFamily="2" charset="-122"/>
              </a:rPr>
              <a:t>注重理论与实践紧密结合</a:t>
            </a:r>
          </a:p>
          <a:p>
            <a:pPr lvl="1" eaLnBrk="1" hangingPunct="1"/>
            <a:r>
              <a:rPr lang="zh-CN" altLang="en-US">
                <a:latin typeface="宋体" panose="02010600030101010101" pitchFamily="2" charset="-122"/>
              </a:rPr>
              <a:t>实例教学：通过实例讲述如何将所学知识运用到实际应用之中</a:t>
            </a:r>
          </a:p>
          <a:p>
            <a:pPr eaLnBrk="1" hangingPunct="1"/>
            <a:r>
              <a:rPr lang="zh-CN" altLang="en-US">
                <a:latin typeface="宋体" panose="02010600030101010101" pitchFamily="2" charset="-122"/>
              </a:rPr>
              <a:t>尽量避免引用过多的、繁琐的数学推导。</a:t>
            </a:r>
            <a:r>
              <a:rPr lang="zh-CN" altLang="en-US"/>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a:extLst>
              <a:ext uri="{FF2B5EF4-FFF2-40B4-BE49-F238E27FC236}">
                <a16:creationId xmlns:a16="http://schemas.microsoft.com/office/drawing/2014/main" id="{56C40AC1-14CF-496B-81C1-2A28E2C76D5E}"/>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 y="1371600"/>
            <a:ext cx="8896350" cy="4135438"/>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9B198560-CEE6-4AD0-9B2B-466E4FAA0A5E}"/>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7650" y="1447800"/>
            <a:ext cx="8896350" cy="4135438"/>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D229209E-937F-42D8-87F3-74CE3B746528}"/>
              </a:ext>
            </a:extLst>
          </p:cNvPr>
          <p:cNvSpPr>
            <a:spLocks noGrp="1" noChangeArrowheads="1"/>
          </p:cNvSpPr>
          <p:nvPr>
            <p:ph type="body" idx="1"/>
          </p:nvPr>
        </p:nvSpPr>
        <p:spPr/>
        <p:txBody>
          <a:bodyPr/>
          <a:lstStyle/>
          <a:p>
            <a:pPr eaLnBrk="1" hangingPunct="1"/>
            <a:endParaRPr lang="en-US" altLang="zh-CN" b="1"/>
          </a:p>
          <a:p>
            <a:pPr eaLnBrk="1" hangingPunct="1">
              <a:buFontTx/>
              <a:buNone/>
            </a:pPr>
            <a:endParaRPr lang="en-US" altLang="zh-CN" b="1"/>
          </a:p>
        </p:txBody>
      </p:sp>
      <p:pic>
        <p:nvPicPr>
          <p:cNvPr id="65539" name="Picture 3">
            <a:extLst>
              <a:ext uri="{FF2B5EF4-FFF2-40B4-BE49-F238E27FC236}">
                <a16:creationId xmlns:a16="http://schemas.microsoft.com/office/drawing/2014/main" id="{993AC53E-7385-43A9-A520-0714A2C7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7162800"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a:extLst>
              <a:ext uri="{FF2B5EF4-FFF2-40B4-BE49-F238E27FC236}">
                <a16:creationId xmlns:a16="http://schemas.microsoft.com/office/drawing/2014/main" id="{046E7FFB-DF3A-4DF6-820C-77840DE0725D}"/>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1450" y="1219200"/>
            <a:ext cx="8896350" cy="4135438"/>
          </a:xfr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70225CB-F1EF-45FC-B5F1-D7805A01F441}"/>
              </a:ext>
            </a:extLst>
          </p:cNvPr>
          <p:cNvSpPr>
            <a:spLocks noGrp="1" noChangeArrowheads="1"/>
          </p:cNvSpPr>
          <p:nvPr>
            <p:ph type="title"/>
          </p:nvPr>
        </p:nvSpPr>
        <p:spPr/>
        <p:txBody>
          <a:bodyPr/>
          <a:lstStyle/>
          <a:p>
            <a:pPr eaLnBrk="1" hangingPunct="1"/>
            <a:r>
              <a:rPr lang="zh-CN" altLang="en-US"/>
              <a:t>模式分类器的获取和评测过程</a:t>
            </a:r>
          </a:p>
        </p:txBody>
      </p:sp>
      <p:sp>
        <p:nvSpPr>
          <p:cNvPr id="67587" name="Rectangle 3">
            <a:extLst>
              <a:ext uri="{FF2B5EF4-FFF2-40B4-BE49-F238E27FC236}">
                <a16:creationId xmlns:a16="http://schemas.microsoft.com/office/drawing/2014/main" id="{977B4279-3044-4035-827E-A3739F623DF9}"/>
              </a:ext>
            </a:extLst>
          </p:cNvPr>
          <p:cNvSpPr>
            <a:spLocks noGrp="1" noChangeArrowheads="1"/>
          </p:cNvSpPr>
          <p:nvPr>
            <p:ph type="body" idx="1"/>
          </p:nvPr>
        </p:nvSpPr>
        <p:spPr>
          <a:xfrm>
            <a:off x="1524000" y="1752600"/>
            <a:ext cx="6867525" cy="4114800"/>
          </a:xfrm>
        </p:spPr>
        <p:txBody>
          <a:bodyPr/>
          <a:lstStyle/>
          <a:p>
            <a:pPr eaLnBrk="1" hangingPunct="1"/>
            <a:r>
              <a:rPr lang="zh-CN" altLang="en-US"/>
              <a:t>数据采集</a:t>
            </a:r>
          </a:p>
          <a:p>
            <a:pPr eaLnBrk="1" hangingPunct="1"/>
            <a:r>
              <a:rPr lang="zh-CN" altLang="en-US"/>
              <a:t>特征选取</a:t>
            </a:r>
          </a:p>
          <a:p>
            <a:pPr eaLnBrk="1" hangingPunct="1"/>
            <a:r>
              <a:rPr lang="zh-CN" altLang="en-US"/>
              <a:t>模型选择</a:t>
            </a:r>
          </a:p>
          <a:p>
            <a:pPr eaLnBrk="1" hangingPunct="1"/>
            <a:r>
              <a:rPr lang="zh-CN" altLang="en-US"/>
              <a:t>训练和测试</a:t>
            </a:r>
          </a:p>
          <a:p>
            <a:pPr eaLnBrk="1" hangingPunct="1"/>
            <a:r>
              <a:rPr lang="zh-CN" altLang="en-US"/>
              <a:t>计算结果和复杂度分析，反馈</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a:extLst>
              <a:ext uri="{FF2B5EF4-FFF2-40B4-BE49-F238E27FC236}">
                <a16:creationId xmlns:a16="http://schemas.microsoft.com/office/drawing/2014/main" id="{E44A58A9-51C9-46E5-800A-F70071018F97}"/>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838200"/>
            <a:ext cx="6781800" cy="5394325"/>
          </a:xfr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B91BEFA-8BAE-4A2F-9193-CAC5713933C1}"/>
              </a:ext>
            </a:extLst>
          </p:cNvPr>
          <p:cNvSpPr>
            <a:spLocks noGrp="1" noChangeArrowheads="1"/>
          </p:cNvSpPr>
          <p:nvPr>
            <p:ph type="title"/>
          </p:nvPr>
        </p:nvSpPr>
        <p:spPr/>
        <p:txBody>
          <a:bodyPr/>
          <a:lstStyle/>
          <a:p>
            <a:pPr eaLnBrk="1" hangingPunct="1"/>
            <a:r>
              <a:rPr lang="zh-CN" altLang="en-US"/>
              <a:t>训练和测试</a:t>
            </a:r>
          </a:p>
        </p:txBody>
      </p:sp>
      <p:sp>
        <p:nvSpPr>
          <p:cNvPr id="69635" name="Rectangle 3">
            <a:extLst>
              <a:ext uri="{FF2B5EF4-FFF2-40B4-BE49-F238E27FC236}">
                <a16:creationId xmlns:a16="http://schemas.microsoft.com/office/drawing/2014/main" id="{641081F4-2231-468A-A015-46217A5C772E}"/>
              </a:ext>
            </a:extLst>
          </p:cNvPr>
          <p:cNvSpPr>
            <a:spLocks noGrp="1" noChangeArrowheads="1"/>
          </p:cNvSpPr>
          <p:nvPr>
            <p:ph type="body" idx="1"/>
          </p:nvPr>
        </p:nvSpPr>
        <p:spPr/>
        <p:txBody>
          <a:bodyPr/>
          <a:lstStyle/>
          <a:p>
            <a:pPr eaLnBrk="1" hangingPunct="1"/>
            <a:r>
              <a:rPr lang="zh-CN" altLang="en-US"/>
              <a:t>训练集：是一个已知样本集，在监督学习方法中，用它来开发出模式分类器。</a:t>
            </a:r>
          </a:p>
          <a:p>
            <a:pPr eaLnBrk="1" hangingPunct="1"/>
            <a:r>
              <a:rPr lang="zh-CN" altLang="en-US"/>
              <a:t>测试集：在设计识别和分类系统时没有用过的独立样本集。</a:t>
            </a:r>
          </a:p>
          <a:p>
            <a:pPr eaLnBrk="1" hangingPunct="1"/>
            <a:r>
              <a:rPr lang="zh-CN" altLang="en-US"/>
              <a:t>系统评价原则：为了更好地对模式识别系统性能进行评价，必须使用一组独立于训练集的测试集对系统进行测试。</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E8459169-75A4-4A1C-B8D9-1F8E3E4BC962}"/>
              </a:ext>
            </a:extLst>
          </p:cNvPr>
          <p:cNvSpPr>
            <a:spLocks noGrp="1" noChangeArrowheads="1"/>
          </p:cNvSpPr>
          <p:nvPr>
            <p:ph type="title"/>
          </p:nvPr>
        </p:nvSpPr>
        <p:spPr/>
        <p:txBody>
          <a:bodyPr/>
          <a:lstStyle/>
          <a:p>
            <a:r>
              <a:rPr lang="zh-CN" altLang="en-US"/>
              <a:t>语音识别实例</a:t>
            </a:r>
          </a:p>
        </p:txBody>
      </p:sp>
      <p:sp>
        <p:nvSpPr>
          <p:cNvPr id="70659" name="内容占位符 2">
            <a:extLst>
              <a:ext uri="{FF2B5EF4-FFF2-40B4-BE49-F238E27FC236}">
                <a16:creationId xmlns:a16="http://schemas.microsoft.com/office/drawing/2014/main" id="{41E9ECE1-83A7-4F38-8DB3-4BC7DF32A2C9}"/>
              </a:ext>
            </a:extLst>
          </p:cNvPr>
          <p:cNvSpPr>
            <a:spLocks noGrp="1" noChangeArrowheads="1"/>
          </p:cNvSpPr>
          <p:nvPr>
            <p:ph idx="1"/>
          </p:nvPr>
        </p:nvSpPr>
        <p:spPr>
          <a:xfrm>
            <a:off x="1050925" y="3856038"/>
            <a:ext cx="7620000" cy="1600200"/>
          </a:xfrm>
        </p:spPr>
        <p:txBody>
          <a:bodyPr/>
          <a:lstStyle/>
          <a:p>
            <a:r>
              <a:rPr lang="zh-CN" altLang="en-US" sz="2800"/>
              <a:t>环境：语音信号</a:t>
            </a:r>
            <a:endParaRPr lang="en-US" altLang="zh-CN" sz="2800"/>
          </a:p>
          <a:p>
            <a:r>
              <a:rPr lang="zh-CN" altLang="en-US" sz="2800"/>
              <a:t>知识库：声学产生模型</a:t>
            </a:r>
            <a:endParaRPr lang="en-US" altLang="zh-CN" sz="2800"/>
          </a:p>
          <a:p>
            <a:r>
              <a:rPr lang="en-US" altLang="zh-CN" sz="2800"/>
              <a:t>Now most pocket Speech Recognizers or Translators are running on some sort of learning device — the more you play/use them, the smarter they become.</a:t>
            </a:r>
          </a:p>
        </p:txBody>
      </p:sp>
      <p:pic>
        <p:nvPicPr>
          <p:cNvPr id="70660" name="Picture 2">
            <a:extLst>
              <a:ext uri="{FF2B5EF4-FFF2-40B4-BE49-F238E27FC236}">
                <a16:creationId xmlns:a16="http://schemas.microsoft.com/office/drawing/2014/main" id="{1CDE2790-9DCD-4F18-B238-1C01F4492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835150"/>
            <a:ext cx="28003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3">
            <a:extLst>
              <a:ext uri="{FF2B5EF4-FFF2-40B4-BE49-F238E27FC236}">
                <a16:creationId xmlns:a16="http://schemas.microsoft.com/office/drawing/2014/main" id="{2EB56508-85C9-447A-B317-3F364C314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775" y="1597025"/>
            <a:ext cx="28575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AC111767-2FD5-4CDF-9D93-11D63B7661C1}"/>
              </a:ext>
            </a:extLst>
          </p:cNvPr>
          <p:cNvSpPr>
            <a:spLocks noGrp="1" noChangeArrowheads="1"/>
          </p:cNvSpPr>
          <p:nvPr>
            <p:ph type="title"/>
          </p:nvPr>
        </p:nvSpPr>
        <p:spPr/>
        <p:txBody>
          <a:bodyPr/>
          <a:lstStyle/>
          <a:p>
            <a:r>
              <a:rPr lang="zh-CN" altLang="en-US"/>
              <a:t>语音识别过程</a:t>
            </a:r>
          </a:p>
        </p:txBody>
      </p:sp>
      <p:sp>
        <p:nvSpPr>
          <p:cNvPr id="71683" name="内容占位符 2">
            <a:extLst>
              <a:ext uri="{FF2B5EF4-FFF2-40B4-BE49-F238E27FC236}">
                <a16:creationId xmlns:a16="http://schemas.microsoft.com/office/drawing/2014/main" id="{573B22E8-D6CA-42C0-8F6C-08C4D95750CB}"/>
              </a:ext>
            </a:extLst>
          </p:cNvPr>
          <p:cNvSpPr>
            <a:spLocks noGrp="1" noChangeArrowheads="1"/>
          </p:cNvSpPr>
          <p:nvPr>
            <p:ph idx="1"/>
          </p:nvPr>
        </p:nvSpPr>
        <p:spPr>
          <a:xfrm>
            <a:off x="1143000" y="3913188"/>
            <a:ext cx="7620000" cy="2476500"/>
          </a:xfrm>
        </p:spPr>
        <p:txBody>
          <a:bodyPr/>
          <a:lstStyle/>
          <a:p>
            <a:r>
              <a:rPr lang="zh-CN" altLang="en-US"/>
              <a:t>语音特征提取：</a:t>
            </a:r>
            <a:endParaRPr lang="en-US" altLang="zh-CN"/>
          </a:p>
          <a:p>
            <a:pPr lvl="1" algn="just"/>
            <a:r>
              <a:rPr lang="zh-CN" altLang="en-US"/>
              <a:t>感知特征：音调、音高、旋律、节奏</a:t>
            </a:r>
            <a:endParaRPr lang="en-US" altLang="zh-CN"/>
          </a:p>
          <a:p>
            <a:pPr lvl="1" algn="just"/>
            <a:r>
              <a:rPr lang="zh-CN" altLang="en-US"/>
              <a:t>声学特征：能量、过零率、</a:t>
            </a:r>
            <a:r>
              <a:rPr lang="en-US" altLang="zh-CN"/>
              <a:t>LPC</a:t>
            </a:r>
            <a:r>
              <a:rPr lang="zh-CN" altLang="en-US"/>
              <a:t>系数</a:t>
            </a:r>
            <a:endParaRPr lang="en-US" altLang="zh-CN"/>
          </a:p>
          <a:p>
            <a:endParaRPr lang="zh-CN" altLang="en-US"/>
          </a:p>
        </p:txBody>
      </p:sp>
      <p:sp>
        <p:nvSpPr>
          <p:cNvPr id="71684" name="矩形 4">
            <a:extLst>
              <a:ext uri="{FF2B5EF4-FFF2-40B4-BE49-F238E27FC236}">
                <a16:creationId xmlns:a16="http://schemas.microsoft.com/office/drawing/2014/main" id="{AB4DB93D-A780-401E-82DC-1F1EE67FD854}"/>
              </a:ext>
            </a:extLst>
          </p:cNvPr>
          <p:cNvSpPr>
            <a:spLocks noChangeArrowheads="1"/>
          </p:cNvSpPr>
          <p:nvPr/>
        </p:nvSpPr>
        <p:spPr bwMode="auto">
          <a:xfrm>
            <a:off x="2857500" y="1714500"/>
            <a:ext cx="20574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声学模型训练</a:t>
            </a:r>
          </a:p>
        </p:txBody>
      </p:sp>
      <p:sp>
        <p:nvSpPr>
          <p:cNvPr id="71685" name="矩形 5">
            <a:extLst>
              <a:ext uri="{FF2B5EF4-FFF2-40B4-BE49-F238E27FC236}">
                <a16:creationId xmlns:a16="http://schemas.microsoft.com/office/drawing/2014/main" id="{748FED18-27C4-4B8F-BB16-BE240A430D9F}"/>
              </a:ext>
            </a:extLst>
          </p:cNvPr>
          <p:cNvSpPr>
            <a:spLocks noChangeArrowheads="1"/>
          </p:cNvSpPr>
          <p:nvPr/>
        </p:nvSpPr>
        <p:spPr bwMode="auto">
          <a:xfrm>
            <a:off x="5162550" y="1695450"/>
            <a:ext cx="20574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语言模型训练</a:t>
            </a:r>
          </a:p>
        </p:txBody>
      </p:sp>
      <p:sp>
        <p:nvSpPr>
          <p:cNvPr id="7" name="矩形 6">
            <a:extLst>
              <a:ext uri="{FF2B5EF4-FFF2-40B4-BE49-F238E27FC236}">
                <a16:creationId xmlns:a16="http://schemas.microsoft.com/office/drawing/2014/main" id="{FC2BDAF3-FD8E-4109-AAE4-59060B18A695}"/>
              </a:ext>
            </a:extLst>
          </p:cNvPr>
          <p:cNvSpPr/>
          <p:nvPr/>
        </p:nvSpPr>
        <p:spPr bwMode="auto">
          <a:xfrm>
            <a:off x="990600" y="2809875"/>
            <a:ext cx="1428750" cy="438150"/>
          </a:xfrm>
          <a:prstGeom prst="rect">
            <a:avLst/>
          </a:prstGeom>
          <a:noFill/>
          <a:ln w="9525" cap="flat" cmpd="sng" algn="ctr">
            <a:solidFill>
              <a:schemeClr val="tx1"/>
            </a:solidFill>
            <a:prstDash val="dash"/>
            <a:round/>
            <a:headEnd type="none" w="med" len="med"/>
            <a:tailEnd type="none" w="med" len="med"/>
          </a:ln>
          <a:effectLst/>
        </p:spPr>
        <p:txBody>
          <a:bodyPr wrap="none">
            <a:normAutofit lnSpcReduction="10000"/>
          </a:bodyPr>
          <a:lstStyle/>
          <a:p>
            <a:pPr eaLnBrk="1" hangingPunct="1">
              <a:defRPr/>
            </a:pPr>
            <a:r>
              <a:rPr lang="zh-CN" altLang="en-US" dirty="0"/>
              <a:t>语音信号</a:t>
            </a:r>
          </a:p>
        </p:txBody>
      </p:sp>
      <p:sp>
        <p:nvSpPr>
          <p:cNvPr id="71687" name="矩形 7">
            <a:extLst>
              <a:ext uri="{FF2B5EF4-FFF2-40B4-BE49-F238E27FC236}">
                <a16:creationId xmlns:a16="http://schemas.microsoft.com/office/drawing/2014/main" id="{48781D31-60BC-451E-BC81-2D2EF285A797}"/>
              </a:ext>
            </a:extLst>
          </p:cNvPr>
          <p:cNvSpPr>
            <a:spLocks noChangeArrowheads="1"/>
          </p:cNvSpPr>
          <p:nvPr/>
        </p:nvSpPr>
        <p:spPr bwMode="auto">
          <a:xfrm>
            <a:off x="2863850" y="2781300"/>
            <a:ext cx="1485900" cy="4953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特征提取</a:t>
            </a:r>
          </a:p>
        </p:txBody>
      </p:sp>
      <p:sp>
        <p:nvSpPr>
          <p:cNvPr id="71688" name="矩形 8">
            <a:extLst>
              <a:ext uri="{FF2B5EF4-FFF2-40B4-BE49-F238E27FC236}">
                <a16:creationId xmlns:a16="http://schemas.microsoft.com/office/drawing/2014/main" id="{EF90AEED-9C1B-43BB-8BF2-D03B32D49C17}"/>
              </a:ext>
            </a:extLst>
          </p:cNvPr>
          <p:cNvSpPr>
            <a:spLocks noChangeArrowheads="1"/>
          </p:cNvSpPr>
          <p:nvPr/>
        </p:nvSpPr>
        <p:spPr bwMode="auto">
          <a:xfrm>
            <a:off x="4794250" y="2781300"/>
            <a:ext cx="1257300" cy="4953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解码器</a:t>
            </a:r>
          </a:p>
        </p:txBody>
      </p:sp>
      <p:sp>
        <p:nvSpPr>
          <p:cNvPr id="10" name="矩形 9">
            <a:extLst>
              <a:ext uri="{FF2B5EF4-FFF2-40B4-BE49-F238E27FC236}">
                <a16:creationId xmlns:a16="http://schemas.microsoft.com/office/drawing/2014/main" id="{5F5DB768-BBD1-40E5-89FD-0717BA233673}"/>
              </a:ext>
            </a:extLst>
          </p:cNvPr>
          <p:cNvSpPr/>
          <p:nvPr/>
        </p:nvSpPr>
        <p:spPr bwMode="auto">
          <a:xfrm>
            <a:off x="6496050" y="2667000"/>
            <a:ext cx="1543050" cy="723900"/>
          </a:xfrm>
          <a:prstGeom prst="rect">
            <a:avLst/>
          </a:prstGeom>
          <a:noFill/>
          <a:ln w="9525" cap="flat" cmpd="sng" algn="ctr">
            <a:solidFill>
              <a:schemeClr val="tx1"/>
            </a:solidFill>
            <a:prstDash val="solid"/>
            <a:round/>
            <a:headEnd type="none" w="med" len="med"/>
            <a:tailEnd type="none" w="med" len="med"/>
          </a:ln>
          <a:effectLst/>
        </p:spPr>
        <p:txBody>
          <a:bodyPr wrap="none">
            <a:normAutofit fontScale="92500" lnSpcReduction="10000"/>
          </a:bodyPr>
          <a:lstStyle/>
          <a:p>
            <a:pPr algn="ctr" eaLnBrk="1" hangingPunct="1">
              <a:defRPr/>
            </a:pPr>
            <a:r>
              <a:rPr lang="zh-CN" altLang="en-US" dirty="0"/>
              <a:t>识别结果</a:t>
            </a:r>
            <a:endParaRPr lang="en-US" altLang="zh-CN" dirty="0"/>
          </a:p>
          <a:p>
            <a:pPr algn="ctr" eaLnBrk="1" hangingPunct="1">
              <a:defRPr/>
            </a:pPr>
            <a:r>
              <a:rPr lang="zh-CN" altLang="en-US" dirty="0"/>
              <a:t>字符串</a:t>
            </a:r>
          </a:p>
        </p:txBody>
      </p:sp>
      <p:cxnSp>
        <p:nvCxnSpPr>
          <p:cNvPr id="71690" name="直接箭头连接符 11">
            <a:extLst>
              <a:ext uri="{FF2B5EF4-FFF2-40B4-BE49-F238E27FC236}">
                <a16:creationId xmlns:a16="http://schemas.microsoft.com/office/drawing/2014/main" id="{BBD0244E-1951-4C13-B9AF-2E64F5A60864}"/>
              </a:ext>
            </a:extLst>
          </p:cNvPr>
          <p:cNvCxnSpPr>
            <a:cxnSpLocks noChangeShapeType="1"/>
            <a:stCxn id="7" idx="3"/>
            <a:endCxn id="71687" idx="1"/>
          </p:cNvCxnSpPr>
          <p:nvPr/>
        </p:nvCxnSpPr>
        <p:spPr bwMode="auto">
          <a:xfrm>
            <a:off x="24193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1" name="直接箭头连接符 13">
            <a:extLst>
              <a:ext uri="{FF2B5EF4-FFF2-40B4-BE49-F238E27FC236}">
                <a16:creationId xmlns:a16="http://schemas.microsoft.com/office/drawing/2014/main" id="{7D173823-08E8-4481-87A7-DDE93D83AF52}"/>
              </a:ext>
            </a:extLst>
          </p:cNvPr>
          <p:cNvCxnSpPr>
            <a:cxnSpLocks noChangeShapeType="1"/>
            <a:stCxn id="71687" idx="3"/>
            <a:endCxn id="71688" idx="1"/>
          </p:cNvCxnSpPr>
          <p:nvPr/>
        </p:nvCxnSpPr>
        <p:spPr bwMode="auto">
          <a:xfrm>
            <a:off x="43497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2" name="直接箭头连接符 15">
            <a:extLst>
              <a:ext uri="{FF2B5EF4-FFF2-40B4-BE49-F238E27FC236}">
                <a16:creationId xmlns:a16="http://schemas.microsoft.com/office/drawing/2014/main" id="{236BAB56-BD45-4874-BFD7-C7194CF30610}"/>
              </a:ext>
            </a:extLst>
          </p:cNvPr>
          <p:cNvCxnSpPr>
            <a:cxnSpLocks noChangeShapeType="1"/>
            <a:stCxn id="71688" idx="3"/>
            <a:endCxn id="10" idx="1"/>
          </p:cNvCxnSpPr>
          <p:nvPr/>
        </p:nvCxnSpPr>
        <p:spPr bwMode="auto">
          <a:xfrm>
            <a:off x="60515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3" name="肘形连接符 19">
            <a:extLst>
              <a:ext uri="{FF2B5EF4-FFF2-40B4-BE49-F238E27FC236}">
                <a16:creationId xmlns:a16="http://schemas.microsoft.com/office/drawing/2014/main" id="{CB265D34-6366-4BDF-BA14-E9BA4DBD05B8}"/>
              </a:ext>
            </a:extLst>
          </p:cNvPr>
          <p:cNvCxnSpPr>
            <a:cxnSpLocks noChangeShapeType="1"/>
            <a:stCxn id="71684" idx="2"/>
            <a:endCxn id="71688" idx="0"/>
          </p:cNvCxnSpPr>
          <p:nvPr/>
        </p:nvCxnSpPr>
        <p:spPr bwMode="auto">
          <a:xfrm rot="16200000" flipH="1">
            <a:off x="4349750" y="1708150"/>
            <a:ext cx="609600" cy="1536700"/>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4" name="形状 21">
            <a:extLst>
              <a:ext uri="{FF2B5EF4-FFF2-40B4-BE49-F238E27FC236}">
                <a16:creationId xmlns:a16="http://schemas.microsoft.com/office/drawing/2014/main" id="{36E8A405-7BA0-4F5E-929F-7AD1BB079B8A}"/>
              </a:ext>
            </a:extLst>
          </p:cNvPr>
          <p:cNvCxnSpPr>
            <a:cxnSpLocks noChangeShapeType="1"/>
            <a:stCxn id="71685" idx="2"/>
          </p:cNvCxnSpPr>
          <p:nvPr/>
        </p:nvCxnSpPr>
        <p:spPr bwMode="auto">
          <a:xfrm rot="5400000">
            <a:off x="5543550" y="1828800"/>
            <a:ext cx="323850" cy="971550"/>
          </a:xfrm>
          <a:prstGeom prst="bentConnector2">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1695" name="直接连接符 24">
            <a:extLst>
              <a:ext uri="{FF2B5EF4-FFF2-40B4-BE49-F238E27FC236}">
                <a16:creationId xmlns:a16="http://schemas.microsoft.com/office/drawing/2014/main" id="{D7C57A94-E9CD-4974-93E7-B8ED8F726DD7}"/>
              </a:ext>
            </a:extLst>
          </p:cNvPr>
          <p:cNvCxnSpPr>
            <a:cxnSpLocks noChangeShapeType="1"/>
          </p:cNvCxnSpPr>
          <p:nvPr/>
        </p:nvCxnSpPr>
        <p:spPr bwMode="auto">
          <a:xfrm>
            <a:off x="876300" y="2381250"/>
            <a:ext cx="7810500" cy="19050"/>
          </a:xfrm>
          <a:prstGeom prst="line">
            <a:avLst/>
          </a:prstGeom>
          <a:noFill/>
          <a:ln w="9525" algn="ctr">
            <a:solidFill>
              <a:srgbClr val="FF0000"/>
            </a:solidFill>
            <a:prstDash val="sysDash"/>
            <a:round/>
            <a:headEnd/>
            <a:tailEnd/>
          </a:ln>
          <a:extLst>
            <a:ext uri="{909E8E84-426E-40DD-AFC4-6F175D3DCCD1}">
              <a14:hiddenFill xmlns:a14="http://schemas.microsoft.com/office/drawing/2010/main">
                <a:noFill/>
              </a14:hiddenFill>
            </a:ext>
          </a:extLst>
        </p:spPr>
      </p:cxnSp>
      <p:sp>
        <p:nvSpPr>
          <p:cNvPr id="27" name="矩形 26">
            <a:extLst>
              <a:ext uri="{FF2B5EF4-FFF2-40B4-BE49-F238E27FC236}">
                <a16:creationId xmlns:a16="http://schemas.microsoft.com/office/drawing/2014/main" id="{75B7E091-7EE1-43E7-BEDF-96E12E618360}"/>
              </a:ext>
            </a:extLst>
          </p:cNvPr>
          <p:cNvSpPr/>
          <p:nvPr/>
        </p:nvSpPr>
        <p:spPr bwMode="auto">
          <a:xfrm>
            <a:off x="8153400" y="1781175"/>
            <a:ext cx="1428750" cy="438150"/>
          </a:xfrm>
          <a:prstGeom prst="rect">
            <a:avLst/>
          </a:prstGeom>
          <a:noFill/>
          <a:ln w="9525" cap="flat" cmpd="sng" algn="ctr">
            <a:noFill/>
            <a:prstDash val="dash"/>
            <a:round/>
            <a:headEnd type="none" w="med" len="med"/>
            <a:tailEnd type="none" w="med" len="med"/>
          </a:ln>
          <a:effectLst/>
        </p:spPr>
        <p:txBody>
          <a:bodyPr wrap="none">
            <a:normAutofit lnSpcReduction="10000"/>
          </a:bodyPr>
          <a:lstStyle/>
          <a:p>
            <a:pPr eaLnBrk="1" hangingPunct="1">
              <a:defRPr/>
            </a:pPr>
            <a:r>
              <a:rPr lang="zh-CN" altLang="en-US" dirty="0"/>
              <a:t>离线</a:t>
            </a:r>
          </a:p>
        </p:txBody>
      </p:sp>
      <p:sp>
        <p:nvSpPr>
          <p:cNvPr id="28" name="矩形 27">
            <a:extLst>
              <a:ext uri="{FF2B5EF4-FFF2-40B4-BE49-F238E27FC236}">
                <a16:creationId xmlns:a16="http://schemas.microsoft.com/office/drawing/2014/main" id="{C11E1179-B108-45A7-A3F0-E19B56D9F9BF}"/>
              </a:ext>
            </a:extLst>
          </p:cNvPr>
          <p:cNvSpPr/>
          <p:nvPr/>
        </p:nvSpPr>
        <p:spPr bwMode="auto">
          <a:xfrm>
            <a:off x="8115300" y="2543175"/>
            <a:ext cx="1428750" cy="438150"/>
          </a:xfrm>
          <a:prstGeom prst="rect">
            <a:avLst/>
          </a:prstGeom>
          <a:noFill/>
          <a:ln w="9525" cap="flat" cmpd="sng" algn="ctr">
            <a:noFill/>
            <a:prstDash val="dash"/>
            <a:round/>
            <a:headEnd type="none" w="med" len="med"/>
            <a:tailEnd type="none" w="med" len="med"/>
          </a:ln>
          <a:effectLst/>
        </p:spPr>
        <p:txBody>
          <a:bodyPr wrap="none">
            <a:normAutofit lnSpcReduction="10000"/>
          </a:bodyPr>
          <a:lstStyle/>
          <a:p>
            <a:pPr eaLnBrk="1" hangingPunct="1">
              <a:defRPr/>
            </a:pPr>
            <a:r>
              <a:rPr lang="zh-CN" altLang="en-US" dirty="0"/>
              <a:t>在线</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4B81A5D5-0B88-4362-8F64-44EEA03CC3CD}"/>
              </a:ext>
            </a:extLst>
          </p:cNvPr>
          <p:cNvSpPr>
            <a:spLocks noGrp="1" noChangeArrowheads="1"/>
          </p:cNvSpPr>
          <p:nvPr>
            <p:ph type="title"/>
          </p:nvPr>
        </p:nvSpPr>
        <p:spPr/>
        <p:txBody>
          <a:bodyPr/>
          <a:lstStyle/>
          <a:p>
            <a:r>
              <a:rPr lang="zh-CN" altLang="en-US"/>
              <a:t>语音识别过程</a:t>
            </a:r>
          </a:p>
        </p:txBody>
      </p:sp>
      <p:sp>
        <p:nvSpPr>
          <p:cNvPr id="73731" name="内容占位符 2">
            <a:extLst>
              <a:ext uri="{FF2B5EF4-FFF2-40B4-BE49-F238E27FC236}">
                <a16:creationId xmlns:a16="http://schemas.microsoft.com/office/drawing/2014/main" id="{594AE0C3-2C00-470C-A02A-78889F8B3B82}"/>
              </a:ext>
            </a:extLst>
          </p:cNvPr>
          <p:cNvSpPr>
            <a:spLocks noGrp="1" noChangeArrowheads="1"/>
          </p:cNvSpPr>
          <p:nvPr>
            <p:ph idx="1"/>
          </p:nvPr>
        </p:nvSpPr>
        <p:spPr>
          <a:xfrm>
            <a:off x="1066800" y="1752600"/>
            <a:ext cx="7116763" cy="4114800"/>
          </a:xfrm>
        </p:spPr>
        <p:txBody>
          <a:bodyPr/>
          <a:lstStyle/>
          <a:p>
            <a:pPr algn="just"/>
            <a:r>
              <a:rPr lang="zh-CN" altLang="en-US"/>
              <a:t>声学模型：</a:t>
            </a:r>
            <a:endParaRPr lang="en-US" altLang="zh-CN"/>
          </a:p>
          <a:p>
            <a:pPr lvl="1" algn="just"/>
            <a:r>
              <a:rPr lang="zh-CN" altLang="en-US"/>
              <a:t>通常是将获取的语音特征使用训练算法进行训练后产生。</a:t>
            </a:r>
            <a:endParaRPr lang="en-US" altLang="zh-CN"/>
          </a:p>
          <a:p>
            <a:pPr lvl="1" algn="just"/>
            <a:r>
              <a:rPr lang="zh-CN" altLang="en-US"/>
              <a:t>在识别时将输入的语音特征同声学模型（模式）进行匹配与比较，得到最佳的识别结果。</a:t>
            </a:r>
            <a:endParaRPr lang="en-US" altLang="zh-CN"/>
          </a:p>
          <a:p>
            <a:pPr lvl="1" algn="just"/>
            <a:r>
              <a:rPr lang="zh-CN" altLang="en-US"/>
              <a:t>常用的模型包括：隐马尔可夫模型</a:t>
            </a:r>
            <a:r>
              <a:rPr lang="en-US" altLang="zh-CN"/>
              <a:t>HMM</a:t>
            </a:r>
            <a:r>
              <a:rPr lang="zh-CN" altLang="en-US"/>
              <a:t>、支持向量机</a:t>
            </a:r>
            <a:r>
              <a:rPr lang="en-US" altLang="zh-CN"/>
              <a:t>SVM</a:t>
            </a:r>
            <a:r>
              <a:rPr lang="zh-CN" altLang="en-US"/>
              <a:t>、人工神经网络。</a:t>
            </a:r>
            <a:endParaRPr lang="en-US" altLang="zh-CN"/>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6683950-3566-444A-AD9C-4243D3FAA33C}"/>
              </a:ext>
            </a:extLst>
          </p:cNvPr>
          <p:cNvSpPr>
            <a:spLocks noGrp="1" noChangeArrowheads="1"/>
          </p:cNvSpPr>
          <p:nvPr>
            <p:ph type="title"/>
          </p:nvPr>
        </p:nvSpPr>
        <p:spPr/>
        <p:txBody>
          <a:bodyPr/>
          <a:lstStyle/>
          <a:p>
            <a:pPr eaLnBrk="1" hangingPunct="1"/>
            <a:r>
              <a:rPr lang="zh-CN" altLang="en-US"/>
              <a:t>教学目标</a:t>
            </a:r>
          </a:p>
        </p:txBody>
      </p:sp>
      <p:sp>
        <p:nvSpPr>
          <p:cNvPr id="9219" name="Rectangle 3">
            <a:extLst>
              <a:ext uri="{FF2B5EF4-FFF2-40B4-BE49-F238E27FC236}">
                <a16:creationId xmlns:a16="http://schemas.microsoft.com/office/drawing/2014/main" id="{C89E0C08-350D-42FA-B76A-D71A2E63A5BC}"/>
              </a:ext>
            </a:extLst>
          </p:cNvPr>
          <p:cNvSpPr>
            <a:spLocks noGrp="1" noChangeArrowheads="1"/>
          </p:cNvSpPr>
          <p:nvPr>
            <p:ph type="body" idx="1"/>
          </p:nvPr>
        </p:nvSpPr>
        <p:spPr/>
        <p:txBody>
          <a:bodyPr/>
          <a:lstStyle/>
          <a:p>
            <a:pPr eaLnBrk="1" hangingPunct="1"/>
            <a:r>
              <a:rPr lang="zh-CN" altLang="en-US">
                <a:latin typeface="宋体" panose="02010600030101010101" pitchFamily="2" charset="-122"/>
              </a:rPr>
              <a:t>掌握模式识别与机器学习的基本概念和方法</a:t>
            </a: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有效地运用所学知识和方法解决实际问题</a:t>
            </a: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为研究新的模式识别与机器学习的理论和方法打下基础</a:t>
            </a:r>
            <a:r>
              <a:rPr lang="zh-CN" altLang="en-US"/>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30C74F97-9368-4FFC-A062-4ED872675CCC}"/>
              </a:ext>
            </a:extLst>
          </p:cNvPr>
          <p:cNvSpPr>
            <a:spLocks noGrp="1" noChangeArrowheads="1"/>
          </p:cNvSpPr>
          <p:nvPr>
            <p:ph type="title"/>
          </p:nvPr>
        </p:nvSpPr>
        <p:spPr/>
        <p:txBody>
          <a:bodyPr/>
          <a:lstStyle/>
          <a:p>
            <a:r>
              <a:rPr lang="zh-CN" altLang="en-US"/>
              <a:t>计算机视觉应用实例</a:t>
            </a:r>
          </a:p>
        </p:txBody>
      </p:sp>
      <p:sp>
        <p:nvSpPr>
          <p:cNvPr id="74755" name="内容占位符 2">
            <a:extLst>
              <a:ext uri="{FF2B5EF4-FFF2-40B4-BE49-F238E27FC236}">
                <a16:creationId xmlns:a16="http://schemas.microsoft.com/office/drawing/2014/main" id="{3A72AFB8-FBB2-458F-91DA-F58BCE43EE96}"/>
              </a:ext>
            </a:extLst>
          </p:cNvPr>
          <p:cNvSpPr>
            <a:spLocks noGrp="1" noChangeArrowheads="1"/>
          </p:cNvSpPr>
          <p:nvPr>
            <p:ph idx="1"/>
          </p:nvPr>
        </p:nvSpPr>
        <p:spPr/>
        <p:txBody>
          <a:bodyPr/>
          <a:lstStyle/>
          <a:p>
            <a:endParaRPr lang="zh-CN" altLang="en-US"/>
          </a:p>
        </p:txBody>
      </p:sp>
      <p:pic>
        <p:nvPicPr>
          <p:cNvPr id="74756" name="Picture 4">
            <a:extLst>
              <a:ext uri="{FF2B5EF4-FFF2-40B4-BE49-F238E27FC236}">
                <a16:creationId xmlns:a16="http://schemas.microsoft.com/office/drawing/2014/main" id="{D26B60D6-65C8-4008-A095-FC3E6947E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8" y="1660525"/>
            <a:ext cx="69596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E3C63723-B292-41E5-A07B-C8676FD2C882}"/>
              </a:ext>
            </a:extLst>
          </p:cNvPr>
          <p:cNvSpPr>
            <a:spLocks noGrp="1" noChangeArrowheads="1"/>
          </p:cNvSpPr>
          <p:nvPr>
            <p:ph type="title"/>
          </p:nvPr>
        </p:nvSpPr>
        <p:spPr/>
        <p:txBody>
          <a:bodyPr/>
          <a:lstStyle/>
          <a:p>
            <a:r>
              <a:rPr lang="zh-CN" altLang="en-US"/>
              <a:t>人脸识别过程</a:t>
            </a:r>
          </a:p>
        </p:txBody>
      </p:sp>
      <p:sp>
        <p:nvSpPr>
          <p:cNvPr id="75779" name="内容占位符 2">
            <a:extLst>
              <a:ext uri="{FF2B5EF4-FFF2-40B4-BE49-F238E27FC236}">
                <a16:creationId xmlns:a16="http://schemas.microsoft.com/office/drawing/2014/main" id="{567BDA92-75A4-4E64-9EBC-7A52CC2A6546}"/>
              </a:ext>
            </a:extLst>
          </p:cNvPr>
          <p:cNvSpPr>
            <a:spLocks noGrp="1" noChangeArrowheads="1"/>
          </p:cNvSpPr>
          <p:nvPr>
            <p:ph idx="1"/>
          </p:nvPr>
        </p:nvSpPr>
        <p:spPr>
          <a:xfrm>
            <a:off x="927100" y="4533900"/>
            <a:ext cx="7620000" cy="2324100"/>
          </a:xfrm>
        </p:spPr>
        <p:txBody>
          <a:bodyPr/>
          <a:lstStyle/>
          <a:p>
            <a:r>
              <a:rPr lang="zh-CN" altLang="en-US" sz="2800"/>
              <a:t>人脸检测方法：</a:t>
            </a:r>
            <a:endParaRPr lang="en-US" altLang="zh-CN" sz="2800"/>
          </a:p>
          <a:p>
            <a:pPr lvl="1"/>
            <a:r>
              <a:rPr lang="zh-CN" altLang="en-US" sz="2400"/>
              <a:t>模板匹配：固定模板、可变形模板</a:t>
            </a:r>
            <a:endParaRPr lang="en-US" altLang="zh-CN" sz="2400"/>
          </a:p>
          <a:p>
            <a:pPr lvl="1"/>
            <a:r>
              <a:rPr lang="zh-CN" altLang="en-US" sz="2400"/>
              <a:t>基于不变特征的方法：如肤色特征</a:t>
            </a:r>
            <a:endParaRPr lang="en-US" altLang="zh-CN" sz="2400"/>
          </a:p>
          <a:p>
            <a:pPr lvl="1"/>
            <a:r>
              <a:rPr lang="zh-CN" altLang="en-US" sz="2400"/>
              <a:t>基于外观学习的方法：人脸和非人脸分类问题（</a:t>
            </a:r>
            <a:r>
              <a:rPr lang="en-US" altLang="zh-CN" sz="2400"/>
              <a:t>Haar</a:t>
            </a:r>
            <a:r>
              <a:rPr lang="zh-CN" altLang="en-US" sz="2400"/>
              <a:t>特征＋</a:t>
            </a:r>
            <a:r>
              <a:rPr lang="en-US" altLang="zh-CN" sz="2400"/>
              <a:t>AdaBoost)</a:t>
            </a:r>
            <a:endParaRPr lang="zh-CN" altLang="en-US" sz="2400"/>
          </a:p>
        </p:txBody>
      </p:sp>
      <p:grpSp>
        <p:nvGrpSpPr>
          <p:cNvPr id="75780" name="组合 50">
            <a:extLst>
              <a:ext uri="{FF2B5EF4-FFF2-40B4-BE49-F238E27FC236}">
                <a16:creationId xmlns:a16="http://schemas.microsoft.com/office/drawing/2014/main" id="{77BC5889-C07A-4FBA-B02B-BAA6D52AE85D}"/>
              </a:ext>
            </a:extLst>
          </p:cNvPr>
          <p:cNvGrpSpPr>
            <a:grpSpLocks/>
          </p:cNvGrpSpPr>
          <p:nvPr/>
        </p:nvGrpSpPr>
        <p:grpSpPr bwMode="auto">
          <a:xfrm>
            <a:off x="1270000" y="1557338"/>
            <a:ext cx="6311900" cy="2900362"/>
            <a:chOff x="1270000" y="1557598"/>
            <a:chExt cx="6311900" cy="2900102"/>
          </a:xfrm>
        </p:grpSpPr>
        <p:pic>
          <p:nvPicPr>
            <p:cNvPr id="75781" name="Picture 2">
              <a:extLst>
                <a:ext uri="{FF2B5EF4-FFF2-40B4-BE49-F238E27FC236}">
                  <a16:creationId xmlns:a16="http://schemas.microsoft.com/office/drawing/2014/main" id="{435118CA-E273-42AA-9565-B12C12E3A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121" r="67949"/>
            <a:stretch>
              <a:fillRect/>
            </a:stretch>
          </p:blipFill>
          <p:spPr bwMode="auto">
            <a:xfrm>
              <a:off x="1270000" y="1557598"/>
              <a:ext cx="9525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3">
              <a:extLst>
                <a:ext uri="{FF2B5EF4-FFF2-40B4-BE49-F238E27FC236}">
                  <a16:creationId xmlns:a16="http://schemas.microsoft.com/office/drawing/2014/main" id="{2905608E-3E67-4CBD-96FE-B2DAD78CF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0" y="1581257"/>
              <a:ext cx="819150" cy="113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3" name="圆角矩形 5">
              <a:extLst>
                <a:ext uri="{FF2B5EF4-FFF2-40B4-BE49-F238E27FC236}">
                  <a16:creationId xmlns:a16="http://schemas.microsoft.com/office/drawing/2014/main" id="{97085D2E-D9FB-4D73-9509-D94544A3550A}"/>
                </a:ext>
              </a:extLst>
            </p:cNvPr>
            <p:cNvSpPr>
              <a:spLocks noChangeArrowheads="1"/>
            </p:cNvSpPr>
            <p:nvPr/>
          </p:nvSpPr>
          <p:spPr bwMode="auto">
            <a:xfrm>
              <a:off x="1816100" y="2959100"/>
              <a:ext cx="1003300" cy="3302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人脸检测</a:t>
              </a:r>
            </a:p>
          </p:txBody>
        </p:sp>
        <p:sp>
          <p:nvSpPr>
            <p:cNvPr id="75784" name="圆角矩形 6">
              <a:extLst>
                <a:ext uri="{FF2B5EF4-FFF2-40B4-BE49-F238E27FC236}">
                  <a16:creationId xmlns:a16="http://schemas.microsoft.com/office/drawing/2014/main" id="{0814FA7D-AB13-447A-83AD-B2C35256CA19}"/>
                </a:ext>
              </a:extLst>
            </p:cNvPr>
            <p:cNvSpPr>
              <a:spLocks noChangeArrowheads="1"/>
            </p:cNvSpPr>
            <p:nvPr/>
          </p:nvSpPr>
          <p:spPr bwMode="auto">
            <a:xfrm>
              <a:off x="3111500" y="2908300"/>
              <a:ext cx="12065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定位特征点</a:t>
              </a:r>
            </a:p>
          </p:txBody>
        </p:sp>
        <p:sp>
          <p:nvSpPr>
            <p:cNvPr id="75785" name="圆角矩形 7">
              <a:extLst>
                <a:ext uri="{FF2B5EF4-FFF2-40B4-BE49-F238E27FC236}">
                  <a16:creationId xmlns:a16="http://schemas.microsoft.com/office/drawing/2014/main" id="{401F25B5-986C-431A-9668-0C2E1290CFF4}"/>
                </a:ext>
              </a:extLst>
            </p:cNvPr>
            <p:cNvSpPr>
              <a:spLocks noChangeArrowheads="1"/>
            </p:cNvSpPr>
            <p:nvPr/>
          </p:nvSpPr>
          <p:spPr bwMode="auto">
            <a:xfrm>
              <a:off x="4584700" y="2921000"/>
              <a:ext cx="1003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提取特征</a:t>
              </a:r>
            </a:p>
          </p:txBody>
        </p:sp>
        <p:sp>
          <p:nvSpPr>
            <p:cNvPr id="75786" name="圆角矩形 8">
              <a:extLst>
                <a:ext uri="{FF2B5EF4-FFF2-40B4-BE49-F238E27FC236}">
                  <a16:creationId xmlns:a16="http://schemas.microsoft.com/office/drawing/2014/main" id="{5901EDBF-5BA5-4C77-95A7-20B3543F27C4}"/>
                </a:ext>
              </a:extLst>
            </p:cNvPr>
            <p:cNvSpPr>
              <a:spLocks noChangeArrowheads="1"/>
            </p:cNvSpPr>
            <p:nvPr/>
          </p:nvSpPr>
          <p:spPr bwMode="auto">
            <a:xfrm>
              <a:off x="6032500" y="2882900"/>
              <a:ext cx="1003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模板匹配</a:t>
              </a:r>
            </a:p>
          </p:txBody>
        </p:sp>
        <p:sp>
          <p:nvSpPr>
            <p:cNvPr id="75787" name="圆柱形 9">
              <a:extLst>
                <a:ext uri="{FF2B5EF4-FFF2-40B4-BE49-F238E27FC236}">
                  <a16:creationId xmlns:a16="http://schemas.microsoft.com/office/drawing/2014/main" id="{CE01F543-4D67-419A-84CE-D1270FC3CDA0}"/>
                </a:ext>
              </a:extLst>
            </p:cNvPr>
            <p:cNvSpPr>
              <a:spLocks noChangeArrowheads="1"/>
            </p:cNvSpPr>
            <p:nvPr/>
          </p:nvSpPr>
          <p:spPr bwMode="auto">
            <a:xfrm>
              <a:off x="1854200" y="3911600"/>
              <a:ext cx="876300" cy="495300"/>
            </a:xfrm>
            <a:prstGeom prst="can">
              <a:avLst>
                <a:gd name="adj" fmla="val 25000"/>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人脸模型</a:t>
              </a:r>
            </a:p>
          </p:txBody>
        </p:sp>
        <p:sp>
          <p:nvSpPr>
            <p:cNvPr id="75788" name="圆柱形 10">
              <a:extLst>
                <a:ext uri="{FF2B5EF4-FFF2-40B4-BE49-F238E27FC236}">
                  <a16:creationId xmlns:a16="http://schemas.microsoft.com/office/drawing/2014/main" id="{F9A9F35C-4F27-4D75-B76F-B26E9A7B1D78}"/>
                </a:ext>
              </a:extLst>
            </p:cNvPr>
            <p:cNvSpPr>
              <a:spLocks noChangeArrowheads="1"/>
            </p:cNvSpPr>
            <p:nvPr/>
          </p:nvSpPr>
          <p:spPr bwMode="auto">
            <a:xfrm>
              <a:off x="3340100" y="3886200"/>
              <a:ext cx="711200" cy="571500"/>
            </a:xfrm>
            <a:prstGeom prst="can">
              <a:avLst>
                <a:gd name="adj" fmla="val 25000"/>
              </a:avLst>
            </a:prstGeom>
            <a:solidFill>
              <a:schemeClr val="accent1"/>
            </a:solidFill>
            <a:ln w="9525" algn="ctr">
              <a:solidFill>
                <a:schemeClr val="tx1"/>
              </a:solidFill>
              <a:round/>
              <a:headEnd/>
              <a:tailEnd/>
            </a:ln>
          </p:spPr>
          <p:txBody>
            <a:bodyPr wrap="none" t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特征点</a:t>
              </a:r>
              <a:endParaRPr lang="en-US" altLang="zh-CN" sz="1400"/>
            </a:p>
            <a:p>
              <a:pPr eaLnBrk="1" hangingPunct="1">
                <a:spcBef>
                  <a:spcPct val="0"/>
                </a:spcBef>
                <a:buFontTx/>
                <a:buNone/>
              </a:pPr>
              <a:r>
                <a:rPr lang="zh-CN" altLang="en-US" sz="1400"/>
                <a:t>模型</a:t>
              </a:r>
            </a:p>
          </p:txBody>
        </p:sp>
        <p:sp>
          <p:nvSpPr>
            <p:cNvPr id="75789" name="圆角矩形 11">
              <a:extLst>
                <a:ext uri="{FF2B5EF4-FFF2-40B4-BE49-F238E27FC236}">
                  <a16:creationId xmlns:a16="http://schemas.microsoft.com/office/drawing/2014/main" id="{C4CFC081-79C8-469D-ADE0-6150FB83238C}"/>
                </a:ext>
              </a:extLst>
            </p:cNvPr>
            <p:cNvSpPr>
              <a:spLocks noChangeArrowheads="1"/>
            </p:cNvSpPr>
            <p:nvPr/>
          </p:nvSpPr>
          <p:spPr bwMode="auto">
            <a:xfrm>
              <a:off x="4622800" y="4013200"/>
              <a:ext cx="622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入库</a:t>
              </a:r>
            </a:p>
          </p:txBody>
        </p:sp>
        <p:sp>
          <p:nvSpPr>
            <p:cNvPr id="75790" name="圆柱形 13">
              <a:extLst>
                <a:ext uri="{FF2B5EF4-FFF2-40B4-BE49-F238E27FC236}">
                  <a16:creationId xmlns:a16="http://schemas.microsoft.com/office/drawing/2014/main" id="{02551088-E9D1-496B-8965-44696358922C}"/>
                </a:ext>
              </a:extLst>
            </p:cNvPr>
            <p:cNvSpPr>
              <a:spLocks noChangeArrowheads="1"/>
            </p:cNvSpPr>
            <p:nvPr/>
          </p:nvSpPr>
          <p:spPr bwMode="auto">
            <a:xfrm>
              <a:off x="6184900" y="3873500"/>
              <a:ext cx="711200" cy="571500"/>
            </a:xfrm>
            <a:prstGeom prst="can">
              <a:avLst>
                <a:gd name="adj" fmla="val 25000"/>
              </a:avLst>
            </a:prstGeom>
            <a:solidFill>
              <a:schemeClr val="accent1"/>
            </a:solidFill>
            <a:ln w="9525" algn="ctr">
              <a:solidFill>
                <a:schemeClr val="tx1"/>
              </a:solidFill>
              <a:round/>
              <a:headEnd/>
              <a:tailEnd/>
            </a:ln>
          </p:spPr>
          <p:txBody>
            <a:bodyPr wrap="none" t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识别</a:t>
              </a:r>
              <a:endParaRPr lang="en-US" altLang="zh-CN" sz="1400"/>
            </a:p>
            <a:p>
              <a:pPr eaLnBrk="1" hangingPunct="1">
                <a:spcBef>
                  <a:spcPct val="0"/>
                </a:spcBef>
                <a:buFontTx/>
                <a:buNone/>
              </a:pPr>
              <a:r>
                <a:rPr lang="zh-CN" altLang="en-US" sz="1400"/>
                <a:t>模板库</a:t>
              </a:r>
            </a:p>
          </p:txBody>
        </p:sp>
        <p:sp>
          <p:nvSpPr>
            <p:cNvPr id="75791" name="折角形 14">
              <a:extLst>
                <a:ext uri="{FF2B5EF4-FFF2-40B4-BE49-F238E27FC236}">
                  <a16:creationId xmlns:a16="http://schemas.microsoft.com/office/drawing/2014/main" id="{506438AA-A1D9-4DFC-8B6B-76325E9B1627}"/>
                </a:ext>
              </a:extLst>
            </p:cNvPr>
            <p:cNvSpPr>
              <a:spLocks noChangeArrowheads="1"/>
            </p:cNvSpPr>
            <p:nvPr/>
          </p:nvSpPr>
          <p:spPr bwMode="auto">
            <a:xfrm>
              <a:off x="5537200" y="1905000"/>
              <a:ext cx="609600" cy="723900"/>
            </a:xfrm>
            <a:prstGeom prst="foldedCorner">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zh-CN" sz="1800"/>
            </a:p>
            <a:p>
              <a:pPr eaLnBrk="1" hangingPunct="1">
                <a:spcBef>
                  <a:spcPct val="0"/>
                </a:spcBef>
                <a:buFontTx/>
                <a:buNone/>
              </a:pPr>
              <a:r>
                <a:rPr lang="zh-CN" altLang="en-US" sz="1800"/>
                <a:t>特征</a:t>
              </a:r>
            </a:p>
          </p:txBody>
        </p:sp>
        <p:sp>
          <p:nvSpPr>
            <p:cNvPr id="75792" name="圆角矩形 15">
              <a:extLst>
                <a:ext uri="{FF2B5EF4-FFF2-40B4-BE49-F238E27FC236}">
                  <a16:creationId xmlns:a16="http://schemas.microsoft.com/office/drawing/2014/main" id="{4AEA11A5-F022-432C-B611-2556589B5CBB}"/>
                </a:ext>
              </a:extLst>
            </p:cNvPr>
            <p:cNvSpPr>
              <a:spLocks noChangeArrowheads="1"/>
            </p:cNvSpPr>
            <p:nvPr/>
          </p:nvSpPr>
          <p:spPr bwMode="auto">
            <a:xfrm>
              <a:off x="1752600" y="2844800"/>
              <a:ext cx="11176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cxnSp>
          <p:nvCxnSpPr>
            <p:cNvPr id="75793" name="肘形连接符 17">
              <a:extLst>
                <a:ext uri="{FF2B5EF4-FFF2-40B4-BE49-F238E27FC236}">
                  <a16:creationId xmlns:a16="http://schemas.microsoft.com/office/drawing/2014/main" id="{B53CCAE1-CFE2-49F4-8C6E-B10DB845C710}"/>
                </a:ext>
              </a:extLst>
            </p:cNvPr>
            <p:cNvCxnSpPr>
              <a:cxnSpLocks noChangeShapeType="1"/>
              <a:endCxn id="75783" idx="1"/>
            </p:cNvCxnSpPr>
            <p:nvPr/>
          </p:nvCxnSpPr>
          <p:spPr bwMode="auto">
            <a:xfrm rot="16200000" flipH="1">
              <a:off x="1517650" y="2825750"/>
              <a:ext cx="482600" cy="11430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右箭头 20">
              <a:extLst>
                <a:ext uri="{FF2B5EF4-FFF2-40B4-BE49-F238E27FC236}">
                  <a16:creationId xmlns:a16="http://schemas.microsoft.com/office/drawing/2014/main" id="{3735298E-8EEE-451F-A6A1-5B799D394620}"/>
                </a:ext>
              </a:extLst>
            </p:cNvPr>
            <p:cNvSpPr/>
            <p:nvPr/>
          </p:nvSpPr>
          <p:spPr bwMode="auto">
            <a:xfrm>
              <a:off x="2832100" y="3060825"/>
              <a:ext cx="317500" cy="152386"/>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pic>
          <p:nvPicPr>
            <p:cNvPr id="75795" name="Picture 2">
              <a:extLst>
                <a:ext uri="{FF2B5EF4-FFF2-40B4-BE49-F238E27FC236}">
                  <a16:creationId xmlns:a16="http://schemas.microsoft.com/office/drawing/2014/main" id="{747458CE-1CF5-4036-AF96-4BEF16034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803" t="19121"/>
            <a:stretch>
              <a:fillRect/>
            </a:stretch>
          </p:blipFill>
          <p:spPr bwMode="auto">
            <a:xfrm>
              <a:off x="3962400" y="1582998"/>
              <a:ext cx="9271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6" name="Picture 2">
              <a:extLst>
                <a:ext uri="{FF2B5EF4-FFF2-40B4-BE49-F238E27FC236}">
                  <a16:creationId xmlns:a16="http://schemas.microsoft.com/office/drawing/2014/main" id="{BDD8B2AE-B449-48DB-90E1-A4C1C0D7A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333" t="19121" r="39316"/>
            <a:stretch>
              <a:fillRect/>
            </a:stretch>
          </p:blipFill>
          <p:spPr bwMode="auto">
            <a:xfrm>
              <a:off x="2578100" y="1557598"/>
              <a:ext cx="8128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5797" name="形状 27">
              <a:extLst>
                <a:ext uri="{FF2B5EF4-FFF2-40B4-BE49-F238E27FC236}">
                  <a16:creationId xmlns:a16="http://schemas.microsoft.com/office/drawing/2014/main" id="{8AD94405-8B89-415E-A27A-8ED72F9485A0}"/>
                </a:ext>
              </a:extLst>
            </p:cNvPr>
            <p:cNvCxnSpPr>
              <a:cxnSpLocks noChangeShapeType="1"/>
              <a:stCxn id="21" idx="1"/>
            </p:cNvCxnSpPr>
            <p:nvPr/>
          </p:nvCxnSpPr>
          <p:spPr bwMode="auto">
            <a:xfrm rot="10800000" flipH="1">
              <a:off x="2832100" y="2661056"/>
              <a:ext cx="152400" cy="475844"/>
            </a:xfrm>
            <a:prstGeom prst="bentConnector4">
              <a:avLst>
                <a:gd name="adj1" fmla="val 100000"/>
                <a:gd name="adj2" fmla="val 58009"/>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3" name="右箭头 32">
              <a:extLst>
                <a:ext uri="{FF2B5EF4-FFF2-40B4-BE49-F238E27FC236}">
                  <a16:creationId xmlns:a16="http://schemas.microsoft.com/office/drawing/2014/main" id="{94129E0A-2707-44B1-9E0C-B6748C4A44E5}"/>
                </a:ext>
              </a:extLst>
            </p:cNvPr>
            <p:cNvSpPr/>
            <p:nvPr/>
          </p:nvSpPr>
          <p:spPr bwMode="auto">
            <a:xfrm>
              <a:off x="4343400" y="3022729"/>
              <a:ext cx="228600" cy="11429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cxnSp>
          <p:nvCxnSpPr>
            <p:cNvPr id="75799" name="形状 34">
              <a:extLst>
                <a:ext uri="{FF2B5EF4-FFF2-40B4-BE49-F238E27FC236}">
                  <a16:creationId xmlns:a16="http://schemas.microsoft.com/office/drawing/2014/main" id="{FA6D9BD9-A583-4E77-ACEB-E4D4283EB728}"/>
                </a:ext>
              </a:extLst>
            </p:cNvPr>
            <p:cNvCxnSpPr>
              <a:cxnSpLocks noChangeShapeType="1"/>
              <a:stCxn id="33" idx="1"/>
            </p:cNvCxnSpPr>
            <p:nvPr/>
          </p:nvCxnSpPr>
          <p:spPr bwMode="auto">
            <a:xfrm rot="10800000" flipH="1">
              <a:off x="4343400" y="2686456"/>
              <a:ext cx="82550" cy="393294"/>
            </a:xfrm>
            <a:prstGeom prst="bentConnector4">
              <a:avLst>
                <a:gd name="adj1" fmla="val 107690"/>
                <a:gd name="adj2" fmla="val 57264"/>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 name="右箭头 38">
              <a:extLst>
                <a:ext uri="{FF2B5EF4-FFF2-40B4-BE49-F238E27FC236}">
                  <a16:creationId xmlns:a16="http://schemas.microsoft.com/office/drawing/2014/main" id="{4CEA4A43-E567-41A6-A65E-BBE06FC07BA0}"/>
                </a:ext>
              </a:extLst>
            </p:cNvPr>
            <p:cNvSpPr/>
            <p:nvPr/>
          </p:nvSpPr>
          <p:spPr bwMode="auto">
            <a:xfrm>
              <a:off x="5626100" y="3060825"/>
              <a:ext cx="393700" cy="12698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sp>
          <p:nvSpPr>
            <p:cNvPr id="75801" name="上箭头 39">
              <a:extLst>
                <a:ext uri="{FF2B5EF4-FFF2-40B4-BE49-F238E27FC236}">
                  <a16:creationId xmlns:a16="http://schemas.microsoft.com/office/drawing/2014/main" id="{86BD5E0E-BF45-48D1-8255-4B8F533F3844}"/>
                </a:ext>
              </a:extLst>
            </p:cNvPr>
            <p:cNvSpPr>
              <a:spLocks noChangeArrowheads="1"/>
            </p:cNvSpPr>
            <p:nvPr/>
          </p:nvSpPr>
          <p:spPr bwMode="auto">
            <a:xfrm>
              <a:off x="2159000" y="33401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2" name="上箭头 40">
              <a:extLst>
                <a:ext uri="{FF2B5EF4-FFF2-40B4-BE49-F238E27FC236}">
                  <a16:creationId xmlns:a16="http://schemas.microsoft.com/office/drawing/2014/main" id="{BCD3B669-6F90-4D1E-A697-A8407AEA45E3}"/>
                </a:ext>
              </a:extLst>
            </p:cNvPr>
            <p:cNvSpPr>
              <a:spLocks noChangeArrowheads="1"/>
            </p:cNvSpPr>
            <p:nvPr/>
          </p:nvSpPr>
          <p:spPr bwMode="auto">
            <a:xfrm>
              <a:off x="3530600" y="33655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 name="上箭头 41">
              <a:extLst>
                <a:ext uri="{FF2B5EF4-FFF2-40B4-BE49-F238E27FC236}">
                  <a16:creationId xmlns:a16="http://schemas.microsoft.com/office/drawing/2014/main" id="{C837FC78-3C27-4009-8EF8-F06A9AA0480B}"/>
                </a:ext>
              </a:extLst>
            </p:cNvPr>
            <p:cNvSpPr/>
            <p:nvPr/>
          </p:nvSpPr>
          <p:spPr bwMode="auto">
            <a:xfrm>
              <a:off x="4864100" y="3378200"/>
              <a:ext cx="228600" cy="482600"/>
            </a:xfrm>
            <a:prstGeom prst="up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0" rev="10800000"/>
              </a:camera>
              <a:lightRig rig="threePt" dir="t"/>
            </a:scene3d>
          </p:spPr>
          <p:txBody>
            <a:bodyPr wrap="none"/>
            <a:lstStyle/>
            <a:p>
              <a:pPr eaLnBrk="1" hangingPunct="1">
                <a:defRPr/>
              </a:pPr>
              <a:endParaRPr lang="zh-CN" altLang="en-US"/>
            </a:p>
          </p:txBody>
        </p:sp>
        <p:sp>
          <p:nvSpPr>
            <p:cNvPr id="75804" name="上箭头 42">
              <a:extLst>
                <a:ext uri="{FF2B5EF4-FFF2-40B4-BE49-F238E27FC236}">
                  <a16:creationId xmlns:a16="http://schemas.microsoft.com/office/drawing/2014/main" id="{D9403132-F2F1-4EA3-9EF8-7264634D1D3D}"/>
                </a:ext>
              </a:extLst>
            </p:cNvPr>
            <p:cNvSpPr>
              <a:spLocks noChangeArrowheads="1"/>
            </p:cNvSpPr>
            <p:nvPr/>
          </p:nvSpPr>
          <p:spPr bwMode="auto">
            <a:xfrm>
              <a:off x="6388100" y="33401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5" name="圆角矩形 43">
              <a:extLst>
                <a:ext uri="{FF2B5EF4-FFF2-40B4-BE49-F238E27FC236}">
                  <a16:creationId xmlns:a16="http://schemas.microsoft.com/office/drawing/2014/main" id="{85BE84E4-0AD0-490F-A8EF-900B867C6E69}"/>
                </a:ext>
              </a:extLst>
            </p:cNvPr>
            <p:cNvSpPr>
              <a:spLocks noChangeArrowheads="1"/>
            </p:cNvSpPr>
            <p:nvPr/>
          </p:nvSpPr>
          <p:spPr bwMode="auto">
            <a:xfrm>
              <a:off x="2997200" y="2857500"/>
              <a:ext cx="14097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6" name="圆角矩形 44">
              <a:extLst>
                <a:ext uri="{FF2B5EF4-FFF2-40B4-BE49-F238E27FC236}">
                  <a16:creationId xmlns:a16="http://schemas.microsoft.com/office/drawing/2014/main" id="{FDEE9131-FD46-498D-982D-4F52FC927F56}"/>
                </a:ext>
              </a:extLst>
            </p:cNvPr>
            <p:cNvSpPr>
              <a:spLocks noChangeArrowheads="1"/>
            </p:cNvSpPr>
            <p:nvPr/>
          </p:nvSpPr>
          <p:spPr bwMode="auto">
            <a:xfrm>
              <a:off x="4508500" y="2857500"/>
              <a:ext cx="27940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cxnSp>
          <p:nvCxnSpPr>
            <p:cNvPr id="75807" name="形状 46">
              <a:extLst>
                <a:ext uri="{FF2B5EF4-FFF2-40B4-BE49-F238E27FC236}">
                  <a16:creationId xmlns:a16="http://schemas.microsoft.com/office/drawing/2014/main" id="{DB1C5E94-D5E1-4A16-A9FC-3C36D555E8FA}"/>
                </a:ext>
              </a:extLst>
            </p:cNvPr>
            <p:cNvCxnSpPr>
              <a:cxnSpLocks noChangeShapeType="1"/>
              <a:stCxn id="75785" idx="3"/>
              <a:endCxn id="75791" idx="2"/>
            </p:cNvCxnSpPr>
            <p:nvPr/>
          </p:nvCxnSpPr>
          <p:spPr bwMode="auto">
            <a:xfrm flipV="1">
              <a:off x="5588000" y="2628900"/>
              <a:ext cx="254000" cy="47625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5808" name="形状 48">
              <a:extLst>
                <a:ext uri="{FF2B5EF4-FFF2-40B4-BE49-F238E27FC236}">
                  <a16:creationId xmlns:a16="http://schemas.microsoft.com/office/drawing/2014/main" id="{675A8A1E-7925-4667-AC7E-E7BAFB92D357}"/>
                </a:ext>
              </a:extLst>
            </p:cNvPr>
            <p:cNvCxnSpPr>
              <a:cxnSpLocks noChangeShapeType="1"/>
              <a:stCxn id="75786" idx="3"/>
            </p:cNvCxnSpPr>
            <p:nvPr/>
          </p:nvCxnSpPr>
          <p:spPr bwMode="auto">
            <a:xfrm flipV="1">
              <a:off x="7035800" y="2714415"/>
              <a:ext cx="136525" cy="352635"/>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EAACA076-C0F2-4D45-955D-CC9007121B4F}"/>
              </a:ext>
            </a:extLst>
          </p:cNvPr>
          <p:cNvSpPr>
            <a:spLocks noGrp="1" noChangeArrowheads="1"/>
          </p:cNvSpPr>
          <p:nvPr>
            <p:ph type="title"/>
          </p:nvPr>
        </p:nvSpPr>
        <p:spPr/>
        <p:txBody>
          <a:bodyPr/>
          <a:lstStyle/>
          <a:p>
            <a:r>
              <a:rPr lang="zh-CN" altLang="en-US"/>
              <a:t>人脸识别过程</a:t>
            </a:r>
          </a:p>
        </p:txBody>
      </p:sp>
      <p:sp>
        <p:nvSpPr>
          <p:cNvPr id="76803" name="内容占位符 2">
            <a:extLst>
              <a:ext uri="{FF2B5EF4-FFF2-40B4-BE49-F238E27FC236}">
                <a16:creationId xmlns:a16="http://schemas.microsoft.com/office/drawing/2014/main" id="{7888F2CF-5F63-47B4-9843-0AEC8F92ED24}"/>
              </a:ext>
            </a:extLst>
          </p:cNvPr>
          <p:cNvSpPr>
            <a:spLocks noGrp="1" noChangeArrowheads="1"/>
          </p:cNvSpPr>
          <p:nvPr>
            <p:ph idx="1"/>
          </p:nvPr>
        </p:nvSpPr>
        <p:spPr>
          <a:xfrm>
            <a:off x="1066800" y="1752600"/>
            <a:ext cx="6184900" cy="4114800"/>
          </a:xfrm>
        </p:spPr>
        <p:txBody>
          <a:bodyPr/>
          <a:lstStyle/>
          <a:p>
            <a:r>
              <a:rPr lang="zh-CN" altLang="en-US" sz="2800"/>
              <a:t>人脸识别的简单方法</a:t>
            </a:r>
            <a:endParaRPr lang="en-US" altLang="zh-CN" sz="2800"/>
          </a:p>
          <a:p>
            <a:pPr lvl="1"/>
            <a:r>
              <a:rPr lang="zh-CN" altLang="en-US" sz="2400"/>
              <a:t>基于几何特征的识别方法：用面部关键特征的相对位置、大小、形状、面积等参数来描述人脸，根据待识别人脸与数据库中人脸的相似性进行识别</a:t>
            </a:r>
            <a:endParaRPr lang="en-US" altLang="zh-CN" sz="2400"/>
          </a:p>
          <a:p>
            <a:pPr lvl="1"/>
            <a:r>
              <a:rPr lang="zh-CN" altLang="en-US" sz="2400"/>
              <a:t>基于神经网络的识别方法：神经网络的输入可以是降低分辨率的人脸图像、局部区域的自相关函数、局部纹理的二阶矩等。这类方法同样需要较多的样本进行训练</a:t>
            </a:r>
            <a:endParaRPr lang="en-US" altLang="zh-CN" sz="2400"/>
          </a:p>
          <a:p>
            <a:pPr lvl="1"/>
            <a:r>
              <a:rPr lang="zh-CN" altLang="en-US" sz="2400"/>
              <a:t>特征脸、模板匹配等</a:t>
            </a:r>
          </a:p>
        </p:txBody>
      </p:sp>
      <p:pic>
        <p:nvPicPr>
          <p:cNvPr id="76804" name="Picture 2">
            <a:extLst>
              <a:ext uri="{FF2B5EF4-FFF2-40B4-BE49-F238E27FC236}">
                <a16:creationId xmlns:a16="http://schemas.microsoft.com/office/drawing/2014/main" id="{B43B4BA0-2F42-4942-BDCD-36E7509BE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288" y="1703388"/>
            <a:ext cx="1803400"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F56CCF6F-6AFE-438B-8F82-071C22854AF5}"/>
              </a:ext>
            </a:extLst>
          </p:cNvPr>
          <p:cNvSpPr>
            <a:spLocks noGrp="1" noChangeArrowheads="1"/>
          </p:cNvSpPr>
          <p:nvPr>
            <p:ph type="title"/>
          </p:nvPr>
        </p:nvSpPr>
        <p:spPr/>
        <p:txBody>
          <a:bodyPr/>
          <a:lstStyle/>
          <a:p>
            <a:pPr eaLnBrk="1" hangingPunct="1"/>
            <a:r>
              <a:rPr lang="zh-CN" altLang="en-US"/>
              <a:t>本门课程的主要（</a:t>
            </a:r>
            <a:r>
              <a:rPr lang="en-US" altLang="zh-CN"/>
              <a:t>1</a:t>
            </a:r>
            <a:r>
              <a:rPr lang="zh-CN" altLang="en-US"/>
              <a:t>班）</a:t>
            </a:r>
          </a:p>
        </p:txBody>
      </p:sp>
      <p:sp>
        <p:nvSpPr>
          <p:cNvPr id="77827" name="Rectangle 3">
            <a:extLst>
              <a:ext uri="{FF2B5EF4-FFF2-40B4-BE49-F238E27FC236}">
                <a16:creationId xmlns:a16="http://schemas.microsoft.com/office/drawing/2014/main" id="{59ED9614-6857-4BBB-A264-FFA8224EDF03}"/>
              </a:ext>
            </a:extLst>
          </p:cNvPr>
          <p:cNvSpPr>
            <a:spLocks noGrp="1" noChangeArrowheads="1"/>
          </p:cNvSpPr>
          <p:nvPr>
            <p:ph type="body" idx="1"/>
          </p:nvPr>
        </p:nvSpPr>
        <p:spPr>
          <a:xfrm>
            <a:off x="952500" y="1611313"/>
            <a:ext cx="7696200" cy="4879975"/>
          </a:xfrm>
        </p:spPr>
        <p:txBody>
          <a:bodyPr/>
          <a:lstStyle/>
          <a:p>
            <a:pPr marL="0" indent="0" algn="just" eaLnBrk="1" hangingPunct="1">
              <a:lnSpc>
                <a:spcPct val="90000"/>
              </a:lnSpc>
            </a:pPr>
            <a:r>
              <a:rPr lang="zh-CN" altLang="en-US" sz="2200">
                <a:latin typeface="宋体" panose="02010600030101010101" pitchFamily="2" charset="-122"/>
              </a:rPr>
              <a:t>第一章  概论</a:t>
            </a:r>
          </a:p>
          <a:p>
            <a:pPr marL="0" indent="0" algn="just" eaLnBrk="1" hangingPunct="1">
              <a:lnSpc>
                <a:spcPct val="90000"/>
              </a:lnSpc>
            </a:pPr>
            <a:r>
              <a:rPr lang="zh-CN" altLang="en-US" sz="2200">
                <a:latin typeface="宋体" panose="02010600030101010101" pitchFamily="2" charset="-122"/>
              </a:rPr>
              <a:t>第二章　统计判别</a:t>
            </a:r>
          </a:p>
          <a:p>
            <a:pPr marL="0" indent="0" algn="just" eaLnBrk="1" hangingPunct="1">
              <a:lnSpc>
                <a:spcPct val="90000"/>
              </a:lnSpc>
            </a:pPr>
            <a:r>
              <a:rPr lang="zh-CN" altLang="en-US" sz="2200">
                <a:latin typeface="宋体" panose="02010600030101010101" pitchFamily="2" charset="-122"/>
              </a:rPr>
              <a:t>第三章  判别函数</a:t>
            </a:r>
          </a:p>
          <a:p>
            <a:pPr marL="0" indent="0" algn="just" eaLnBrk="1" hangingPunct="1">
              <a:lnSpc>
                <a:spcPct val="90000"/>
              </a:lnSpc>
            </a:pPr>
            <a:r>
              <a:rPr lang="zh-CN" altLang="en-US" sz="2200">
                <a:latin typeface="宋体" panose="02010600030101010101" pitchFamily="2" charset="-122"/>
              </a:rPr>
              <a:t>第四章　</a:t>
            </a:r>
            <a:r>
              <a:rPr lang="zh-CN" altLang="en-US" sz="2200"/>
              <a:t>特征选择和提取</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第五章　</a:t>
            </a:r>
            <a:r>
              <a:rPr lang="zh-CN" altLang="en-US" sz="2200"/>
              <a:t>统计学习理论基础</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第六章　有</a:t>
            </a:r>
            <a:r>
              <a:rPr lang="zh-CN" altLang="en-US" sz="2200"/>
              <a:t>监督学习基础算法</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第七章　</a:t>
            </a:r>
            <a:r>
              <a:rPr lang="zh-CN" altLang="en-US" sz="2200"/>
              <a:t>支持向量机</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第八章　</a:t>
            </a:r>
            <a:r>
              <a:rPr lang="zh-CN" altLang="en-US" sz="2200"/>
              <a:t>无监督学习与半监督学习</a:t>
            </a:r>
            <a:endParaRPr lang="en-US" altLang="zh-CN" sz="2200"/>
          </a:p>
          <a:p>
            <a:pPr marL="0" indent="0" algn="just" eaLnBrk="1" hangingPunct="1">
              <a:lnSpc>
                <a:spcPct val="90000"/>
              </a:lnSpc>
            </a:pPr>
            <a:r>
              <a:rPr lang="zh-CN" altLang="en-US" sz="2200">
                <a:latin typeface="宋体" panose="02010600030101010101" pitchFamily="2" charset="-122"/>
              </a:rPr>
              <a:t>第九章　</a:t>
            </a:r>
            <a:r>
              <a:rPr lang="zh-CN" altLang="en-US" sz="2200"/>
              <a:t>图模型基础</a:t>
            </a:r>
            <a:endParaRPr lang="en-US" altLang="zh-CN" sz="2200"/>
          </a:p>
          <a:p>
            <a:pPr marL="0" indent="0" algn="just" eaLnBrk="1" hangingPunct="1">
              <a:lnSpc>
                <a:spcPct val="90000"/>
              </a:lnSpc>
            </a:pPr>
            <a:r>
              <a:rPr lang="zh-CN" altLang="en-US" sz="2200"/>
              <a:t>第十章     集成学习</a:t>
            </a:r>
            <a:endParaRPr lang="en-US" altLang="zh-CN" sz="2200"/>
          </a:p>
          <a:p>
            <a:pPr marL="0" indent="0" algn="just" eaLnBrk="1" hangingPunct="1">
              <a:lnSpc>
                <a:spcPct val="90000"/>
              </a:lnSpc>
            </a:pPr>
            <a:r>
              <a:rPr lang="zh-CN" altLang="en-US" sz="2200"/>
              <a:t>第十一章 神经网络与深度学习</a:t>
            </a:r>
            <a:endParaRPr lang="en-US" altLang="zh-CN" sz="2200"/>
          </a:p>
          <a:p>
            <a:pPr marL="0" indent="0" algn="just" eaLnBrk="1" hangingPunct="1">
              <a:lnSpc>
                <a:spcPct val="90000"/>
              </a:lnSpc>
            </a:pPr>
            <a:r>
              <a:rPr lang="zh-CN" altLang="en-US" sz="2200"/>
              <a:t>第十二章 典型应用案例 </a:t>
            </a:r>
            <a:endParaRPr lang="zh-CN" altLang="en-US" sz="2200">
              <a:latin typeface="宋体" panose="02010600030101010101" pitchFamily="2" charset="-122"/>
            </a:endParaRPr>
          </a:p>
        </p:txBody>
      </p:sp>
      <p:sp>
        <p:nvSpPr>
          <p:cNvPr id="77828" name="右大括号 1">
            <a:extLst>
              <a:ext uri="{FF2B5EF4-FFF2-40B4-BE49-F238E27FC236}">
                <a16:creationId xmlns:a16="http://schemas.microsoft.com/office/drawing/2014/main" id="{C88DC110-214C-4609-B3E2-7A3BAA2C7E91}"/>
              </a:ext>
            </a:extLst>
          </p:cNvPr>
          <p:cNvSpPr>
            <a:spLocks/>
          </p:cNvSpPr>
          <p:nvPr/>
        </p:nvSpPr>
        <p:spPr bwMode="auto">
          <a:xfrm>
            <a:off x="5284788" y="1611313"/>
            <a:ext cx="573087" cy="1404937"/>
          </a:xfrm>
          <a:prstGeom prst="rightBrace">
            <a:avLst>
              <a:gd name="adj1" fmla="val 8353"/>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7829" name="右大括号 5">
            <a:extLst>
              <a:ext uri="{FF2B5EF4-FFF2-40B4-BE49-F238E27FC236}">
                <a16:creationId xmlns:a16="http://schemas.microsoft.com/office/drawing/2014/main" id="{1CE634B3-6736-4010-B274-52A6CA06DD37}"/>
              </a:ext>
            </a:extLst>
          </p:cNvPr>
          <p:cNvSpPr>
            <a:spLocks/>
          </p:cNvSpPr>
          <p:nvPr/>
        </p:nvSpPr>
        <p:spPr bwMode="auto">
          <a:xfrm>
            <a:off x="5316538" y="4564063"/>
            <a:ext cx="573087" cy="704850"/>
          </a:xfrm>
          <a:prstGeom prst="rightBrace">
            <a:avLst>
              <a:gd name="adj1" fmla="val 8325"/>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7830" name="右大括号 6">
            <a:extLst>
              <a:ext uri="{FF2B5EF4-FFF2-40B4-BE49-F238E27FC236}">
                <a16:creationId xmlns:a16="http://schemas.microsoft.com/office/drawing/2014/main" id="{35DAF530-47D1-4C65-B420-CB6EAF168DF9}"/>
              </a:ext>
            </a:extLst>
          </p:cNvPr>
          <p:cNvSpPr>
            <a:spLocks/>
          </p:cNvSpPr>
          <p:nvPr/>
        </p:nvSpPr>
        <p:spPr bwMode="auto">
          <a:xfrm>
            <a:off x="5310188" y="5386388"/>
            <a:ext cx="574675" cy="866775"/>
          </a:xfrm>
          <a:prstGeom prst="rightBrace">
            <a:avLst>
              <a:gd name="adj1" fmla="val 8303"/>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7831" name="TextBox 2">
            <a:extLst>
              <a:ext uri="{FF2B5EF4-FFF2-40B4-BE49-F238E27FC236}">
                <a16:creationId xmlns:a16="http://schemas.microsoft.com/office/drawing/2014/main" id="{9DEA18EA-36D5-412B-9187-86274A76AE0C}"/>
              </a:ext>
            </a:extLst>
          </p:cNvPr>
          <p:cNvSpPr txBox="1">
            <a:spLocks noChangeArrowheads="1"/>
          </p:cNvSpPr>
          <p:nvPr/>
        </p:nvSpPr>
        <p:spPr bwMode="auto">
          <a:xfrm>
            <a:off x="6137275" y="223202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黄庆明</a:t>
            </a:r>
          </a:p>
        </p:txBody>
      </p:sp>
      <p:sp>
        <p:nvSpPr>
          <p:cNvPr id="77832" name="TextBox 8">
            <a:extLst>
              <a:ext uri="{FF2B5EF4-FFF2-40B4-BE49-F238E27FC236}">
                <a16:creationId xmlns:a16="http://schemas.microsoft.com/office/drawing/2014/main" id="{D3528EE7-0650-43A9-ABE8-EF3B56A4103F}"/>
              </a:ext>
            </a:extLst>
          </p:cNvPr>
          <p:cNvSpPr txBox="1">
            <a:spLocks noChangeArrowheads="1"/>
          </p:cNvSpPr>
          <p:nvPr/>
        </p:nvSpPr>
        <p:spPr bwMode="auto">
          <a:xfrm>
            <a:off x="6230938" y="3576638"/>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常虹</a:t>
            </a:r>
          </a:p>
        </p:txBody>
      </p:sp>
      <p:sp>
        <p:nvSpPr>
          <p:cNvPr id="77833" name="TextBox 9">
            <a:extLst>
              <a:ext uri="{FF2B5EF4-FFF2-40B4-BE49-F238E27FC236}">
                <a16:creationId xmlns:a16="http://schemas.microsoft.com/office/drawing/2014/main" id="{8A7E755F-56CF-4803-AAE2-1F4E2B101453}"/>
              </a:ext>
            </a:extLst>
          </p:cNvPr>
          <p:cNvSpPr txBox="1">
            <a:spLocks noChangeArrowheads="1"/>
          </p:cNvSpPr>
          <p:nvPr/>
        </p:nvSpPr>
        <p:spPr bwMode="auto">
          <a:xfrm>
            <a:off x="6273800" y="462597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郭嘉丰</a:t>
            </a:r>
          </a:p>
        </p:txBody>
      </p:sp>
      <p:sp>
        <p:nvSpPr>
          <p:cNvPr id="77834" name="TextBox 10">
            <a:extLst>
              <a:ext uri="{FF2B5EF4-FFF2-40B4-BE49-F238E27FC236}">
                <a16:creationId xmlns:a16="http://schemas.microsoft.com/office/drawing/2014/main" id="{B876C21B-BDC3-451D-985E-4E0F266D528B}"/>
              </a:ext>
            </a:extLst>
          </p:cNvPr>
          <p:cNvSpPr txBox="1">
            <a:spLocks noChangeArrowheads="1"/>
          </p:cNvSpPr>
          <p:nvPr/>
        </p:nvSpPr>
        <p:spPr bwMode="auto">
          <a:xfrm>
            <a:off x="6273800" y="557212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山世光</a:t>
            </a:r>
          </a:p>
        </p:txBody>
      </p:sp>
      <p:pic>
        <p:nvPicPr>
          <p:cNvPr id="77835" name="图片 3">
            <a:extLst>
              <a:ext uri="{FF2B5EF4-FFF2-40B4-BE49-F238E27FC236}">
                <a16:creationId xmlns:a16="http://schemas.microsoft.com/office/drawing/2014/main" id="{792041E3-9940-40AF-AF2F-9C0A76BB84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72350" y="5497513"/>
            <a:ext cx="8540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6" name="图片 15">
            <a:extLst>
              <a:ext uri="{FF2B5EF4-FFF2-40B4-BE49-F238E27FC236}">
                <a16:creationId xmlns:a16="http://schemas.microsoft.com/office/drawing/2014/main" id="{66FEB487-8545-4C7B-910D-7A7625F770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78700" y="1865313"/>
            <a:ext cx="84772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7" name="图片 11">
            <a:extLst>
              <a:ext uri="{FF2B5EF4-FFF2-40B4-BE49-F238E27FC236}">
                <a16:creationId xmlns:a16="http://schemas.microsoft.com/office/drawing/2014/main" id="{B7C17F72-F1C7-4238-84BB-40457596B1E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64413" y="4324350"/>
            <a:ext cx="862012"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8" name="右大括号 1">
            <a:extLst>
              <a:ext uri="{FF2B5EF4-FFF2-40B4-BE49-F238E27FC236}">
                <a16:creationId xmlns:a16="http://schemas.microsoft.com/office/drawing/2014/main" id="{66267DED-8760-4BB2-B903-1D6640DFCA62}"/>
              </a:ext>
            </a:extLst>
          </p:cNvPr>
          <p:cNvSpPr>
            <a:spLocks/>
          </p:cNvSpPr>
          <p:nvPr/>
        </p:nvSpPr>
        <p:spPr bwMode="auto">
          <a:xfrm>
            <a:off x="5311775" y="3062288"/>
            <a:ext cx="573088" cy="1404937"/>
          </a:xfrm>
          <a:prstGeom prst="rightBrace">
            <a:avLst>
              <a:gd name="adj1" fmla="val 16457"/>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pic>
        <p:nvPicPr>
          <p:cNvPr id="77839" name="Picture 16">
            <a:extLst>
              <a:ext uri="{FF2B5EF4-FFF2-40B4-BE49-F238E27FC236}">
                <a16:creationId xmlns:a16="http://schemas.microsoft.com/office/drawing/2014/main" id="{D336898D-64B6-4309-A726-DA35B08E9D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7588" y="3065463"/>
            <a:ext cx="84772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0E7E8F2-50C8-405E-A1FC-5E90D6F8E533}"/>
              </a:ext>
            </a:extLst>
          </p:cNvPr>
          <p:cNvSpPr>
            <a:spLocks noGrp="1" noChangeArrowheads="1"/>
          </p:cNvSpPr>
          <p:nvPr>
            <p:ph type="title"/>
          </p:nvPr>
        </p:nvSpPr>
        <p:spPr/>
        <p:txBody>
          <a:bodyPr/>
          <a:lstStyle/>
          <a:p>
            <a:pPr eaLnBrk="1" hangingPunct="1"/>
            <a:r>
              <a:rPr lang="zh-CN" altLang="en-US"/>
              <a:t>本门课程的主要安排（</a:t>
            </a:r>
            <a:r>
              <a:rPr lang="en-US" altLang="zh-CN"/>
              <a:t>2</a:t>
            </a:r>
            <a:r>
              <a:rPr lang="zh-CN" altLang="en-US"/>
              <a:t>班）</a:t>
            </a:r>
          </a:p>
        </p:txBody>
      </p:sp>
      <p:sp>
        <p:nvSpPr>
          <p:cNvPr id="78851" name="Rectangle 3">
            <a:extLst>
              <a:ext uri="{FF2B5EF4-FFF2-40B4-BE49-F238E27FC236}">
                <a16:creationId xmlns:a16="http://schemas.microsoft.com/office/drawing/2014/main" id="{0914E541-B166-45AE-AACA-56E44BDBCC49}"/>
              </a:ext>
            </a:extLst>
          </p:cNvPr>
          <p:cNvSpPr>
            <a:spLocks noGrp="1" noChangeArrowheads="1"/>
          </p:cNvSpPr>
          <p:nvPr>
            <p:ph type="body" idx="1"/>
          </p:nvPr>
        </p:nvSpPr>
        <p:spPr>
          <a:xfrm>
            <a:off x="920750" y="1611313"/>
            <a:ext cx="7696200" cy="4879975"/>
          </a:xfrm>
        </p:spPr>
        <p:txBody>
          <a:bodyPr/>
          <a:lstStyle/>
          <a:p>
            <a:pPr marL="0" indent="0" algn="just" eaLnBrk="1" hangingPunct="1">
              <a:lnSpc>
                <a:spcPct val="90000"/>
              </a:lnSpc>
            </a:pPr>
            <a:r>
              <a:rPr lang="zh-CN" altLang="en-US" sz="2200">
                <a:latin typeface="宋体" panose="02010600030101010101" pitchFamily="2" charset="-122"/>
              </a:rPr>
              <a:t>第一章  概论</a:t>
            </a:r>
          </a:p>
          <a:p>
            <a:pPr marL="0" indent="0" algn="just" eaLnBrk="1" hangingPunct="1">
              <a:lnSpc>
                <a:spcPct val="90000"/>
              </a:lnSpc>
            </a:pPr>
            <a:r>
              <a:rPr lang="zh-CN" altLang="en-US" sz="2200">
                <a:latin typeface="宋体" panose="02010600030101010101" pitchFamily="2" charset="-122"/>
              </a:rPr>
              <a:t>第二章　统计判别</a:t>
            </a:r>
          </a:p>
          <a:p>
            <a:pPr marL="0" indent="0" algn="just" eaLnBrk="1" hangingPunct="1">
              <a:lnSpc>
                <a:spcPct val="90000"/>
              </a:lnSpc>
            </a:pPr>
            <a:r>
              <a:rPr lang="zh-CN" altLang="en-US" sz="2200">
                <a:latin typeface="宋体" panose="02010600030101010101" pitchFamily="2" charset="-122"/>
              </a:rPr>
              <a:t>第三章  判别函数</a:t>
            </a:r>
          </a:p>
          <a:p>
            <a:pPr marL="0" indent="0" algn="just" eaLnBrk="1" hangingPunct="1">
              <a:lnSpc>
                <a:spcPct val="90000"/>
              </a:lnSpc>
            </a:pPr>
            <a:r>
              <a:rPr lang="zh-CN" altLang="en-US" sz="2200">
                <a:latin typeface="宋体" panose="02010600030101010101" pitchFamily="2" charset="-122"/>
              </a:rPr>
              <a:t>第四章　</a:t>
            </a:r>
            <a:r>
              <a:rPr lang="zh-CN" altLang="en-US" sz="2200"/>
              <a:t>特征选择和提取</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第五章　</a:t>
            </a:r>
            <a:r>
              <a:rPr lang="zh-CN" altLang="en-US" sz="2200"/>
              <a:t>统计学习理论基础</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第六章　有</a:t>
            </a:r>
            <a:r>
              <a:rPr lang="zh-CN" altLang="en-US" sz="2200"/>
              <a:t>监督学习基础算法</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第七章　</a:t>
            </a:r>
            <a:r>
              <a:rPr lang="zh-CN" altLang="en-US" sz="2200"/>
              <a:t>支持向量机</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第八章　</a:t>
            </a:r>
            <a:r>
              <a:rPr lang="zh-CN" altLang="en-US" sz="2200"/>
              <a:t>无监督学习与半监督学习</a:t>
            </a:r>
            <a:endParaRPr lang="en-US" altLang="zh-CN" sz="2200"/>
          </a:p>
          <a:p>
            <a:pPr marL="0" indent="0" algn="just" eaLnBrk="1" hangingPunct="1">
              <a:lnSpc>
                <a:spcPct val="90000"/>
              </a:lnSpc>
            </a:pPr>
            <a:r>
              <a:rPr lang="zh-CN" altLang="en-US" sz="2200">
                <a:latin typeface="宋体" panose="02010600030101010101" pitchFamily="2" charset="-122"/>
              </a:rPr>
              <a:t>第九章　</a:t>
            </a:r>
            <a:r>
              <a:rPr lang="zh-CN" altLang="en-US" sz="2200"/>
              <a:t>图模型基础</a:t>
            </a:r>
            <a:endParaRPr lang="en-US" altLang="zh-CN" sz="2200"/>
          </a:p>
          <a:p>
            <a:pPr marL="0" indent="0" algn="just" eaLnBrk="1" hangingPunct="1">
              <a:lnSpc>
                <a:spcPct val="90000"/>
              </a:lnSpc>
            </a:pPr>
            <a:r>
              <a:rPr lang="zh-CN" altLang="en-US" sz="2200"/>
              <a:t>第十章     集成学习</a:t>
            </a:r>
            <a:endParaRPr lang="en-US" altLang="zh-CN" sz="2200"/>
          </a:p>
          <a:p>
            <a:pPr marL="0" indent="0" algn="just" eaLnBrk="1" hangingPunct="1">
              <a:lnSpc>
                <a:spcPct val="90000"/>
              </a:lnSpc>
            </a:pPr>
            <a:r>
              <a:rPr lang="zh-CN" altLang="en-US" sz="2200"/>
              <a:t>第十一章 神经网络与深度学习</a:t>
            </a:r>
            <a:endParaRPr lang="en-US" altLang="zh-CN" sz="2200"/>
          </a:p>
          <a:p>
            <a:pPr marL="0" indent="0" algn="just" eaLnBrk="1" hangingPunct="1">
              <a:lnSpc>
                <a:spcPct val="90000"/>
              </a:lnSpc>
            </a:pPr>
            <a:r>
              <a:rPr lang="zh-CN" altLang="en-US" sz="2200"/>
              <a:t>第十二章 典型应用案例 </a:t>
            </a:r>
            <a:endParaRPr lang="zh-CN" altLang="en-US" sz="2200">
              <a:latin typeface="宋体" panose="02010600030101010101" pitchFamily="2" charset="-122"/>
            </a:endParaRPr>
          </a:p>
        </p:txBody>
      </p:sp>
      <p:sp>
        <p:nvSpPr>
          <p:cNvPr id="78852" name="右大括号 6">
            <a:extLst>
              <a:ext uri="{FF2B5EF4-FFF2-40B4-BE49-F238E27FC236}">
                <a16:creationId xmlns:a16="http://schemas.microsoft.com/office/drawing/2014/main" id="{2C38BB30-0246-40DD-BE63-D2B2A5D151E5}"/>
              </a:ext>
            </a:extLst>
          </p:cNvPr>
          <p:cNvSpPr>
            <a:spLocks/>
          </p:cNvSpPr>
          <p:nvPr/>
        </p:nvSpPr>
        <p:spPr bwMode="auto">
          <a:xfrm>
            <a:off x="5635625" y="4214813"/>
            <a:ext cx="628650" cy="2038350"/>
          </a:xfrm>
          <a:prstGeom prst="rightBrace">
            <a:avLst>
              <a:gd name="adj1" fmla="val 8316"/>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8853" name="TextBox 8">
            <a:extLst>
              <a:ext uri="{FF2B5EF4-FFF2-40B4-BE49-F238E27FC236}">
                <a16:creationId xmlns:a16="http://schemas.microsoft.com/office/drawing/2014/main" id="{5E193334-01E0-49E7-A7B9-BD7EFC53EA33}"/>
              </a:ext>
            </a:extLst>
          </p:cNvPr>
          <p:cNvSpPr txBox="1">
            <a:spLocks noChangeArrowheads="1"/>
          </p:cNvSpPr>
          <p:nvPr/>
        </p:nvSpPr>
        <p:spPr bwMode="auto">
          <a:xfrm>
            <a:off x="6592888" y="2814638"/>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李国荣</a:t>
            </a:r>
          </a:p>
        </p:txBody>
      </p:sp>
      <p:sp>
        <p:nvSpPr>
          <p:cNvPr id="78854" name="TextBox 9">
            <a:extLst>
              <a:ext uri="{FF2B5EF4-FFF2-40B4-BE49-F238E27FC236}">
                <a16:creationId xmlns:a16="http://schemas.microsoft.com/office/drawing/2014/main" id="{D951F59B-BD08-42DC-B85E-6EAAE8428E3A}"/>
              </a:ext>
            </a:extLst>
          </p:cNvPr>
          <p:cNvSpPr txBox="1">
            <a:spLocks noChangeArrowheads="1"/>
          </p:cNvSpPr>
          <p:nvPr/>
        </p:nvSpPr>
        <p:spPr bwMode="auto">
          <a:xfrm>
            <a:off x="6615113" y="4967288"/>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卿来云</a:t>
            </a:r>
          </a:p>
        </p:txBody>
      </p:sp>
      <p:sp>
        <p:nvSpPr>
          <p:cNvPr id="78855" name="右大括号 1">
            <a:extLst>
              <a:ext uri="{FF2B5EF4-FFF2-40B4-BE49-F238E27FC236}">
                <a16:creationId xmlns:a16="http://schemas.microsoft.com/office/drawing/2014/main" id="{2760C7F3-F477-4AF1-A58C-554B7F7BC1A0}"/>
              </a:ext>
            </a:extLst>
          </p:cNvPr>
          <p:cNvSpPr>
            <a:spLocks/>
          </p:cNvSpPr>
          <p:nvPr/>
        </p:nvSpPr>
        <p:spPr bwMode="auto">
          <a:xfrm>
            <a:off x="5653088" y="2060575"/>
            <a:ext cx="573087" cy="1890713"/>
          </a:xfrm>
          <a:prstGeom prst="rightBrace">
            <a:avLst>
              <a:gd name="adj1" fmla="val 16465"/>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pic>
        <p:nvPicPr>
          <p:cNvPr id="78856" name="Picture 17">
            <a:extLst>
              <a:ext uri="{FF2B5EF4-FFF2-40B4-BE49-F238E27FC236}">
                <a16:creationId xmlns:a16="http://schemas.microsoft.com/office/drawing/2014/main" id="{28B7BA4C-17ED-4D94-870D-BB26B1C16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9063" y="4619625"/>
            <a:ext cx="868362"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7" name="图片 1">
            <a:extLst>
              <a:ext uri="{FF2B5EF4-FFF2-40B4-BE49-F238E27FC236}">
                <a16:creationId xmlns:a16="http://schemas.microsoft.com/office/drawing/2014/main" id="{203CCBB0-968C-4D40-993C-0D46FFB1E5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39063" y="2506663"/>
            <a:ext cx="8683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8" name="TextBox 2">
            <a:extLst>
              <a:ext uri="{FF2B5EF4-FFF2-40B4-BE49-F238E27FC236}">
                <a16:creationId xmlns:a16="http://schemas.microsoft.com/office/drawing/2014/main" id="{0D81CB37-3019-4D56-9004-D9108B2C335B}"/>
              </a:ext>
            </a:extLst>
          </p:cNvPr>
          <p:cNvSpPr txBox="1">
            <a:spLocks noChangeArrowheads="1"/>
          </p:cNvSpPr>
          <p:nvPr/>
        </p:nvSpPr>
        <p:spPr bwMode="auto">
          <a:xfrm>
            <a:off x="6559550" y="1582738"/>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黄庆明</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23F1BD1-228C-4699-9076-E3796D3886A5}"/>
              </a:ext>
            </a:extLst>
          </p:cNvPr>
          <p:cNvSpPr>
            <a:spLocks noGrp="1" noChangeArrowheads="1"/>
          </p:cNvSpPr>
          <p:nvPr>
            <p:ph type="title"/>
          </p:nvPr>
        </p:nvSpPr>
        <p:spPr/>
        <p:txBody>
          <a:bodyPr/>
          <a:lstStyle/>
          <a:p>
            <a:pPr eaLnBrk="1" hangingPunct="1"/>
            <a:r>
              <a:rPr lang="zh-CN" altLang="en-US"/>
              <a:t>本门课程的主要安排（</a:t>
            </a:r>
            <a:r>
              <a:rPr lang="en-US" altLang="zh-CN"/>
              <a:t>3</a:t>
            </a:r>
            <a:r>
              <a:rPr lang="zh-CN" altLang="en-US"/>
              <a:t>班）</a:t>
            </a:r>
          </a:p>
        </p:txBody>
      </p:sp>
      <p:sp>
        <p:nvSpPr>
          <p:cNvPr id="79875" name="Rectangle 3">
            <a:extLst>
              <a:ext uri="{FF2B5EF4-FFF2-40B4-BE49-F238E27FC236}">
                <a16:creationId xmlns:a16="http://schemas.microsoft.com/office/drawing/2014/main" id="{0D7E9166-A800-46C1-B981-DA467457F2B5}"/>
              </a:ext>
            </a:extLst>
          </p:cNvPr>
          <p:cNvSpPr>
            <a:spLocks noGrp="1" noChangeArrowheads="1"/>
          </p:cNvSpPr>
          <p:nvPr>
            <p:ph type="body" idx="1"/>
          </p:nvPr>
        </p:nvSpPr>
        <p:spPr>
          <a:xfrm>
            <a:off x="920750" y="1611313"/>
            <a:ext cx="7696200" cy="4879975"/>
          </a:xfrm>
        </p:spPr>
        <p:txBody>
          <a:bodyPr/>
          <a:lstStyle/>
          <a:p>
            <a:pPr marL="0" indent="0" algn="just" eaLnBrk="1" hangingPunct="1">
              <a:lnSpc>
                <a:spcPct val="90000"/>
              </a:lnSpc>
            </a:pPr>
            <a:r>
              <a:rPr lang="zh-CN" altLang="en-US" sz="2200">
                <a:latin typeface="宋体" panose="02010600030101010101" pitchFamily="2" charset="-122"/>
              </a:rPr>
              <a:t>第一章  概论</a:t>
            </a:r>
          </a:p>
          <a:p>
            <a:pPr marL="0" indent="0" algn="just" eaLnBrk="1" hangingPunct="1">
              <a:lnSpc>
                <a:spcPct val="90000"/>
              </a:lnSpc>
            </a:pPr>
            <a:r>
              <a:rPr lang="zh-CN" altLang="en-US" sz="2200">
                <a:latin typeface="宋体" panose="02010600030101010101" pitchFamily="2" charset="-122"/>
              </a:rPr>
              <a:t>第二章　统计判别</a:t>
            </a:r>
          </a:p>
          <a:p>
            <a:pPr marL="0" indent="0" algn="just" eaLnBrk="1" hangingPunct="1">
              <a:lnSpc>
                <a:spcPct val="90000"/>
              </a:lnSpc>
            </a:pPr>
            <a:r>
              <a:rPr lang="zh-CN" altLang="en-US" sz="2200">
                <a:latin typeface="宋体" panose="02010600030101010101" pitchFamily="2" charset="-122"/>
              </a:rPr>
              <a:t>第三章  判别函数</a:t>
            </a:r>
          </a:p>
          <a:p>
            <a:pPr marL="0" indent="0" algn="just" eaLnBrk="1" hangingPunct="1">
              <a:lnSpc>
                <a:spcPct val="90000"/>
              </a:lnSpc>
            </a:pPr>
            <a:r>
              <a:rPr lang="zh-CN" altLang="en-US" sz="2200">
                <a:latin typeface="宋体" panose="02010600030101010101" pitchFamily="2" charset="-122"/>
              </a:rPr>
              <a:t>第四章　</a:t>
            </a:r>
            <a:r>
              <a:rPr lang="zh-CN" altLang="en-US" sz="2200"/>
              <a:t>特征选择和提取</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第五章　</a:t>
            </a:r>
            <a:r>
              <a:rPr lang="zh-CN" altLang="en-US" sz="2200"/>
              <a:t>统计学习理论基础</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第六章　有</a:t>
            </a:r>
            <a:r>
              <a:rPr lang="zh-CN" altLang="en-US" sz="2200"/>
              <a:t>监督学习基础算法</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第七章　</a:t>
            </a:r>
            <a:r>
              <a:rPr lang="zh-CN" altLang="en-US" sz="2200"/>
              <a:t>支持向量机</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第八章　</a:t>
            </a:r>
            <a:r>
              <a:rPr lang="zh-CN" altLang="en-US" sz="2200"/>
              <a:t>无监督学习与半监督学习</a:t>
            </a:r>
            <a:endParaRPr lang="en-US" altLang="zh-CN" sz="2200"/>
          </a:p>
          <a:p>
            <a:pPr marL="0" indent="0" algn="just" eaLnBrk="1" hangingPunct="1">
              <a:lnSpc>
                <a:spcPct val="90000"/>
              </a:lnSpc>
            </a:pPr>
            <a:r>
              <a:rPr lang="zh-CN" altLang="en-US" sz="2200">
                <a:latin typeface="宋体" panose="02010600030101010101" pitchFamily="2" charset="-122"/>
              </a:rPr>
              <a:t>第九章　</a:t>
            </a:r>
            <a:r>
              <a:rPr lang="zh-CN" altLang="en-US" sz="2200"/>
              <a:t>图模型基础</a:t>
            </a:r>
            <a:endParaRPr lang="en-US" altLang="zh-CN" sz="2200"/>
          </a:p>
          <a:p>
            <a:pPr marL="0" indent="0" algn="just" eaLnBrk="1" hangingPunct="1">
              <a:lnSpc>
                <a:spcPct val="90000"/>
              </a:lnSpc>
            </a:pPr>
            <a:r>
              <a:rPr lang="zh-CN" altLang="en-US" sz="2200"/>
              <a:t>第十章     集成学习</a:t>
            </a:r>
            <a:endParaRPr lang="en-US" altLang="zh-CN" sz="2200"/>
          </a:p>
          <a:p>
            <a:pPr marL="0" indent="0" algn="just" eaLnBrk="1" hangingPunct="1">
              <a:lnSpc>
                <a:spcPct val="90000"/>
              </a:lnSpc>
            </a:pPr>
            <a:r>
              <a:rPr lang="zh-CN" altLang="en-US" sz="2200"/>
              <a:t>第十一章 神经网络与深度学习</a:t>
            </a:r>
            <a:endParaRPr lang="en-US" altLang="zh-CN" sz="2200"/>
          </a:p>
          <a:p>
            <a:pPr marL="0" indent="0" algn="just" eaLnBrk="1" hangingPunct="1">
              <a:lnSpc>
                <a:spcPct val="90000"/>
              </a:lnSpc>
            </a:pPr>
            <a:r>
              <a:rPr lang="zh-CN" altLang="en-US" sz="2200"/>
              <a:t>第十二章 典型应用案例 </a:t>
            </a:r>
            <a:endParaRPr lang="zh-CN" altLang="en-US" sz="2200">
              <a:latin typeface="宋体" panose="02010600030101010101" pitchFamily="2" charset="-122"/>
            </a:endParaRPr>
          </a:p>
        </p:txBody>
      </p:sp>
      <p:sp>
        <p:nvSpPr>
          <p:cNvPr id="79876" name="右大括号 6">
            <a:extLst>
              <a:ext uri="{FF2B5EF4-FFF2-40B4-BE49-F238E27FC236}">
                <a16:creationId xmlns:a16="http://schemas.microsoft.com/office/drawing/2014/main" id="{1EF46361-DABF-456E-8EB0-4D93A654FBCB}"/>
              </a:ext>
            </a:extLst>
          </p:cNvPr>
          <p:cNvSpPr>
            <a:spLocks/>
          </p:cNvSpPr>
          <p:nvPr/>
        </p:nvSpPr>
        <p:spPr bwMode="auto">
          <a:xfrm>
            <a:off x="5635625" y="4237038"/>
            <a:ext cx="628650" cy="2016125"/>
          </a:xfrm>
          <a:prstGeom prst="rightBrace">
            <a:avLst>
              <a:gd name="adj1" fmla="val 8315"/>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9877" name="TextBox 8">
            <a:extLst>
              <a:ext uri="{FF2B5EF4-FFF2-40B4-BE49-F238E27FC236}">
                <a16:creationId xmlns:a16="http://schemas.microsoft.com/office/drawing/2014/main" id="{7621B289-F196-4BA8-B72C-93D854FBCE5A}"/>
              </a:ext>
            </a:extLst>
          </p:cNvPr>
          <p:cNvSpPr txBox="1">
            <a:spLocks noChangeArrowheads="1"/>
          </p:cNvSpPr>
          <p:nvPr/>
        </p:nvSpPr>
        <p:spPr bwMode="auto">
          <a:xfrm>
            <a:off x="6505575" y="232092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李国荣</a:t>
            </a:r>
          </a:p>
        </p:txBody>
      </p:sp>
      <p:sp>
        <p:nvSpPr>
          <p:cNvPr id="79878" name="TextBox 9">
            <a:extLst>
              <a:ext uri="{FF2B5EF4-FFF2-40B4-BE49-F238E27FC236}">
                <a16:creationId xmlns:a16="http://schemas.microsoft.com/office/drawing/2014/main" id="{CDCC8C6F-C12D-4C8D-A8A9-31E687B9864F}"/>
              </a:ext>
            </a:extLst>
          </p:cNvPr>
          <p:cNvSpPr txBox="1">
            <a:spLocks noChangeArrowheads="1"/>
          </p:cNvSpPr>
          <p:nvPr/>
        </p:nvSpPr>
        <p:spPr bwMode="auto">
          <a:xfrm>
            <a:off x="6569075" y="4997450"/>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苏荔</a:t>
            </a:r>
          </a:p>
        </p:txBody>
      </p:sp>
      <p:sp>
        <p:nvSpPr>
          <p:cNvPr id="79879" name="右大括号 1">
            <a:extLst>
              <a:ext uri="{FF2B5EF4-FFF2-40B4-BE49-F238E27FC236}">
                <a16:creationId xmlns:a16="http://schemas.microsoft.com/office/drawing/2014/main" id="{EFC80A5B-F2AC-42EA-8561-3068988E24FD}"/>
              </a:ext>
            </a:extLst>
          </p:cNvPr>
          <p:cNvSpPr>
            <a:spLocks/>
          </p:cNvSpPr>
          <p:nvPr/>
        </p:nvSpPr>
        <p:spPr bwMode="auto">
          <a:xfrm>
            <a:off x="5653088" y="2106613"/>
            <a:ext cx="611187" cy="890587"/>
          </a:xfrm>
          <a:prstGeom prst="rightBrace">
            <a:avLst>
              <a:gd name="adj1" fmla="val 16467"/>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pic>
        <p:nvPicPr>
          <p:cNvPr id="79880" name="图片 1">
            <a:extLst>
              <a:ext uri="{FF2B5EF4-FFF2-40B4-BE49-F238E27FC236}">
                <a16:creationId xmlns:a16="http://schemas.microsoft.com/office/drawing/2014/main" id="{843034BC-4BFD-4130-9059-CEBB313ABA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39063" y="2011363"/>
            <a:ext cx="8683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1" name="TextBox 2">
            <a:extLst>
              <a:ext uri="{FF2B5EF4-FFF2-40B4-BE49-F238E27FC236}">
                <a16:creationId xmlns:a16="http://schemas.microsoft.com/office/drawing/2014/main" id="{658ECA72-2CF7-4629-9FBD-BAAD75C3BE91}"/>
              </a:ext>
            </a:extLst>
          </p:cNvPr>
          <p:cNvSpPr txBox="1">
            <a:spLocks noChangeArrowheads="1"/>
          </p:cNvSpPr>
          <p:nvPr/>
        </p:nvSpPr>
        <p:spPr bwMode="auto">
          <a:xfrm>
            <a:off x="6559550" y="1582738"/>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黄庆明</a:t>
            </a:r>
          </a:p>
        </p:txBody>
      </p:sp>
      <p:pic>
        <p:nvPicPr>
          <p:cNvPr id="79882" name="图片 1">
            <a:extLst>
              <a:ext uri="{FF2B5EF4-FFF2-40B4-BE49-F238E27FC236}">
                <a16:creationId xmlns:a16="http://schemas.microsoft.com/office/drawing/2014/main" id="{EDF4AE40-3476-4767-83F8-CA906E658C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39063" y="4664075"/>
            <a:ext cx="838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右大括号 1">
            <a:extLst>
              <a:ext uri="{FF2B5EF4-FFF2-40B4-BE49-F238E27FC236}">
                <a16:creationId xmlns:a16="http://schemas.microsoft.com/office/drawing/2014/main" id="{F79F0DD5-CB2B-48BA-A883-54888772D274}"/>
              </a:ext>
            </a:extLst>
          </p:cNvPr>
          <p:cNvSpPr>
            <a:spLocks/>
          </p:cNvSpPr>
          <p:nvPr/>
        </p:nvSpPr>
        <p:spPr bwMode="auto">
          <a:xfrm>
            <a:off x="5662613" y="3114675"/>
            <a:ext cx="601662" cy="1008063"/>
          </a:xfrm>
          <a:prstGeom prst="rightBrace">
            <a:avLst>
              <a:gd name="adj1" fmla="val 16452"/>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9884" name="TextBox 8">
            <a:extLst>
              <a:ext uri="{FF2B5EF4-FFF2-40B4-BE49-F238E27FC236}">
                <a16:creationId xmlns:a16="http://schemas.microsoft.com/office/drawing/2014/main" id="{6700F1C2-E1F8-42F3-93C3-E2EE78DA5A55}"/>
              </a:ext>
            </a:extLst>
          </p:cNvPr>
          <p:cNvSpPr txBox="1">
            <a:spLocks noChangeArrowheads="1"/>
          </p:cNvSpPr>
          <p:nvPr/>
        </p:nvSpPr>
        <p:spPr bwMode="auto">
          <a:xfrm>
            <a:off x="6505575" y="338772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兰艳艳</a:t>
            </a:r>
          </a:p>
        </p:txBody>
      </p:sp>
      <p:pic>
        <p:nvPicPr>
          <p:cNvPr id="79885" name="图片 2">
            <a:extLst>
              <a:ext uri="{FF2B5EF4-FFF2-40B4-BE49-F238E27FC236}">
                <a16:creationId xmlns:a16="http://schemas.microsoft.com/office/drawing/2014/main" id="{811583E5-83EB-4CFB-A11B-95A3B4FF038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3663" y="3240088"/>
            <a:ext cx="822325"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EAD7790-2D16-457F-BC3A-A66EB7159725}"/>
              </a:ext>
            </a:extLst>
          </p:cNvPr>
          <p:cNvSpPr>
            <a:spLocks noGrp="1" noChangeArrowheads="1"/>
          </p:cNvSpPr>
          <p:nvPr>
            <p:ph type="title"/>
          </p:nvPr>
        </p:nvSpPr>
        <p:spPr/>
        <p:txBody>
          <a:bodyPr/>
          <a:lstStyle/>
          <a:p>
            <a:pPr eaLnBrk="1" hangingPunct="1"/>
            <a:r>
              <a:rPr lang="zh-CN" altLang="en-US"/>
              <a:t>相关数学概念</a:t>
            </a:r>
          </a:p>
        </p:txBody>
      </p:sp>
      <p:sp>
        <p:nvSpPr>
          <p:cNvPr id="80899" name="Rectangle 3">
            <a:extLst>
              <a:ext uri="{FF2B5EF4-FFF2-40B4-BE49-F238E27FC236}">
                <a16:creationId xmlns:a16="http://schemas.microsoft.com/office/drawing/2014/main" id="{B52A689A-594C-49EE-BC88-A0027795802B}"/>
              </a:ext>
            </a:extLst>
          </p:cNvPr>
          <p:cNvSpPr>
            <a:spLocks noGrp="1" noChangeArrowheads="1"/>
          </p:cNvSpPr>
          <p:nvPr>
            <p:ph type="body" idx="1"/>
          </p:nvPr>
        </p:nvSpPr>
        <p:spPr/>
        <p:txBody>
          <a:bodyPr/>
          <a:lstStyle/>
          <a:p>
            <a:pPr eaLnBrk="1" hangingPunct="1"/>
            <a:r>
              <a:rPr lang="zh-CN" altLang="en-US"/>
              <a:t>随机向量及其分布</a:t>
            </a:r>
          </a:p>
          <a:p>
            <a:pPr lvl="1" eaLnBrk="1" hangingPunct="1"/>
            <a:r>
              <a:rPr lang="zh-CN" altLang="en-US"/>
              <a:t>随机向量</a:t>
            </a:r>
          </a:p>
          <a:p>
            <a:pPr lvl="2" eaLnBrk="1" hangingPunct="1"/>
            <a:r>
              <a:rPr lang="zh-CN" altLang="en-US"/>
              <a:t>如果一个对象的特征观察值为</a:t>
            </a:r>
            <a:r>
              <a:rPr lang="en-US" altLang="zh-CN"/>
              <a:t>{x</a:t>
            </a:r>
            <a:r>
              <a:rPr lang="en-US" altLang="zh-CN" baseline="-25000"/>
              <a:t>1</a:t>
            </a:r>
            <a:r>
              <a:rPr lang="en-US" altLang="zh-CN"/>
              <a:t>, x</a:t>
            </a:r>
            <a:r>
              <a:rPr lang="en-US" altLang="zh-CN" baseline="-25000"/>
              <a:t>2</a:t>
            </a:r>
            <a:r>
              <a:rPr lang="en-US" altLang="zh-CN"/>
              <a:t>, …, x</a:t>
            </a:r>
            <a:r>
              <a:rPr lang="en-US" altLang="zh-CN" baseline="-25000"/>
              <a:t>n</a:t>
            </a:r>
            <a:r>
              <a:rPr lang="en-US" altLang="zh-CN"/>
              <a:t>}</a:t>
            </a:r>
            <a:r>
              <a:rPr lang="zh-CN" altLang="en-US"/>
              <a:t>，它可构成一个</a:t>
            </a:r>
            <a:r>
              <a:rPr lang="en-US" altLang="zh-CN"/>
              <a:t>n</a:t>
            </a:r>
            <a:r>
              <a:rPr lang="zh-CN" altLang="en-US"/>
              <a:t>维的特征向量值</a:t>
            </a:r>
            <a:r>
              <a:rPr lang="en-US" altLang="zh-CN" b="1" i="1"/>
              <a:t>x</a:t>
            </a:r>
            <a:r>
              <a:rPr lang="zh-CN" altLang="en-US"/>
              <a:t>，即</a:t>
            </a:r>
          </a:p>
          <a:p>
            <a:pPr lvl="1" eaLnBrk="1" hangingPunct="1">
              <a:buFontTx/>
              <a:buNone/>
            </a:pPr>
            <a:r>
              <a:rPr lang="zh-CN" altLang="en-US"/>
              <a:t>	</a:t>
            </a:r>
            <a:r>
              <a:rPr lang="zh-CN" altLang="en-US" sz="2400"/>
              <a:t>		 </a:t>
            </a:r>
            <a:r>
              <a:rPr lang="en-US" altLang="zh-CN" sz="2400" b="1" i="1"/>
              <a:t>x </a:t>
            </a:r>
            <a:r>
              <a:rPr lang="en-US" altLang="zh-CN" sz="2400"/>
              <a:t>= (x</a:t>
            </a:r>
            <a:r>
              <a:rPr lang="en-US" altLang="zh-CN" sz="2400" baseline="-25000"/>
              <a:t>1</a:t>
            </a:r>
            <a:r>
              <a:rPr lang="en-US" altLang="zh-CN" sz="2400"/>
              <a:t>, x</a:t>
            </a:r>
            <a:r>
              <a:rPr lang="en-US" altLang="zh-CN" sz="2400" baseline="-25000"/>
              <a:t>2</a:t>
            </a:r>
            <a:r>
              <a:rPr lang="en-US" altLang="zh-CN" sz="2400"/>
              <a:t>, …, x</a:t>
            </a:r>
            <a:r>
              <a:rPr lang="en-US" altLang="zh-CN" sz="2400" baseline="-25000"/>
              <a:t>n</a:t>
            </a:r>
            <a:r>
              <a:rPr lang="en-US" altLang="zh-CN" sz="2400"/>
              <a:t>)</a:t>
            </a:r>
            <a:r>
              <a:rPr lang="en-US" altLang="zh-CN" sz="2400" baseline="30000"/>
              <a:t>T</a:t>
            </a:r>
          </a:p>
          <a:p>
            <a:pPr lvl="1" eaLnBrk="1" hangingPunct="1">
              <a:buFontTx/>
              <a:buNone/>
            </a:pPr>
            <a:r>
              <a:rPr lang="en-US" altLang="zh-CN" sz="2400" baseline="30000"/>
              <a:t>		</a:t>
            </a:r>
            <a:r>
              <a:rPr lang="en-US" altLang="zh-CN" sz="2400"/>
              <a:t>   </a:t>
            </a:r>
            <a:r>
              <a:rPr lang="zh-CN" altLang="en-US" sz="2400"/>
              <a:t>式中， </a:t>
            </a:r>
            <a:r>
              <a:rPr lang="en-US" altLang="zh-CN" sz="2400"/>
              <a:t>x</a:t>
            </a:r>
            <a:r>
              <a:rPr lang="en-US" altLang="zh-CN" sz="2400" baseline="-25000"/>
              <a:t>1</a:t>
            </a:r>
            <a:r>
              <a:rPr lang="en-US" altLang="zh-CN" sz="2400"/>
              <a:t>, x</a:t>
            </a:r>
            <a:r>
              <a:rPr lang="en-US" altLang="zh-CN" sz="2400" baseline="-25000"/>
              <a:t>2</a:t>
            </a:r>
            <a:r>
              <a:rPr lang="en-US" altLang="zh-CN" sz="2400"/>
              <a:t>, …, x</a:t>
            </a:r>
            <a:r>
              <a:rPr lang="en-US" altLang="zh-CN" sz="2400" baseline="-25000"/>
              <a:t>n</a:t>
            </a:r>
            <a:r>
              <a:rPr lang="zh-CN" altLang="en-US" sz="2400"/>
              <a:t>为特征向量</a:t>
            </a:r>
            <a:r>
              <a:rPr lang="en-US" altLang="zh-CN" sz="2400" b="1" i="1"/>
              <a:t>x</a:t>
            </a:r>
            <a:r>
              <a:rPr lang="zh-CN" altLang="en-US" sz="2400"/>
              <a:t>的各个分量。</a:t>
            </a:r>
          </a:p>
          <a:p>
            <a:pPr lvl="2" eaLnBrk="1" hangingPunct="1"/>
            <a:r>
              <a:rPr lang="zh-CN" altLang="en-US"/>
              <a:t>一个特征可以看作</a:t>
            </a:r>
            <a:r>
              <a:rPr lang="en-US" altLang="zh-CN"/>
              <a:t>n</a:t>
            </a:r>
            <a:r>
              <a:rPr lang="zh-CN" altLang="en-US"/>
              <a:t>维空间中的向量或点，此空间称为模式的特征空间</a:t>
            </a:r>
            <a:r>
              <a:rPr lang="en-US" altLang="zh-CN"/>
              <a:t>R</a:t>
            </a:r>
            <a:r>
              <a:rPr lang="en-US" altLang="zh-CN" baseline="-25000"/>
              <a:t>n</a:t>
            </a:r>
            <a:r>
              <a:rPr lang="en-US" altLang="zh-CN" sz="2000"/>
              <a:t>	</a:t>
            </a:r>
            <a:r>
              <a:rPr lang="zh-CN" altLang="en-US" sz="2000"/>
              <a:t>。</a:t>
            </a:r>
          </a:p>
          <a:p>
            <a:pPr lvl="1" eaLnBrk="1" hangingPunct="1">
              <a:buFontTx/>
              <a:buNone/>
            </a:pPr>
            <a:endParaRPr lang="en-US" altLang="zh-CN"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DC10C639-7784-4E05-911B-D0BB7DD59EF2}"/>
              </a:ext>
            </a:extLst>
          </p:cNvPr>
          <p:cNvSpPr>
            <a:spLocks noGrp="1" noChangeArrowheads="1"/>
          </p:cNvSpPr>
          <p:nvPr>
            <p:ph type="title"/>
          </p:nvPr>
        </p:nvSpPr>
        <p:spPr/>
        <p:txBody>
          <a:bodyPr/>
          <a:lstStyle/>
          <a:p>
            <a:pPr eaLnBrk="1" hangingPunct="1"/>
            <a:r>
              <a:rPr lang="zh-CN" altLang="en-US"/>
              <a:t>相关数学概念</a:t>
            </a:r>
          </a:p>
        </p:txBody>
      </p:sp>
      <p:sp>
        <p:nvSpPr>
          <p:cNvPr id="81923" name="Rectangle 3">
            <a:extLst>
              <a:ext uri="{FF2B5EF4-FFF2-40B4-BE49-F238E27FC236}">
                <a16:creationId xmlns:a16="http://schemas.microsoft.com/office/drawing/2014/main" id="{61B90789-6907-4F1C-A350-90A223977E64}"/>
              </a:ext>
            </a:extLst>
          </p:cNvPr>
          <p:cNvSpPr>
            <a:spLocks noGrp="1" noChangeArrowheads="1"/>
          </p:cNvSpPr>
          <p:nvPr>
            <p:ph type="body" idx="1"/>
          </p:nvPr>
        </p:nvSpPr>
        <p:spPr/>
        <p:txBody>
          <a:bodyPr/>
          <a:lstStyle/>
          <a:p>
            <a:pPr eaLnBrk="1" hangingPunct="1"/>
            <a:r>
              <a:rPr lang="zh-CN" altLang="en-US"/>
              <a:t>随机向量及其分布</a:t>
            </a:r>
          </a:p>
          <a:p>
            <a:pPr lvl="1" eaLnBrk="1" hangingPunct="1"/>
            <a:r>
              <a:rPr lang="zh-CN" altLang="en-US"/>
              <a:t>随机向量</a:t>
            </a:r>
          </a:p>
          <a:p>
            <a:pPr lvl="2" eaLnBrk="1" hangingPunct="1"/>
            <a:r>
              <a:rPr lang="zh-CN" altLang="en-US"/>
              <a:t>在模式识别过程中，要对许多具体对象进行测量，以获得许多次观测值。</a:t>
            </a:r>
          </a:p>
          <a:p>
            <a:pPr lvl="2" eaLnBrk="1" hangingPunct="1"/>
            <a:r>
              <a:rPr lang="zh-CN" altLang="en-US"/>
              <a:t>每次观测值不一定相同，所以对许多对象而言，各个特征分量都是随机变量，即许多对象的特征向量在</a:t>
            </a:r>
            <a:r>
              <a:rPr lang="en-US" altLang="zh-CN"/>
              <a:t>n</a:t>
            </a:r>
            <a:r>
              <a:rPr lang="zh-CN" altLang="en-US"/>
              <a:t>维空间中呈随机性分布，称为随机向量。</a:t>
            </a:r>
            <a:endParaRPr lang="zh-CN" altLang="en-US" sz="2000"/>
          </a:p>
          <a:p>
            <a:pPr lvl="1" eaLnBrk="1" hangingPunct="1">
              <a:buFontTx/>
              <a:buNone/>
            </a:pPr>
            <a:endParaRPr lang="en-US" altLang="zh-CN"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9F5D71B-F092-4958-B855-B55FBD92BE7F}"/>
              </a:ext>
            </a:extLst>
          </p:cNvPr>
          <p:cNvSpPr>
            <a:spLocks noGrp="1" noChangeArrowheads="1"/>
          </p:cNvSpPr>
          <p:nvPr>
            <p:ph type="title"/>
          </p:nvPr>
        </p:nvSpPr>
        <p:spPr/>
        <p:txBody>
          <a:bodyPr/>
          <a:lstStyle/>
          <a:p>
            <a:pPr eaLnBrk="1" hangingPunct="1"/>
            <a:r>
              <a:rPr lang="zh-CN" altLang="en-US"/>
              <a:t>相关数学概念</a:t>
            </a:r>
          </a:p>
        </p:txBody>
      </p:sp>
      <p:sp>
        <p:nvSpPr>
          <p:cNvPr id="82947" name="Rectangle 3">
            <a:extLst>
              <a:ext uri="{FF2B5EF4-FFF2-40B4-BE49-F238E27FC236}">
                <a16:creationId xmlns:a16="http://schemas.microsoft.com/office/drawing/2014/main" id="{6EF73587-7714-41FB-A031-8D5F383FA3CA}"/>
              </a:ext>
            </a:extLst>
          </p:cNvPr>
          <p:cNvSpPr>
            <a:spLocks noGrp="1" noChangeArrowheads="1"/>
          </p:cNvSpPr>
          <p:nvPr>
            <p:ph type="body" idx="1"/>
          </p:nvPr>
        </p:nvSpPr>
        <p:spPr/>
        <p:txBody>
          <a:bodyPr/>
          <a:lstStyle/>
          <a:p>
            <a:pPr eaLnBrk="1" hangingPunct="1"/>
            <a:r>
              <a:rPr lang="zh-CN" altLang="en-US"/>
              <a:t>随机向量及其分布</a:t>
            </a:r>
          </a:p>
          <a:p>
            <a:pPr lvl="1" eaLnBrk="1" hangingPunct="1"/>
            <a:r>
              <a:rPr lang="zh-CN" altLang="en-US"/>
              <a:t>随机向量的参数</a:t>
            </a:r>
          </a:p>
          <a:p>
            <a:pPr lvl="2" eaLnBrk="1" hangingPunct="1"/>
            <a:r>
              <a:rPr lang="zh-CN" altLang="en-US">
                <a:hlinkClick r:id="rId2" action="ppaction://hlinkfile"/>
              </a:rPr>
              <a:t>数学期望和方差</a:t>
            </a:r>
            <a:endParaRPr lang="zh-CN" altLang="en-US"/>
          </a:p>
          <a:p>
            <a:pPr lvl="2" eaLnBrk="1" hangingPunct="1"/>
            <a:r>
              <a:rPr lang="zh-CN" altLang="en-US">
                <a:hlinkClick r:id="rId3" action="ppaction://hlinkfile"/>
              </a:rPr>
              <a:t>协方差矩阵</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E5A3B16-9CEA-4799-9D34-57463A92B53F}"/>
              </a:ext>
            </a:extLst>
          </p:cNvPr>
          <p:cNvSpPr>
            <a:spLocks noGrp="1" noChangeArrowheads="1"/>
          </p:cNvSpPr>
          <p:nvPr>
            <p:ph type="title"/>
          </p:nvPr>
        </p:nvSpPr>
        <p:spPr/>
        <p:txBody>
          <a:bodyPr/>
          <a:lstStyle/>
          <a:p>
            <a:pPr eaLnBrk="1" hangingPunct="1"/>
            <a:r>
              <a:rPr lang="zh-CN" altLang="en-US"/>
              <a:t>相关数学概念</a:t>
            </a:r>
          </a:p>
        </p:txBody>
      </p:sp>
      <p:sp>
        <p:nvSpPr>
          <p:cNvPr id="83971" name="Rectangle 3">
            <a:extLst>
              <a:ext uri="{FF2B5EF4-FFF2-40B4-BE49-F238E27FC236}">
                <a16:creationId xmlns:a16="http://schemas.microsoft.com/office/drawing/2014/main" id="{52274829-5DC5-4157-85C9-2E061AFFBA01}"/>
              </a:ext>
            </a:extLst>
          </p:cNvPr>
          <p:cNvSpPr>
            <a:spLocks noGrp="1" noChangeArrowheads="1"/>
          </p:cNvSpPr>
          <p:nvPr>
            <p:ph type="body" idx="1"/>
          </p:nvPr>
        </p:nvSpPr>
        <p:spPr/>
        <p:txBody>
          <a:bodyPr/>
          <a:lstStyle/>
          <a:p>
            <a:pPr eaLnBrk="1" hangingPunct="1"/>
            <a:r>
              <a:rPr lang="zh-CN" altLang="en-US"/>
              <a:t>正态分布</a:t>
            </a:r>
          </a:p>
          <a:p>
            <a:pPr lvl="1" eaLnBrk="1" hangingPunct="1"/>
            <a:r>
              <a:rPr lang="zh-CN" altLang="en-US">
                <a:hlinkClick r:id="rId2" action="ppaction://hlinkfile"/>
              </a:rPr>
              <a:t>一维正态密度函数</a:t>
            </a:r>
            <a:endParaRPr lang="zh-CN" altLang="en-US"/>
          </a:p>
        </p:txBody>
      </p:sp>
      <p:pic>
        <p:nvPicPr>
          <p:cNvPr id="83972" name="Picture 4" descr="0">
            <a:extLst>
              <a:ext uri="{FF2B5EF4-FFF2-40B4-BE49-F238E27FC236}">
                <a16:creationId xmlns:a16="http://schemas.microsoft.com/office/drawing/2014/main" id="{1D6B7163-6A2A-4A88-A1C7-1F18C85DA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2908300"/>
            <a:ext cx="6354762"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9B384C1-232F-4896-9F08-7787210C5158}"/>
              </a:ext>
            </a:extLst>
          </p:cNvPr>
          <p:cNvSpPr>
            <a:spLocks noGrp="1" noChangeArrowheads="1"/>
          </p:cNvSpPr>
          <p:nvPr>
            <p:ph type="title"/>
          </p:nvPr>
        </p:nvSpPr>
        <p:spPr/>
        <p:txBody>
          <a:bodyPr/>
          <a:lstStyle/>
          <a:p>
            <a:pPr eaLnBrk="1" hangingPunct="1"/>
            <a:r>
              <a:rPr lang="zh-CN" altLang="en-US"/>
              <a:t>题外话</a:t>
            </a:r>
          </a:p>
        </p:txBody>
      </p:sp>
      <p:sp>
        <p:nvSpPr>
          <p:cNvPr id="10243" name="Rectangle 3">
            <a:extLst>
              <a:ext uri="{FF2B5EF4-FFF2-40B4-BE49-F238E27FC236}">
                <a16:creationId xmlns:a16="http://schemas.microsoft.com/office/drawing/2014/main" id="{EE558BB7-28C4-410A-8717-BBA33CAD2357}"/>
              </a:ext>
            </a:extLst>
          </p:cNvPr>
          <p:cNvSpPr>
            <a:spLocks noGrp="1" noChangeArrowheads="1"/>
          </p:cNvSpPr>
          <p:nvPr>
            <p:ph type="body" idx="1"/>
          </p:nvPr>
        </p:nvSpPr>
        <p:spPr>
          <a:xfrm>
            <a:off x="1066800" y="1971675"/>
            <a:ext cx="7620000" cy="3611563"/>
          </a:xfrm>
        </p:spPr>
        <p:txBody>
          <a:bodyPr/>
          <a:lstStyle/>
          <a:p>
            <a:pPr eaLnBrk="1" hangingPunct="1"/>
            <a:r>
              <a:rPr lang="zh-CN" altLang="en-US" sz="2800">
                <a:latin typeface="宋体" panose="02010600030101010101" pitchFamily="2" charset="-122"/>
              </a:rPr>
              <a:t>基本：完成课程学习（作业），通过考试，获得学分。</a:t>
            </a:r>
          </a:p>
          <a:p>
            <a:pPr eaLnBrk="1" hangingPunct="1"/>
            <a:endParaRPr lang="zh-CN" altLang="en-US" sz="2800"/>
          </a:p>
          <a:p>
            <a:pPr eaLnBrk="1" hangingPunct="1"/>
            <a:r>
              <a:rPr lang="zh-CN" altLang="en-US" sz="2800"/>
              <a:t>提高：能够将所学知识和内容用于课题研究，解决实际问题，完成毕业论文。</a:t>
            </a:r>
          </a:p>
          <a:p>
            <a:pPr eaLnBrk="1" hangingPunct="1"/>
            <a:endParaRPr lang="zh-CN" altLang="en-US" sz="2800"/>
          </a:p>
          <a:p>
            <a:pPr eaLnBrk="1" hangingPunct="1"/>
            <a:r>
              <a:rPr lang="zh-CN" altLang="en-US" sz="2800"/>
              <a:t>飞跃：通过这门课程的学习，改进思维方式，为将来的工作打好基础，终身受益。</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F091BC2-942E-4746-91E4-61E4BDAC2AA8}"/>
              </a:ext>
            </a:extLst>
          </p:cNvPr>
          <p:cNvSpPr>
            <a:spLocks noGrp="1" noChangeArrowheads="1"/>
          </p:cNvSpPr>
          <p:nvPr>
            <p:ph type="title"/>
          </p:nvPr>
        </p:nvSpPr>
        <p:spPr/>
        <p:txBody>
          <a:bodyPr/>
          <a:lstStyle/>
          <a:p>
            <a:pPr eaLnBrk="1" hangingPunct="1"/>
            <a:r>
              <a:rPr lang="zh-CN" altLang="en-US"/>
              <a:t>相关数学概念</a:t>
            </a:r>
          </a:p>
        </p:txBody>
      </p:sp>
      <p:sp>
        <p:nvSpPr>
          <p:cNvPr id="84995" name="Rectangle 3">
            <a:extLst>
              <a:ext uri="{FF2B5EF4-FFF2-40B4-BE49-F238E27FC236}">
                <a16:creationId xmlns:a16="http://schemas.microsoft.com/office/drawing/2014/main" id="{9EB7AA1C-BE29-4E65-BA82-067C10C332C4}"/>
              </a:ext>
            </a:extLst>
          </p:cNvPr>
          <p:cNvSpPr>
            <a:spLocks noGrp="1" noChangeArrowheads="1"/>
          </p:cNvSpPr>
          <p:nvPr>
            <p:ph type="body" idx="1"/>
          </p:nvPr>
        </p:nvSpPr>
        <p:spPr/>
        <p:txBody>
          <a:bodyPr/>
          <a:lstStyle/>
          <a:p>
            <a:pPr eaLnBrk="1" hangingPunct="1"/>
            <a:r>
              <a:rPr lang="zh-CN" altLang="en-US"/>
              <a:t>正态分布</a:t>
            </a:r>
          </a:p>
          <a:p>
            <a:pPr lvl="1" eaLnBrk="1" hangingPunct="1"/>
            <a:r>
              <a:rPr lang="zh-CN" altLang="en-US">
                <a:hlinkClick r:id="rId2" action="ppaction://hlinkfile"/>
              </a:rPr>
              <a:t>多维正态密度函数</a:t>
            </a:r>
            <a:endParaRPr lang="zh-CN" altLang="en-US"/>
          </a:p>
        </p:txBody>
      </p:sp>
      <p:pic>
        <p:nvPicPr>
          <p:cNvPr id="84996" name="Picture 5">
            <a:extLst>
              <a:ext uri="{FF2B5EF4-FFF2-40B4-BE49-F238E27FC236}">
                <a16:creationId xmlns:a16="http://schemas.microsoft.com/office/drawing/2014/main" id="{A0BFD5C0-75F8-4883-B28F-F04426D53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5" y="2941638"/>
            <a:ext cx="42799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E3DCC33-510E-47A1-B01D-45BF3402F09E}"/>
              </a:ext>
            </a:extLst>
          </p:cNvPr>
          <p:cNvSpPr>
            <a:spLocks noGrp="1" noChangeArrowheads="1"/>
          </p:cNvSpPr>
          <p:nvPr>
            <p:ph type="title"/>
          </p:nvPr>
        </p:nvSpPr>
        <p:spPr/>
        <p:txBody>
          <a:bodyPr/>
          <a:lstStyle/>
          <a:p>
            <a:pPr eaLnBrk="1" hangingPunct="1"/>
            <a:r>
              <a:rPr lang="zh-CN" altLang="en-US"/>
              <a:t>小结</a:t>
            </a:r>
          </a:p>
        </p:txBody>
      </p:sp>
      <p:sp>
        <p:nvSpPr>
          <p:cNvPr id="86019" name="Rectangle 3">
            <a:extLst>
              <a:ext uri="{FF2B5EF4-FFF2-40B4-BE49-F238E27FC236}">
                <a16:creationId xmlns:a16="http://schemas.microsoft.com/office/drawing/2014/main" id="{13640F46-EB6D-49AD-B064-79EFCB3E3CA2}"/>
              </a:ext>
            </a:extLst>
          </p:cNvPr>
          <p:cNvSpPr>
            <a:spLocks noGrp="1" noChangeArrowheads="1"/>
          </p:cNvSpPr>
          <p:nvPr>
            <p:ph type="body" idx="1"/>
          </p:nvPr>
        </p:nvSpPr>
        <p:spPr/>
        <p:txBody>
          <a:bodyPr/>
          <a:lstStyle/>
          <a:p>
            <a:pPr eaLnBrk="1" hangingPunct="1"/>
            <a:r>
              <a:rPr lang="zh-CN" altLang="en-US"/>
              <a:t>模式识别和机器学习的概念</a:t>
            </a:r>
          </a:p>
          <a:p>
            <a:pPr eaLnBrk="1" hangingPunct="1"/>
            <a:r>
              <a:rPr lang="zh-CN" altLang="en-US"/>
              <a:t>发展简史和应用</a:t>
            </a:r>
          </a:p>
          <a:p>
            <a:pPr eaLnBrk="1" hangingPunct="1"/>
            <a:r>
              <a:rPr lang="zh-CN" altLang="en-US"/>
              <a:t>主要方法</a:t>
            </a:r>
          </a:p>
          <a:p>
            <a:pPr eaLnBrk="1" hangingPunct="1"/>
            <a:r>
              <a:rPr lang="zh-CN" altLang="en-US"/>
              <a:t>系统构成和实例</a:t>
            </a:r>
          </a:p>
          <a:p>
            <a:pPr eaLnBrk="1" hangingPunct="1"/>
            <a:r>
              <a:rPr lang="zh-CN" altLang="en-US"/>
              <a:t>几个相关的数学概念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8BCB953-134C-41B3-A41D-2BDCD94C002F}"/>
              </a:ext>
            </a:extLst>
          </p:cNvPr>
          <p:cNvSpPr>
            <a:spLocks noGrp="1" noChangeArrowheads="1"/>
          </p:cNvSpPr>
          <p:nvPr>
            <p:ph type="title"/>
          </p:nvPr>
        </p:nvSpPr>
        <p:spPr>
          <a:xfrm>
            <a:off x="1033463" y="444500"/>
            <a:ext cx="7620000" cy="1143000"/>
          </a:xfrm>
        </p:spPr>
        <p:txBody>
          <a:bodyPr/>
          <a:lstStyle/>
          <a:p>
            <a:pPr eaLnBrk="1" hangingPunct="1"/>
            <a:r>
              <a:rPr lang="zh-CN" altLang="en-US"/>
              <a:t>参考文献</a:t>
            </a:r>
          </a:p>
        </p:txBody>
      </p:sp>
      <p:sp>
        <p:nvSpPr>
          <p:cNvPr id="11267" name="Rectangle 3">
            <a:extLst>
              <a:ext uri="{FF2B5EF4-FFF2-40B4-BE49-F238E27FC236}">
                <a16:creationId xmlns:a16="http://schemas.microsoft.com/office/drawing/2014/main" id="{B3C235B8-04FA-4734-82AA-A8B2EAEF5447}"/>
              </a:ext>
            </a:extLst>
          </p:cNvPr>
          <p:cNvSpPr>
            <a:spLocks noGrp="1" noChangeArrowheads="1"/>
          </p:cNvSpPr>
          <p:nvPr>
            <p:ph type="body" idx="1"/>
          </p:nvPr>
        </p:nvSpPr>
        <p:spPr>
          <a:xfrm>
            <a:off x="1066800" y="1643063"/>
            <a:ext cx="7620000" cy="5035550"/>
          </a:xfrm>
        </p:spPr>
        <p:txBody>
          <a:bodyPr/>
          <a:lstStyle/>
          <a:p>
            <a:pPr eaLnBrk="1" hangingPunct="1"/>
            <a:r>
              <a:rPr lang="en-US" altLang="zh-CN" sz="2000"/>
              <a:t>R. Duda, P. Hart, D. Stork, Pattern Classification, second edition, 2000</a:t>
            </a:r>
          </a:p>
          <a:p>
            <a:pPr eaLnBrk="1" hangingPunct="1">
              <a:buFontTx/>
              <a:buNone/>
            </a:pPr>
            <a:r>
              <a:rPr lang="zh-CN" altLang="en-US" sz="2000">
                <a:latin typeface="TimesNewRoman" charset="0"/>
              </a:rPr>
              <a:t>（中译本：</a:t>
            </a:r>
            <a:r>
              <a:rPr lang="zh-CN" altLang="en-US" sz="2000"/>
              <a:t>李宏东等译，模式分类，机械工业出版社，</a:t>
            </a:r>
            <a:r>
              <a:rPr lang="en-US" altLang="zh-CN" sz="2000"/>
              <a:t>2004</a:t>
            </a:r>
            <a:r>
              <a:rPr lang="zh-CN" altLang="en-US" sz="2000"/>
              <a:t>）</a:t>
            </a:r>
            <a:endParaRPr lang="en-US" altLang="zh-CN" sz="2000"/>
          </a:p>
          <a:p>
            <a:r>
              <a:rPr lang="en-US" altLang="zh-CN" sz="2000"/>
              <a:t>J.P.Marques de Sa, Pattern Recognition Concepts, Methods and Applications, Springer, New York, USA, 2002.</a:t>
            </a:r>
            <a:endParaRPr lang="zh-CN" altLang="en-US" sz="2000"/>
          </a:p>
          <a:p>
            <a:r>
              <a:rPr lang="en-US" altLang="zh-CN" sz="2000"/>
              <a:t>Christopher M. Bishop (2006)</a:t>
            </a:r>
            <a:r>
              <a:rPr lang="zh-CN" altLang="en-US" sz="2000"/>
              <a:t>，</a:t>
            </a:r>
            <a:r>
              <a:rPr lang="en-US" altLang="zh-CN" sz="2000"/>
              <a:t>Pattern Recognition and Machine Learning</a:t>
            </a:r>
            <a:r>
              <a:rPr lang="zh-CN" altLang="en-US" sz="2000"/>
              <a:t>，</a:t>
            </a:r>
            <a:r>
              <a:rPr lang="en-US" altLang="zh-CN" sz="2000"/>
              <a:t>Springer.</a:t>
            </a:r>
            <a:endParaRPr lang="zh-CN" altLang="en-US" sz="2000"/>
          </a:p>
          <a:p>
            <a:r>
              <a:rPr lang="en-US" altLang="zh-CN" sz="2000"/>
              <a:t>Trevor Hastie, Robert Tibshirani, and Jerome Friedman (2001)</a:t>
            </a:r>
            <a:r>
              <a:rPr lang="zh-CN" altLang="en-US" sz="2000"/>
              <a:t>，</a:t>
            </a:r>
            <a:r>
              <a:rPr lang="en-US" altLang="zh-CN" sz="2000"/>
              <a:t>The Elements of Statistical Learning</a:t>
            </a:r>
            <a:r>
              <a:rPr lang="zh-CN" altLang="en-US" sz="2000"/>
              <a:t>，</a:t>
            </a:r>
            <a:r>
              <a:rPr lang="en-US" altLang="zh-CN" sz="2000"/>
              <a:t>Springer.</a:t>
            </a:r>
            <a:endParaRPr lang="zh-CN" altLang="en-US" sz="2000"/>
          </a:p>
          <a:p>
            <a:r>
              <a:rPr lang="zh-CN" altLang="en-US" sz="2000"/>
              <a:t>李航，统计学习基础，清华大学出版社，北京，</a:t>
            </a:r>
            <a:r>
              <a:rPr lang="en-US" altLang="en-US" sz="2000"/>
              <a:t>2012</a:t>
            </a:r>
            <a:r>
              <a:rPr lang="zh-CN" altLang="en-US" sz="2000"/>
              <a:t>。</a:t>
            </a:r>
            <a:endParaRPr lang="en-US" altLang="zh-CN" sz="2000"/>
          </a:p>
          <a:p>
            <a:pPr eaLnBrk="1" hangingPunct="1"/>
            <a:r>
              <a:rPr lang="zh-CN" altLang="zh-CN" sz="2000"/>
              <a:t>张学工，模式识别</a:t>
            </a:r>
            <a:r>
              <a:rPr lang="zh-CN" altLang="en-US" sz="2000"/>
              <a:t>（</a:t>
            </a:r>
            <a:r>
              <a:rPr lang="zh-CN" altLang="zh-CN" sz="2000"/>
              <a:t>第三版</a:t>
            </a:r>
            <a:r>
              <a:rPr lang="zh-CN" altLang="en-US" sz="2000"/>
              <a:t>）</a:t>
            </a:r>
            <a:r>
              <a:rPr lang="zh-CN" altLang="zh-CN" sz="2000"/>
              <a:t>，清华大学出版社，</a:t>
            </a:r>
            <a:r>
              <a:rPr lang="en-US" altLang="zh-CN" sz="2000"/>
              <a:t>2010</a:t>
            </a:r>
            <a:r>
              <a:rPr lang="zh-CN" altLang="zh-CN" sz="2000"/>
              <a:t>。</a:t>
            </a:r>
            <a:endParaRPr lang="zh-CN" altLang="en-US" sz="2000"/>
          </a:p>
          <a:p>
            <a:pPr eaLnBrk="1" hangingPunct="1">
              <a:spcBef>
                <a:spcPct val="0"/>
              </a:spcBef>
            </a:pPr>
            <a:r>
              <a:rPr lang="zh-CN" altLang="en-US" sz="2000"/>
              <a:t>边肇祺，模式识别（第二版），清华大学出版社，</a:t>
            </a:r>
            <a:r>
              <a:rPr lang="en-US" altLang="zh-CN" sz="2000"/>
              <a:t>2000</a:t>
            </a:r>
            <a:r>
              <a:rPr lang="zh-CN" altLang="en-US" sz="2000"/>
              <a:t>。</a:t>
            </a:r>
            <a:endParaRPr lang="en-US" altLang="zh-CN" sz="2000"/>
          </a:p>
          <a:p>
            <a:pPr eaLnBrk="1" hangingPunct="1">
              <a:spcBef>
                <a:spcPct val="0"/>
              </a:spcBef>
            </a:pPr>
            <a:r>
              <a:rPr lang="en-US" altLang="zh-CN" sz="2000"/>
              <a:t>《PRML</a:t>
            </a:r>
            <a:r>
              <a:rPr lang="zh-CN" altLang="en-US" sz="2000"/>
              <a:t>：模式识别与机器学习</a:t>
            </a:r>
            <a:r>
              <a:rPr lang="en-US" altLang="zh-CN" sz="2000"/>
              <a:t>(</a:t>
            </a:r>
            <a:r>
              <a:rPr lang="zh-CN" altLang="en-US" sz="2000"/>
              <a:t>中文版</a:t>
            </a:r>
            <a:r>
              <a:rPr lang="en-US" altLang="zh-CN" sz="2000"/>
              <a:t>)》</a:t>
            </a:r>
            <a:r>
              <a:rPr lang="zh-CN" altLang="en-US" sz="2000"/>
              <a:t>，</a:t>
            </a:r>
            <a:r>
              <a:rPr lang="en-US" altLang="zh-CN" sz="2000"/>
              <a:t>2018</a:t>
            </a:r>
            <a:r>
              <a:rPr lang="zh-CN" altLang="en-US" sz="2000"/>
              <a:t>，下载地址：</a:t>
            </a:r>
            <a:r>
              <a:rPr lang="en-US" altLang="zh-CN" sz="2000"/>
              <a:t> https://max.book118.com/html/2018/1203/6241034204001233.shtm</a:t>
            </a:r>
            <a:endParaRPr lang="zh-CN" altLang="en-US" sz="2000"/>
          </a:p>
          <a:p>
            <a:pPr eaLnBrk="1" hangingPunct="1">
              <a:lnSpc>
                <a:spcPct val="90000"/>
              </a:lnSpc>
            </a:pP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674FC90-C130-40B0-9B93-3D86E0BF642F}"/>
              </a:ext>
            </a:extLst>
          </p:cNvPr>
          <p:cNvSpPr>
            <a:spLocks noGrp="1" noChangeArrowheads="1"/>
          </p:cNvSpPr>
          <p:nvPr>
            <p:ph type="title"/>
          </p:nvPr>
        </p:nvSpPr>
        <p:spPr/>
        <p:txBody>
          <a:bodyPr/>
          <a:lstStyle/>
          <a:p>
            <a:pPr eaLnBrk="1" hangingPunct="1"/>
            <a:r>
              <a:rPr lang="zh-CN" altLang="en-US"/>
              <a:t>机构、会议、刊物</a:t>
            </a:r>
          </a:p>
        </p:txBody>
      </p:sp>
      <p:sp>
        <p:nvSpPr>
          <p:cNvPr id="12291" name="Rectangle 3">
            <a:extLst>
              <a:ext uri="{FF2B5EF4-FFF2-40B4-BE49-F238E27FC236}">
                <a16:creationId xmlns:a16="http://schemas.microsoft.com/office/drawing/2014/main" id="{4C4914CD-D4DA-41F9-9A0E-099F5AC019D8}"/>
              </a:ext>
            </a:extLst>
          </p:cNvPr>
          <p:cNvSpPr>
            <a:spLocks noGrp="1" noChangeArrowheads="1"/>
          </p:cNvSpPr>
          <p:nvPr>
            <p:ph type="body" idx="1"/>
          </p:nvPr>
        </p:nvSpPr>
        <p:spPr>
          <a:xfrm>
            <a:off x="892175" y="1597025"/>
            <a:ext cx="7820025" cy="5035550"/>
          </a:xfrm>
        </p:spPr>
        <p:txBody>
          <a:bodyPr/>
          <a:lstStyle/>
          <a:p>
            <a:pPr eaLnBrk="1" hangingPunct="1">
              <a:lnSpc>
                <a:spcPct val="90000"/>
              </a:lnSpc>
            </a:pPr>
            <a:r>
              <a:rPr lang="en-US" altLang="zh-CN" sz="2400"/>
              <a:t>1973</a:t>
            </a:r>
            <a:r>
              <a:rPr lang="zh-CN" altLang="en-US" sz="2400"/>
              <a:t>年 </a:t>
            </a:r>
            <a:r>
              <a:rPr lang="en-US" altLang="zh-CN" sz="2400"/>
              <a:t>IEEE</a:t>
            </a:r>
            <a:r>
              <a:rPr lang="zh-CN" altLang="en-US" sz="2400"/>
              <a:t>发起了第一次关于模式识别的国际会议“</a:t>
            </a:r>
            <a:r>
              <a:rPr lang="en-US" altLang="zh-CN" sz="2400"/>
              <a:t>ICPR”</a:t>
            </a:r>
            <a:r>
              <a:rPr lang="zh-CN" altLang="en-US" sz="2400"/>
              <a:t>（此后两年一次），成立了国际模式识别协会</a:t>
            </a:r>
            <a:r>
              <a:rPr lang="en-US" altLang="zh-CN" sz="2400"/>
              <a:t>---“IAPR”</a:t>
            </a:r>
          </a:p>
          <a:p>
            <a:pPr eaLnBrk="1" hangingPunct="1">
              <a:lnSpc>
                <a:spcPct val="90000"/>
              </a:lnSpc>
            </a:pPr>
            <a:r>
              <a:rPr lang="en-US" altLang="zh-CN" sz="2400"/>
              <a:t>1977</a:t>
            </a:r>
            <a:r>
              <a:rPr lang="zh-CN" altLang="en-US" sz="2400"/>
              <a:t>年</a:t>
            </a:r>
            <a:r>
              <a:rPr lang="en-US" altLang="zh-CN" sz="2400"/>
              <a:t>IEEE</a:t>
            </a:r>
            <a:r>
              <a:rPr lang="zh-CN" altLang="en-US" sz="2400"/>
              <a:t>成立</a:t>
            </a:r>
            <a:r>
              <a:rPr lang="en-US" altLang="zh-CN" sz="2400"/>
              <a:t>PAMI</a:t>
            </a:r>
            <a:r>
              <a:rPr lang="zh-CN" altLang="en-US" sz="2400"/>
              <a:t>委员会，创立</a:t>
            </a:r>
            <a:r>
              <a:rPr lang="en-US" altLang="zh-CN" sz="2400"/>
              <a:t>IEEE Trans. on PAMI</a:t>
            </a:r>
            <a:r>
              <a:rPr lang="zh-CN" altLang="en-US" sz="2400"/>
              <a:t>，并支持</a:t>
            </a:r>
            <a:r>
              <a:rPr lang="en-US" altLang="zh-CN" sz="2400"/>
              <a:t>ICCV</a:t>
            </a:r>
            <a:r>
              <a:rPr lang="zh-CN" altLang="en-US" sz="2400"/>
              <a:t>、</a:t>
            </a:r>
            <a:r>
              <a:rPr lang="en-US" altLang="zh-CN" sz="2400"/>
              <a:t>CVPR</a:t>
            </a:r>
            <a:r>
              <a:rPr lang="zh-CN" altLang="en-US" sz="2400"/>
              <a:t>两个会议</a:t>
            </a:r>
            <a:endParaRPr lang="en-US" altLang="zh-CN" sz="2400"/>
          </a:p>
          <a:p>
            <a:pPr eaLnBrk="1" hangingPunct="1">
              <a:lnSpc>
                <a:spcPct val="90000"/>
              </a:lnSpc>
            </a:pPr>
            <a:r>
              <a:rPr lang="en-US" altLang="zh-CN" sz="2400"/>
              <a:t>1980</a:t>
            </a:r>
            <a:r>
              <a:rPr lang="zh-CN" altLang="en-US" sz="2400"/>
              <a:t>年，</a:t>
            </a:r>
            <a:r>
              <a:rPr lang="en-US" altLang="zh-CN" sz="2400"/>
              <a:t>CMU</a:t>
            </a:r>
            <a:r>
              <a:rPr lang="zh-CN" altLang="en-US" sz="2400"/>
              <a:t>召开第一届机器学习国际研讨会，之后逐渐发展成为国际机器学习学会（</a:t>
            </a:r>
            <a:r>
              <a:rPr lang="en-US" altLang="zh-CN" sz="2400"/>
              <a:t>IMLS</a:t>
            </a:r>
            <a:r>
              <a:rPr lang="zh-CN" altLang="en-US" sz="2400"/>
              <a:t>）举办的机器学习国际会议</a:t>
            </a:r>
            <a:r>
              <a:rPr lang="en-US" altLang="zh-CN" sz="2400"/>
              <a:t>ICML</a:t>
            </a:r>
          </a:p>
          <a:p>
            <a:pPr eaLnBrk="1" hangingPunct="1">
              <a:lnSpc>
                <a:spcPct val="90000"/>
              </a:lnSpc>
            </a:pPr>
            <a:r>
              <a:rPr lang="en-US" altLang="zh-CN" sz="2400"/>
              <a:t>1986</a:t>
            </a:r>
            <a:r>
              <a:rPr lang="zh-CN" altLang="en-US" sz="2400"/>
              <a:t>年，国际期刊</a:t>
            </a:r>
            <a:r>
              <a:rPr lang="en-US" altLang="zh-CN" sz="2400"/>
              <a:t>Machine Learning</a:t>
            </a:r>
            <a:r>
              <a:rPr lang="zh-CN" altLang="en-US" sz="2400"/>
              <a:t>创刊</a:t>
            </a:r>
            <a:endParaRPr lang="en-US" altLang="zh-CN" sz="2400"/>
          </a:p>
          <a:p>
            <a:pPr eaLnBrk="1" hangingPunct="1">
              <a:lnSpc>
                <a:spcPct val="90000"/>
              </a:lnSpc>
            </a:pPr>
            <a:r>
              <a:rPr lang="zh-CN" altLang="en-US" sz="2400"/>
              <a:t>其它刊物</a:t>
            </a:r>
          </a:p>
          <a:p>
            <a:pPr lvl="1" eaLnBrk="1" hangingPunct="1">
              <a:lnSpc>
                <a:spcPct val="90000"/>
              </a:lnSpc>
            </a:pPr>
            <a:r>
              <a:rPr lang="en-US" altLang="zh-CN" sz="2000"/>
              <a:t>Pattern Recognition (PR)</a:t>
            </a:r>
          </a:p>
          <a:p>
            <a:pPr lvl="1" eaLnBrk="1" hangingPunct="1">
              <a:lnSpc>
                <a:spcPct val="90000"/>
              </a:lnSpc>
            </a:pPr>
            <a:r>
              <a:rPr lang="en-US" altLang="zh-CN" sz="2000"/>
              <a:t>Pattern Recognition Letters (PRL)</a:t>
            </a:r>
          </a:p>
          <a:p>
            <a:pPr lvl="1" eaLnBrk="1" hangingPunct="1">
              <a:lnSpc>
                <a:spcPct val="90000"/>
              </a:lnSpc>
            </a:pPr>
            <a:r>
              <a:rPr lang="en-US" altLang="zh-CN" sz="2000"/>
              <a:t>Pattern Analysis and Application (PAA)</a:t>
            </a:r>
          </a:p>
          <a:p>
            <a:pPr lvl="1" eaLnBrk="1" hangingPunct="1">
              <a:lnSpc>
                <a:spcPct val="90000"/>
              </a:lnSpc>
            </a:pPr>
            <a:r>
              <a:rPr lang="en-US" altLang="zh-CN" sz="2000"/>
              <a:t>Journal of Machine Learning Research (JMLR)</a:t>
            </a: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themeOverride>
</file>

<file path=ppt/theme/themeOverride2.xml><?xml version="1.0" encoding="utf-8"?>
<a:themeOverride xmlns:a="http://schemas.openxmlformats.org/drawingml/2006/main">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8094</TotalTime>
  <Words>4401</Words>
  <Application>Microsoft Office PowerPoint</Application>
  <PresentationFormat>全屏显示(4:3)</PresentationFormat>
  <Paragraphs>436</Paragraphs>
  <Slides>71</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71</vt:i4>
      </vt:variant>
    </vt:vector>
  </HeadingPairs>
  <TitlesOfParts>
    <vt:vector size="77" baseType="lpstr">
      <vt:lpstr>CMR10</vt:lpstr>
      <vt:lpstr>TimesNewRoman</vt:lpstr>
      <vt:lpstr>宋体</vt:lpstr>
      <vt:lpstr>Calibri</vt:lpstr>
      <vt:lpstr>Times New Roman</vt:lpstr>
      <vt:lpstr>Notebook</vt:lpstr>
      <vt:lpstr>模式识别与机器学习</vt:lpstr>
      <vt:lpstr>引  言 </vt:lpstr>
      <vt:lpstr>课程对象</vt:lpstr>
      <vt:lpstr>相关学科</vt:lpstr>
      <vt:lpstr>教学方法</vt:lpstr>
      <vt:lpstr>教学目标</vt:lpstr>
      <vt:lpstr>题外话</vt:lpstr>
      <vt:lpstr>参考文献</vt:lpstr>
      <vt:lpstr>机构、会议、刊物</vt:lpstr>
      <vt:lpstr>第一章　概论</vt:lpstr>
      <vt:lpstr>什么是模式（Pattern）？</vt:lpstr>
      <vt:lpstr>什么是模式？</vt:lpstr>
      <vt:lpstr>模式识别的概念</vt:lpstr>
      <vt:lpstr>模式识别与机器学习的研究</vt:lpstr>
      <vt:lpstr>机器学习的概念</vt:lpstr>
      <vt:lpstr>模式识别简史</vt:lpstr>
      <vt:lpstr>模式识别简史</vt:lpstr>
      <vt:lpstr>机器学习简史</vt:lpstr>
      <vt:lpstr>机器学习简史</vt:lpstr>
      <vt:lpstr>应用（举例）</vt:lpstr>
      <vt:lpstr>应用（举例）</vt:lpstr>
      <vt:lpstr>模式识别方法</vt:lpstr>
      <vt:lpstr>假说的两种获得方法</vt:lpstr>
      <vt:lpstr>假说的两种获得方法（续）</vt:lpstr>
      <vt:lpstr>主要分类和学习方法</vt:lpstr>
      <vt:lpstr>数据聚类</vt:lpstr>
      <vt:lpstr>统计分类</vt:lpstr>
      <vt:lpstr>结构模式识别</vt:lpstr>
      <vt:lpstr>神经网络</vt:lpstr>
      <vt:lpstr>监督学习</vt:lpstr>
      <vt:lpstr>无监督学习</vt:lpstr>
      <vt:lpstr>半监督学习</vt:lpstr>
      <vt:lpstr>增强学习</vt:lpstr>
      <vt:lpstr>集成学习</vt:lpstr>
      <vt:lpstr>深度学习</vt:lpstr>
      <vt:lpstr>元学习</vt:lpstr>
      <vt:lpstr>多任务学习</vt:lpstr>
      <vt:lpstr>多标记学习</vt:lpstr>
      <vt:lpstr>对抗学习</vt:lpstr>
      <vt:lpstr>系统构成</vt:lpstr>
      <vt:lpstr>模式识别系统组成单元</vt:lpstr>
      <vt:lpstr>模式识别系统组成单元</vt:lpstr>
      <vt:lpstr>机器学习系统组成单元</vt:lpstr>
      <vt:lpstr>机器学习系统组成单元</vt:lpstr>
      <vt:lpstr>模式识别过程实例</vt:lpstr>
      <vt:lpstr>识别过程</vt:lpstr>
      <vt:lpstr>识别过程</vt:lpstr>
      <vt:lpstr>PowerPoint 演示文稿</vt:lpstr>
      <vt:lpstr>PowerPoint 演示文稿</vt:lpstr>
      <vt:lpstr>PowerPoint 演示文稿</vt:lpstr>
      <vt:lpstr>PowerPoint 演示文稿</vt:lpstr>
      <vt:lpstr>PowerPoint 演示文稿</vt:lpstr>
      <vt:lpstr>PowerPoint 演示文稿</vt:lpstr>
      <vt:lpstr>模式分类器的获取和评测过程</vt:lpstr>
      <vt:lpstr>PowerPoint 演示文稿</vt:lpstr>
      <vt:lpstr>训练和测试</vt:lpstr>
      <vt:lpstr>语音识别实例</vt:lpstr>
      <vt:lpstr>语音识别过程</vt:lpstr>
      <vt:lpstr>语音识别过程</vt:lpstr>
      <vt:lpstr>计算机视觉应用实例</vt:lpstr>
      <vt:lpstr>人脸识别过程</vt:lpstr>
      <vt:lpstr>人脸识别过程</vt:lpstr>
      <vt:lpstr>本门课程的主要（1班）</vt:lpstr>
      <vt:lpstr>本门课程的主要安排（2班）</vt:lpstr>
      <vt:lpstr>本门课程的主要安排（3班）</vt:lpstr>
      <vt:lpstr>相关数学概念</vt:lpstr>
      <vt:lpstr>相关数学概念</vt:lpstr>
      <vt:lpstr>相关数学概念</vt:lpstr>
      <vt:lpstr>相关数学概念</vt:lpstr>
      <vt:lpstr>相关数学概念</vt:lpstr>
      <vt:lpstr>小结</vt:lpstr>
    </vt:vector>
  </TitlesOfParts>
  <Company>jdl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模式识别原理及其应用</dc:title>
  <dc:creator>hqm</dc:creator>
  <cp:lastModifiedBy>admin</cp:lastModifiedBy>
  <cp:revision>186</cp:revision>
  <dcterms:created xsi:type="dcterms:W3CDTF">2003-11-25T12:53:59Z</dcterms:created>
  <dcterms:modified xsi:type="dcterms:W3CDTF">2020-09-21T05:06:46Z</dcterms:modified>
</cp:coreProperties>
</file>