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0" r:id="rId2"/>
    <p:sldId id="267" r:id="rId3"/>
    <p:sldId id="278" r:id="rId4"/>
    <p:sldId id="291" r:id="rId5"/>
    <p:sldId id="260" r:id="rId6"/>
    <p:sldId id="293" r:id="rId7"/>
    <p:sldId id="292" r:id="rId8"/>
    <p:sldId id="296" r:id="rId9"/>
    <p:sldId id="297" r:id="rId10"/>
    <p:sldId id="287" r:id="rId11"/>
    <p:sldId id="28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A4A3A4"/>
          </p15:clr>
        </p15:guide>
        <p15:guide id="2" pos="1202">
          <p15:clr>
            <a:srgbClr val="A4A3A4"/>
          </p15:clr>
        </p15:guide>
        <p15:guide id="3" pos="5602">
          <p15:clr>
            <a:srgbClr val="A4A3A4"/>
          </p15:clr>
        </p15:guide>
        <p15:guide id="4" orient="horz" pos="3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24" y="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A76D6-C0AA-410F-9DDC-526F0CB07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 panose="020B0503020204020204" charset="-122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686418" y="2365689"/>
            <a:ext cx="603242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基于在线旅游网站在线评论数据的民宿旅游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</a:rPr>
              <a:t>价值共创研究（回复绩效）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2904701" y="3930445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小组成员：惠康欣、韩思雨、邓昕、林云婷</a:t>
            </a:r>
          </a:p>
        </p:txBody>
      </p:sp>
    </p:spTree>
    <p:extLst>
      <p:ext uri="{BB962C8B-B14F-4D97-AF65-F5344CB8AC3E}">
        <p14:creationId xmlns:p14="http://schemas.microsoft.com/office/powerpoint/2010/main" val="237550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573603" y="53310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未解决的问题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573603" y="1484550"/>
            <a:ext cx="7772678" cy="1160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相对评论数？绝对评论数？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回复重复率（作为回复质量的度量指标）在自相关分析中系数为正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/>
              <a:t>回复重复率在回归模型中回归系数为正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458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3327893" y="23966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感谢观看！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76087" y="3056683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751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46738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824E70-4FFD-4CF0-930D-1CC585CBF527}"/>
              </a:ext>
            </a:extLst>
          </p:cNvPr>
          <p:cNvSpPr/>
          <p:nvPr/>
        </p:nvSpPr>
        <p:spPr>
          <a:xfrm>
            <a:off x="306554" y="782438"/>
            <a:ext cx="8134075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删除回复时间早于评论时间的数据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忽略房东的回复数量，仅判定是否有回复，保证回复率在</a:t>
            </a:r>
            <a:r>
              <a:rPr lang="en-US" altLang="zh-CN" dirty="0">
                <a:latin typeface="+mn-ea"/>
              </a:rPr>
              <a:t>[0,1]</a:t>
            </a:r>
            <a:r>
              <a:rPr lang="zh-CN" altLang="en-US" dirty="0">
                <a:latin typeface="+mn-ea"/>
              </a:rPr>
              <a:t>之间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+mn-ea"/>
              </a:rPr>
              <a:t>对每个房源按月统计当月评论数（销量）、上月回复率、平均回复时效、平均回复字数、回复重复率等信息，共得到</a:t>
            </a:r>
            <a:r>
              <a:rPr lang="en-US" altLang="zh-CN" dirty="0">
                <a:latin typeface="+mn-ea"/>
              </a:rPr>
              <a:t>254691</a:t>
            </a:r>
            <a:r>
              <a:rPr lang="zh-CN" altLang="en-US" dirty="0">
                <a:latin typeface="+mn-ea"/>
              </a:rPr>
              <a:t>条有效数据进行回归分析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FD328E-99CD-41E3-8FB1-1B8F3964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88" y="2422895"/>
            <a:ext cx="6414242" cy="2720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441" y="460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描述统计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9F749D-3165-4994-B6C2-98E26D31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3" y="1387414"/>
            <a:ext cx="3537132" cy="2368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F9E76C-36B0-43D3-8016-42D2C5867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739" y="1183759"/>
            <a:ext cx="4450835" cy="3013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441" y="460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描述统计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C2C8F5-1E8D-4F58-A4D6-307C24A0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" y="1315830"/>
            <a:ext cx="4352545" cy="28663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1BBDB3-D782-45C4-AEE9-C88DFB0D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6" y="1315830"/>
            <a:ext cx="4555548" cy="30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8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E076CC-EEF6-4FAB-9E79-EF8706405EA8}"/>
              </a:ext>
            </a:extLst>
          </p:cNvPr>
          <p:cNvSpPr/>
          <p:nvPr/>
        </p:nvSpPr>
        <p:spPr>
          <a:xfrm>
            <a:off x="438441" y="46030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相关性分析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0DD2BD-7583-415A-8AC2-F9D4EF8F8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3" y="923387"/>
            <a:ext cx="7102549" cy="3759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E076CC-EEF6-4FAB-9E79-EF8706405EA8}"/>
              </a:ext>
            </a:extLst>
          </p:cNvPr>
          <p:cNvSpPr/>
          <p:nvPr/>
        </p:nvSpPr>
        <p:spPr>
          <a:xfrm>
            <a:off x="438441" y="460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回归结果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77EE7F-C67B-4DA9-89E1-A911606F9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0"/>
          <a:stretch/>
        </p:blipFill>
        <p:spPr>
          <a:xfrm>
            <a:off x="1405462" y="2093990"/>
            <a:ext cx="6594746" cy="26159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7241B0-9394-4973-823C-C2D21048613C}"/>
              </a:ext>
            </a:extLst>
          </p:cNvPr>
          <p:cNvSpPr/>
          <p:nvPr/>
        </p:nvSpPr>
        <p:spPr>
          <a:xfrm>
            <a:off x="495148" y="957365"/>
            <a:ext cx="784077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自变量的修正：删除上月平均评论数（自相关性较强）</a:t>
            </a:r>
            <a:endParaRPr lang="en-US" altLang="zh-CN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F605A9-E557-48A4-9DCF-B9AC38A1B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11465"/>
              </p:ext>
            </p:extLst>
          </p:nvPr>
        </p:nvGraphicFramePr>
        <p:xfrm>
          <a:off x="173434" y="1517908"/>
          <a:ext cx="8910546" cy="33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7734240" imgH="253800" progId="Equation.DSMT4">
                  <p:embed/>
                </p:oleObj>
              </mc:Choice>
              <mc:Fallback>
                <p:oleObj name="Equation" r:id="rId4" imgW="7734240" imgH="2538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03492E6-BA8C-4F16-AE5C-28312CEA4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4" y="1517908"/>
                        <a:ext cx="8910546" cy="332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0F7F810F-CA90-4142-A563-D00270897DA1}"/>
              </a:ext>
            </a:extLst>
          </p:cNvPr>
          <p:cNvSpPr/>
          <p:nvPr/>
        </p:nvSpPr>
        <p:spPr>
          <a:xfrm>
            <a:off x="2483785" y="3909688"/>
            <a:ext cx="869015" cy="5528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E076CC-EEF6-4FAB-9E79-EF8706405EA8}"/>
              </a:ext>
            </a:extLst>
          </p:cNvPr>
          <p:cNvSpPr/>
          <p:nvPr/>
        </p:nvSpPr>
        <p:spPr>
          <a:xfrm>
            <a:off x="438441" y="460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回归结果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5BCB8A-8AAD-4476-90D2-752E6AF8D0F0}"/>
              </a:ext>
            </a:extLst>
          </p:cNvPr>
          <p:cNvSpPr/>
          <p:nvPr/>
        </p:nvSpPr>
        <p:spPr>
          <a:xfrm>
            <a:off x="576206" y="923106"/>
            <a:ext cx="799158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因变量修改为当月评论数，自变量修改为上月回复数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92DE36-E42A-4D67-8E93-3B7DFD2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3" y="1900033"/>
            <a:ext cx="6402018" cy="288745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03492E6-BA8C-4F16-AE5C-28312CEA4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68997"/>
              </p:ext>
            </p:extLst>
          </p:nvPr>
        </p:nvGraphicFramePr>
        <p:xfrm>
          <a:off x="254492" y="1467293"/>
          <a:ext cx="8910546" cy="33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7734240" imgH="253800" progId="Equation.DSMT4">
                  <p:embed/>
                </p:oleObj>
              </mc:Choice>
              <mc:Fallback>
                <p:oleObj name="Equation" r:id="rId4" imgW="7734240" imgH="2538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306782A-A104-4FE2-80AE-EFBC9B269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92" y="1467293"/>
                        <a:ext cx="8910546" cy="332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5463E40-8ABF-4914-B43E-FC949A10E8A9}"/>
              </a:ext>
            </a:extLst>
          </p:cNvPr>
          <p:cNvSpPr/>
          <p:nvPr/>
        </p:nvSpPr>
        <p:spPr>
          <a:xfrm>
            <a:off x="254492" y="1429694"/>
            <a:ext cx="1092299" cy="396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C5484-0D7C-4521-80C4-5DD7FD959EEA}"/>
              </a:ext>
            </a:extLst>
          </p:cNvPr>
          <p:cNvSpPr/>
          <p:nvPr/>
        </p:nvSpPr>
        <p:spPr>
          <a:xfrm>
            <a:off x="4163615" y="1429694"/>
            <a:ext cx="1443287" cy="407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D6B288-1B22-4BBC-B490-1F37B2CFAB42}"/>
              </a:ext>
            </a:extLst>
          </p:cNvPr>
          <p:cNvSpPr/>
          <p:nvPr/>
        </p:nvSpPr>
        <p:spPr>
          <a:xfrm>
            <a:off x="2653906" y="3955312"/>
            <a:ext cx="869015" cy="5528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E076CC-EEF6-4FAB-9E79-EF8706405EA8}"/>
              </a:ext>
            </a:extLst>
          </p:cNvPr>
          <p:cNvSpPr/>
          <p:nvPr/>
        </p:nvSpPr>
        <p:spPr>
          <a:xfrm>
            <a:off x="438441" y="460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回归结果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5ED14A-3A6F-40CB-84C9-9DBF665A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4" y="1915990"/>
            <a:ext cx="6650664" cy="29734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A69A713-DFCF-417B-8528-859569F9BB5F}"/>
              </a:ext>
            </a:extLst>
          </p:cNvPr>
          <p:cNvSpPr/>
          <p:nvPr/>
        </p:nvSpPr>
        <p:spPr>
          <a:xfrm>
            <a:off x="339204" y="860411"/>
            <a:ext cx="799158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上月回复重复率作为回复质量的度量指标（自变量），效果并不理想，回复率系数为负，回复重复率系数为正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DACA2E-DFE5-4916-843B-E9F1DD44309D}"/>
              </a:ext>
            </a:extLst>
          </p:cNvPr>
          <p:cNvSpPr/>
          <p:nvPr/>
        </p:nvSpPr>
        <p:spPr>
          <a:xfrm>
            <a:off x="3015063" y="3912780"/>
            <a:ext cx="812658" cy="687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5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CE076CC-EEF6-4FAB-9E79-EF8706405EA8}"/>
              </a:ext>
            </a:extLst>
          </p:cNvPr>
          <p:cNvSpPr/>
          <p:nvPr/>
        </p:nvSpPr>
        <p:spPr>
          <a:xfrm>
            <a:off x="438441" y="46030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回归结果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69A713-DFCF-417B-8528-859569F9BB5F}"/>
              </a:ext>
            </a:extLst>
          </p:cNvPr>
          <p:cNvSpPr/>
          <p:nvPr/>
        </p:nvSpPr>
        <p:spPr>
          <a:xfrm>
            <a:off x="438441" y="1129580"/>
            <a:ext cx="799158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替换因变量与自变量后，回复重复率系数依旧为正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26A308-A001-4B7E-BA1C-5E90F5227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30" y="1863841"/>
            <a:ext cx="6119654" cy="30055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DACA2E-DFE5-4916-843B-E9F1DD44309D}"/>
              </a:ext>
            </a:extLst>
          </p:cNvPr>
          <p:cNvSpPr/>
          <p:nvPr/>
        </p:nvSpPr>
        <p:spPr>
          <a:xfrm>
            <a:off x="3015063" y="3912780"/>
            <a:ext cx="812658" cy="687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2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221</Words>
  <Application>Microsoft Office PowerPoint</Application>
  <PresentationFormat>全屏显示(16:9)</PresentationFormat>
  <Paragraphs>25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Gill Sans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Han Siyu</cp:lastModifiedBy>
  <cp:revision>101</cp:revision>
  <dcterms:created xsi:type="dcterms:W3CDTF">2017-10-30T02:36:00Z</dcterms:created>
  <dcterms:modified xsi:type="dcterms:W3CDTF">2020-05-28T10:51:41Z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