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62" r:id="rId4"/>
    <p:sldId id="261" r:id="rId5"/>
    <p:sldId id="259" r:id="rId6"/>
    <p:sldId id="263" r:id="rId7"/>
    <p:sldId id="275" r:id="rId8"/>
    <p:sldId id="269" r:id="rId9"/>
    <p:sldId id="264" r:id="rId10"/>
    <p:sldId id="276" r:id="rId11"/>
    <p:sldId id="266" r:id="rId12"/>
    <p:sldId id="267" r:id="rId13"/>
    <p:sldId id="299" r:id="rId14"/>
    <p:sldId id="278" r:id="rId15"/>
    <p:sldId id="300" r:id="rId16"/>
    <p:sldId id="301" r:id="rId17"/>
    <p:sldId id="291" r:id="rId18"/>
    <p:sldId id="277" r:id="rId19"/>
    <p:sldId id="272" r:id="rId20"/>
    <p:sldId id="270" r:id="rId21"/>
    <p:sldId id="311" r:id="rId22"/>
    <p:sldId id="279" r:id="rId23"/>
    <p:sldId id="280" r:id="rId24"/>
    <p:sldId id="282" r:id="rId25"/>
    <p:sldId id="312" r:id="rId26"/>
    <p:sldId id="273"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p15:clr>
            <a:srgbClr val="A4A3A4"/>
          </p15:clr>
        </p15:guide>
        <p15:guide id="2" pos="1202">
          <p15:clr>
            <a:srgbClr val="A4A3A4"/>
          </p15:clr>
        </p15:guide>
        <p15:guide id="3" pos="5602">
          <p15:clr>
            <a:srgbClr val="A4A3A4"/>
          </p15:clr>
        </p15:guide>
        <p15:guide id="4" orient="horz" pos="31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73" autoAdjust="0"/>
  </p:normalViewPr>
  <p:slideViewPr>
    <p:cSldViewPr snapToGrid="0" showGuides="1">
      <p:cViewPr varScale="1">
        <p:scale>
          <a:sx n="84" d="100"/>
          <a:sy n="84" d="100"/>
        </p:scale>
        <p:origin x="804" y="56"/>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EA76D6-C0AA-410F-9DDC-526F0CB07C6D}"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EA76D6-C0AA-410F-9DDC-526F0CB07C6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2020/7/9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2020/7/9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35450" y="522351"/>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94195" y="2421665"/>
            <a:ext cx="5416868" cy="1141338"/>
          </a:xfrm>
          <a:prstGeom prst="rect">
            <a:avLst/>
          </a:prstGeom>
          <a:noFill/>
        </p:spPr>
        <p:txBody>
          <a:bodyPr wrap="none" rtlCol="0">
            <a:spAutoFit/>
          </a:bodyPr>
          <a:lstStyle/>
          <a:p>
            <a:pPr algn="ctr">
              <a:lnSpc>
                <a:spcPct val="150000"/>
              </a:lnSpc>
            </a:pPr>
            <a:r>
              <a:rPr lang="zh-CN" altLang="en-US" sz="2400" dirty="0">
                <a:solidFill>
                  <a:schemeClr val="accent1"/>
                </a:solidFill>
              </a:rPr>
              <a:t>基于在线旅游网站回复数据的民宿旅游</a:t>
            </a:r>
            <a:endParaRPr lang="en-US" altLang="zh-CN" sz="2400" dirty="0">
              <a:solidFill>
                <a:schemeClr val="accent1"/>
              </a:solidFill>
            </a:endParaRPr>
          </a:p>
          <a:p>
            <a:pPr algn="ctr">
              <a:lnSpc>
                <a:spcPct val="150000"/>
              </a:lnSpc>
            </a:pPr>
            <a:r>
              <a:rPr lang="zh-CN" altLang="en-US" sz="2400" dirty="0">
                <a:solidFill>
                  <a:schemeClr val="accent1"/>
                </a:solidFill>
              </a:rPr>
              <a:t>价值共创研究</a:t>
            </a:r>
          </a:p>
        </p:txBody>
      </p:sp>
      <p:cxnSp>
        <p:nvCxnSpPr>
          <p:cNvPr id="14" name="直接连接符 13"/>
          <p:cNvCxnSpPr/>
          <p:nvPr/>
        </p:nvCxnSpPr>
        <p:spPr>
          <a:xfrm>
            <a:off x="4449255" y="3563003"/>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3713431" y="4054336"/>
            <a:ext cx="1717137" cy="307777"/>
          </a:xfrm>
          <a:prstGeom prst="rect">
            <a:avLst/>
          </a:prstGeom>
          <a:noFill/>
        </p:spPr>
        <p:txBody>
          <a:bodyPr wrap="none" rtlCol="0">
            <a:spAutoFit/>
          </a:bodyPr>
          <a:lstStyle/>
          <a:p>
            <a:pPr algn="ctr"/>
            <a:r>
              <a:rPr lang="zh-CN" altLang="en-US" sz="1400" dirty="0">
                <a:solidFill>
                  <a:schemeClr val="accent1"/>
                </a:solidFill>
              </a:rPr>
              <a:t>汇报时间：</a:t>
            </a:r>
            <a:r>
              <a:rPr lang="en-US" altLang="zh-CN" sz="1400">
                <a:solidFill>
                  <a:schemeClr val="accent1"/>
                </a:solidFill>
              </a:rPr>
              <a:t>2020.7.9</a:t>
            </a:r>
            <a:endParaRPr lang="zh-CN" altLang="en-US" sz="1400" dirty="0">
              <a:solidFill>
                <a:schemeClr val="accent1"/>
              </a:solidFill>
            </a:endParaRPr>
          </a:p>
        </p:txBody>
      </p:sp>
      <p:sp>
        <p:nvSpPr>
          <p:cNvPr id="22" name="文本框 21"/>
          <p:cNvSpPr txBox="1"/>
          <p:nvPr/>
        </p:nvSpPr>
        <p:spPr>
          <a:xfrm>
            <a:off x="2904701" y="3671424"/>
            <a:ext cx="3687228" cy="307777"/>
          </a:xfrm>
          <a:prstGeom prst="rect">
            <a:avLst/>
          </a:prstGeom>
          <a:noFill/>
        </p:spPr>
        <p:txBody>
          <a:bodyPr wrap="none" rtlCol="0">
            <a:spAutoFit/>
          </a:bodyPr>
          <a:lstStyle/>
          <a:p>
            <a:r>
              <a:rPr lang="zh-CN" altLang="en-US" sz="1400" dirty="0">
                <a:solidFill>
                  <a:schemeClr val="accent1"/>
                </a:solidFill>
              </a:rPr>
              <a:t>小组</a:t>
            </a:r>
            <a:r>
              <a:rPr lang="en-US" altLang="zh-CN" sz="1400">
                <a:solidFill>
                  <a:schemeClr val="accent1"/>
                </a:solidFill>
              </a:rPr>
              <a:t>1</a:t>
            </a:r>
            <a:r>
              <a:rPr lang="zh-CN" altLang="en-US" sz="1400">
                <a:solidFill>
                  <a:schemeClr val="accent1"/>
                </a:solidFill>
              </a:rPr>
              <a:t>成员</a:t>
            </a:r>
            <a:r>
              <a:rPr lang="zh-CN" altLang="en-US" sz="1400" dirty="0">
                <a:solidFill>
                  <a:schemeClr val="accent1"/>
                </a:solidFill>
              </a:rPr>
              <a:t>：惠康欣、韩思雨、邓昕、林云婷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58725"/>
            <a:ext cx="24929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理论基础与研究假设</a:t>
            </a:r>
          </a:p>
        </p:txBody>
      </p:sp>
      <p:sp>
        <p:nvSpPr>
          <p:cNvPr id="35" name="矩形 34"/>
          <p:cNvSpPr/>
          <p:nvPr/>
        </p:nvSpPr>
        <p:spPr>
          <a:xfrm>
            <a:off x="388823" y="1011278"/>
            <a:ext cx="8313743" cy="17946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矩形 35"/>
          <p:cNvSpPr/>
          <p:nvPr/>
        </p:nvSpPr>
        <p:spPr>
          <a:xfrm>
            <a:off x="518630" y="2422155"/>
            <a:ext cx="5668539" cy="338554"/>
          </a:xfrm>
          <a:prstGeom prst="rect">
            <a:avLst/>
          </a:prstGeom>
        </p:spPr>
        <p:txBody>
          <a:bodyPr wrap="none">
            <a:spAutoFit/>
          </a:bodyPr>
          <a:lstStyle/>
          <a:p>
            <a:pPr>
              <a:spcAft>
                <a:spcPts val="0"/>
              </a:spcAft>
            </a:pPr>
            <a:r>
              <a:rPr lang="en-US" altLang="zh-CN" sz="1600" b="1" kern="100" dirty="0">
                <a:solidFill>
                  <a:schemeClr val="bg1"/>
                </a:solidFill>
                <a:latin typeface="+mn-ea"/>
                <a:cs typeface="Times New Roman" panose="02020603050405020304" pitchFamily="18" charset="0"/>
              </a:rPr>
              <a:t>H2:</a:t>
            </a:r>
            <a:r>
              <a:rPr lang="zh-CN" altLang="en-US" sz="1600" b="1" kern="100" dirty="0">
                <a:solidFill>
                  <a:schemeClr val="bg1"/>
                </a:solidFill>
                <a:latin typeface="+mn-ea"/>
                <a:cs typeface="Times New Roman" panose="02020603050405020304" pitchFamily="18" charset="0"/>
              </a:rPr>
              <a:t>房东回复时间间隔的缩短对房源销量的提升具有正向作用</a:t>
            </a:r>
          </a:p>
        </p:txBody>
      </p:sp>
      <p:sp>
        <p:nvSpPr>
          <p:cNvPr id="38" name="椭圆 37"/>
          <p:cNvSpPr/>
          <p:nvPr/>
        </p:nvSpPr>
        <p:spPr>
          <a:xfrm>
            <a:off x="585299" y="1370299"/>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184806" y="1011279"/>
            <a:ext cx="7279495" cy="1345625"/>
          </a:xfrm>
          <a:prstGeom prst="rect">
            <a:avLst/>
          </a:prstGeom>
        </p:spPr>
        <p:txBody>
          <a:bodyPr wrap="square">
            <a:spAutoFit/>
          </a:bodyPr>
          <a:lstStyle/>
          <a:p>
            <a:pPr>
              <a:lnSpc>
                <a:spcPct val="130000"/>
              </a:lnSpc>
              <a:spcBef>
                <a:spcPts val="600"/>
              </a:spcBef>
            </a:pPr>
            <a:r>
              <a:rPr lang="zh-CN" altLang="en-US" sz="1600" dirty="0">
                <a:solidFill>
                  <a:schemeClr val="bg1"/>
                </a:solidFill>
              </a:rPr>
              <a:t>消费心理学认为，当消费者对产品不满意，产生负面情绪时，心理上并无报复或对抗意识，反而对商家及时采取有效措施解除问题抱有强烈期待意识，而这种意识与回复及时程度呈负相关关系，即商家回复间隔时间越长，消费者对商家满意度越低，进而影响消费者购买行为（李爱国</a:t>
            </a:r>
            <a:r>
              <a:rPr lang="en-US" altLang="zh-CN" sz="1600" dirty="0">
                <a:solidFill>
                  <a:schemeClr val="bg1"/>
                </a:solidFill>
              </a:rPr>
              <a:t>,</a:t>
            </a:r>
            <a:r>
              <a:rPr lang="zh-CN" altLang="en-US" sz="1600" dirty="0">
                <a:solidFill>
                  <a:schemeClr val="bg1"/>
                </a:solidFill>
              </a:rPr>
              <a:t>邓召惠</a:t>
            </a:r>
            <a:r>
              <a:rPr lang="en-US" altLang="zh-CN" sz="1600" dirty="0">
                <a:solidFill>
                  <a:schemeClr val="bg1"/>
                </a:solidFill>
              </a:rPr>
              <a:t>,</a:t>
            </a:r>
            <a:r>
              <a:rPr lang="zh-CN" altLang="en-US" sz="1600" dirty="0">
                <a:solidFill>
                  <a:schemeClr val="bg1"/>
                </a:solidFill>
              </a:rPr>
              <a:t>毛冰洁）</a:t>
            </a:r>
            <a:endParaRPr lang="en-US" altLang="zh-CN" sz="1600" dirty="0">
              <a:solidFill>
                <a:schemeClr val="bg1"/>
              </a:solidFill>
            </a:endParaRPr>
          </a:p>
        </p:txBody>
      </p:sp>
      <p:sp>
        <p:nvSpPr>
          <p:cNvPr id="23" name="AutoShape 112"/>
          <p:cNvSpPr/>
          <p:nvPr/>
        </p:nvSpPr>
        <p:spPr bwMode="auto">
          <a:xfrm>
            <a:off x="663698" y="1438084"/>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矩形 23"/>
          <p:cNvSpPr/>
          <p:nvPr/>
        </p:nvSpPr>
        <p:spPr>
          <a:xfrm>
            <a:off x="388823" y="2958386"/>
            <a:ext cx="8313743" cy="17946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518630" y="4352404"/>
            <a:ext cx="5258171" cy="338554"/>
          </a:xfrm>
          <a:prstGeom prst="rect">
            <a:avLst/>
          </a:prstGeom>
        </p:spPr>
        <p:txBody>
          <a:bodyPr wrap="none">
            <a:spAutoFit/>
          </a:bodyPr>
          <a:lstStyle/>
          <a:p>
            <a:pPr>
              <a:spcAft>
                <a:spcPts val="0"/>
              </a:spcAft>
            </a:pPr>
            <a:r>
              <a:rPr lang="en-US" altLang="zh-CN" sz="1600" b="1" kern="100" dirty="0">
                <a:solidFill>
                  <a:schemeClr val="bg1"/>
                </a:solidFill>
                <a:latin typeface="+mn-ea"/>
                <a:cs typeface="Times New Roman" panose="02020603050405020304" pitchFamily="18" charset="0"/>
              </a:rPr>
              <a:t>H3:</a:t>
            </a:r>
            <a:r>
              <a:rPr lang="zh-CN" altLang="en-US" sz="1600" b="1" kern="100" dirty="0">
                <a:solidFill>
                  <a:schemeClr val="bg1"/>
                </a:solidFill>
                <a:latin typeface="+mn-ea"/>
                <a:cs typeface="Times New Roman" panose="02020603050405020304" pitchFamily="18" charset="0"/>
              </a:rPr>
              <a:t>房东回复质量的提升对房源销量的提升具有正向作用</a:t>
            </a:r>
          </a:p>
        </p:txBody>
      </p:sp>
      <p:sp>
        <p:nvSpPr>
          <p:cNvPr id="27" name="矩形 26"/>
          <p:cNvSpPr/>
          <p:nvPr/>
        </p:nvSpPr>
        <p:spPr>
          <a:xfrm>
            <a:off x="1184806" y="2996075"/>
            <a:ext cx="7279495" cy="1345625"/>
          </a:xfrm>
          <a:prstGeom prst="rect">
            <a:avLst/>
          </a:prstGeom>
        </p:spPr>
        <p:txBody>
          <a:bodyPr wrap="square">
            <a:spAutoFit/>
          </a:bodyPr>
          <a:lstStyle/>
          <a:p>
            <a:pPr>
              <a:lnSpc>
                <a:spcPct val="130000"/>
              </a:lnSpc>
              <a:spcBef>
                <a:spcPts val="600"/>
              </a:spcBef>
            </a:pPr>
            <a:r>
              <a:rPr lang="zh-CN" altLang="en-US" sz="1600" dirty="0">
                <a:solidFill>
                  <a:schemeClr val="bg1"/>
                </a:solidFill>
              </a:rPr>
              <a:t>实际的网购活动中，商家回复往往有两种形式：结构化回复与针对性回复。这两种回复的形式体现了商家对于服务的不同态度，针对性的回复不仅有利于消除负面评价的影响，还会增强潜在消费者对于服务质量提升的信心，进而可以提升潜在顾客的消费意愿</a:t>
            </a:r>
            <a:endParaRPr lang="en-US" altLang="zh-CN" sz="1600" dirty="0">
              <a:solidFill>
                <a:schemeClr val="bg1"/>
              </a:solidFill>
            </a:endParaRPr>
          </a:p>
        </p:txBody>
      </p:sp>
      <p:sp>
        <p:nvSpPr>
          <p:cNvPr id="29" name="椭圆 28"/>
          <p:cNvSpPr/>
          <p:nvPr/>
        </p:nvSpPr>
        <p:spPr>
          <a:xfrm>
            <a:off x="585298" y="3427347"/>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Group 69"/>
          <p:cNvGrpSpPr/>
          <p:nvPr/>
        </p:nvGrpSpPr>
        <p:grpSpPr>
          <a:xfrm>
            <a:off x="668382" y="3530849"/>
            <a:ext cx="325471" cy="305442"/>
            <a:chOff x="10074275" y="1647825"/>
            <a:chExt cx="464344" cy="435769"/>
          </a:xfrm>
          <a:solidFill>
            <a:srgbClr val="222B34"/>
          </a:solidFill>
        </p:grpSpPr>
        <p:sp>
          <p:nvSpPr>
            <p:cNvPr id="31"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3"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7"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2"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3"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4"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5"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研究设计</a:t>
            </a: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67389"/>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数据来源</a:t>
            </a:r>
          </a:p>
        </p:txBody>
      </p:sp>
      <p:sp>
        <p:nvSpPr>
          <p:cNvPr id="10" name="矩形 9"/>
          <p:cNvSpPr/>
          <p:nvPr/>
        </p:nvSpPr>
        <p:spPr>
          <a:xfrm>
            <a:off x="306554" y="782438"/>
            <a:ext cx="8134075" cy="923330"/>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a:latin typeface="+mn-ea"/>
              </a:rPr>
              <a:t>携程旅行网，“民宿客栈”</a:t>
            </a:r>
            <a:endParaRPr lang="en-US" altLang="zh-CN" dirty="0">
              <a:latin typeface="+mn-ea"/>
            </a:endParaRPr>
          </a:p>
          <a:p>
            <a:pPr marL="285750" indent="-285750">
              <a:lnSpc>
                <a:spcPct val="150000"/>
              </a:lnSpc>
              <a:buFont typeface="Wingdings" panose="05000000000000000000" pitchFamily="2" charset="2"/>
              <a:buChar char="u"/>
            </a:pPr>
            <a:r>
              <a:rPr lang="zh-CN" altLang="en-US" dirty="0"/>
              <a:t>获取</a:t>
            </a:r>
            <a:r>
              <a:rPr lang="zh-CN" altLang="zh-CN" dirty="0"/>
              <a:t>房屋的基本属性特征、评论内容、回复内容</a:t>
            </a:r>
            <a:endParaRPr lang="en-US" altLang="zh-CN" dirty="0">
              <a:latin typeface="+mn-ea"/>
            </a:endParaRPr>
          </a:p>
        </p:txBody>
      </p:sp>
      <p:pic>
        <p:nvPicPr>
          <p:cNvPr id="5" name="图片 4"/>
          <p:cNvPicPr/>
          <p:nvPr/>
        </p:nvPicPr>
        <p:blipFill>
          <a:blip r:embed="rId2"/>
          <a:stretch>
            <a:fillRect/>
          </a:stretch>
        </p:blipFill>
        <p:spPr>
          <a:xfrm>
            <a:off x="5218456" y="1960389"/>
            <a:ext cx="3291842" cy="1653562"/>
          </a:xfrm>
          <a:prstGeom prst="rect">
            <a:avLst/>
          </a:prstGeom>
        </p:spPr>
      </p:pic>
      <p:pic>
        <p:nvPicPr>
          <p:cNvPr id="6" name="图片 5"/>
          <p:cNvPicPr>
            <a:picLocks noChangeAspect="1"/>
          </p:cNvPicPr>
          <p:nvPr/>
        </p:nvPicPr>
        <p:blipFill>
          <a:blip r:embed="rId3"/>
          <a:stretch>
            <a:fillRect/>
          </a:stretch>
        </p:blipFill>
        <p:spPr>
          <a:xfrm>
            <a:off x="388823" y="1821156"/>
            <a:ext cx="4442067" cy="31369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67389"/>
            <a:ext cx="2037737"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数据收集和处理</a:t>
            </a:r>
          </a:p>
        </p:txBody>
      </p:sp>
      <p:sp>
        <p:nvSpPr>
          <p:cNvPr id="10" name="矩形 9"/>
          <p:cNvSpPr/>
          <p:nvPr/>
        </p:nvSpPr>
        <p:spPr>
          <a:xfrm>
            <a:off x="388823" y="3547797"/>
            <a:ext cx="8576189" cy="1338828"/>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dirty="0"/>
              <a:t>将获取到的评论数据汇总到民宿级别</a:t>
            </a:r>
            <a:r>
              <a:rPr lang="zh-CN" altLang="en-US" dirty="0"/>
              <a:t>，</a:t>
            </a:r>
            <a:r>
              <a:rPr lang="zh-CN" altLang="zh-CN" dirty="0"/>
              <a:t>计算每个民宿的评论数、回复数</a:t>
            </a:r>
            <a:endParaRPr lang="en-US" altLang="zh-CN" dirty="0"/>
          </a:p>
          <a:p>
            <a:pPr marL="285750" indent="-285750">
              <a:lnSpc>
                <a:spcPct val="150000"/>
              </a:lnSpc>
              <a:buFont typeface="Wingdings" panose="05000000000000000000" pitchFamily="2" charset="2"/>
              <a:buChar char="u"/>
            </a:pPr>
            <a:r>
              <a:rPr lang="zh-CN" altLang="zh-CN" dirty="0"/>
              <a:t>以月为基本统计单位，按月分别计算当月</a:t>
            </a:r>
            <a:r>
              <a:rPr lang="zh-CN" altLang="en-US" dirty="0"/>
              <a:t>和</a:t>
            </a:r>
            <a:r>
              <a:rPr lang="zh-CN" altLang="zh-CN" dirty="0"/>
              <a:t>上月</a:t>
            </a:r>
            <a:r>
              <a:rPr lang="zh-CN" altLang="en-US" dirty="0"/>
              <a:t>的</a:t>
            </a:r>
            <a:r>
              <a:rPr lang="zh-CN" altLang="zh-CN" dirty="0"/>
              <a:t>回复数</a:t>
            </a:r>
            <a:r>
              <a:rPr lang="zh-CN" altLang="en-US" dirty="0"/>
              <a:t>、</a:t>
            </a:r>
            <a:r>
              <a:rPr lang="zh-CN" altLang="zh-CN" dirty="0"/>
              <a:t>评论数</a:t>
            </a:r>
            <a:r>
              <a:rPr lang="zh-CN" altLang="en-US" dirty="0"/>
              <a:t>，</a:t>
            </a:r>
            <a:r>
              <a:rPr lang="zh-CN" altLang="zh-CN" dirty="0"/>
              <a:t>平均回复时效、平均回复字数、平均回复间隔</a:t>
            </a:r>
            <a:r>
              <a:rPr lang="zh-CN" altLang="en-US" dirty="0"/>
              <a:t>等。</a:t>
            </a:r>
            <a:endParaRPr lang="en-US" altLang="zh-CN" dirty="0">
              <a:latin typeface="+mn-ea"/>
            </a:endParaRPr>
          </a:p>
        </p:txBody>
      </p:sp>
      <p:sp>
        <p:nvSpPr>
          <p:cNvPr id="7" name="矩形 6"/>
          <p:cNvSpPr/>
          <p:nvPr/>
        </p:nvSpPr>
        <p:spPr>
          <a:xfrm>
            <a:off x="289137" y="1162044"/>
            <a:ext cx="1940403" cy="369332"/>
          </a:xfrm>
          <a:prstGeom prst="rect">
            <a:avLst/>
          </a:prstGeom>
        </p:spPr>
        <p:txBody>
          <a:bodyPr wrap="none">
            <a:spAutoFit/>
          </a:bodyPr>
          <a:lstStyle/>
          <a:p>
            <a:pPr>
              <a:spcAft>
                <a:spcPts val="0"/>
              </a:spcAft>
            </a:pPr>
            <a:r>
              <a:rPr lang="en-US" altLang="zh-CN" b="1" kern="100" dirty="0">
                <a:solidFill>
                  <a:schemeClr val="accent1"/>
                </a:solidFill>
                <a:latin typeface="+mn-ea"/>
                <a:cs typeface="Times New Roman" panose="02020603050405020304" pitchFamily="18" charset="0"/>
              </a:rPr>
              <a:t>Python</a:t>
            </a:r>
            <a:r>
              <a:rPr lang="zh-CN" altLang="en-US" b="1" kern="100" dirty="0">
                <a:solidFill>
                  <a:schemeClr val="accent1"/>
                </a:solidFill>
                <a:latin typeface="+mn-ea"/>
                <a:cs typeface="Times New Roman" panose="02020603050405020304" pitchFamily="18" charset="0"/>
              </a:rPr>
              <a:t>爬虫程序</a:t>
            </a:r>
          </a:p>
        </p:txBody>
      </p:sp>
      <p:sp>
        <p:nvSpPr>
          <p:cNvPr id="8" name="矩形 7"/>
          <p:cNvSpPr/>
          <p:nvPr/>
        </p:nvSpPr>
        <p:spPr>
          <a:xfrm>
            <a:off x="605244" y="2562093"/>
            <a:ext cx="7972699" cy="461665"/>
          </a:xfrm>
          <a:prstGeom prst="rect">
            <a:avLst/>
          </a:prstGeom>
        </p:spPr>
        <p:txBody>
          <a:bodyPr wrap="square">
            <a:spAutoFit/>
          </a:bodyPr>
          <a:lstStyle/>
          <a:p>
            <a:r>
              <a:rPr lang="en-US" altLang="zh-CN" sz="2400" b="1" i="1" kern="100" dirty="0">
                <a:latin typeface="Georgia" panose="02040502050405020303" pitchFamily="18" charset="0"/>
                <a:ea typeface="Tahoma" panose="020B0604030504040204" pitchFamily="34" charset="0"/>
                <a:cs typeface="Tahoma" panose="020B0604030504040204" pitchFamily="34" charset="0"/>
              </a:rPr>
              <a:t>19620</a:t>
            </a:r>
            <a:r>
              <a:rPr lang="zh-CN" altLang="zh-CN" sz="1600" kern="100" dirty="0">
                <a:latin typeface="+mn-ea"/>
                <a:cs typeface="Times New Roman" panose="02020603050405020304" pitchFamily="18" charset="0"/>
              </a:rPr>
              <a:t>个房源信息，</a:t>
            </a:r>
            <a:r>
              <a:rPr lang="en-US" altLang="zh-CN" sz="2400" b="1" i="1" kern="100" dirty="0">
                <a:latin typeface="Georgia" panose="02040502050405020303" pitchFamily="18" charset="0"/>
                <a:ea typeface="Tahoma" panose="020B0604030504040204" pitchFamily="34" charset="0"/>
                <a:cs typeface="Tahoma" panose="020B0604030504040204" pitchFamily="34" charset="0"/>
              </a:rPr>
              <a:t>1172869</a:t>
            </a:r>
            <a:r>
              <a:rPr lang="zh-CN" altLang="zh-CN" sz="1600" kern="100" dirty="0">
                <a:latin typeface="+mn-ea"/>
                <a:cs typeface="Times New Roman" panose="02020603050405020304" pitchFamily="18" charset="0"/>
              </a:rPr>
              <a:t>条评论，其中</a:t>
            </a:r>
            <a:r>
              <a:rPr lang="en-US" altLang="zh-CN" sz="2400" b="1" i="1" kern="100" dirty="0">
                <a:latin typeface="Georgia" panose="02040502050405020303" pitchFamily="18" charset="0"/>
                <a:ea typeface="Tahoma" panose="020B0604030504040204" pitchFamily="34" charset="0"/>
                <a:cs typeface="Tahoma" panose="020B0604030504040204" pitchFamily="34" charset="0"/>
              </a:rPr>
              <a:t>813225</a:t>
            </a:r>
            <a:r>
              <a:rPr lang="zh-CN" altLang="zh-CN" sz="1600" kern="100" dirty="0">
                <a:latin typeface="+mn-ea"/>
                <a:cs typeface="Times New Roman" panose="02020603050405020304" pitchFamily="18" charset="0"/>
              </a:rPr>
              <a:t>条</a:t>
            </a:r>
            <a:r>
              <a:rPr lang="zh-CN" altLang="en-US" sz="1600" kern="100" dirty="0">
                <a:latin typeface="+mn-ea"/>
                <a:cs typeface="Times New Roman" panose="02020603050405020304" pitchFamily="18" charset="0"/>
              </a:rPr>
              <a:t>被</a:t>
            </a:r>
            <a:r>
              <a:rPr lang="zh-CN" altLang="zh-CN" sz="1600" kern="100" dirty="0">
                <a:latin typeface="+mn-ea"/>
                <a:cs typeface="Times New Roman" panose="02020603050405020304" pitchFamily="18" charset="0"/>
              </a:rPr>
              <a:t>回复</a:t>
            </a:r>
            <a:endParaRPr lang="zh-CN" altLang="en-US" sz="1600" dirty="0">
              <a:latin typeface="+mn-ea"/>
            </a:endParaRPr>
          </a:p>
        </p:txBody>
      </p:sp>
      <p:sp>
        <p:nvSpPr>
          <p:cNvPr id="11" name="矩形 10"/>
          <p:cNvSpPr/>
          <p:nvPr/>
        </p:nvSpPr>
        <p:spPr>
          <a:xfrm>
            <a:off x="289137" y="3116091"/>
            <a:ext cx="1338828" cy="369332"/>
          </a:xfrm>
          <a:prstGeom prst="rect">
            <a:avLst/>
          </a:prstGeom>
        </p:spPr>
        <p:txBody>
          <a:bodyPr wrap="none">
            <a:spAutoFit/>
          </a:bodyPr>
          <a:lstStyle/>
          <a:p>
            <a:pPr>
              <a:spcAft>
                <a:spcPts val="0"/>
              </a:spcAft>
            </a:pPr>
            <a:r>
              <a:rPr lang="zh-CN" altLang="en-US" b="1" kern="100" dirty="0">
                <a:solidFill>
                  <a:schemeClr val="accent1"/>
                </a:solidFill>
                <a:latin typeface="+mn-ea"/>
                <a:cs typeface="Times New Roman" panose="02020603050405020304" pitchFamily="18" charset="0"/>
              </a:rPr>
              <a:t>处理和计算</a:t>
            </a:r>
          </a:p>
        </p:txBody>
      </p:sp>
      <p:sp>
        <p:nvSpPr>
          <p:cNvPr id="13" name="矩形 12"/>
          <p:cNvSpPr/>
          <p:nvPr/>
        </p:nvSpPr>
        <p:spPr>
          <a:xfrm>
            <a:off x="441537" y="1683776"/>
            <a:ext cx="8576189" cy="923330"/>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dirty="0"/>
              <a:t>搜索结果页面</a:t>
            </a:r>
            <a:r>
              <a:rPr lang="zh-CN" altLang="en-US" dirty="0"/>
              <a:t>（静态）</a:t>
            </a:r>
            <a:r>
              <a:rPr lang="en-US" altLang="zh-CN" dirty="0">
                <a:latin typeface="+mn-ea"/>
              </a:rPr>
              <a:t>——</a:t>
            </a:r>
            <a:r>
              <a:rPr lang="zh-CN" altLang="zh-CN" dirty="0">
                <a:latin typeface="+mn-ea"/>
              </a:rPr>
              <a:t>修改检索条件</a:t>
            </a:r>
            <a:r>
              <a:rPr lang="zh-CN" altLang="en-US" dirty="0">
                <a:latin typeface="+mn-ea"/>
              </a:rPr>
              <a:t>；解析</a:t>
            </a:r>
            <a:r>
              <a:rPr lang="en-US" altLang="zh-CN" dirty="0">
                <a:latin typeface="+mn-ea"/>
              </a:rPr>
              <a:t>HTML</a:t>
            </a:r>
            <a:r>
              <a:rPr lang="zh-CN" altLang="en-US" dirty="0">
                <a:latin typeface="+mn-ea"/>
              </a:rPr>
              <a:t>文件；提取民宿基本信息</a:t>
            </a:r>
            <a:endParaRPr lang="en-US" altLang="zh-CN" dirty="0">
              <a:latin typeface="+mn-ea"/>
            </a:endParaRPr>
          </a:p>
          <a:p>
            <a:pPr marL="285750" indent="-285750">
              <a:lnSpc>
                <a:spcPct val="150000"/>
              </a:lnSpc>
              <a:buFont typeface="Wingdings" panose="05000000000000000000" pitchFamily="2" charset="2"/>
              <a:buChar char="u"/>
            </a:pPr>
            <a:r>
              <a:rPr lang="zh-CN" altLang="en-US" dirty="0"/>
              <a:t>评论页面（动态）</a:t>
            </a:r>
            <a:r>
              <a:rPr lang="en-US" altLang="zh-CN" dirty="0">
                <a:latin typeface="+mn-ea"/>
              </a:rPr>
              <a:t>——</a:t>
            </a:r>
            <a:r>
              <a:rPr lang="zh-CN" altLang="en-US" dirty="0">
                <a:latin typeface="+mn-ea"/>
              </a:rPr>
              <a:t>调用</a:t>
            </a:r>
            <a:r>
              <a:rPr lang="en-US" altLang="zh-CN" dirty="0">
                <a:latin typeface="+mn-ea"/>
              </a:rPr>
              <a:t>API</a:t>
            </a:r>
            <a:r>
              <a:rPr lang="zh-CN" altLang="en-US" dirty="0">
                <a:latin typeface="+mn-ea"/>
              </a:rPr>
              <a:t>；获取</a:t>
            </a:r>
            <a:r>
              <a:rPr lang="en-US" altLang="zh-CN" dirty="0" err="1">
                <a:latin typeface="+mn-ea"/>
              </a:rPr>
              <a:t>json</a:t>
            </a:r>
            <a:r>
              <a:rPr lang="zh-CN" altLang="en-US" dirty="0">
                <a:latin typeface="+mn-ea"/>
              </a:rPr>
              <a:t>格式数据</a:t>
            </a:r>
            <a:endParaRPr lang="en-US" altLang="zh-CN"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8441" y="460301"/>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变量描述</a:t>
            </a:r>
          </a:p>
        </p:txBody>
      </p:sp>
      <p:pic>
        <p:nvPicPr>
          <p:cNvPr id="4" name="图片 3"/>
          <p:cNvPicPr>
            <a:picLocks noChangeAspect="1"/>
          </p:cNvPicPr>
          <p:nvPr/>
        </p:nvPicPr>
        <p:blipFill>
          <a:blip r:embed="rId2"/>
          <a:stretch>
            <a:fillRect/>
          </a:stretch>
        </p:blipFill>
        <p:spPr>
          <a:xfrm>
            <a:off x="1649029" y="2333578"/>
            <a:ext cx="5600988" cy="2349621"/>
          </a:xfrm>
          <a:prstGeom prst="rect">
            <a:avLst/>
          </a:prstGeom>
        </p:spPr>
      </p:pic>
      <p:sp>
        <p:nvSpPr>
          <p:cNvPr id="8" name="矩形 7"/>
          <p:cNvSpPr/>
          <p:nvPr/>
        </p:nvSpPr>
        <p:spPr>
          <a:xfrm>
            <a:off x="438441" y="994407"/>
            <a:ext cx="7850779" cy="143308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dirty="0"/>
              <a:t>分别计算当月评论数、上月回复数、上月平均评论数、平均回复时效、平均回复字数、平均回复间隔，删除了部分错误数据后，共得到</a:t>
            </a:r>
            <a:r>
              <a:rPr lang="en-US" altLang="zh-CN" sz="2400" b="1" i="1" kern="100" dirty="0">
                <a:latin typeface="Georgia" panose="02040502050405020303" pitchFamily="18" charset="0"/>
                <a:ea typeface="Tahoma" panose="020B0604030504040204" pitchFamily="34" charset="0"/>
                <a:cs typeface="Tahoma" panose="020B0604030504040204" pitchFamily="34" charset="0"/>
              </a:rPr>
              <a:t>254691</a:t>
            </a:r>
            <a:r>
              <a:rPr lang="zh-CN" altLang="zh-CN" dirty="0"/>
              <a:t>条有效数据。</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8441" y="460301"/>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变量描述</a:t>
            </a:r>
          </a:p>
        </p:txBody>
      </p:sp>
      <p:pic>
        <p:nvPicPr>
          <p:cNvPr id="4" name="图片 3"/>
          <p:cNvPicPr>
            <a:picLocks noChangeAspect="1"/>
          </p:cNvPicPr>
          <p:nvPr/>
        </p:nvPicPr>
        <p:blipFill>
          <a:blip r:embed="rId2"/>
          <a:stretch>
            <a:fillRect/>
          </a:stretch>
        </p:blipFill>
        <p:spPr>
          <a:xfrm>
            <a:off x="438441" y="1183591"/>
            <a:ext cx="3884958" cy="3257573"/>
          </a:xfrm>
          <a:prstGeom prst="rect">
            <a:avLst/>
          </a:prstGeom>
        </p:spPr>
      </p:pic>
      <p:pic>
        <p:nvPicPr>
          <p:cNvPr id="8" name="图片 7"/>
          <p:cNvPicPr>
            <a:picLocks noChangeAspect="1"/>
          </p:cNvPicPr>
          <p:nvPr/>
        </p:nvPicPr>
        <p:blipFill>
          <a:blip r:embed="rId3"/>
          <a:stretch>
            <a:fillRect/>
          </a:stretch>
        </p:blipFill>
        <p:spPr>
          <a:xfrm>
            <a:off x="4754880" y="1183591"/>
            <a:ext cx="3518263" cy="3185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8441" y="460301"/>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变量描述</a:t>
            </a:r>
          </a:p>
        </p:txBody>
      </p:sp>
      <p:pic>
        <p:nvPicPr>
          <p:cNvPr id="9" name="图片 8"/>
          <p:cNvPicPr>
            <a:picLocks noChangeAspect="1"/>
          </p:cNvPicPr>
          <p:nvPr/>
        </p:nvPicPr>
        <p:blipFill>
          <a:blip r:embed="rId2"/>
          <a:stretch>
            <a:fillRect/>
          </a:stretch>
        </p:blipFill>
        <p:spPr>
          <a:xfrm>
            <a:off x="897718" y="981824"/>
            <a:ext cx="6852911" cy="36105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8441" y="460301"/>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回归模型</a:t>
            </a:r>
          </a:p>
        </p:txBody>
      </p:sp>
      <p:pic>
        <p:nvPicPr>
          <p:cNvPr id="5" name="图片 4"/>
          <p:cNvPicPr>
            <a:picLocks noChangeAspect="1"/>
          </p:cNvPicPr>
          <p:nvPr/>
        </p:nvPicPr>
        <p:blipFill>
          <a:blip r:embed="rId2"/>
          <a:stretch>
            <a:fillRect/>
          </a:stretch>
        </p:blipFill>
        <p:spPr>
          <a:xfrm>
            <a:off x="328662" y="2644640"/>
            <a:ext cx="7943138" cy="1553417"/>
          </a:xfrm>
          <a:prstGeom prst="rect">
            <a:avLst/>
          </a:prstGeom>
        </p:spPr>
      </p:pic>
      <p:sp>
        <p:nvSpPr>
          <p:cNvPr id="6" name="矩形 5"/>
          <p:cNvSpPr/>
          <p:nvPr/>
        </p:nvSpPr>
        <p:spPr>
          <a:xfrm>
            <a:off x="438441" y="1034408"/>
            <a:ext cx="7833359" cy="170540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zh-CN" kern="100" dirty="0">
                <a:latin typeface="+mn-ea"/>
                <a:cs typeface="经典繁毛楷" panose="02010609000101010101" pitchFamily="49" charset="-122"/>
              </a:rPr>
              <a:t>将房源的</a:t>
            </a:r>
            <a:r>
              <a:rPr lang="zh-CN" altLang="zh-CN" b="1" kern="100" dirty="0">
                <a:latin typeface="+mn-ea"/>
                <a:cs typeface="经典繁毛楷" panose="02010609000101010101" pitchFamily="49" charset="-122"/>
              </a:rPr>
              <a:t>当月评论数</a:t>
            </a:r>
            <a:r>
              <a:rPr lang="zh-CN" altLang="zh-CN" kern="100" dirty="0">
                <a:latin typeface="+mn-ea"/>
                <a:cs typeface="经典繁毛楷" panose="02010609000101010101" pitchFamily="49" charset="-122"/>
              </a:rPr>
              <a:t>作为被解释变量，</a:t>
            </a:r>
            <a:r>
              <a:rPr lang="zh-CN" altLang="zh-CN" b="1" kern="100" dirty="0">
                <a:latin typeface="+mn-ea"/>
                <a:cs typeface="经典繁毛楷" panose="02010609000101010101" pitchFamily="49" charset="-122"/>
              </a:rPr>
              <a:t>上月回复数、回复间隔和回复长度</a:t>
            </a:r>
            <a:r>
              <a:rPr lang="zh-CN" altLang="zh-CN" kern="100" dirty="0">
                <a:latin typeface="+mn-ea"/>
                <a:cs typeface="经典繁毛楷" panose="02010609000101010101" pitchFamily="49" charset="-122"/>
              </a:rPr>
              <a:t>作为解释变量进行回归分析。此外，需要消除其他无关因素的影响，我们加入一系列</a:t>
            </a:r>
            <a:r>
              <a:rPr lang="zh-CN" altLang="zh-CN" b="1" kern="100" dirty="0">
                <a:latin typeface="+mn-ea"/>
                <a:cs typeface="经典繁毛楷" panose="02010609000101010101" pitchFamily="49" charset="-122"/>
              </a:rPr>
              <a:t>控制变量</a:t>
            </a:r>
            <a:r>
              <a:rPr lang="zh-CN" altLang="zh-CN" kern="100" dirty="0">
                <a:latin typeface="+mn-ea"/>
                <a:cs typeface="经典繁毛楷" panose="02010609000101010101" pitchFamily="49" charset="-122"/>
              </a:rPr>
              <a:t>（房源类型、价格、上月平均评论数、时间）进入回归模型。</a:t>
            </a:r>
            <a:endParaRPr lang="zh-CN" altLang="en-US" dirty="0">
              <a:latin typeface="+mn-ea"/>
              <a:cs typeface="经典繁毛楷" panose="0201060900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61295" y="2075842"/>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结果分析</a:t>
            </a: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6706" y="469833"/>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进度安排</a:t>
            </a:r>
          </a:p>
        </p:txBody>
      </p:sp>
      <p:sp>
        <p:nvSpPr>
          <p:cNvPr id="14" name="Freeform 11"/>
          <p:cNvSpPr/>
          <p:nvPr/>
        </p:nvSpPr>
        <p:spPr bwMode="auto">
          <a:xfrm>
            <a:off x="755338" y="2438124"/>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5" name="Freeform 12"/>
          <p:cNvSpPr/>
          <p:nvPr/>
        </p:nvSpPr>
        <p:spPr bwMode="auto">
          <a:xfrm>
            <a:off x="2676359" y="2519826"/>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6" name="Freeform 13"/>
          <p:cNvSpPr/>
          <p:nvPr/>
        </p:nvSpPr>
        <p:spPr bwMode="auto">
          <a:xfrm>
            <a:off x="4540208" y="2438124"/>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7" name="Freeform 14"/>
          <p:cNvSpPr/>
          <p:nvPr/>
        </p:nvSpPr>
        <p:spPr bwMode="auto">
          <a:xfrm>
            <a:off x="6462862" y="2519826"/>
            <a:ext cx="2146447"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9" name="矩形 18"/>
          <p:cNvSpPr/>
          <p:nvPr/>
        </p:nvSpPr>
        <p:spPr>
          <a:xfrm>
            <a:off x="1258159" y="2533836"/>
            <a:ext cx="915379" cy="400110"/>
          </a:xfrm>
          <a:prstGeom prst="rect">
            <a:avLst/>
          </a:prstGeom>
        </p:spPr>
        <p:txBody>
          <a:bodyPr wrap="none">
            <a:spAutoFit/>
          </a:bodyPr>
          <a:lstStyle/>
          <a:p>
            <a:pPr>
              <a:spcAft>
                <a:spcPts val="0"/>
              </a:spcAft>
            </a:pPr>
            <a:r>
              <a:rPr lang="en-US" altLang="zh-CN" sz="2000" b="1" kern="100">
                <a:solidFill>
                  <a:schemeClr val="bg1"/>
                </a:solidFill>
                <a:latin typeface="+mn-ea"/>
                <a:cs typeface="Times New Roman" panose="02020603050405020304" pitchFamily="18" charset="0"/>
              </a:rPr>
              <a:t>Step1</a:t>
            </a:r>
            <a:endParaRPr lang="zh-CN" altLang="en-US" sz="2000" b="1" kern="100">
              <a:solidFill>
                <a:schemeClr val="bg1"/>
              </a:solidFill>
              <a:latin typeface="+mn-ea"/>
              <a:cs typeface="Times New Roman" panose="02020603050405020304" pitchFamily="18" charset="0"/>
            </a:endParaRPr>
          </a:p>
        </p:txBody>
      </p:sp>
      <p:sp>
        <p:nvSpPr>
          <p:cNvPr id="20" name="矩形 19"/>
          <p:cNvSpPr/>
          <p:nvPr/>
        </p:nvSpPr>
        <p:spPr>
          <a:xfrm>
            <a:off x="3179180" y="2533836"/>
            <a:ext cx="915379" cy="400110"/>
          </a:xfrm>
          <a:prstGeom prst="rect">
            <a:avLst/>
          </a:prstGeom>
        </p:spPr>
        <p:txBody>
          <a:bodyPr wrap="none">
            <a:spAutoFit/>
          </a:bodyPr>
          <a:lstStyle/>
          <a:p>
            <a:pPr>
              <a:spcAft>
                <a:spcPts val="0"/>
              </a:spcAft>
            </a:pPr>
            <a:r>
              <a:rPr lang="en-US" altLang="zh-CN" sz="2000" b="1" kern="100">
                <a:solidFill>
                  <a:srgbClr val="222B34"/>
                </a:solidFill>
                <a:latin typeface="+mn-ea"/>
                <a:cs typeface="Times New Roman" panose="02020603050405020304" pitchFamily="18" charset="0"/>
              </a:rPr>
              <a:t>Step2</a:t>
            </a:r>
            <a:endParaRPr lang="zh-CN" altLang="en-US" sz="2000" b="1" kern="100">
              <a:solidFill>
                <a:srgbClr val="222B34"/>
              </a:solidFill>
              <a:latin typeface="+mn-ea"/>
              <a:cs typeface="Times New Roman" panose="02020603050405020304" pitchFamily="18" charset="0"/>
            </a:endParaRPr>
          </a:p>
        </p:txBody>
      </p:sp>
      <p:sp>
        <p:nvSpPr>
          <p:cNvPr id="21" name="矩形 20"/>
          <p:cNvSpPr/>
          <p:nvPr/>
        </p:nvSpPr>
        <p:spPr>
          <a:xfrm>
            <a:off x="5114231" y="2518184"/>
            <a:ext cx="915379" cy="400110"/>
          </a:xfrm>
          <a:prstGeom prst="rect">
            <a:avLst/>
          </a:prstGeom>
        </p:spPr>
        <p:txBody>
          <a:bodyPr wrap="none">
            <a:spAutoFit/>
          </a:bodyPr>
          <a:lstStyle/>
          <a:p>
            <a:pPr>
              <a:spcAft>
                <a:spcPts val="0"/>
              </a:spcAft>
            </a:pPr>
            <a:r>
              <a:rPr lang="en-US" altLang="zh-CN" sz="2000" b="1" kern="100">
                <a:solidFill>
                  <a:schemeClr val="bg1"/>
                </a:solidFill>
                <a:latin typeface="+mn-ea"/>
                <a:cs typeface="Times New Roman" panose="02020603050405020304" pitchFamily="18" charset="0"/>
              </a:rPr>
              <a:t>Step3</a:t>
            </a:r>
            <a:endParaRPr lang="zh-CN" altLang="en-US" sz="2000" b="1" kern="100">
              <a:solidFill>
                <a:schemeClr val="bg1"/>
              </a:solidFill>
              <a:latin typeface="+mn-ea"/>
              <a:cs typeface="Times New Roman" panose="02020603050405020304" pitchFamily="18" charset="0"/>
            </a:endParaRPr>
          </a:p>
        </p:txBody>
      </p:sp>
      <p:sp>
        <p:nvSpPr>
          <p:cNvPr id="22" name="矩形 21"/>
          <p:cNvSpPr/>
          <p:nvPr/>
        </p:nvSpPr>
        <p:spPr>
          <a:xfrm>
            <a:off x="7035252" y="2518184"/>
            <a:ext cx="915379" cy="400110"/>
          </a:xfrm>
          <a:prstGeom prst="rect">
            <a:avLst/>
          </a:prstGeom>
        </p:spPr>
        <p:txBody>
          <a:bodyPr wrap="none">
            <a:spAutoFit/>
          </a:bodyPr>
          <a:lstStyle/>
          <a:p>
            <a:pPr>
              <a:spcAft>
                <a:spcPts val="0"/>
              </a:spcAft>
            </a:pPr>
            <a:r>
              <a:rPr lang="en-US" altLang="zh-CN" sz="2000" b="1" kern="100">
                <a:solidFill>
                  <a:srgbClr val="222B34"/>
                </a:solidFill>
                <a:latin typeface="+mn-ea"/>
                <a:cs typeface="Times New Roman" panose="02020603050405020304" pitchFamily="18" charset="0"/>
              </a:rPr>
              <a:t>Step4</a:t>
            </a:r>
            <a:endParaRPr lang="zh-CN" altLang="en-US" sz="2000" b="1" kern="100">
              <a:solidFill>
                <a:srgbClr val="222B34"/>
              </a:solidFill>
              <a:latin typeface="+mn-ea"/>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945696" y="1870422"/>
            <a:ext cx="1730529" cy="463588"/>
          </a:xfrm>
          <a:prstGeom prst="rect">
            <a:avLst/>
          </a:prstGeom>
        </p:spPr>
        <p:txBody>
          <a:bodyPr wrap="square">
            <a:spAutoFit/>
          </a:bodyPr>
          <a:lstStyle/>
          <a:p>
            <a:pPr algn="ctr">
              <a:lnSpc>
                <a:spcPct val="150000"/>
              </a:lnSpc>
            </a:pPr>
            <a:r>
              <a:rPr lang="zh-CN" altLang="en-US" dirty="0">
                <a:solidFill>
                  <a:schemeClr val="tx1">
                    <a:lumMod val="85000"/>
                    <a:lumOff val="15000"/>
                  </a:schemeClr>
                </a:solidFill>
              </a:rPr>
              <a:t>基本回归结果</a:t>
            </a: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747956" y="3119677"/>
            <a:ext cx="1730529" cy="463588"/>
          </a:xfrm>
          <a:prstGeom prst="rect">
            <a:avLst/>
          </a:prstGeom>
        </p:spPr>
        <p:txBody>
          <a:bodyPr wrap="square">
            <a:spAutoFit/>
          </a:bodyPr>
          <a:lstStyle/>
          <a:p>
            <a:pPr algn="ctr">
              <a:lnSpc>
                <a:spcPct val="150000"/>
              </a:lnSpc>
            </a:pPr>
            <a:r>
              <a:rPr lang="zh-CN" altLang="en-US">
                <a:solidFill>
                  <a:schemeClr val="tx1">
                    <a:lumMod val="85000"/>
                    <a:lumOff val="15000"/>
                  </a:schemeClr>
                </a:solidFill>
              </a:rPr>
              <a:t>稳健性检验</a:t>
            </a: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732333" y="1870669"/>
            <a:ext cx="1730529" cy="463588"/>
          </a:xfrm>
          <a:prstGeom prst="rect">
            <a:avLst/>
          </a:prstGeom>
        </p:spPr>
        <p:txBody>
          <a:bodyPr wrap="square">
            <a:spAutoFit/>
          </a:bodyPr>
          <a:lstStyle/>
          <a:p>
            <a:pPr algn="ctr">
              <a:lnSpc>
                <a:spcPct val="150000"/>
              </a:lnSpc>
            </a:pPr>
            <a:r>
              <a:rPr lang="zh-CN" altLang="en-US">
                <a:solidFill>
                  <a:schemeClr val="tx1">
                    <a:lumMod val="85000"/>
                    <a:lumOff val="15000"/>
                  </a:schemeClr>
                </a:solidFill>
              </a:rPr>
              <a:t>交互效应检验</a:t>
            </a: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541668" y="3119515"/>
            <a:ext cx="1730529" cy="463588"/>
          </a:xfrm>
          <a:prstGeom prst="rect">
            <a:avLst/>
          </a:prstGeom>
        </p:spPr>
        <p:txBody>
          <a:bodyPr wrap="square">
            <a:spAutoFit/>
          </a:bodyPr>
          <a:lstStyle/>
          <a:p>
            <a:pPr algn="ctr">
              <a:lnSpc>
                <a:spcPct val="150000"/>
              </a:lnSpc>
            </a:pPr>
            <a:r>
              <a:rPr lang="zh-CN" altLang="en-US">
                <a:solidFill>
                  <a:schemeClr val="tx1">
                    <a:lumMod val="85000"/>
                    <a:lumOff val="15000"/>
                  </a:schemeClr>
                </a:solidFill>
              </a:rPr>
              <a:t>异质性分析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51122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528834" y="3069531"/>
            <a:ext cx="1005403"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研究背景</a:t>
            </a:r>
            <a:endParaRPr lang="en-US" altLang="zh-CN" sz="1600" kern="100" dirty="0">
              <a:solidFill>
                <a:schemeClr val="accent1"/>
              </a:solidFill>
              <a:latin typeface="+mn-ea"/>
              <a:cs typeface="Times New Roman" panose="02020603050405020304" pitchFamily="18" charset="0"/>
            </a:endParaRPr>
          </a:p>
        </p:txBody>
      </p:sp>
      <p:sp>
        <p:nvSpPr>
          <p:cNvPr id="8" name="椭圆 7"/>
          <p:cNvSpPr/>
          <p:nvPr/>
        </p:nvSpPr>
        <p:spPr>
          <a:xfrm>
            <a:off x="2172783" y="186115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2190397" y="3081805"/>
            <a:ext cx="1005403"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文献回顾</a:t>
            </a:r>
            <a:endParaRPr lang="zh-CN" altLang="zh-CN" sz="1100" kern="100" dirty="0">
              <a:solidFill>
                <a:schemeClr val="accent1"/>
              </a:solidFill>
              <a:effectLst/>
              <a:latin typeface="+mn-ea"/>
              <a:cs typeface="Times New Roman" panose="02020603050405020304" pitchFamily="18" charset="0"/>
            </a:endParaRPr>
          </a:p>
        </p:txBody>
      </p:sp>
      <p:sp>
        <p:nvSpPr>
          <p:cNvPr id="10" name="椭圆 9"/>
          <p:cNvSpPr/>
          <p:nvPr/>
        </p:nvSpPr>
        <p:spPr>
          <a:xfrm>
            <a:off x="4005599" y="186115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3890984" y="3082071"/>
            <a:ext cx="1336756" cy="584775"/>
          </a:xfrm>
          <a:prstGeom prst="rect">
            <a:avLst/>
          </a:prstGeom>
        </p:spPr>
        <p:txBody>
          <a:bodyPr wrap="squar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理论基础与研究假设</a:t>
            </a:r>
            <a:endParaRPr lang="zh-CN" altLang="zh-CN" sz="1100" kern="100" dirty="0">
              <a:solidFill>
                <a:schemeClr val="accent1"/>
              </a:solidFill>
              <a:effectLst/>
              <a:latin typeface="+mn-ea"/>
              <a:cs typeface="Times New Roman" panose="02020603050405020304" pitchFamily="18" charset="0"/>
            </a:endParaRPr>
          </a:p>
        </p:txBody>
      </p:sp>
      <p:sp>
        <p:nvSpPr>
          <p:cNvPr id="12" name="椭圆 11"/>
          <p:cNvSpPr/>
          <p:nvPr/>
        </p:nvSpPr>
        <p:spPr>
          <a:xfrm>
            <a:off x="5785924"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5803537" y="3069531"/>
            <a:ext cx="1005403"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研究设计</a:t>
            </a:r>
            <a:endParaRPr lang="zh-CN" altLang="zh-CN" sz="1100" kern="100" dirty="0">
              <a:solidFill>
                <a:schemeClr val="accent1"/>
              </a:solidFill>
              <a:effectLst/>
              <a:latin typeface="+mn-ea"/>
              <a:cs typeface="Times New Roman" panose="02020603050405020304" pitchFamily="18" charset="0"/>
            </a:endParaRPr>
          </a:p>
        </p:txBody>
      </p:sp>
      <p:sp>
        <p:nvSpPr>
          <p:cNvPr id="14" name="椭圆 13"/>
          <p:cNvSpPr/>
          <p:nvPr/>
        </p:nvSpPr>
        <p:spPr>
          <a:xfrm>
            <a:off x="7468902" y="186115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7486518" y="3081805"/>
            <a:ext cx="1005403"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结果</a:t>
            </a:r>
            <a:r>
              <a:rPr lang="zh-CN" altLang="en-US" sz="1600" kern="100" dirty="0">
                <a:solidFill>
                  <a:schemeClr val="accent1"/>
                </a:solidFill>
                <a:effectLst/>
                <a:latin typeface="+mn-ea"/>
                <a:cs typeface="Times New Roman" panose="02020603050405020304" pitchFamily="18" charset="0"/>
              </a:rPr>
              <a:t>分析</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p:cNvSpPr txBox="1"/>
          <p:nvPr/>
        </p:nvSpPr>
        <p:spPr>
          <a:xfrm>
            <a:off x="634473" y="2015248"/>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p:cNvSpPr txBox="1"/>
          <p:nvPr/>
        </p:nvSpPr>
        <p:spPr>
          <a:xfrm>
            <a:off x="2314745" y="2027522"/>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4148244" y="2028721"/>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5928568"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04</a:t>
            </a:r>
            <a:endParaRPr lang="zh-CN" altLang="en-US" sz="4000" b="1" dirty="0">
              <a:solidFill>
                <a:schemeClr val="bg1"/>
              </a:solidFill>
              <a:latin typeface="+mj-lt"/>
            </a:endParaRPr>
          </a:p>
        </p:txBody>
      </p:sp>
      <p:sp>
        <p:nvSpPr>
          <p:cNvPr id="21" name="文本框 20"/>
          <p:cNvSpPr txBox="1"/>
          <p:nvPr/>
        </p:nvSpPr>
        <p:spPr>
          <a:xfrm>
            <a:off x="7611546" y="2027522"/>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41325"/>
            <a:ext cx="1706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基本回归结果</a:t>
            </a:r>
          </a:p>
        </p:txBody>
      </p:sp>
      <p:pic>
        <p:nvPicPr>
          <p:cNvPr id="2" name="图片 1"/>
          <p:cNvPicPr>
            <a:picLocks noChangeAspect="1"/>
          </p:cNvPicPr>
          <p:nvPr>
            <p:custDataLst>
              <p:tags r:id="rId1"/>
            </p:custDataLst>
          </p:nvPr>
        </p:nvPicPr>
        <p:blipFill>
          <a:blip r:embed="rId3"/>
          <a:stretch>
            <a:fillRect/>
          </a:stretch>
        </p:blipFill>
        <p:spPr>
          <a:xfrm>
            <a:off x="1579880" y="1019810"/>
            <a:ext cx="5766435" cy="3482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41325"/>
            <a:ext cx="352552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基本回归结果</a:t>
            </a:r>
            <a:r>
              <a:rPr lang="en-US" altLang="zh-CN" sz="2000" b="1" kern="100" dirty="0">
                <a:solidFill>
                  <a:schemeClr val="accent1"/>
                </a:solidFill>
                <a:latin typeface="+mn-ea"/>
                <a:cs typeface="Times New Roman" panose="02020603050405020304" pitchFamily="18" charset="0"/>
              </a:rPr>
              <a:t>——</a:t>
            </a:r>
            <a:r>
              <a:rPr lang="zh-CN" altLang="en-US" sz="2000" b="1" kern="100" dirty="0">
                <a:solidFill>
                  <a:schemeClr val="accent1"/>
                </a:solidFill>
                <a:latin typeface="+mn-ea"/>
                <a:cs typeface="Times New Roman" panose="02020603050405020304" pitchFamily="18" charset="0"/>
              </a:rPr>
              <a:t>替换因变量</a:t>
            </a:r>
          </a:p>
        </p:txBody>
      </p:sp>
      <p:pic>
        <p:nvPicPr>
          <p:cNvPr id="4" name="图片 3" descr="CAH}OU24%@S}DCGR[91P]97"/>
          <p:cNvPicPr>
            <a:picLocks noChangeAspect="1"/>
          </p:cNvPicPr>
          <p:nvPr>
            <p:custDataLst>
              <p:tags r:id="rId1"/>
            </p:custDataLst>
          </p:nvPr>
        </p:nvPicPr>
        <p:blipFill>
          <a:blip r:embed="rId3"/>
          <a:stretch>
            <a:fillRect/>
          </a:stretch>
        </p:blipFill>
        <p:spPr>
          <a:xfrm>
            <a:off x="65405" y="840105"/>
            <a:ext cx="6172835" cy="2826385"/>
          </a:xfrm>
          <a:prstGeom prst="rect">
            <a:avLst/>
          </a:prstGeom>
        </p:spPr>
      </p:pic>
      <p:pic>
        <p:nvPicPr>
          <p:cNvPr id="5" name="图片 4" descr="CAH}OU24%@S}DCGR[91P]97"/>
          <p:cNvPicPr>
            <a:picLocks noChangeAspect="1"/>
          </p:cNvPicPr>
          <p:nvPr/>
        </p:nvPicPr>
        <p:blipFill>
          <a:blip r:embed="rId3"/>
          <a:stretch>
            <a:fillRect/>
          </a:stretch>
        </p:blipFill>
        <p:spPr>
          <a:xfrm>
            <a:off x="3393440" y="2245360"/>
            <a:ext cx="5750560" cy="2633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471" y="493482"/>
            <a:ext cx="1452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稳健性检验</a:t>
            </a:r>
          </a:p>
        </p:txBody>
      </p:sp>
      <p:graphicFrame>
        <p:nvGraphicFramePr>
          <p:cNvPr id="2" name="对象 -2147482623"/>
          <p:cNvGraphicFramePr>
            <a:graphicFrameLocks noChangeAspect="1"/>
          </p:cNvGraphicFramePr>
          <p:nvPr/>
        </p:nvGraphicFramePr>
        <p:xfrm>
          <a:off x="283845" y="1348105"/>
          <a:ext cx="4323080" cy="736600"/>
        </p:xfrm>
        <a:graphic>
          <a:graphicData uri="http://schemas.openxmlformats.org/presentationml/2006/ole">
            <mc:AlternateContent xmlns:mc="http://schemas.openxmlformats.org/markup-compatibility/2006">
              <mc:Choice xmlns:v="urn:schemas-microsoft-com:vml" Requires="v">
                <p:oleObj spid="_x0000_s1040" r:id="rId3" imgW="4025900" imgH="736600" progId="Equation.DSMT4">
                  <p:embed/>
                </p:oleObj>
              </mc:Choice>
              <mc:Fallback>
                <p:oleObj r:id="rId3" imgW="4025900" imgH="736600" progId="Equation.DSMT4">
                  <p:embed/>
                  <p:pic>
                    <p:nvPicPr>
                      <p:cNvPr id="0" name="对象 -2147482623"/>
                      <p:cNvPicPr/>
                      <p:nvPr/>
                    </p:nvPicPr>
                    <p:blipFill>
                      <a:blip r:embed="rId4"/>
                      <a:stretch>
                        <a:fillRect/>
                      </a:stretch>
                    </p:blipFill>
                    <p:spPr>
                      <a:xfrm>
                        <a:off x="283845" y="1348105"/>
                        <a:ext cx="4323080" cy="736600"/>
                      </a:xfrm>
                      <a:prstGeom prst="rect">
                        <a:avLst/>
                      </a:prstGeom>
                      <a:noFill/>
                      <a:ln w="38100">
                        <a:noFill/>
                        <a:miter/>
                      </a:ln>
                    </p:spPr>
                  </p:pic>
                </p:oleObj>
              </mc:Fallback>
            </mc:AlternateContent>
          </a:graphicData>
        </a:graphic>
      </p:graphicFrame>
      <p:pic>
        <p:nvPicPr>
          <p:cNvPr id="5" name="图片 4"/>
          <p:cNvPicPr>
            <a:picLocks noChangeAspect="1"/>
          </p:cNvPicPr>
          <p:nvPr/>
        </p:nvPicPr>
        <p:blipFill>
          <a:blip r:embed="rId5"/>
          <a:stretch>
            <a:fillRect/>
          </a:stretch>
        </p:blipFill>
        <p:spPr>
          <a:xfrm>
            <a:off x="4661535" y="1148715"/>
            <a:ext cx="4162425" cy="3399790"/>
          </a:xfrm>
          <a:prstGeom prst="rect">
            <a:avLst/>
          </a:prstGeom>
        </p:spPr>
      </p:pic>
      <p:sp>
        <p:nvSpPr>
          <p:cNvPr id="6" name="文本框 5"/>
          <p:cNvSpPr txBox="1"/>
          <p:nvPr/>
        </p:nvSpPr>
        <p:spPr>
          <a:xfrm>
            <a:off x="283845" y="2326925"/>
            <a:ext cx="4073525" cy="1899623"/>
          </a:xfrm>
          <a:prstGeom prst="rect">
            <a:avLst/>
          </a:prstGeom>
          <a:noFill/>
        </p:spPr>
        <p:txBody>
          <a:bodyPr wrap="square" rtlCol="0">
            <a:spAutoFit/>
          </a:bodyPr>
          <a:lstStyle/>
          <a:p>
            <a:pPr>
              <a:lnSpc>
                <a:spcPct val="150000"/>
              </a:lnSpc>
            </a:pPr>
            <a:r>
              <a:rPr lang="zh-CN" altLang="en-US" sz="1600" dirty="0"/>
              <a:t>绝对变量</a:t>
            </a:r>
            <a:r>
              <a:rPr lang="en-US" altLang="zh-CN" sz="1600" dirty="0">
                <a:sym typeface="+mn-ea"/>
              </a:rPr>
              <a:t>——&gt;</a:t>
            </a:r>
            <a:r>
              <a:rPr lang="en-US" altLang="zh-CN" sz="1600" dirty="0"/>
              <a:t> </a:t>
            </a:r>
            <a:r>
              <a:rPr lang="zh-CN" altLang="en-US" sz="1600" dirty="0"/>
              <a:t>相对变量</a:t>
            </a:r>
          </a:p>
          <a:p>
            <a:pPr>
              <a:lnSpc>
                <a:spcPct val="150000"/>
              </a:lnSpc>
            </a:pPr>
            <a:endParaRPr lang="zh-CN" altLang="en-US" sz="1600" dirty="0"/>
          </a:p>
          <a:p>
            <a:pPr>
              <a:lnSpc>
                <a:spcPct val="150000"/>
              </a:lnSpc>
            </a:pPr>
            <a:r>
              <a:rPr lang="zh-CN" altLang="en-US" sz="1600" dirty="0"/>
              <a:t>当月评论数 </a:t>
            </a:r>
            <a:r>
              <a:rPr lang="en-US" altLang="zh-CN" sz="1600" dirty="0"/>
              <a:t>——&gt;</a:t>
            </a:r>
            <a:r>
              <a:rPr lang="zh-CN" altLang="en-US" sz="1600" dirty="0"/>
              <a:t>当月相对评论数</a:t>
            </a:r>
          </a:p>
          <a:p>
            <a:pPr>
              <a:lnSpc>
                <a:spcPct val="150000"/>
              </a:lnSpc>
            </a:pPr>
            <a:r>
              <a:rPr lang="zh-CN" altLang="en-US" sz="1600" dirty="0"/>
              <a:t>上月回复数 </a:t>
            </a:r>
            <a:r>
              <a:rPr lang="en-US" altLang="zh-CN" sz="1600" dirty="0">
                <a:sym typeface="+mn-ea"/>
              </a:rPr>
              <a:t>——&gt;</a:t>
            </a:r>
            <a:r>
              <a:rPr lang="zh-CN" altLang="en-US" sz="1600" dirty="0"/>
              <a:t>上月回复率</a:t>
            </a:r>
          </a:p>
          <a:p>
            <a:pPr>
              <a:lnSpc>
                <a:spcPct val="150000"/>
              </a:lnSpc>
            </a:pPr>
            <a:r>
              <a:rPr lang="zh-CN" altLang="en-US" sz="1600" dirty="0"/>
              <a:t>上月平均评论数 </a:t>
            </a:r>
            <a:r>
              <a:rPr lang="en-US" altLang="zh-CN" sz="1600" dirty="0">
                <a:sym typeface="+mn-ea"/>
              </a:rPr>
              <a:t>——&gt;</a:t>
            </a:r>
            <a:r>
              <a:rPr lang="zh-CN" altLang="en-US" sz="1600" dirty="0"/>
              <a:t>上月相对评论数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69833"/>
            <a:ext cx="1706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交互效应检验</a:t>
            </a:r>
          </a:p>
        </p:txBody>
      </p:sp>
      <p:pic>
        <p:nvPicPr>
          <p:cNvPr id="6" name="图片 5"/>
          <p:cNvPicPr>
            <a:picLocks noChangeAspect="1"/>
          </p:cNvPicPr>
          <p:nvPr/>
        </p:nvPicPr>
        <p:blipFill>
          <a:blip r:embed="rId2"/>
          <a:stretch>
            <a:fillRect/>
          </a:stretch>
        </p:blipFill>
        <p:spPr>
          <a:xfrm>
            <a:off x="2440305" y="269875"/>
            <a:ext cx="5524500" cy="4603750"/>
          </a:xfrm>
          <a:prstGeom prst="rect">
            <a:avLst/>
          </a:prstGeom>
        </p:spPr>
      </p:pic>
      <p:sp>
        <p:nvSpPr>
          <p:cNvPr id="7" name="文本框 6"/>
          <p:cNvSpPr txBox="1"/>
          <p:nvPr/>
        </p:nvSpPr>
        <p:spPr>
          <a:xfrm>
            <a:off x="219075" y="1592580"/>
            <a:ext cx="2221230" cy="1753235"/>
          </a:xfrm>
          <a:prstGeom prst="rect">
            <a:avLst/>
          </a:prstGeom>
          <a:noFill/>
        </p:spPr>
        <p:txBody>
          <a:bodyPr wrap="square" rtlCol="0">
            <a:spAutoFit/>
          </a:bodyPr>
          <a:lstStyle/>
          <a:p>
            <a:r>
              <a:rPr lang="en-US" altLang="zh-CN" dirty="0"/>
              <a:t>(1)</a:t>
            </a:r>
            <a:r>
              <a:rPr lang="zh-CN" altLang="en-US" dirty="0"/>
              <a:t>价格</a:t>
            </a:r>
            <a:r>
              <a:rPr lang="en-US" altLang="zh-CN" dirty="0"/>
              <a:t>*</a:t>
            </a:r>
            <a:r>
              <a:rPr lang="zh-CN" altLang="en-US" dirty="0"/>
              <a:t>上月回复数</a:t>
            </a:r>
          </a:p>
          <a:p>
            <a:endParaRPr lang="zh-CN" altLang="en-US" dirty="0"/>
          </a:p>
          <a:p>
            <a:r>
              <a:rPr lang="en-US" altLang="zh-CN" dirty="0">
                <a:sym typeface="+mn-ea"/>
              </a:rPr>
              <a:t>(2)</a:t>
            </a:r>
            <a:r>
              <a:rPr lang="zh-CN" altLang="en-US" dirty="0">
                <a:sym typeface="+mn-ea"/>
              </a:rPr>
              <a:t>价格</a:t>
            </a:r>
            <a:r>
              <a:rPr lang="en-US" altLang="zh-CN" dirty="0">
                <a:sym typeface="+mn-ea"/>
              </a:rPr>
              <a:t>*</a:t>
            </a:r>
            <a:r>
              <a:rPr lang="zh-CN" altLang="en-US" dirty="0">
                <a:sym typeface="+mn-ea"/>
              </a:rPr>
              <a:t>回复间隔</a:t>
            </a:r>
            <a:endParaRPr lang="zh-CN" altLang="en-US" dirty="0"/>
          </a:p>
          <a:p>
            <a:endParaRPr lang="zh-CN" altLang="en-US" dirty="0"/>
          </a:p>
          <a:p>
            <a:r>
              <a:rPr lang="en-US" altLang="zh-CN" dirty="0">
                <a:sym typeface="+mn-ea"/>
              </a:rPr>
              <a:t>(3)</a:t>
            </a:r>
            <a:r>
              <a:rPr lang="zh-CN" altLang="en-US" dirty="0">
                <a:sym typeface="+mn-ea"/>
              </a:rPr>
              <a:t>价格</a:t>
            </a:r>
            <a:r>
              <a:rPr lang="en-US" altLang="zh-CN" dirty="0">
                <a:sym typeface="+mn-ea"/>
              </a:rPr>
              <a:t>*</a:t>
            </a:r>
            <a:r>
              <a:rPr lang="zh-CN" altLang="en-US" dirty="0">
                <a:sym typeface="+mn-ea"/>
              </a:rPr>
              <a:t>回复长度</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85598"/>
            <a:ext cx="1452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异质性分析</a:t>
            </a:r>
          </a:p>
        </p:txBody>
      </p:sp>
      <p:pic>
        <p:nvPicPr>
          <p:cNvPr id="2" name="图片 1"/>
          <p:cNvPicPr>
            <a:picLocks noChangeAspect="1"/>
          </p:cNvPicPr>
          <p:nvPr/>
        </p:nvPicPr>
        <p:blipFill>
          <a:blip r:embed="rId2"/>
          <a:stretch>
            <a:fillRect/>
          </a:stretch>
        </p:blipFill>
        <p:spPr>
          <a:xfrm>
            <a:off x="1918335" y="1417320"/>
            <a:ext cx="5499100" cy="3441700"/>
          </a:xfrm>
          <a:prstGeom prst="rect">
            <a:avLst/>
          </a:prstGeom>
        </p:spPr>
      </p:pic>
      <p:sp>
        <p:nvSpPr>
          <p:cNvPr id="100" name="文本框 99"/>
          <p:cNvSpPr txBox="1"/>
          <p:nvPr/>
        </p:nvSpPr>
        <p:spPr>
          <a:xfrm>
            <a:off x="1918335" y="1019810"/>
            <a:ext cx="5080000" cy="337185"/>
          </a:xfrm>
          <a:prstGeom prst="rect">
            <a:avLst/>
          </a:prstGeom>
          <a:noFill/>
          <a:ln w="9525">
            <a:noFill/>
          </a:ln>
        </p:spPr>
        <p:txBody>
          <a:bodyPr wrap="square">
            <a:spAutoFit/>
          </a:bodyPr>
          <a:lstStyle/>
          <a:p>
            <a:pPr algn="l">
              <a:buClrTx/>
              <a:buSzTx/>
              <a:buNone/>
            </a:pPr>
            <a:r>
              <a:rPr lang="zh-CN" altLang="en-US" sz="1600" b="0"/>
              <a:t>选取</a:t>
            </a:r>
            <a:r>
              <a:rPr lang="en-US" altLang="zh-CN" sz="1600" b="0"/>
              <a:t>房源数最多的前5名房源类型进行回归</a:t>
            </a:r>
            <a:r>
              <a:rPr lang="zh-CN" altLang="en-US" sz="1600" b="0"/>
              <a:t>分析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85598"/>
            <a:ext cx="1452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不足与补充</a:t>
            </a:r>
          </a:p>
        </p:txBody>
      </p:sp>
      <p:sp>
        <p:nvSpPr>
          <p:cNvPr id="100" name="文本框 99"/>
          <p:cNvSpPr txBox="1"/>
          <p:nvPr/>
        </p:nvSpPr>
        <p:spPr>
          <a:xfrm>
            <a:off x="1470025" y="1577340"/>
            <a:ext cx="5080000" cy="1814830"/>
          </a:xfrm>
          <a:prstGeom prst="rect">
            <a:avLst/>
          </a:prstGeom>
          <a:noFill/>
          <a:ln w="9525">
            <a:noFill/>
          </a:ln>
        </p:spPr>
        <p:txBody>
          <a:bodyPr wrap="square">
            <a:spAutoFit/>
          </a:bodyPr>
          <a:lstStyle/>
          <a:p>
            <a:pPr algn="l">
              <a:buClrTx/>
              <a:buSzTx/>
              <a:buNone/>
            </a:pPr>
            <a:r>
              <a:rPr lang="en-US" altLang="zh-CN" sz="1600" b="0"/>
              <a:t>1</a:t>
            </a:r>
            <a:r>
              <a:rPr lang="zh-CN" altLang="en-US" sz="1600" b="0"/>
              <a:t>、因变量的重新选取：</a:t>
            </a:r>
          </a:p>
          <a:p>
            <a:pPr algn="l">
              <a:buClrTx/>
              <a:buSzTx/>
              <a:buNone/>
            </a:pPr>
            <a:r>
              <a:rPr lang="en-US" altLang="zh-CN" sz="1600" b="0"/>
              <a:t>		</a:t>
            </a:r>
            <a:r>
              <a:rPr lang="zh-CN" altLang="en-US" sz="1600" b="0"/>
              <a:t>评论内容的情感分析：正向、负向、中立</a:t>
            </a:r>
          </a:p>
          <a:p>
            <a:pPr algn="l">
              <a:buClrTx/>
              <a:buSzTx/>
              <a:buNone/>
            </a:pPr>
            <a:endParaRPr lang="zh-CN" altLang="en-US" sz="1600" b="0"/>
          </a:p>
          <a:p>
            <a:pPr algn="l">
              <a:buClrTx/>
              <a:buSzTx/>
              <a:buNone/>
            </a:pPr>
            <a:r>
              <a:rPr lang="en-US" altLang="zh-CN" sz="1600" b="0"/>
              <a:t>2</a:t>
            </a:r>
            <a:r>
              <a:rPr lang="zh-CN" altLang="en-US" sz="1600" b="0"/>
              <a:t>、数据的重新搜集与整理：</a:t>
            </a:r>
          </a:p>
          <a:p>
            <a:pPr algn="l">
              <a:buClrTx/>
              <a:buSzTx/>
              <a:buNone/>
            </a:pPr>
            <a:r>
              <a:rPr lang="en-US" altLang="zh-CN" sz="1600" b="0"/>
              <a:t>		</a:t>
            </a:r>
            <a:r>
              <a:rPr lang="zh-CN" altLang="en-US" sz="1600" b="0"/>
              <a:t>爱彼迎数据的爬取</a:t>
            </a:r>
          </a:p>
          <a:p>
            <a:pPr algn="l">
              <a:buClrTx/>
              <a:buSzTx/>
              <a:buNone/>
            </a:pPr>
            <a:endParaRPr lang="zh-CN" altLang="en-US" sz="1600" b="0"/>
          </a:p>
          <a:p>
            <a:pPr algn="l">
              <a:buClrTx/>
              <a:buSzTx/>
              <a:buNone/>
            </a:pPr>
            <a:r>
              <a:rPr lang="en-US" altLang="zh-CN" sz="1600" b="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2814931" y="2365955"/>
            <a:ext cx="3775393" cy="707886"/>
          </a:xfrm>
          <a:prstGeom prst="rect">
            <a:avLst/>
          </a:prstGeom>
          <a:noFill/>
        </p:spPr>
        <p:txBody>
          <a:bodyPr wrap="none" rtlCol="0">
            <a:spAutoFit/>
          </a:bodyPr>
          <a:lstStyle/>
          <a:p>
            <a:pPr lvl="0"/>
            <a:r>
              <a:rPr lang="zh-CN" altLang="en-US" sz="4000" dirty="0">
                <a:solidFill>
                  <a:srgbClr val="222B34"/>
                </a:solidFill>
              </a:rPr>
              <a:t>请老师批评指正</a:t>
            </a: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0" name="文本框 19"/>
          <p:cNvSpPr txBox="1"/>
          <p:nvPr/>
        </p:nvSpPr>
        <p:spPr>
          <a:xfrm>
            <a:off x="3311094" y="4033855"/>
            <a:ext cx="2169184" cy="307777"/>
          </a:xfrm>
          <a:prstGeom prst="rect">
            <a:avLst/>
          </a:prstGeom>
          <a:noFill/>
        </p:spPr>
        <p:txBody>
          <a:bodyPr wrap="none" rtlCol="0">
            <a:spAutoFit/>
          </a:bodyPr>
          <a:lstStyle/>
          <a:p>
            <a:pPr lvl="0">
              <a:defRPr/>
            </a:pPr>
            <a:r>
              <a:rPr lang="zh-CN" altLang="en-US" sz="1400" dirty="0">
                <a:solidFill>
                  <a:srgbClr val="222B34"/>
                </a:solidFill>
              </a:rPr>
              <a:t>汇报时间：</a:t>
            </a:r>
            <a:r>
              <a:rPr lang="en-US" altLang="zh-CN" sz="1400" dirty="0">
                <a:solidFill>
                  <a:srgbClr val="222B34"/>
                </a:solidFill>
              </a:rPr>
              <a:t>2020</a:t>
            </a:r>
            <a:r>
              <a:rPr lang="zh-CN" altLang="en-US" sz="1400" dirty="0">
                <a:solidFill>
                  <a:srgbClr val="222B34"/>
                </a:solidFill>
              </a:rPr>
              <a:t>年</a:t>
            </a:r>
            <a:r>
              <a:rPr lang="en-US" altLang="zh-CN" sz="1400" dirty="0">
                <a:solidFill>
                  <a:srgbClr val="222B34"/>
                </a:solidFill>
              </a:rPr>
              <a:t>7</a:t>
            </a:r>
            <a:r>
              <a:rPr lang="zh-CN" altLang="en-US" sz="1400" dirty="0">
                <a:solidFill>
                  <a:srgbClr val="222B34"/>
                </a:solidFill>
              </a:rPr>
              <a:t>月</a:t>
            </a:r>
            <a:r>
              <a:rPr lang="en-US" altLang="zh-CN" sz="1400" dirty="0">
                <a:solidFill>
                  <a:srgbClr val="222B34"/>
                </a:solidFill>
              </a:rPr>
              <a:t>9</a:t>
            </a:r>
            <a:r>
              <a:rPr lang="zh-CN" altLang="en-US" sz="1400" dirty="0">
                <a:solidFill>
                  <a:srgbClr val="222B34"/>
                </a:solidFill>
              </a:rPr>
              <a:t>日</a:t>
            </a:r>
            <a:endPar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endParaRPr>
          </a:p>
        </p:txBody>
      </p:sp>
      <p:sp>
        <p:nvSpPr>
          <p:cNvPr id="22" name="文本框 21"/>
          <p:cNvSpPr txBox="1"/>
          <p:nvPr/>
        </p:nvSpPr>
        <p:spPr>
          <a:xfrm>
            <a:off x="2774072" y="3681914"/>
            <a:ext cx="3595856"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rPr>
              <a:t>小组成员：惠康欣、韩思雨、邓昕、林云婷</a:t>
            </a:r>
          </a:p>
        </p:txBody>
      </p:sp>
      <p:sp>
        <p:nvSpPr>
          <p:cNvPr id="26" name="文本框 25"/>
          <p:cNvSpPr txBox="1"/>
          <p:nvPr/>
        </p:nvSpPr>
        <p:spPr>
          <a:xfrm>
            <a:off x="2306716" y="3083786"/>
            <a:ext cx="4791825" cy="492443"/>
          </a:xfrm>
          <a:prstGeom prst="rect">
            <a:avLst/>
          </a:prstGeom>
          <a:noFill/>
        </p:spPr>
        <p:txBody>
          <a:bodyPr wrap="none" rtlCol="0">
            <a:spAutoFit/>
          </a:bodyPr>
          <a:lstStyle/>
          <a:p>
            <a:pPr lvl="0" algn="ctr"/>
            <a:r>
              <a:rPr lang="en-US" altLang="zh-CN" sz="2600" dirty="0">
                <a:solidFill>
                  <a:srgbClr val="222B34"/>
                </a:solidFill>
                <a:latin typeface="Arial" panose="020B0604020202020204"/>
              </a:rPr>
              <a:t>THANK YOU FOR 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88784" y="2073483"/>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研究背景</a:t>
            </a:r>
            <a:endParaRPr lang="en-US" altLang="zh-CN" sz="3600" b="1" kern="100" dirty="0">
              <a:solidFill>
                <a:schemeClr val="accent1"/>
              </a:solidFill>
              <a:latin typeface="+mn-ea"/>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2097" y="475756"/>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研究背景</a:t>
            </a:r>
            <a:endParaRPr lang="en-US" altLang="zh-CN" sz="2000" b="1" kern="100" dirty="0">
              <a:solidFill>
                <a:schemeClr val="accent1"/>
              </a:solidFill>
              <a:latin typeface="+mn-ea"/>
              <a:cs typeface="Times New Roman" panose="02020603050405020304" pitchFamily="18" charset="0"/>
            </a:endParaRPr>
          </a:p>
        </p:txBody>
      </p:sp>
      <p:sp>
        <p:nvSpPr>
          <p:cNvPr id="33" name="文本框 32"/>
          <p:cNvSpPr txBox="1"/>
          <p:nvPr/>
        </p:nvSpPr>
        <p:spPr>
          <a:xfrm>
            <a:off x="1531598" y="1894481"/>
            <a:ext cx="6849542" cy="1160959"/>
          </a:xfrm>
          <a:prstGeom prst="rect">
            <a:avLst/>
          </a:prstGeom>
          <a:noFill/>
        </p:spPr>
        <p:txBody>
          <a:bodyPr wrap="square" rtlCol="0">
            <a:spAutoFit/>
          </a:bodyPr>
          <a:lstStyle/>
          <a:p>
            <a:pPr>
              <a:lnSpc>
                <a:spcPct val="150000"/>
              </a:lnSpc>
            </a:pPr>
            <a:r>
              <a:rPr lang="zh-CN" altLang="en-US" sz="1600" dirty="0"/>
              <a:t>互联网技术的发展带动在线旅游网站的产生，为民宿的经营者与消费者提供了沟通的渠道。在线评论与回复成为网络口碑的延伸方式，成为潜在消费者购买决策的重要信息来源，客观上促进了民宿的消费。</a:t>
            </a:r>
            <a:endParaRPr lang="en-US" altLang="zh-CN" sz="1600" dirty="0"/>
          </a:p>
        </p:txBody>
      </p:sp>
      <p:sp>
        <p:nvSpPr>
          <p:cNvPr id="34" name="椭圆 33"/>
          <p:cNvSpPr/>
          <p:nvPr/>
        </p:nvSpPr>
        <p:spPr>
          <a:xfrm>
            <a:off x="596851" y="1061983"/>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5" name="组合 4"/>
          <p:cNvGrpSpPr/>
          <p:nvPr/>
        </p:nvGrpSpPr>
        <p:grpSpPr>
          <a:xfrm>
            <a:off x="596851" y="2102122"/>
            <a:ext cx="681925" cy="745679"/>
            <a:chOff x="565320" y="2441772"/>
            <a:chExt cx="681925" cy="681925"/>
          </a:xfrm>
        </p:grpSpPr>
        <p:sp>
          <p:nvSpPr>
            <p:cNvPr id="35" name="椭圆 34"/>
            <p:cNvSpPr/>
            <p:nvPr/>
          </p:nvSpPr>
          <p:spPr>
            <a:xfrm>
              <a:off x="565320" y="2441772"/>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36" name="组合 35"/>
            <p:cNvGrpSpPr/>
            <p:nvPr/>
          </p:nvGrpSpPr>
          <p:grpSpPr>
            <a:xfrm>
              <a:off x="723925" y="2605728"/>
              <a:ext cx="352425" cy="354012"/>
              <a:chOff x="5478463" y="2630488"/>
              <a:chExt cx="352425" cy="354012"/>
            </a:xfrm>
          </p:grpSpPr>
          <p:sp>
            <p:nvSpPr>
              <p:cNvPr id="37"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8"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9"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0"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2"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grpSp>
        <p:nvGrpSpPr>
          <p:cNvPr id="43" name="组合 42"/>
          <p:cNvGrpSpPr/>
          <p:nvPr/>
        </p:nvGrpSpPr>
        <p:grpSpPr>
          <a:xfrm>
            <a:off x="769442" y="1226378"/>
            <a:ext cx="353134" cy="353134"/>
            <a:chOff x="2473104" y="2145028"/>
            <a:chExt cx="359165" cy="359165"/>
          </a:xfrm>
          <a:solidFill>
            <a:sysClr val="window" lastClr="FFFFFF"/>
          </a:solidFill>
        </p:grpSpPr>
        <p:sp>
          <p:nvSpPr>
            <p:cNvPr id="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 name="组合 1"/>
          <p:cNvGrpSpPr/>
          <p:nvPr/>
        </p:nvGrpSpPr>
        <p:grpSpPr>
          <a:xfrm>
            <a:off x="613195" y="3206015"/>
            <a:ext cx="681925" cy="681925"/>
            <a:chOff x="964279" y="3545665"/>
            <a:chExt cx="901533" cy="901533"/>
          </a:xfrm>
        </p:grpSpPr>
        <p:sp>
          <p:nvSpPr>
            <p:cNvPr id="46" name="椭圆 45"/>
            <p:cNvSpPr/>
            <p:nvPr/>
          </p:nvSpPr>
          <p:spPr>
            <a:xfrm>
              <a:off x="964279" y="3545665"/>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7" name="组合 46"/>
            <p:cNvGrpSpPr/>
            <p:nvPr/>
          </p:nvGrpSpPr>
          <p:grpSpPr>
            <a:xfrm>
              <a:off x="1218483" y="3739219"/>
              <a:ext cx="352547" cy="513912"/>
              <a:chOff x="2528974" y="2863357"/>
              <a:chExt cx="246811" cy="359779"/>
            </a:xfrm>
            <a:solidFill>
              <a:sysClr val="window" lastClr="FFFFFF"/>
            </a:solidFill>
          </p:grpSpPr>
          <p:sp>
            <p:nvSpPr>
              <p:cNvPr id="4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sp>
        <p:nvSpPr>
          <p:cNvPr id="6" name="文本框 5"/>
          <p:cNvSpPr txBox="1"/>
          <p:nvPr/>
        </p:nvSpPr>
        <p:spPr>
          <a:xfrm>
            <a:off x="1553665" y="3186045"/>
            <a:ext cx="6927025" cy="791627"/>
          </a:xfrm>
          <a:prstGeom prst="rect">
            <a:avLst/>
          </a:prstGeom>
          <a:noFill/>
        </p:spPr>
        <p:txBody>
          <a:bodyPr wrap="square" rtlCol="0">
            <a:spAutoFit/>
          </a:bodyPr>
          <a:lstStyle/>
          <a:p>
            <a:pPr>
              <a:lnSpc>
                <a:spcPct val="150000"/>
              </a:lnSpc>
            </a:pPr>
            <a:r>
              <a:rPr lang="zh-CN" altLang="en-US" sz="1600" dirty="0"/>
              <a:t>在线旅行平台推动实现服务价值共创，推动顾客与房东共同实现服务质量的提升与服务价值的创造</a:t>
            </a:r>
          </a:p>
        </p:txBody>
      </p:sp>
      <p:sp>
        <p:nvSpPr>
          <p:cNvPr id="7" name="文本框 6"/>
          <p:cNvSpPr txBox="1"/>
          <p:nvPr/>
        </p:nvSpPr>
        <p:spPr>
          <a:xfrm>
            <a:off x="1451367" y="1179101"/>
            <a:ext cx="4903907" cy="584775"/>
          </a:xfrm>
          <a:prstGeom prst="rect">
            <a:avLst/>
          </a:prstGeom>
          <a:noFill/>
        </p:spPr>
        <p:txBody>
          <a:bodyPr wrap="none" rtlCol="0">
            <a:spAutoFit/>
          </a:bodyPr>
          <a:lstStyle/>
          <a:p>
            <a:r>
              <a:rPr lang="zh-CN" altLang="en-US" sz="1600" dirty="0"/>
              <a:t>“大众”旅游与乡村振兴背景下，民宿发展势头强劲</a:t>
            </a:r>
            <a:endParaRPr lang="en-US" altLang="zh-CN" sz="1600" dirty="0"/>
          </a:p>
          <a:p>
            <a:endParaRPr lang="zh-CN" altLang="en-US" sz="1600" dirty="0"/>
          </a:p>
        </p:txBody>
      </p:sp>
      <p:sp>
        <p:nvSpPr>
          <p:cNvPr id="50" name="文本框 49"/>
          <p:cNvSpPr txBox="1"/>
          <p:nvPr/>
        </p:nvSpPr>
        <p:spPr>
          <a:xfrm>
            <a:off x="495494" y="4015084"/>
            <a:ext cx="8153011" cy="7916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t>研究顾客在线评论、房东回复与房源销量的关系，定量描述房东回复对房源</a:t>
            </a:r>
            <a:r>
              <a:rPr lang="zh-CN" altLang="en-US" sz="1600" b="1"/>
              <a:t>销量的影响作用</a:t>
            </a:r>
            <a:r>
              <a:rPr lang="zh-CN" altLang="en-US" sz="1600" b="1" dirty="0"/>
              <a:t>，探究价值共创的机制与效果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00178" y="2034402"/>
            <a:ext cx="2031325"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文献回顾</a:t>
            </a: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800493"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在线评论与销量</a:t>
            </a:r>
            <a:endParaRPr lang="en-US" altLang="zh-CN" kern="100" dirty="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5185022"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5376202"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民宿研究</a:t>
            </a:r>
            <a:endParaRPr lang="en-US" altLang="zh-CN" kern="100" dirty="0">
              <a:solidFill>
                <a:schemeClr val="accent1"/>
              </a:solidFill>
              <a:latin typeface="+mn-ea"/>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0816" y="1196925"/>
            <a:ext cx="7794281" cy="1117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8822" y="477622"/>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文献回顾</a:t>
            </a:r>
          </a:p>
        </p:txBody>
      </p:sp>
      <p:sp>
        <p:nvSpPr>
          <p:cNvPr id="27" name="矩形 26"/>
          <p:cNvSpPr/>
          <p:nvPr/>
        </p:nvSpPr>
        <p:spPr>
          <a:xfrm>
            <a:off x="469979" y="1268374"/>
            <a:ext cx="1980029"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在线评论与销量</a:t>
            </a:r>
          </a:p>
        </p:txBody>
      </p:sp>
      <p:sp>
        <p:nvSpPr>
          <p:cNvPr id="28" name="矩形 27"/>
          <p:cNvSpPr/>
          <p:nvPr/>
        </p:nvSpPr>
        <p:spPr>
          <a:xfrm>
            <a:off x="469978" y="1662041"/>
            <a:ext cx="7713125" cy="628826"/>
          </a:xfrm>
          <a:prstGeom prst="rect">
            <a:avLst/>
          </a:prstGeom>
        </p:spPr>
        <p:txBody>
          <a:bodyPr wrap="square">
            <a:spAutoFit/>
          </a:bodyPr>
          <a:lstStyle/>
          <a:p>
            <a:pPr>
              <a:lnSpc>
                <a:spcPct val="130000"/>
              </a:lnSpc>
              <a:spcBef>
                <a:spcPts val="600"/>
              </a:spcBef>
            </a:pPr>
            <a:r>
              <a:rPr lang="zh-CN" altLang="en-US" sz="1400" dirty="0">
                <a:solidFill>
                  <a:schemeClr val="bg1"/>
                </a:solidFill>
              </a:rPr>
              <a:t>已有多位学者使用线上评论数据研究网络口碑对产品销量的影响，针对商家回复的定量研究相对较少。</a:t>
            </a:r>
            <a:endParaRPr lang="en-US" altLang="zh-CN" sz="1400" dirty="0">
              <a:solidFill>
                <a:schemeClr val="bg1"/>
              </a:solidFill>
            </a:endParaRPr>
          </a:p>
        </p:txBody>
      </p:sp>
      <p:sp>
        <p:nvSpPr>
          <p:cNvPr id="29" name="椭圆 28"/>
          <p:cNvSpPr/>
          <p:nvPr/>
        </p:nvSpPr>
        <p:spPr>
          <a:xfrm>
            <a:off x="469979" y="261006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50816" y="36949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1218876" y="2610060"/>
            <a:ext cx="6964228" cy="908903"/>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latin typeface="+mj-lt"/>
              </a:rPr>
              <a:t>龚诗阳等使用</a:t>
            </a:r>
            <a:r>
              <a:rPr lang="zh-CN" altLang="en-US" sz="1400" b="1" dirty="0">
                <a:solidFill>
                  <a:schemeClr val="tx1">
                    <a:lumMod val="85000"/>
                    <a:lumOff val="15000"/>
                  </a:schemeClr>
                </a:solidFill>
                <a:latin typeface="+mj-lt"/>
              </a:rPr>
              <a:t>线上图书评论数据</a:t>
            </a:r>
            <a:r>
              <a:rPr lang="zh-CN" altLang="en-US" sz="1400" dirty="0">
                <a:solidFill>
                  <a:schemeClr val="tx1">
                    <a:lumMod val="85000"/>
                    <a:lumOff val="15000"/>
                  </a:schemeClr>
                </a:solidFill>
                <a:latin typeface="+mj-lt"/>
              </a:rPr>
              <a:t>研究</a:t>
            </a:r>
            <a:r>
              <a:rPr lang="zh-CN" altLang="en-US" sz="1400" b="1" dirty="0">
                <a:solidFill>
                  <a:schemeClr val="tx1">
                    <a:lumMod val="85000"/>
                    <a:lumOff val="15000"/>
                  </a:schemeClr>
                </a:solidFill>
                <a:latin typeface="+mj-lt"/>
              </a:rPr>
              <a:t>网络口碑对图书销量</a:t>
            </a:r>
            <a:r>
              <a:rPr lang="zh-CN" altLang="en-US" sz="1400" dirty="0">
                <a:solidFill>
                  <a:schemeClr val="tx1">
                    <a:lumMod val="85000"/>
                    <a:lumOff val="15000"/>
                  </a:schemeClr>
                </a:solidFill>
                <a:latin typeface="+mj-lt"/>
              </a:rPr>
              <a:t>的影响，发现考虑内生性后网络口碑中分数对销量的影响并不显著，影响主要来自于评论数量。焦梦蕾等利用美团酒店在线评论数据分析了</a:t>
            </a:r>
            <a:r>
              <a:rPr lang="zh-CN" altLang="en-US" sz="1400" b="1" dirty="0">
                <a:solidFill>
                  <a:schemeClr val="tx1">
                    <a:lumMod val="85000"/>
                    <a:lumOff val="15000"/>
                  </a:schemeClr>
                </a:solidFill>
                <a:latin typeface="+mj-lt"/>
              </a:rPr>
              <a:t>文本</a:t>
            </a:r>
            <a:r>
              <a:rPr lang="en-US" altLang="zh-CN" sz="1400" b="1" dirty="0">
                <a:solidFill>
                  <a:schemeClr val="tx1">
                    <a:lumMod val="85000"/>
                    <a:lumOff val="15000"/>
                  </a:schemeClr>
                </a:solidFill>
                <a:latin typeface="+mj-lt"/>
              </a:rPr>
              <a:t>UGC</a:t>
            </a:r>
            <a:r>
              <a:rPr lang="zh-CN" altLang="en-US" sz="1400" b="1" dirty="0">
                <a:solidFill>
                  <a:schemeClr val="tx1">
                    <a:lumMod val="85000"/>
                    <a:lumOff val="15000"/>
                  </a:schemeClr>
                </a:solidFill>
                <a:latin typeface="+mj-lt"/>
              </a:rPr>
              <a:t>的情感特征</a:t>
            </a:r>
            <a:r>
              <a:rPr lang="zh-CN" altLang="en-US" sz="1400" dirty="0">
                <a:solidFill>
                  <a:schemeClr val="tx1">
                    <a:lumMod val="85000"/>
                    <a:lumOff val="15000"/>
                  </a:schemeClr>
                </a:solidFill>
                <a:latin typeface="+mj-lt"/>
              </a:rPr>
              <a:t>对电子商务平台消费者决策行为的影响</a:t>
            </a:r>
            <a:endParaRPr lang="en-US" altLang="zh-CN" sz="1400" dirty="0">
              <a:solidFill>
                <a:schemeClr val="tx1">
                  <a:lumMod val="85000"/>
                  <a:lumOff val="15000"/>
                </a:schemeClr>
              </a:solidFill>
              <a:latin typeface="+mj-lt"/>
            </a:endParaRPr>
          </a:p>
        </p:txBody>
      </p:sp>
      <p:sp>
        <p:nvSpPr>
          <p:cNvPr id="32" name="矩形 31"/>
          <p:cNvSpPr/>
          <p:nvPr/>
        </p:nvSpPr>
        <p:spPr>
          <a:xfrm>
            <a:off x="1218876" y="3776259"/>
            <a:ext cx="6964228" cy="628826"/>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李爱国等重点研究了</a:t>
            </a:r>
            <a:r>
              <a:rPr lang="zh-CN" altLang="en-US" sz="1400" b="1" dirty="0">
                <a:solidFill>
                  <a:schemeClr val="tx1">
                    <a:lumMod val="85000"/>
                    <a:lumOff val="15000"/>
                  </a:schemeClr>
                </a:solidFill>
              </a:rPr>
              <a:t>商家回复</a:t>
            </a:r>
            <a:r>
              <a:rPr lang="zh-CN" altLang="en-US" sz="1400" dirty="0">
                <a:solidFill>
                  <a:schemeClr val="tx1">
                    <a:lumMod val="85000"/>
                    <a:lumOff val="15000"/>
                  </a:schemeClr>
                </a:solidFill>
              </a:rPr>
              <a:t>在负面评论对消费者购买决策影响中的调节作用，发现商家回复对消费者购买决策呈正向调节，而回复策略与回复质量则呈负向调节</a:t>
            </a:r>
            <a:endParaRPr lang="en-US" altLang="zh-CN" sz="1400" dirty="0">
              <a:solidFill>
                <a:schemeClr val="tx1">
                  <a:lumMod val="85000"/>
                  <a:lumOff val="15000"/>
                </a:schemeClr>
              </a:solidFill>
            </a:endParaRPr>
          </a:p>
        </p:txBody>
      </p:sp>
      <p:grpSp>
        <p:nvGrpSpPr>
          <p:cNvPr id="15" name="组合 14"/>
          <p:cNvGrpSpPr/>
          <p:nvPr/>
        </p:nvGrpSpPr>
        <p:grpSpPr>
          <a:xfrm>
            <a:off x="609421" y="3858897"/>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642570" y="2774455"/>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50816" y="1228472"/>
            <a:ext cx="7794281" cy="1117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8822" y="477622"/>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文献回顾</a:t>
            </a:r>
          </a:p>
        </p:txBody>
      </p:sp>
      <p:sp>
        <p:nvSpPr>
          <p:cNvPr id="27" name="矩形 26"/>
          <p:cNvSpPr/>
          <p:nvPr/>
        </p:nvSpPr>
        <p:spPr>
          <a:xfrm>
            <a:off x="469979" y="1283336"/>
            <a:ext cx="1210588"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民宿研究</a:t>
            </a:r>
          </a:p>
        </p:txBody>
      </p:sp>
      <p:sp>
        <p:nvSpPr>
          <p:cNvPr id="28" name="矩形 27"/>
          <p:cNvSpPr/>
          <p:nvPr/>
        </p:nvSpPr>
        <p:spPr>
          <a:xfrm>
            <a:off x="469979" y="1662041"/>
            <a:ext cx="7538904" cy="628826"/>
          </a:xfrm>
          <a:prstGeom prst="rect">
            <a:avLst/>
          </a:prstGeom>
        </p:spPr>
        <p:txBody>
          <a:bodyPr wrap="square">
            <a:spAutoFit/>
          </a:bodyPr>
          <a:lstStyle/>
          <a:p>
            <a:pPr>
              <a:lnSpc>
                <a:spcPct val="130000"/>
              </a:lnSpc>
              <a:spcBef>
                <a:spcPts val="600"/>
              </a:spcBef>
            </a:pPr>
            <a:r>
              <a:rPr lang="zh-CN" altLang="en-US" sz="1400" dirty="0">
                <a:solidFill>
                  <a:schemeClr val="bg1"/>
                </a:solidFill>
              </a:rPr>
              <a:t>学术界关于民宿的研究主要集中于个别案例的调研，定量研究，尤其是基于评论信息与回复信息的定量研究目前较少</a:t>
            </a:r>
            <a:endParaRPr lang="en-US" altLang="zh-CN" sz="1400" dirty="0">
              <a:solidFill>
                <a:schemeClr val="bg1"/>
              </a:solidFill>
            </a:endParaRPr>
          </a:p>
        </p:txBody>
      </p:sp>
      <p:sp>
        <p:nvSpPr>
          <p:cNvPr id="29" name="椭圆 28"/>
          <p:cNvSpPr/>
          <p:nvPr/>
        </p:nvSpPr>
        <p:spPr>
          <a:xfrm>
            <a:off x="469979" y="2610060"/>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50816" y="36949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1218875" y="2556851"/>
            <a:ext cx="6964228" cy="904863"/>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latin typeface="+mj-lt"/>
              </a:rPr>
              <a:t>对民宿预定量的定量研究：汪黄梅等基于信任理论建立了实证模型，爬取了小猪短租平台上的数据，探究了影响</a:t>
            </a:r>
            <a:r>
              <a:rPr lang="zh-CN" altLang="en-US" sz="1400" b="1" dirty="0">
                <a:solidFill>
                  <a:schemeClr val="tx1">
                    <a:lumMod val="85000"/>
                    <a:lumOff val="15000"/>
                  </a:schemeClr>
                </a:solidFill>
                <a:latin typeface="+mj-lt"/>
              </a:rPr>
              <a:t>民宿预定量</a:t>
            </a:r>
            <a:r>
              <a:rPr lang="zh-CN" altLang="en-US" sz="1400" dirty="0">
                <a:solidFill>
                  <a:schemeClr val="tx1">
                    <a:lumMod val="85000"/>
                    <a:lumOff val="15000"/>
                  </a:schemeClr>
                </a:solidFill>
                <a:latin typeface="+mj-lt"/>
              </a:rPr>
              <a:t>的影响因素，结果表明，订单平均确认时长、在线回复率、订单接受率、房东主页和房东性别对民宿预定量有着显著影响</a:t>
            </a:r>
            <a:endParaRPr lang="en-US" altLang="zh-CN" sz="1400" dirty="0">
              <a:solidFill>
                <a:schemeClr val="tx1">
                  <a:lumMod val="85000"/>
                  <a:lumOff val="15000"/>
                </a:schemeClr>
              </a:solidFill>
              <a:latin typeface="+mj-lt"/>
            </a:endParaRPr>
          </a:p>
        </p:txBody>
      </p:sp>
      <p:sp>
        <p:nvSpPr>
          <p:cNvPr id="32" name="矩形 31"/>
          <p:cNvSpPr/>
          <p:nvPr/>
        </p:nvSpPr>
        <p:spPr>
          <a:xfrm>
            <a:off x="1196650" y="3618419"/>
            <a:ext cx="6964228" cy="1188980"/>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对文本内容的分析：皮常玲等运用</a:t>
            </a:r>
            <a:r>
              <a:rPr lang="zh-CN" altLang="en-US" sz="1400" b="1" dirty="0">
                <a:solidFill>
                  <a:schemeClr val="tx1">
                    <a:lumMod val="85000"/>
                    <a:lumOff val="15000"/>
                  </a:schemeClr>
                </a:solidFill>
              </a:rPr>
              <a:t>文本分析法</a:t>
            </a:r>
            <a:r>
              <a:rPr lang="zh-CN" altLang="en-US" sz="1400" dirty="0">
                <a:solidFill>
                  <a:schemeClr val="tx1">
                    <a:lumMod val="85000"/>
                    <a:lumOff val="15000"/>
                  </a:schemeClr>
                </a:solidFill>
              </a:rPr>
              <a:t>分析了携程网上</a:t>
            </a:r>
            <a:r>
              <a:rPr lang="en-US" altLang="zh-CN" sz="1400" dirty="0">
                <a:solidFill>
                  <a:schemeClr val="tx1">
                    <a:lumMod val="85000"/>
                    <a:lumOff val="15000"/>
                  </a:schemeClr>
                </a:solidFill>
              </a:rPr>
              <a:t>1026</a:t>
            </a:r>
            <a:r>
              <a:rPr lang="zh-CN" altLang="en-US" sz="1400" dirty="0">
                <a:solidFill>
                  <a:schemeClr val="tx1">
                    <a:lumMod val="85000"/>
                    <a:lumOff val="15000"/>
                  </a:schemeClr>
                </a:solidFill>
              </a:rPr>
              <a:t>条民宿顾客抱怨的评论，分析得出顾客抱怨的主要问题与回复的主要内容。而李燕琴等是从</a:t>
            </a:r>
            <a:r>
              <a:rPr lang="en-US" altLang="zh-CN" sz="1400" dirty="0">
                <a:solidFill>
                  <a:schemeClr val="tx1">
                    <a:lumMod val="85000"/>
                    <a:lumOff val="15000"/>
                  </a:schemeClr>
                </a:solidFill>
              </a:rPr>
              <a:t>Airbnb</a:t>
            </a:r>
            <a:r>
              <a:rPr lang="zh-CN" altLang="en-US" sz="1400" dirty="0">
                <a:solidFill>
                  <a:schemeClr val="tx1">
                    <a:lumMod val="85000"/>
                    <a:lumOff val="15000"/>
                  </a:schemeClr>
                </a:solidFill>
              </a:rPr>
              <a:t>平台收集评价信息，采用</a:t>
            </a:r>
            <a:r>
              <a:rPr lang="zh-CN" altLang="en-US" sz="1400" b="1" dirty="0">
                <a:solidFill>
                  <a:schemeClr val="tx1">
                    <a:lumMod val="85000"/>
                    <a:lumOff val="15000"/>
                  </a:schemeClr>
                </a:solidFill>
              </a:rPr>
              <a:t>内容分析法</a:t>
            </a:r>
            <a:r>
              <a:rPr lang="zh-CN" altLang="en-US" sz="1400" dirty="0">
                <a:solidFill>
                  <a:schemeClr val="tx1">
                    <a:lumMod val="85000"/>
                    <a:lumOff val="15000"/>
                  </a:schemeClr>
                </a:solidFill>
              </a:rPr>
              <a:t>分析了北京、台北两地民宿的差距，从位置选择、空间营造、房东特征、品牌管理等方面</a:t>
            </a:r>
            <a:r>
              <a:rPr lang="zh-CN" altLang="en-US" sz="1400" b="1" dirty="0">
                <a:solidFill>
                  <a:schemeClr val="tx1">
                    <a:lumMod val="85000"/>
                    <a:lumOff val="15000"/>
                  </a:schemeClr>
                </a:solidFill>
              </a:rPr>
              <a:t>对民宿发展</a:t>
            </a:r>
            <a:r>
              <a:rPr lang="zh-CN" altLang="en-US" sz="1400" dirty="0">
                <a:solidFill>
                  <a:schemeClr val="tx1">
                    <a:lumMod val="85000"/>
                    <a:lumOff val="15000"/>
                  </a:schemeClr>
                </a:solidFill>
              </a:rPr>
              <a:t>提出了建议。</a:t>
            </a:r>
            <a:endParaRPr lang="en-US" altLang="zh-CN" sz="1400" dirty="0">
              <a:solidFill>
                <a:schemeClr val="tx1">
                  <a:lumMod val="85000"/>
                  <a:lumOff val="15000"/>
                </a:schemeClr>
              </a:solidFill>
            </a:endParaRPr>
          </a:p>
        </p:txBody>
      </p:sp>
      <p:grpSp>
        <p:nvGrpSpPr>
          <p:cNvPr id="15" name="组合 14"/>
          <p:cNvGrpSpPr/>
          <p:nvPr/>
        </p:nvGrpSpPr>
        <p:grpSpPr>
          <a:xfrm>
            <a:off x="609421" y="3858897"/>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642570" y="2774455"/>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56416" y="2007927"/>
            <a:ext cx="4339650"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理论基础与研究假设</a:t>
            </a: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理论基础</a:t>
            </a:r>
          </a:p>
        </p:txBody>
      </p:sp>
      <p:grpSp>
        <p:nvGrpSpPr>
          <p:cNvPr id="35" name="Group 13"/>
          <p:cNvGrpSpPr>
            <a:grpSpLocks noChangeAspect="1"/>
          </p:cNvGrpSpPr>
          <p:nvPr/>
        </p:nvGrpSpPr>
        <p:grpSpPr bwMode="auto">
          <a:xfrm>
            <a:off x="4512164"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4703344"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研究假设</a:t>
            </a:r>
            <a:endParaRPr lang="en-US" altLang="zh-CN" kern="100" dirty="0">
              <a:solidFill>
                <a:schemeClr val="accent1"/>
              </a:solidFill>
              <a:latin typeface="+mn-ea"/>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458725"/>
            <a:ext cx="249299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理论基础与研究假设</a:t>
            </a:r>
          </a:p>
        </p:txBody>
      </p:sp>
      <p:sp>
        <p:nvSpPr>
          <p:cNvPr id="35" name="矩形 34"/>
          <p:cNvSpPr/>
          <p:nvPr/>
        </p:nvSpPr>
        <p:spPr>
          <a:xfrm>
            <a:off x="388823" y="1139384"/>
            <a:ext cx="8313743" cy="306212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矩形 35"/>
          <p:cNvSpPr/>
          <p:nvPr/>
        </p:nvSpPr>
        <p:spPr>
          <a:xfrm>
            <a:off x="679699" y="3603528"/>
            <a:ext cx="5463355" cy="338554"/>
          </a:xfrm>
          <a:prstGeom prst="rect">
            <a:avLst/>
          </a:prstGeom>
        </p:spPr>
        <p:txBody>
          <a:bodyPr wrap="none">
            <a:spAutoFit/>
          </a:bodyPr>
          <a:lstStyle/>
          <a:p>
            <a:pPr>
              <a:spcAft>
                <a:spcPts val="0"/>
              </a:spcAft>
            </a:pPr>
            <a:r>
              <a:rPr lang="en-US" altLang="zh-CN" sz="1600" b="1" kern="100" dirty="0">
                <a:solidFill>
                  <a:schemeClr val="bg1"/>
                </a:solidFill>
                <a:latin typeface="+mn-ea"/>
                <a:cs typeface="Times New Roman" panose="02020603050405020304" pitchFamily="18" charset="0"/>
              </a:rPr>
              <a:t>H1:</a:t>
            </a:r>
            <a:r>
              <a:rPr lang="zh-CN" altLang="en-US" sz="1600" b="1" kern="100" dirty="0">
                <a:solidFill>
                  <a:schemeClr val="bg1"/>
                </a:solidFill>
                <a:latin typeface="+mn-ea"/>
                <a:cs typeface="Times New Roman" panose="02020603050405020304" pitchFamily="18" charset="0"/>
              </a:rPr>
              <a:t>房东的回复数量的提升对房源销量的提升具有正向作用</a:t>
            </a:r>
          </a:p>
        </p:txBody>
      </p:sp>
      <p:sp>
        <p:nvSpPr>
          <p:cNvPr id="38" name="椭圆 37"/>
          <p:cNvSpPr/>
          <p:nvPr/>
        </p:nvSpPr>
        <p:spPr>
          <a:xfrm>
            <a:off x="679699" y="1507690"/>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9699" y="2595576"/>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184806" y="1290213"/>
            <a:ext cx="7279495" cy="1025537"/>
          </a:xfrm>
          <a:prstGeom prst="rect">
            <a:avLst/>
          </a:prstGeom>
        </p:spPr>
        <p:txBody>
          <a:bodyPr wrap="square">
            <a:spAutoFit/>
          </a:bodyPr>
          <a:lstStyle/>
          <a:p>
            <a:pPr>
              <a:lnSpc>
                <a:spcPct val="130000"/>
              </a:lnSpc>
              <a:spcBef>
                <a:spcPts val="600"/>
              </a:spcBef>
            </a:pPr>
            <a:r>
              <a:rPr lang="zh-CN" altLang="en-US" sz="1600" dirty="0">
                <a:solidFill>
                  <a:schemeClr val="bg1"/>
                </a:solidFill>
              </a:rPr>
              <a:t>潜在消费者在进行负面评论归因时有两种重要的归因类型</a:t>
            </a:r>
            <a:r>
              <a:rPr lang="en-US" altLang="zh-CN" sz="1600" dirty="0">
                <a:solidFill>
                  <a:schemeClr val="bg1"/>
                </a:solidFill>
              </a:rPr>
              <a:t>——</a:t>
            </a:r>
            <a:r>
              <a:rPr lang="zh-CN" altLang="en-US" sz="1600" dirty="0">
                <a:solidFill>
                  <a:schemeClr val="bg1"/>
                </a:solidFill>
              </a:rPr>
              <a:t>品牌归因（消费者发布负面评论的原因是品牌的原因）和消费者归因（消费者发布负面评论的原因是消费者本人的原因）（</a:t>
            </a:r>
            <a:r>
              <a:rPr lang="en-US" altLang="zh-CN" sz="1600" dirty="0" err="1">
                <a:solidFill>
                  <a:schemeClr val="bg1"/>
                </a:solidFill>
              </a:rPr>
              <a:t>Lacziniak</a:t>
            </a:r>
            <a:r>
              <a:rPr lang="zh-CN" altLang="en-US" sz="1600" dirty="0">
                <a:solidFill>
                  <a:schemeClr val="bg1"/>
                </a:solidFill>
              </a:rPr>
              <a:t>，</a:t>
            </a:r>
            <a:r>
              <a:rPr lang="en-US" altLang="zh-CN" sz="1600" dirty="0">
                <a:solidFill>
                  <a:schemeClr val="bg1"/>
                </a:solidFill>
              </a:rPr>
              <a:t>2001</a:t>
            </a:r>
            <a:r>
              <a:rPr lang="zh-CN" altLang="en-US" sz="1600" dirty="0">
                <a:solidFill>
                  <a:schemeClr val="bg1"/>
                </a:solidFill>
              </a:rPr>
              <a:t>）</a:t>
            </a:r>
            <a:endParaRPr lang="en-US" altLang="zh-CN" sz="1600" dirty="0">
              <a:solidFill>
                <a:schemeClr val="bg1"/>
              </a:solidFill>
            </a:endParaRPr>
          </a:p>
        </p:txBody>
      </p:sp>
      <p:sp>
        <p:nvSpPr>
          <p:cNvPr id="41" name="矩形 40"/>
          <p:cNvSpPr/>
          <p:nvPr/>
        </p:nvSpPr>
        <p:spPr>
          <a:xfrm>
            <a:off x="1203392" y="2468196"/>
            <a:ext cx="7357284" cy="705450"/>
          </a:xfrm>
          <a:prstGeom prst="rect">
            <a:avLst/>
          </a:prstGeom>
        </p:spPr>
        <p:txBody>
          <a:bodyPr wrap="square">
            <a:spAutoFit/>
          </a:bodyPr>
          <a:lstStyle/>
          <a:p>
            <a:pPr>
              <a:lnSpc>
                <a:spcPct val="130000"/>
              </a:lnSpc>
              <a:spcBef>
                <a:spcPts val="600"/>
              </a:spcBef>
            </a:pPr>
            <a:r>
              <a:rPr lang="zh-CN" altLang="en-US" sz="1600" dirty="0">
                <a:solidFill>
                  <a:schemeClr val="bg1"/>
                </a:solidFill>
              </a:rPr>
              <a:t>商家针对消费者负面网络评论的有效回复可以降低消费者的品牌归因水平进而提升购买意愿。（</a:t>
            </a:r>
            <a:r>
              <a:rPr lang="en-US" altLang="zh-CN" sz="1600" dirty="0">
                <a:solidFill>
                  <a:schemeClr val="bg1"/>
                </a:solidFill>
              </a:rPr>
              <a:t>Dens</a:t>
            </a:r>
            <a:r>
              <a:rPr lang="zh-CN" altLang="en-US" sz="1600" dirty="0">
                <a:solidFill>
                  <a:schemeClr val="bg1"/>
                </a:solidFill>
              </a:rPr>
              <a:t> </a:t>
            </a:r>
            <a:r>
              <a:rPr lang="en-US" altLang="zh-CN" sz="1600" dirty="0">
                <a:solidFill>
                  <a:schemeClr val="bg1"/>
                </a:solidFill>
              </a:rPr>
              <a:t>et. al</a:t>
            </a:r>
            <a:r>
              <a:rPr lang="zh-CN" altLang="en-US" sz="1600" dirty="0">
                <a:solidFill>
                  <a:schemeClr val="bg1"/>
                </a:solidFill>
              </a:rPr>
              <a:t>，</a:t>
            </a:r>
            <a:r>
              <a:rPr lang="en-US" altLang="zh-CN" sz="1600" dirty="0">
                <a:solidFill>
                  <a:schemeClr val="bg1"/>
                </a:solidFill>
              </a:rPr>
              <a:t>2015</a:t>
            </a:r>
            <a:r>
              <a:rPr lang="zh-CN" altLang="en-US" sz="1600" dirty="0">
                <a:solidFill>
                  <a:schemeClr val="bg1"/>
                </a:solidFill>
              </a:rPr>
              <a:t>）</a:t>
            </a:r>
            <a:endParaRPr lang="en-US" altLang="zh-CN" sz="1600" dirty="0">
              <a:solidFill>
                <a:schemeClr val="bg1"/>
              </a:solidFill>
            </a:endParaRPr>
          </a:p>
        </p:txBody>
      </p:sp>
      <p:grpSp>
        <p:nvGrpSpPr>
          <p:cNvPr id="13" name="Group 69"/>
          <p:cNvGrpSpPr/>
          <p:nvPr/>
        </p:nvGrpSpPr>
        <p:grpSpPr>
          <a:xfrm>
            <a:off x="762783" y="2699078"/>
            <a:ext cx="325471" cy="305442"/>
            <a:chOff x="10074275" y="1647825"/>
            <a:chExt cx="464344" cy="435769"/>
          </a:xfrm>
          <a:solidFill>
            <a:srgbClr val="222B34"/>
          </a:solidFill>
        </p:grpSpPr>
        <p:sp>
          <p:nvSpPr>
            <p:cNvPr id="14"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5"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23" name="AutoShape 112"/>
          <p:cNvSpPr/>
          <p:nvPr/>
        </p:nvSpPr>
        <p:spPr bwMode="auto">
          <a:xfrm>
            <a:off x="758098" y="1575475"/>
            <a:ext cx="326281" cy="32628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22B34"/>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70,&quot;width&quot;:856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95,&quot;width&quot;:13530}"/>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1182</Words>
  <Application>Microsoft Office PowerPoint</Application>
  <PresentationFormat>全屏显示(16:9)</PresentationFormat>
  <Paragraphs>105</Paragraphs>
  <Slides>26</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9" baseType="lpstr">
      <vt:lpstr>Gill Sans</vt:lpstr>
      <vt:lpstr>经典繁毛楷</vt:lpstr>
      <vt:lpstr>宋体</vt:lpstr>
      <vt:lpstr>微软雅黑</vt:lpstr>
      <vt:lpstr>Arial</vt:lpstr>
      <vt:lpstr>Calibri</vt:lpstr>
      <vt:lpstr>Calibri Light</vt:lpstr>
      <vt:lpstr>Georgia</vt:lpstr>
      <vt:lpstr>Tahoma</vt:lpstr>
      <vt:lpstr>Times New Roman</vt:lpstr>
      <vt:lpstr>Wingdings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Han Siyu</cp:lastModifiedBy>
  <cp:revision>109</cp:revision>
  <dcterms:created xsi:type="dcterms:W3CDTF">2017-10-30T02:36:00Z</dcterms:created>
  <dcterms:modified xsi:type="dcterms:W3CDTF">2020-07-09T13:31:10Z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