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62" r:id="rId4"/>
    <p:sldId id="263" r:id="rId5"/>
    <p:sldId id="277" r:id="rId6"/>
    <p:sldId id="278" r:id="rId7"/>
    <p:sldId id="279" r:id="rId8"/>
    <p:sldId id="280" r:id="rId9"/>
    <p:sldId id="281" r:id="rId10"/>
    <p:sldId id="282" r:id="rId11"/>
    <p:sldId id="275" r:id="rId12"/>
    <p:sldId id="274" r:id="rId13"/>
    <p:sldId id="276" r:id="rId14"/>
    <p:sldId id="283" r:id="rId15"/>
    <p:sldId id="273"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 userDrawn="1">
          <p15:clr>
            <a:srgbClr val="A4A3A4"/>
          </p15:clr>
        </p15:guide>
        <p15:guide id="2" pos="1202" userDrawn="1">
          <p15:clr>
            <a:srgbClr val="A4A3A4"/>
          </p15:clr>
        </p15:guide>
        <p15:guide id="3" pos="5602" userDrawn="1">
          <p15:clr>
            <a:srgbClr val="A4A3A4"/>
          </p15:clr>
        </p15:guide>
        <p15:guide id="5" orient="horz" pos="3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B34"/>
    <a:srgbClr val="FFD53B"/>
    <a:srgbClr val="F6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37" autoAdjust="0"/>
    <p:restoredTop sz="93875" autoAdjust="0"/>
  </p:normalViewPr>
  <p:slideViewPr>
    <p:cSldViewPr snapToGrid="0" showGuides="1">
      <p:cViewPr varScale="1">
        <p:scale>
          <a:sx n="85" d="100"/>
          <a:sy n="85" d="100"/>
        </p:scale>
        <p:origin x="548" y="60"/>
      </p:cViewPr>
      <p:guideLst>
        <p:guide orient="horz" pos="55"/>
        <p:guide pos="1202"/>
        <p:guide pos="5602"/>
        <p:guide orient="horz" pos="31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59322-6C85-4127-9E81-7F8BF0D70E1A}" type="datetimeFigureOut">
              <a:rPr lang="zh-CN" altLang="en-US" smtClean="0"/>
              <a:t>2020/4/16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A76D6-C0AA-410F-9DDC-526F0CB07C6D}" type="slidenum">
              <a:rPr lang="zh-CN" altLang="en-US" smtClean="0"/>
              <a:t>‹#›</a:t>
            </a:fld>
            <a:endParaRPr lang="zh-CN" altLang="en-US"/>
          </a:p>
        </p:txBody>
      </p:sp>
    </p:spTree>
    <p:extLst>
      <p:ext uri="{BB962C8B-B14F-4D97-AF65-F5344CB8AC3E}">
        <p14:creationId xmlns:p14="http://schemas.microsoft.com/office/powerpoint/2010/main" val="1452184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选题：研究主题：民宿价值共创（消费的顾客与房东共同参与到价值生产的过程中来），那么顾客的参与体现为公开展示的互动，旅游网站的在线评论数据，是否推动民宿的消费？</a:t>
            </a:r>
            <a:endParaRPr lang="en-US" altLang="zh-CN" dirty="0"/>
          </a:p>
          <a:p>
            <a:r>
              <a:rPr lang="en-US" altLang="zh-CN" dirty="0"/>
              <a:t>2.</a:t>
            </a:r>
            <a:r>
              <a:rPr lang="zh-CN" altLang="en-US" dirty="0"/>
              <a:t>消费者不仅仅是被动的购买者</a:t>
            </a:r>
            <a:endParaRPr lang="en-US" altLang="zh-CN" dirty="0"/>
          </a:p>
          <a:p>
            <a:r>
              <a:rPr lang="en-US" altLang="zh-CN" dirty="0"/>
              <a:t>3.</a:t>
            </a:r>
            <a:r>
              <a:rPr lang="zh-CN" altLang="en-US" dirty="0"/>
              <a:t>在线评论影响一部分消费者的决策，形成顾客价值</a:t>
            </a:r>
          </a:p>
        </p:txBody>
      </p:sp>
      <p:sp>
        <p:nvSpPr>
          <p:cNvPr id="4" name="灯片编号占位符 3"/>
          <p:cNvSpPr>
            <a:spLocks noGrp="1"/>
          </p:cNvSpPr>
          <p:nvPr>
            <p:ph type="sldNum" sz="quarter" idx="5"/>
          </p:nvPr>
        </p:nvSpPr>
        <p:spPr/>
        <p:txBody>
          <a:bodyPr/>
          <a:lstStyle/>
          <a:p>
            <a:fld id="{2AEA76D6-C0AA-410F-9DDC-526F0CB07C6D}" type="slidenum">
              <a:rPr lang="zh-CN" altLang="en-US" smtClean="0"/>
              <a:t>4</a:t>
            </a:fld>
            <a:endParaRPr lang="zh-CN" altLang="en-US"/>
          </a:p>
        </p:txBody>
      </p:sp>
    </p:spTree>
    <p:extLst>
      <p:ext uri="{BB962C8B-B14F-4D97-AF65-F5344CB8AC3E}">
        <p14:creationId xmlns:p14="http://schemas.microsoft.com/office/powerpoint/2010/main" val="2029591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EA76D6-C0AA-410F-9DDC-526F0CB07C6D}" type="slidenum">
              <a:rPr lang="zh-CN" altLang="en-US" smtClean="0"/>
              <a:t>15</a:t>
            </a:fld>
            <a:endParaRPr lang="zh-CN" altLang="en-US"/>
          </a:p>
        </p:txBody>
      </p:sp>
    </p:spTree>
    <p:extLst>
      <p:ext uri="{BB962C8B-B14F-4D97-AF65-F5344CB8AC3E}">
        <p14:creationId xmlns:p14="http://schemas.microsoft.com/office/powerpoint/2010/main" val="391443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3247244"/>
      </p:ext>
    </p:extLst>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71449F7-5D90-411E-B63D-8723CE855B03}" type="datetimeFigureOut">
              <a:rPr lang="zh-CN" altLang="en-US" smtClean="0"/>
              <a:t>2020/4/16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029456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F71449F7-5D90-411E-B63D-8723CE855B03}" type="datetimeFigureOut">
              <a:rPr lang="zh-CN" altLang="en-US" smtClean="0"/>
              <a:t>2020/4/16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3043739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t>2020/4/16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427772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71449F7-5D90-411E-B63D-8723CE855B03}" type="datetimeFigureOut">
              <a:rPr lang="zh-CN" altLang="en-US" smtClean="0"/>
              <a:t>2020/4/16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15694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CEFF940-8976-4FD3-B6C0-C5119E122C3C}"/>
              </a:ext>
            </a:extLst>
          </p:cNvPr>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A7808C2C-12D8-49E5-A767-E2D2FD52F0C8}"/>
              </a:ext>
            </a:extLst>
          </p:cNvPr>
          <p:cNvCxnSpPr>
            <a:cxnSpLocks/>
          </p:cNvCxnSpPr>
          <p:nvPr userDrawn="1"/>
        </p:nvCxnSpPr>
        <p:spPr>
          <a:xfrm>
            <a:off x="388823" y="407418"/>
            <a:ext cx="0" cy="54953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2A1F05D5-6AF2-485F-90D3-0D200AD3D2C8}"/>
              </a:ext>
            </a:extLst>
          </p:cNvPr>
          <p:cNvGrpSpPr/>
          <p:nvPr userDrawn="1"/>
        </p:nvGrpSpPr>
        <p:grpSpPr>
          <a:xfrm>
            <a:off x="7904665" y="61196"/>
            <a:ext cx="692443" cy="692443"/>
            <a:chOff x="3963053" y="796069"/>
            <a:chExt cx="1445741" cy="1445741"/>
          </a:xfrm>
        </p:grpSpPr>
        <p:sp>
          <p:nvSpPr>
            <p:cNvPr id="8" name="椭圆 7">
              <a:extLst>
                <a:ext uri="{FF2B5EF4-FFF2-40B4-BE49-F238E27FC236}">
                  <a16:creationId xmlns:a16="http://schemas.microsoft.com/office/drawing/2014/main" id="{667B22CB-8808-414D-A143-BD5ED12B2D12}"/>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grpSp>
          <p:nvGrpSpPr>
            <p:cNvPr id="9" name="组合 8">
              <a:extLst>
                <a:ext uri="{FF2B5EF4-FFF2-40B4-BE49-F238E27FC236}">
                  <a16:creationId xmlns:a16="http://schemas.microsoft.com/office/drawing/2014/main" id="{6A7779CB-C061-4F57-9C73-4B712E01C6D3}"/>
                </a:ext>
              </a:extLst>
            </p:cNvPr>
            <p:cNvGrpSpPr/>
            <p:nvPr/>
          </p:nvGrpSpPr>
          <p:grpSpPr>
            <a:xfrm>
              <a:off x="4188168" y="1149945"/>
              <a:ext cx="995510" cy="868332"/>
              <a:chOff x="4675188" y="2882900"/>
              <a:chExt cx="360362" cy="314325"/>
            </a:xfrm>
            <a:solidFill>
              <a:schemeClr val="bg1"/>
            </a:solidFill>
          </p:grpSpPr>
          <p:sp>
            <p:nvSpPr>
              <p:cNvPr id="10" name="AutoShape 43">
                <a:extLst>
                  <a:ext uri="{FF2B5EF4-FFF2-40B4-BE49-F238E27FC236}">
                    <a16:creationId xmlns:a16="http://schemas.microsoft.com/office/drawing/2014/main" id="{A4EBCCF3-1011-4C4E-AC09-1FD9508596E3}"/>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1" name="AutoShape 44">
                <a:extLst>
                  <a:ext uri="{FF2B5EF4-FFF2-40B4-BE49-F238E27FC236}">
                    <a16:creationId xmlns:a16="http://schemas.microsoft.com/office/drawing/2014/main" id="{5DEEC6ED-5F8A-497E-87B3-5EC42B6EF485}"/>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2" name="AutoShape 45">
                <a:extLst>
                  <a:ext uri="{FF2B5EF4-FFF2-40B4-BE49-F238E27FC236}">
                    <a16:creationId xmlns:a16="http://schemas.microsoft.com/office/drawing/2014/main" id="{EBCBDC78-519F-4DCF-9701-737C2E29980C}"/>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grpSp>
      </p:grpSp>
    </p:spTree>
    <p:extLst>
      <p:ext uri="{BB962C8B-B14F-4D97-AF65-F5344CB8AC3E}">
        <p14:creationId xmlns:p14="http://schemas.microsoft.com/office/powerpoint/2010/main" val="2652234666"/>
      </p:ext>
    </p:extLst>
  </p:cSld>
  <p:clrMapOvr>
    <a:masterClrMapping/>
  </p:clrMapOvr>
  <p:extLst mod="1">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2FCF50-3C2B-439D-ACA3-2FD3367F5851}"/>
              </a:ext>
            </a:extLst>
          </p:cNvPr>
          <p:cNvSpPr/>
          <p:nvPr userDrawn="1"/>
        </p:nvSpPr>
        <p:spPr>
          <a:xfrm>
            <a:off x="0" y="0"/>
            <a:ext cx="4572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CEFF940-8976-4FD3-B6C0-C5119E122C3C}"/>
              </a:ext>
            </a:extLst>
          </p:cNvPr>
          <p:cNvSpPr/>
          <p:nvPr userDrawn="1"/>
        </p:nvSpPr>
        <p:spPr>
          <a:xfrm>
            <a:off x="178308" y="249174"/>
            <a:ext cx="8787384" cy="4645152"/>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567664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90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71449F7-5D90-411E-B63D-8723CE855B03}" type="datetimeFigureOut">
              <a:rPr lang="zh-CN" altLang="en-US" smtClean="0"/>
              <a:t>2020/4/16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141465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71449F7-5D90-411E-B63D-8723CE855B03}" type="datetimeFigureOut">
              <a:rPr lang="zh-CN" altLang="en-US" smtClean="0"/>
              <a:t>2020/4/16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76540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71449F7-5D90-411E-B63D-8723CE855B03}" type="datetimeFigureOut">
              <a:rPr lang="zh-CN" altLang="en-US" smtClean="0"/>
              <a:t>2020/4/16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1597228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71449F7-5D90-411E-B63D-8723CE855B03}" type="datetimeFigureOut">
              <a:rPr lang="zh-CN" altLang="en-US" smtClean="0"/>
              <a:t>2020/4/16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813326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449F7-5D90-411E-B63D-8723CE855B03}" type="datetimeFigureOut">
              <a:rPr lang="zh-CN" altLang="en-US" smtClean="0"/>
              <a:t>2020/4/16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277420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71449F7-5D90-411E-B63D-8723CE855B03}" type="datetimeFigureOut">
              <a:rPr lang="zh-CN" altLang="en-US" smtClean="0"/>
              <a:t>2020/4/16</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78D03BD-8273-4B2F-9BD5-C1C4F37ADDE7}" type="slidenum">
              <a:rPr lang="zh-CN" altLang="en-US" smtClean="0"/>
              <a:t>‹#›</a:t>
            </a:fld>
            <a:endParaRPr lang="zh-CN" altLang="en-US"/>
          </a:p>
        </p:txBody>
      </p:sp>
    </p:spTree>
    <p:extLst>
      <p:ext uri="{BB962C8B-B14F-4D97-AF65-F5344CB8AC3E}">
        <p14:creationId xmlns:p14="http://schemas.microsoft.com/office/powerpoint/2010/main" val="87233700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308687F-5083-4900-B884-1ED108CE6C82}"/>
              </a:ext>
            </a:extLst>
          </p:cNvPr>
          <p:cNvSpPr txBox="1"/>
          <p:nvPr/>
        </p:nvSpPr>
        <p:spPr>
          <a:xfrm>
            <a:off x="1686418" y="2365689"/>
            <a:ext cx="6032421" cy="1141338"/>
          </a:xfrm>
          <a:prstGeom prst="rect">
            <a:avLst/>
          </a:prstGeom>
          <a:noFill/>
        </p:spPr>
        <p:txBody>
          <a:bodyPr wrap="none" rtlCol="0">
            <a:spAutoFit/>
          </a:bodyPr>
          <a:lstStyle/>
          <a:p>
            <a:pPr algn="ctr">
              <a:lnSpc>
                <a:spcPct val="150000"/>
              </a:lnSpc>
            </a:pPr>
            <a:r>
              <a:rPr lang="zh-CN" altLang="en-US" sz="2400" dirty="0">
                <a:solidFill>
                  <a:schemeClr val="accent1"/>
                </a:solidFill>
              </a:rPr>
              <a:t>基于在线旅游网站在线评论数据的民宿旅游</a:t>
            </a:r>
            <a:endParaRPr lang="en-US" altLang="zh-CN" sz="2400" dirty="0">
              <a:solidFill>
                <a:schemeClr val="accent1"/>
              </a:solidFill>
            </a:endParaRPr>
          </a:p>
          <a:p>
            <a:pPr algn="ctr">
              <a:lnSpc>
                <a:spcPct val="150000"/>
              </a:lnSpc>
            </a:pPr>
            <a:r>
              <a:rPr lang="zh-CN" altLang="en-US" sz="2400" dirty="0">
                <a:solidFill>
                  <a:schemeClr val="accent1"/>
                </a:solidFill>
              </a:rPr>
              <a:t>价值共创研究（回复绩效）</a:t>
            </a:r>
          </a:p>
        </p:txBody>
      </p:sp>
      <p:cxnSp>
        <p:nvCxnSpPr>
          <p:cNvPr id="14" name="直接连接符 13">
            <a:extLst>
              <a:ext uri="{FF2B5EF4-FFF2-40B4-BE49-F238E27FC236}">
                <a16:creationId xmlns:a16="http://schemas.microsoft.com/office/drawing/2014/main" id="{CF3A8B31-6E44-4C33-990E-9C86ACE33E11}"/>
              </a:ext>
            </a:extLst>
          </p:cNvPr>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id="{83952E80-526F-44CB-8C16-C6E50D239736}"/>
              </a:ext>
            </a:extLst>
          </p:cNvPr>
          <p:cNvGrpSpPr/>
          <p:nvPr/>
        </p:nvGrpSpPr>
        <p:grpSpPr>
          <a:xfrm>
            <a:off x="3835940" y="848674"/>
            <a:ext cx="1445741" cy="1445741"/>
            <a:chOff x="3963053" y="796069"/>
            <a:chExt cx="1445741" cy="1445741"/>
          </a:xfrm>
        </p:grpSpPr>
        <p:sp>
          <p:nvSpPr>
            <p:cNvPr id="15" name="椭圆 14">
              <a:extLst>
                <a:ext uri="{FF2B5EF4-FFF2-40B4-BE49-F238E27FC236}">
                  <a16:creationId xmlns:a16="http://schemas.microsoft.com/office/drawing/2014/main" id="{84E5A175-3149-405F-9145-7535715A381B}"/>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6" name="组合 15">
              <a:extLst>
                <a:ext uri="{FF2B5EF4-FFF2-40B4-BE49-F238E27FC236}">
                  <a16:creationId xmlns:a16="http://schemas.microsoft.com/office/drawing/2014/main" id="{9E5B9E45-F93C-4A06-BA66-41DF7365FA50}"/>
                </a:ext>
              </a:extLst>
            </p:cNvPr>
            <p:cNvGrpSpPr/>
            <p:nvPr/>
          </p:nvGrpSpPr>
          <p:grpSpPr>
            <a:xfrm>
              <a:off x="4188168" y="1149945"/>
              <a:ext cx="995510" cy="868332"/>
              <a:chOff x="4675188" y="2882900"/>
              <a:chExt cx="360362" cy="314325"/>
            </a:xfrm>
            <a:solidFill>
              <a:schemeClr val="bg1"/>
            </a:solidFill>
          </p:grpSpPr>
          <p:sp>
            <p:nvSpPr>
              <p:cNvPr id="17" name="AutoShape 43">
                <a:extLst>
                  <a:ext uri="{FF2B5EF4-FFF2-40B4-BE49-F238E27FC236}">
                    <a16:creationId xmlns:a16="http://schemas.microsoft.com/office/drawing/2014/main" id="{96F486C0-B983-41F9-81CB-6C1B1A8DC566}"/>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44">
                <a:extLst>
                  <a:ext uri="{FF2B5EF4-FFF2-40B4-BE49-F238E27FC236}">
                    <a16:creationId xmlns:a16="http://schemas.microsoft.com/office/drawing/2014/main" id="{BF50BDB9-1337-4389-911A-562AACE0FBF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 name="AutoShape 45">
                <a:extLst>
                  <a:ext uri="{FF2B5EF4-FFF2-40B4-BE49-F238E27FC236}">
                    <a16:creationId xmlns:a16="http://schemas.microsoft.com/office/drawing/2014/main" id="{1A5323F7-E69F-4BEF-A706-7DF4426CACEB}"/>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
        <p:nvSpPr>
          <p:cNvPr id="20" name="文本框 19">
            <a:extLst>
              <a:ext uri="{FF2B5EF4-FFF2-40B4-BE49-F238E27FC236}">
                <a16:creationId xmlns:a16="http://schemas.microsoft.com/office/drawing/2014/main" id="{81315CB3-1490-479A-880F-0D1C623254E2}"/>
              </a:ext>
            </a:extLst>
          </p:cNvPr>
          <p:cNvSpPr txBox="1"/>
          <p:nvPr/>
        </p:nvSpPr>
        <p:spPr>
          <a:xfrm>
            <a:off x="2904701" y="3930445"/>
            <a:ext cx="3595856" cy="307777"/>
          </a:xfrm>
          <a:prstGeom prst="rect">
            <a:avLst/>
          </a:prstGeom>
          <a:noFill/>
        </p:spPr>
        <p:txBody>
          <a:bodyPr wrap="none" rtlCol="0">
            <a:spAutoFit/>
          </a:bodyPr>
          <a:lstStyle/>
          <a:p>
            <a:r>
              <a:rPr lang="zh-CN" altLang="en-US" sz="1400" dirty="0">
                <a:solidFill>
                  <a:schemeClr val="accent1"/>
                </a:solidFill>
              </a:rPr>
              <a:t>小组成员：惠康欣、韩思雨、邓昕、林云婷</a:t>
            </a:r>
          </a:p>
        </p:txBody>
      </p:sp>
    </p:spTree>
    <p:extLst>
      <p:ext uri="{BB962C8B-B14F-4D97-AF65-F5344CB8AC3E}">
        <p14:creationId xmlns:p14="http://schemas.microsoft.com/office/powerpoint/2010/main" val="1706347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3390" y="431800"/>
            <a:ext cx="1335405" cy="398780"/>
          </a:xfrm>
          <a:prstGeom prst="rect">
            <a:avLst/>
          </a:prstGeom>
        </p:spPr>
        <p:txBody>
          <a:bodyPr wrap="square">
            <a:spAutoFit/>
          </a:bodyPr>
          <a:lstStyle/>
          <a:p>
            <a:pPr>
              <a:spcAft>
                <a:spcPts val="0"/>
              </a:spcAft>
            </a:pPr>
            <a:r>
              <a:rPr lang="zh-CN" altLang="en-US" sz="2000" b="1" kern="100">
                <a:solidFill>
                  <a:schemeClr val="accent1"/>
                </a:solidFill>
                <a:latin typeface="+mn-ea"/>
                <a:cs typeface="Times New Roman" panose="02020603050405020304" pitchFamily="18" charset="0"/>
              </a:rPr>
              <a:t>数据结构</a:t>
            </a:r>
          </a:p>
        </p:txBody>
      </p:sp>
      <p:sp>
        <p:nvSpPr>
          <p:cNvPr id="37" name="矩形 36"/>
          <p:cNvSpPr/>
          <p:nvPr/>
        </p:nvSpPr>
        <p:spPr>
          <a:xfrm>
            <a:off x="575945" y="1633220"/>
            <a:ext cx="5218430" cy="2319020"/>
          </a:xfrm>
          <a:prstGeom prst="rect">
            <a:avLst/>
          </a:prstGeom>
        </p:spPr>
        <p:txBody>
          <a:bodyPr wrap="square">
            <a:spAutoFit/>
          </a:bodyPr>
          <a:lstStyle/>
          <a:p>
            <a:pPr>
              <a:lnSpc>
                <a:spcPct val="130000"/>
              </a:lnSpc>
              <a:spcBef>
                <a:spcPts val="600"/>
              </a:spcBef>
            </a:pPr>
            <a:r>
              <a:rPr lang="zh-CN" altLang="en-US" sz="1600">
                <a:solidFill>
                  <a:schemeClr val="tx1">
                    <a:lumMod val="85000"/>
                    <a:lumOff val="15000"/>
                  </a:schemeClr>
                </a:solidFill>
              </a:rPr>
              <a:t>①价格：每个房源的价格。</a:t>
            </a:r>
          </a:p>
          <a:p>
            <a:pPr>
              <a:lnSpc>
                <a:spcPct val="130000"/>
              </a:lnSpc>
              <a:spcBef>
                <a:spcPts val="600"/>
              </a:spcBef>
            </a:pPr>
            <a:r>
              <a:rPr lang="zh-CN" altLang="en-US" sz="1600">
                <a:solidFill>
                  <a:schemeClr val="tx1">
                    <a:lumMod val="85000"/>
                    <a:lumOff val="15000"/>
                  </a:schemeClr>
                </a:solidFill>
              </a:rPr>
              <a:t>②房源类型：如整套公寓、整件阁楼、独立房间等。</a:t>
            </a:r>
          </a:p>
          <a:p>
            <a:pPr>
              <a:lnSpc>
                <a:spcPct val="130000"/>
              </a:lnSpc>
              <a:spcBef>
                <a:spcPts val="600"/>
              </a:spcBef>
            </a:pPr>
            <a:r>
              <a:rPr lang="zh-CN" altLang="en-US" sz="1600">
                <a:solidFill>
                  <a:schemeClr val="tx1">
                    <a:lumMod val="85000"/>
                    <a:lumOff val="15000"/>
                  </a:schemeClr>
                </a:solidFill>
              </a:rPr>
              <a:t>③地理位置：记录房源的地理位置信息。</a:t>
            </a:r>
          </a:p>
          <a:p>
            <a:pPr>
              <a:lnSpc>
                <a:spcPct val="130000"/>
              </a:lnSpc>
              <a:spcBef>
                <a:spcPts val="600"/>
              </a:spcBef>
            </a:pPr>
            <a:endParaRPr lang="zh-CN" altLang="en-US" sz="1600">
              <a:solidFill>
                <a:schemeClr val="tx1">
                  <a:lumMod val="85000"/>
                  <a:lumOff val="15000"/>
                </a:schemeClr>
              </a:solidFill>
            </a:endParaRPr>
          </a:p>
          <a:p>
            <a:pPr>
              <a:lnSpc>
                <a:spcPct val="130000"/>
              </a:lnSpc>
              <a:spcBef>
                <a:spcPts val="600"/>
              </a:spcBef>
            </a:pPr>
            <a:r>
              <a:rPr lang="zh-CN" altLang="en-US" sz="1600">
                <a:solidFill>
                  <a:schemeClr val="tx1">
                    <a:lumMod val="85000"/>
                    <a:lumOff val="15000"/>
                  </a:schemeClr>
                </a:solidFill>
              </a:rPr>
              <a:t>以上三个变量均为房源的基本信息，不同类型的房源可能会对评论数量有较大影响，因为作为控制变量。</a:t>
            </a:r>
          </a:p>
        </p:txBody>
      </p:sp>
      <p:sp>
        <p:nvSpPr>
          <p:cNvPr id="6" name="矩形 5"/>
          <p:cNvSpPr/>
          <p:nvPr/>
        </p:nvSpPr>
        <p:spPr>
          <a:xfrm>
            <a:off x="388620" y="1361440"/>
            <a:ext cx="8220710" cy="331025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56590" y="1127125"/>
            <a:ext cx="1304925" cy="398780"/>
          </a:xfrm>
          <a:prstGeom prst="rect">
            <a:avLst/>
          </a:prstGeom>
          <a:solidFill>
            <a:schemeClr val="accent1"/>
          </a:solidFill>
        </p:spPr>
        <p:txBody>
          <a:bodyPr wrap="square">
            <a:spAutoFit/>
          </a:bodyPr>
          <a:lstStyle/>
          <a:p>
            <a:pPr algn="ctr">
              <a:spcAft>
                <a:spcPts val="0"/>
              </a:spcAft>
            </a:pPr>
            <a:r>
              <a:rPr lang="zh-CN" altLang="en-US" sz="2000" kern="100">
                <a:solidFill>
                  <a:schemeClr val="bg1"/>
                </a:solidFill>
                <a:latin typeface="+mj-lt"/>
                <a:cs typeface="Times New Roman" panose="02020603050405020304" pitchFamily="18" charset="0"/>
              </a:rPr>
              <a:t>控制变量</a:t>
            </a:r>
          </a:p>
        </p:txBody>
      </p:sp>
      <p:pic>
        <p:nvPicPr>
          <p:cNvPr id="2" name="图片 1"/>
          <p:cNvPicPr>
            <a:picLocks noChangeAspect="1"/>
          </p:cNvPicPr>
          <p:nvPr>
            <p:custDataLst>
              <p:tags r:id="rId1"/>
            </p:custDataLst>
          </p:nvPr>
        </p:nvPicPr>
        <p:blipFill>
          <a:blip r:embed="rId3"/>
          <a:stretch>
            <a:fillRect/>
          </a:stretch>
        </p:blipFill>
        <p:spPr>
          <a:xfrm>
            <a:off x="5593715" y="1361440"/>
            <a:ext cx="2921000" cy="2940050"/>
          </a:xfrm>
          <a:prstGeom prst="rect">
            <a:avLst/>
          </a:prstGeom>
        </p:spPr>
      </p:pic>
      <p:sp>
        <p:nvSpPr>
          <p:cNvPr id="4" name="矩形 3"/>
          <p:cNvSpPr/>
          <p:nvPr/>
        </p:nvSpPr>
        <p:spPr>
          <a:xfrm>
            <a:off x="5666740" y="3355340"/>
            <a:ext cx="461010" cy="17018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666740" y="3902710"/>
            <a:ext cx="461010" cy="17018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995670" y="3708400"/>
            <a:ext cx="2084705" cy="19367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2294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08033" y="470262"/>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256BF839-5984-4814-99D1-E3F91C6B186D}"/>
              </a:ext>
            </a:extLst>
          </p:cNvPr>
          <p:cNvSpPr/>
          <p:nvPr/>
        </p:nvSpPr>
        <p:spPr>
          <a:xfrm>
            <a:off x="3188784" y="2073483"/>
            <a:ext cx="4297971" cy="646331"/>
          </a:xfrm>
          <a:prstGeom prst="rect">
            <a:avLst/>
          </a:prstGeom>
        </p:spPr>
        <p:txBody>
          <a:bodyPr wrap="none">
            <a:spAutoFit/>
          </a:bodyPr>
          <a:lstStyle/>
          <a:p>
            <a:pPr>
              <a:spcAft>
                <a:spcPts val="0"/>
              </a:spcAft>
            </a:pPr>
            <a:r>
              <a:rPr lang="zh-CN" altLang="en-US" sz="3600" b="1" kern="100" dirty="0" smtClean="0">
                <a:solidFill>
                  <a:schemeClr val="accent1"/>
                </a:solidFill>
                <a:latin typeface="+mn-ea"/>
                <a:cs typeface="Times New Roman" panose="02020603050405020304" pitchFamily="18" charset="0"/>
              </a:rPr>
              <a:t>理论模型</a:t>
            </a:r>
            <a:r>
              <a:rPr lang="en-US" altLang="zh-CN" sz="3600" b="1" kern="100" dirty="0" smtClean="0">
                <a:solidFill>
                  <a:schemeClr val="accent1"/>
                </a:solidFill>
                <a:latin typeface="+mn-ea"/>
                <a:cs typeface="Times New Roman" panose="02020603050405020304" pitchFamily="18" charset="0"/>
              </a:rPr>
              <a:t>&amp;</a:t>
            </a:r>
            <a:r>
              <a:rPr lang="zh-CN" altLang="en-US" sz="3600" b="1" kern="100" dirty="0" smtClean="0">
                <a:solidFill>
                  <a:schemeClr val="accent1"/>
                </a:solidFill>
                <a:latin typeface="+mn-ea"/>
                <a:cs typeface="Times New Roman" panose="02020603050405020304" pitchFamily="18" charset="0"/>
              </a:rPr>
              <a:t>实证模型</a:t>
            </a:r>
            <a:endParaRPr lang="en-US" altLang="zh-CN" sz="3600" b="1" kern="100" dirty="0">
              <a:solidFill>
                <a:schemeClr val="accent1"/>
              </a:solidFill>
              <a:latin typeface="+mn-ea"/>
              <a:cs typeface="Times New Roman" panose="02020603050405020304" pitchFamily="18" charset="0"/>
            </a:endParaRPr>
          </a:p>
        </p:txBody>
      </p:sp>
      <p:grpSp>
        <p:nvGrpSpPr>
          <p:cNvPr id="14" name="组合 13">
            <a:extLst>
              <a:ext uri="{FF2B5EF4-FFF2-40B4-BE49-F238E27FC236}">
                <a16:creationId xmlns:a16="http://schemas.microsoft.com/office/drawing/2014/main" id="{1ED84EDF-6D20-40CB-82F4-D0D8A54B63CC}"/>
              </a:ext>
            </a:extLst>
          </p:cNvPr>
          <p:cNvGrpSpPr/>
          <p:nvPr/>
        </p:nvGrpSpPr>
        <p:grpSpPr>
          <a:xfrm>
            <a:off x="1392603" y="1961831"/>
            <a:ext cx="1115661" cy="1115661"/>
            <a:chOff x="2473104" y="2145028"/>
            <a:chExt cx="359165" cy="359165"/>
          </a:xfrm>
          <a:solidFill>
            <a:sysClr val="window" lastClr="FFFFFF"/>
          </a:solidFill>
        </p:grpSpPr>
        <p:sp>
          <p:nvSpPr>
            <p:cNvPr id="16" name="AutoShape 126">
              <a:extLst>
                <a:ext uri="{FF2B5EF4-FFF2-40B4-BE49-F238E27FC236}">
                  <a16:creationId xmlns:a16="http://schemas.microsoft.com/office/drawing/2014/main" id="{47CF404B-B45D-4987-B666-AF99E1CE006C}"/>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127">
              <a:extLst>
                <a:ext uri="{FF2B5EF4-FFF2-40B4-BE49-F238E27FC236}">
                  <a16:creationId xmlns:a16="http://schemas.microsoft.com/office/drawing/2014/main" id="{C365FB4B-28E1-46C2-A223-FEF89539A53E}"/>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18" name="椭圆 17">
            <a:extLst>
              <a:ext uri="{FF2B5EF4-FFF2-40B4-BE49-F238E27FC236}">
                <a16:creationId xmlns:a16="http://schemas.microsoft.com/office/drawing/2014/main" id="{84E5A175-3149-405F-9145-7535715A381B}"/>
              </a:ext>
            </a:extLst>
          </p:cNvPr>
          <p:cNvSpPr/>
          <p:nvPr/>
        </p:nvSpPr>
        <p:spPr>
          <a:xfrm>
            <a:off x="946495" y="1498558"/>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AutoShape 59">
            <a:extLst>
              <a:ext uri="{FF2B5EF4-FFF2-40B4-BE49-F238E27FC236}">
                <a16:creationId xmlns:a16="http://schemas.microsoft.com/office/drawing/2014/main" id="{65296ADF-6826-4E74-AAC1-75AE73C7BE4D}"/>
              </a:ext>
            </a:extLst>
          </p:cNvPr>
          <p:cNvSpPr>
            <a:spLocks/>
          </p:cNvSpPr>
          <p:nvPr/>
        </p:nvSpPr>
        <p:spPr bwMode="auto">
          <a:xfrm>
            <a:off x="1412045" y="1960359"/>
            <a:ext cx="779757" cy="77276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Tree>
    <p:extLst>
      <p:ext uri="{BB962C8B-B14F-4D97-AF65-F5344CB8AC3E}">
        <p14:creationId xmlns:p14="http://schemas.microsoft.com/office/powerpoint/2010/main" val="1838875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450815" y="462715"/>
            <a:ext cx="1210588" cy="400110"/>
          </a:xfrm>
          <a:prstGeom prst="rect">
            <a:avLst/>
          </a:prstGeom>
        </p:spPr>
        <p:txBody>
          <a:bodyPr wrap="none">
            <a:spAutoFit/>
          </a:bodyPr>
          <a:lstStyle/>
          <a:p>
            <a:pPr>
              <a:spcAft>
                <a:spcPts val="0"/>
              </a:spcAft>
            </a:pPr>
            <a:r>
              <a:rPr lang="zh-CN" altLang="en-US" sz="2000" b="1" kern="100" dirty="0" smtClean="0">
                <a:solidFill>
                  <a:schemeClr val="accent1"/>
                </a:solidFill>
                <a:latin typeface="+mn-ea"/>
                <a:cs typeface="Times New Roman" panose="02020603050405020304" pitchFamily="18" charset="0"/>
              </a:rPr>
              <a:t>理论模型</a:t>
            </a:r>
            <a:endParaRPr lang="zh-CN" altLang="en-US" sz="2000" b="1" kern="100" dirty="0">
              <a:solidFill>
                <a:schemeClr val="accent1"/>
              </a:solidFill>
              <a:latin typeface="+mn-ea"/>
              <a:cs typeface="Times New Roman" panose="02020603050405020304" pitchFamily="18" charset="0"/>
            </a:endParaRPr>
          </a:p>
        </p:txBody>
      </p:sp>
      <p:sp>
        <p:nvSpPr>
          <p:cNvPr id="2" name="文本框 1"/>
          <p:cNvSpPr txBox="1"/>
          <p:nvPr/>
        </p:nvSpPr>
        <p:spPr>
          <a:xfrm>
            <a:off x="361084" y="990717"/>
            <a:ext cx="3731441" cy="1804749"/>
          </a:xfrm>
          <a:prstGeom prst="roundRect">
            <a:avLst/>
          </a:prstGeom>
          <a:solidFill>
            <a:schemeClr val="tx1"/>
          </a:solidFill>
        </p:spPr>
        <p:txBody>
          <a:bodyPr wrap="square" rtlCol="0">
            <a:spAutoFit/>
          </a:bodyPr>
          <a:lstStyle/>
          <a:p>
            <a:pPr>
              <a:lnSpc>
                <a:spcPts val="2000"/>
              </a:lnSpc>
            </a:pPr>
            <a:r>
              <a:rPr lang="zh-CN" altLang="zh-CN" sz="1400" dirty="0" smtClean="0">
                <a:solidFill>
                  <a:schemeClr val="bg1"/>
                </a:solidFill>
                <a:latin typeface="+mn-ea"/>
              </a:rPr>
              <a:t>钟振东将</a:t>
            </a:r>
            <a:r>
              <a:rPr lang="zh-CN" altLang="zh-CN" sz="1400" dirty="0">
                <a:solidFill>
                  <a:schemeClr val="bg1"/>
                </a:solidFill>
                <a:latin typeface="+mn-ea"/>
              </a:rPr>
              <a:t>价值创造过程分为价值促进、互动和独自创造三个阶段，在互动阶段，企业和顾客都是价值创造的主体，企业拓宽与顾客互动的接口，简洁有效地影响顾客的体验和感知，同时顾客也能以生产合作者的身份参与到企业的生产过程中。</a:t>
            </a:r>
          </a:p>
        </p:txBody>
      </p:sp>
      <p:sp>
        <p:nvSpPr>
          <p:cNvPr id="5" name="文本框 4"/>
          <p:cNvSpPr txBox="1"/>
          <p:nvPr/>
        </p:nvSpPr>
        <p:spPr>
          <a:xfrm>
            <a:off x="5031080" y="990717"/>
            <a:ext cx="3594003" cy="1567096"/>
          </a:xfrm>
          <a:prstGeom prst="rect">
            <a:avLst/>
          </a:prstGeom>
          <a:noFill/>
        </p:spPr>
        <p:txBody>
          <a:bodyPr wrap="square" rtlCol="0">
            <a:spAutoFit/>
          </a:bodyPr>
          <a:lstStyle/>
          <a:p>
            <a:pPr>
              <a:lnSpc>
                <a:spcPts val="2300"/>
              </a:lnSpc>
            </a:pPr>
            <a:r>
              <a:rPr lang="zh-CN" altLang="zh-CN" sz="1400" dirty="0"/>
              <a:t>民宿平台的在线评论和回复功能，使得商家和顾客之间能进行积极、主动的互动。用户的</a:t>
            </a:r>
            <a:r>
              <a:rPr lang="zh-CN" altLang="zh-CN" sz="1400" dirty="0" smtClean="0"/>
              <a:t>评论浏览</a:t>
            </a:r>
            <a:r>
              <a:rPr lang="zh-CN" altLang="zh-CN" sz="1400" dirty="0"/>
              <a:t>选择产品的顾客提供一定的产品反馈</a:t>
            </a:r>
            <a:r>
              <a:rPr lang="zh-CN" altLang="zh-CN" sz="1400" dirty="0" smtClean="0"/>
              <a:t>信息。</a:t>
            </a:r>
            <a:r>
              <a:rPr lang="zh-CN" altLang="zh-CN" sz="1400" dirty="0"/>
              <a:t>商家对评论的回复也会影响顾客的体验和</a:t>
            </a:r>
            <a:r>
              <a:rPr lang="zh-CN" altLang="zh-CN" sz="1400" dirty="0" smtClean="0"/>
              <a:t>感知</a:t>
            </a:r>
            <a:r>
              <a:rPr lang="zh-CN" altLang="en-US" sz="1400" dirty="0" smtClean="0"/>
              <a:t>。</a:t>
            </a:r>
            <a:endParaRPr lang="zh-CN" altLang="en-US" sz="1100" dirty="0"/>
          </a:p>
        </p:txBody>
      </p:sp>
      <p:pic>
        <p:nvPicPr>
          <p:cNvPr id="10" name="图片 9"/>
          <p:cNvPicPr>
            <a:picLocks noChangeAspect="1"/>
          </p:cNvPicPr>
          <p:nvPr/>
        </p:nvPicPr>
        <p:blipFill>
          <a:blip r:embed="rId2"/>
          <a:stretch>
            <a:fillRect/>
          </a:stretch>
        </p:blipFill>
        <p:spPr>
          <a:xfrm>
            <a:off x="361084" y="2974836"/>
            <a:ext cx="3922478" cy="1643253"/>
          </a:xfrm>
          <a:prstGeom prst="rect">
            <a:avLst/>
          </a:prstGeom>
          <a:ln w="12700">
            <a:solidFill>
              <a:schemeClr val="tx1"/>
            </a:solidFill>
          </a:ln>
        </p:spPr>
      </p:pic>
      <p:pic>
        <p:nvPicPr>
          <p:cNvPr id="11" name="图片 10"/>
          <p:cNvPicPr>
            <a:picLocks noChangeAspect="1"/>
          </p:cNvPicPr>
          <p:nvPr/>
        </p:nvPicPr>
        <p:blipFill>
          <a:blip r:embed="rId3"/>
          <a:stretch>
            <a:fillRect/>
          </a:stretch>
        </p:blipFill>
        <p:spPr>
          <a:xfrm>
            <a:off x="4909403" y="3008648"/>
            <a:ext cx="3837355" cy="1575628"/>
          </a:xfrm>
          <a:prstGeom prst="rect">
            <a:avLst/>
          </a:prstGeom>
          <a:ln w="12700">
            <a:solidFill>
              <a:schemeClr val="tx1"/>
            </a:solidFill>
          </a:ln>
        </p:spPr>
      </p:pic>
      <p:sp>
        <p:nvSpPr>
          <p:cNvPr id="12" name="右箭头 11"/>
          <p:cNvSpPr/>
          <p:nvPr/>
        </p:nvSpPr>
        <p:spPr>
          <a:xfrm>
            <a:off x="4444794" y="1541917"/>
            <a:ext cx="526536" cy="464696"/>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11123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432200" y="410557"/>
            <a:ext cx="1210588" cy="400110"/>
          </a:xfrm>
          <a:prstGeom prst="rect">
            <a:avLst/>
          </a:prstGeom>
        </p:spPr>
        <p:txBody>
          <a:bodyPr wrap="none">
            <a:spAutoFit/>
          </a:bodyPr>
          <a:lstStyle/>
          <a:p>
            <a:pPr>
              <a:spcAft>
                <a:spcPts val="0"/>
              </a:spcAft>
            </a:pPr>
            <a:r>
              <a:rPr lang="zh-CN" altLang="en-US" sz="2000" b="1" kern="100" dirty="0" smtClean="0">
                <a:solidFill>
                  <a:schemeClr val="accent1"/>
                </a:solidFill>
                <a:latin typeface="+mn-ea"/>
                <a:cs typeface="Times New Roman" panose="02020603050405020304" pitchFamily="18" charset="0"/>
              </a:rPr>
              <a:t>理论模型</a:t>
            </a:r>
            <a:endParaRPr lang="zh-CN" altLang="en-US" sz="2000" b="1" kern="100" dirty="0">
              <a:solidFill>
                <a:schemeClr val="accent1"/>
              </a:solidFill>
              <a:latin typeface="+mn-ea"/>
              <a:cs typeface="Times New Roman" panose="02020603050405020304" pitchFamily="18" charset="0"/>
            </a:endParaRPr>
          </a:p>
        </p:txBody>
      </p:sp>
      <p:sp>
        <p:nvSpPr>
          <p:cNvPr id="6" name="矩形 5">
            <a:extLst>
              <a:ext uri="{FF2B5EF4-FFF2-40B4-BE49-F238E27FC236}">
                <a16:creationId xmlns:a16="http://schemas.microsoft.com/office/drawing/2014/main" id="{2BF95329-9BF8-4E46-9099-2AF9AFCA0714}"/>
              </a:ext>
            </a:extLst>
          </p:cNvPr>
          <p:cNvSpPr/>
          <p:nvPr/>
        </p:nvSpPr>
        <p:spPr>
          <a:xfrm>
            <a:off x="432200" y="1636709"/>
            <a:ext cx="7572548" cy="491894"/>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8E9D5E73-FF53-49F4-81C9-63307E8DF7C8}"/>
              </a:ext>
            </a:extLst>
          </p:cNvPr>
          <p:cNvSpPr/>
          <p:nvPr/>
        </p:nvSpPr>
        <p:spPr>
          <a:xfrm>
            <a:off x="432200" y="3575262"/>
            <a:ext cx="3262875" cy="1229086"/>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32200" y="1072647"/>
            <a:ext cx="8202134" cy="492443"/>
          </a:xfrm>
          <a:prstGeom prst="rect">
            <a:avLst/>
          </a:prstGeom>
        </p:spPr>
        <p:txBody>
          <a:bodyPr wrap="square">
            <a:spAutoFit/>
          </a:bodyPr>
          <a:lstStyle/>
          <a:p>
            <a:pPr marL="285750" indent="-285750">
              <a:buFont typeface="Wingdings" panose="05000000000000000000" pitchFamily="2" charset="2"/>
              <a:buChar char="u"/>
            </a:pPr>
            <a:r>
              <a:rPr lang="zh-CN" altLang="zh-CN" sz="1300" dirty="0">
                <a:solidFill>
                  <a:schemeClr val="tx2"/>
                </a:solidFill>
              </a:rPr>
              <a:t>积极准确的回复会使顾客形成热情主动的印象，增加对商家的信任感</a:t>
            </a:r>
            <a:r>
              <a:rPr lang="zh-CN" altLang="zh-CN" sz="1300" dirty="0" smtClean="0">
                <a:solidFill>
                  <a:schemeClr val="tx2"/>
                </a:solidFill>
              </a:rPr>
              <a:t>，对于</a:t>
            </a:r>
            <a:r>
              <a:rPr lang="zh-CN" altLang="zh-CN" sz="1300" dirty="0">
                <a:solidFill>
                  <a:schemeClr val="tx2"/>
                </a:solidFill>
              </a:rPr>
              <a:t>客户在评论中反映的问题与批评，商家可以通过回复进行解答和说明，从而减轻评论的负面</a:t>
            </a:r>
            <a:r>
              <a:rPr lang="zh-CN" altLang="zh-CN" sz="1300" dirty="0" smtClean="0">
                <a:solidFill>
                  <a:schemeClr val="tx2"/>
                </a:solidFill>
              </a:rPr>
              <a:t>影响</a:t>
            </a:r>
            <a:r>
              <a:rPr lang="zh-CN" altLang="en-US" sz="1300" dirty="0" smtClean="0">
                <a:solidFill>
                  <a:schemeClr val="tx2"/>
                </a:solidFill>
              </a:rPr>
              <a:t>。</a:t>
            </a:r>
            <a:endParaRPr lang="zh-CN" altLang="en-US" sz="1300" dirty="0">
              <a:solidFill>
                <a:schemeClr val="tx2"/>
              </a:solidFill>
            </a:endParaRPr>
          </a:p>
        </p:txBody>
      </p:sp>
      <p:sp>
        <p:nvSpPr>
          <p:cNvPr id="7" name="矩形 6"/>
          <p:cNvSpPr/>
          <p:nvPr/>
        </p:nvSpPr>
        <p:spPr>
          <a:xfrm>
            <a:off x="503404" y="1758837"/>
            <a:ext cx="8223703" cy="292388"/>
          </a:xfrm>
          <a:prstGeom prst="rect">
            <a:avLst/>
          </a:prstGeom>
        </p:spPr>
        <p:txBody>
          <a:bodyPr wrap="square">
            <a:spAutoFit/>
          </a:bodyPr>
          <a:lstStyle/>
          <a:p>
            <a:r>
              <a:rPr lang="en-US" altLang="zh-CN" sz="1300" dirty="0"/>
              <a:t>H1</a:t>
            </a:r>
            <a:r>
              <a:rPr lang="zh-CN" altLang="zh-CN" sz="1300" dirty="0"/>
              <a:t>：商家评论的回复数量越多，消费者购买的意愿越</a:t>
            </a:r>
            <a:r>
              <a:rPr lang="zh-CN" altLang="zh-CN" sz="1300" dirty="0" smtClean="0"/>
              <a:t>高</a:t>
            </a:r>
            <a:endParaRPr lang="zh-CN" altLang="zh-CN" sz="1300" dirty="0"/>
          </a:p>
        </p:txBody>
      </p:sp>
      <p:sp>
        <p:nvSpPr>
          <p:cNvPr id="8" name="矩形 7"/>
          <p:cNvSpPr/>
          <p:nvPr/>
        </p:nvSpPr>
        <p:spPr>
          <a:xfrm>
            <a:off x="399388" y="2391132"/>
            <a:ext cx="3295687" cy="1092607"/>
          </a:xfrm>
          <a:prstGeom prst="rect">
            <a:avLst/>
          </a:prstGeom>
        </p:spPr>
        <p:txBody>
          <a:bodyPr wrap="square">
            <a:spAutoFit/>
          </a:bodyPr>
          <a:lstStyle/>
          <a:p>
            <a:pPr marL="285750" indent="-285750">
              <a:buFont typeface="Wingdings" panose="05000000000000000000" pitchFamily="2" charset="2"/>
              <a:buChar char="u"/>
            </a:pPr>
            <a:r>
              <a:rPr lang="zh-CN" altLang="zh-CN" sz="1300" dirty="0" smtClean="0">
                <a:solidFill>
                  <a:schemeClr val="tx2"/>
                </a:solidFill>
              </a:rPr>
              <a:t>商家</a:t>
            </a:r>
            <a:r>
              <a:rPr lang="zh-CN" altLang="zh-CN" sz="1300" dirty="0">
                <a:solidFill>
                  <a:schemeClr val="tx2"/>
                </a:solidFill>
              </a:rPr>
              <a:t>回复的时间越短</a:t>
            </a:r>
            <a:r>
              <a:rPr lang="zh-CN" altLang="zh-CN" sz="1300" dirty="0" smtClean="0">
                <a:solidFill>
                  <a:schemeClr val="tx2"/>
                </a:solidFill>
              </a:rPr>
              <a:t>，</a:t>
            </a:r>
            <a:r>
              <a:rPr lang="zh-CN" altLang="en-US" sz="1300" dirty="0">
                <a:solidFill>
                  <a:schemeClr val="tx2"/>
                </a:solidFill>
              </a:rPr>
              <a:t>质量</a:t>
            </a:r>
            <a:r>
              <a:rPr lang="zh-CN" altLang="zh-CN" sz="1300" dirty="0" smtClean="0">
                <a:solidFill>
                  <a:schemeClr val="tx2"/>
                </a:solidFill>
              </a:rPr>
              <a:t>越</a:t>
            </a:r>
            <a:r>
              <a:rPr lang="zh-CN" altLang="zh-CN" sz="1300" dirty="0">
                <a:solidFill>
                  <a:schemeClr val="tx2"/>
                </a:solidFill>
              </a:rPr>
              <a:t>高</a:t>
            </a:r>
            <a:r>
              <a:rPr lang="zh-CN" altLang="zh-CN" sz="1300" dirty="0" smtClean="0">
                <a:solidFill>
                  <a:schemeClr val="tx2"/>
                </a:solidFill>
              </a:rPr>
              <a:t>，</a:t>
            </a:r>
            <a:r>
              <a:rPr lang="zh-CN" altLang="en-US" sz="1300" dirty="0" smtClean="0">
                <a:solidFill>
                  <a:schemeClr val="tx2"/>
                </a:solidFill>
              </a:rPr>
              <a:t>越能传递其</a:t>
            </a:r>
            <a:r>
              <a:rPr lang="zh-CN" altLang="zh-CN" sz="1300" dirty="0" smtClean="0">
                <a:solidFill>
                  <a:schemeClr val="tx2"/>
                </a:solidFill>
              </a:rPr>
              <a:t>责任心</a:t>
            </a:r>
            <a:r>
              <a:rPr lang="zh-CN" altLang="zh-CN" sz="1300" dirty="0">
                <a:solidFill>
                  <a:schemeClr val="tx2"/>
                </a:solidFill>
              </a:rPr>
              <a:t>、耐心和诚意</a:t>
            </a:r>
            <a:r>
              <a:rPr lang="zh-CN" altLang="zh-CN" sz="1300" dirty="0" smtClean="0">
                <a:solidFill>
                  <a:schemeClr val="tx2"/>
                </a:solidFill>
              </a:rPr>
              <a:t>，</a:t>
            </a:r>
            <a:r>
              <a:rPr lang="zh-CN" altLang="en-US" sz="1300" dirty="0" smtClean="0">
                <a:solidFill>
                  <a:schemeClr val="tx2"/>
                </a:solidFill>
              </a:rPr>
              <a:t>及时的回复也能</a:t>
            </a:r>
            <a:r>
              <a:rPr lang="zh-CN" altLang="zh-CN" sz="1300" dirty="0" smtClean="0">
                <a:solidFill>
                  <a:schemeClr val="tx2"/>
                </a:solidFill>
              </a:rPr>
              <a:t>避免</a:t>
            </a:r>
            <a:r>
              <a:rPr lang="zh-CN" altLang="zh-CN" sz="1300" dirty="0">
                <a:solidFill>
                  <a:schemeClr val="tx2"/>
                </a:solidFill>
              </a:rPr>
              <a:t>长时间不回复而造成的客户流失，从而对消费者的购买决策产生正向影响。</a:t>
            </a:r>
          </a:p>
        </p:txBody>
      </p:sp>
      <p:sp>
        <p:nvSpPr>
          <p:cNvPr id="9" name="矩形 8"/>
          <p:cNvSpPr/>
          <p:nvPr/>
        </p:nvSpPr>
        <p:spPr>
          <a:xfrm>
            <a:off x="503404" y="3716735"/>
            <a:ext cx="3049265" cy="892552"/>
          </a:xfrm>
          <a:prstGeom prst="rect">
            <a:avLst/>
          </a:prstGeom>
          <a:noFill/>
        </p:spPr>
        <p:txBody>
          <a:bodyPr wrap="square">
            <a:spAutoFit/>
          </a:bodyPr>
          <a:lstStyle/>
          <a:p>
            <a:r>
              <a:rPr lang="en-US" altLang="zh-CN" sz="1300" dirty="0" smtClean="0"/>
              <a:t>H2</a:t>
            </a:r>
            <a:r>
              <a:rPr lang="zh-CN" altLang="zh-CN" sz="1300" dirty="0" smtClean="0"/>
              <a:t>：</a:t>
            </a:r>
            <a:r>
              <a:rPr lang="zh-CN" altLang="zh-CN" sz="1300" dirty="0"/>
              <a:t>商家评论的回复效率越高，消费者购买的意愿越高</a:t>
            </a:r>
          </a:p>
          <a:p>
            <a:r>
              <a:rPr lang="en-US" altLang="zh-CN" sz="1300" dirty="0" smtClean="0"/>
              <a:t>H3</a:t>
            </a:r>
            <a:r>
              <a:rPr lang="zh-CN" altLang="zh-CN" sz="1300" dirty="0" smtClean="0"/>
              <a:t>：</a:t>
            </a:r>
            <a:r>
              <a:rPr lang="zh-CN" altLang="zh-CN" sz="1300" dirty="0"/>
              <a:t>商家评论的回复质量越高，消费者购买的意愿越高</a:t>
            </a:r>
          </a:p>
        </p:txBody>
      </p:sp>
      <p:pic>
        <p:nvPicPr>
          <p:cNvPr id="4" name="图片 3"/>
          <p:cNvPicPr>
            <a:picLocks noChangeAspect="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4229021" y="2374661"/>
            <a:ext cx="4123788" cy="2218155"/>
          </a:xfrm>
          <a:prstGeom prst="rect">
            <a:avLst/>
          </a:prstGeom>
        </p:spPr>
      </p:pic>
    </p:spTree>
    <p:extLst>
      <p:ext uri="{BB962C8B-B14F-4D97-AF65-F5344CB8AC3E}">
        <p14:creationId xmlns:p14="http://schemas.microsoft.com/office/powerpoint/2010/main" val="1083475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1EF227F-F971-46C4-8C83-D820A502B67B}"/>
              </a:ext>
            </a:extLst>
          </p:cNvPr>
          <p:cNvSpPr/>
          <p:nvPr/>
        </p:nvSpPr>
        <p:spPr>
          <a:xfrm>
            <a:off x="432200" y="410557"/>
            <a:ext cx="1210588"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实证</a:t>
            </a:r>
            <a:r>
              <a:rPr lang="zh-CN" altLang="en-US" sz="2000" b="1" kern="100" dirty="0" smtClean="0">
                <a:solidFill>
                  <a:schemeClr val="accent1"/>
                </a:solidFill>
                <a:latin typeface="+mn-ea"/>
                <a:cs typeface="Times New Roman" panose="02020603050405020304" pitchFamily="18" charset="0"/>
              </a:rPr>
              <a:t>模型</a:t>
            </a:r>
            <a:endParaRPr lang="zh-CN" altLang="en-US" sz="2000" b="1" kern="100" dirty="0">
              <a:solidFill>
                <a:schemeClr val="accent1"/>
              </a:solidFill>
              <a:latin typeface="+mn-ea"/>
              <a:cs typeface="Times New Roman" panose="02020603050405020304" pitchFamily="18" charset="0"/>
            </a:endParaRPr>
          </a:p>
        </p:txBody>
      </p:sp>
      <p:sp>
        <p:nvSpPr>
          <p:cNvPr id="6" name="矩形 5">
            <a:extLst>
              <a:ext uri="{FF2B5EF4-FFF2-40B4-BE49-F238E27FC236}">
                <a16:creationId xmlns:a16="http://schemas.microsoft.com/office/drawing/2014/main" id="{2BF95329-9BF8-4E46-9099-2AF9AFCA0714}"/>
              </a:ext>
            </a:extLst>
          </p:cNvPr>
          <p:cNvSpPr/>
          <p:nvPr/>
        </p:nvSpPr>
        <p:spPr>
          <a:xfrm>
            <a:off x="704536" y="1623316"/>
            <a:ext cx="7545612" cy="1419687"/>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14595" y="1161954"/>
            <a:ext cx="8202134" cy="338554"/>
          </a:xfrm>
          <a:prstGeom prst="rect">
            <a:avLst/>
          </a:prstGeom>
        </p:spPr>
        <p:txBody>
          <a:bodyPr wrap="square">
            <a:spAutoFit/>
          </a:bodyPr>
          <a:lstStyle/>
          <a:p>
            <a:r>
              <a:rPr lang="zh-CN" altLang="en-US" sz="1600" dirty="0" smtClean="0"/>
              <a:t>采用多元回归模型验证提出的假设，表达式如下：</a:t>
            </a:r>
            <a:endParaRPr lang="zh-CN" altLang="en-US" sz="1600" dirty="0"/>
          </a:p>
        </p:txBody>
      </p:sp>
      <p:sp>
        <p:nvSpPr>
          <p:cNvPr id="22" name="Rectangle 2"/>
          <p:cNvSpPr>
            <a:spLocks noChangeArrowheads="1"/>
          </p:cNvSpPr>
          <p:nvPr/>
        </p:nvSpPr>
        <p:spPr bwMode="auto">
          <a:xfrm>
            <a:off x="1154242" y="185179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2716575586"/>
              </p:ext>
            </p:extLst>
          </p:nvPr>
        </p:nvGraphicFramePr>
        <p:xfrm>
          <a:off x="1154242" y="3261092"/>
          <a:ext cx="6408298" cy="1281435"/>
        </p:xfrm>
        <a:graphic>
          <a:graphicData uri="http://schemas.openxmlformats.org/drawingml/2006/table">
            <a:tbl>
              <a:tblPr bandRow="1">
                <a:tableStyleId>{F5AB1C69-6EDB-4FF4-983F-18BD219EF322}</a:tableStyleId>
              </a:tblPr>
              <a:tblGrid>
                <a:gridCol w="1981904">
                  <a:extLst>
                    <a:ext uri="{9D8B030D-6E8A-4147-A177-3AD203B41FA5}">
                      <a16:colId xmlns:a16="http://schemas.microsoft.com/office/drawing/2014/main" val="2606493528"/>
                    </a:ext>
                  </a:extLst>
                </a:gridCol>
                <a:gridCol w="1590050">
                  <a:extLst>
                    <a:ext uri="{9D8B030D-6E8A-4147-A177-3AD203B41FA5}">
                      <a16:colId xmlns:a16="http://schemas.microsoft.com/office/drawing/2014/main" val="2223580462"/>
                    </a:ext>
                  </a:extLst>
                </a:gridCol>
                <a:gridCol w="1418172">
                  <a:extLst>
                    <a:ext uri="{9D8B030D-6E8A-4147-A177-3AD203B41FA5}">
                      <a16:colId xmlns:a16="http://schemas.microsoft.com/office/drawing/2014/main" val="2444401081"/>
                    </a:ext>
                  </a:extLst>
                </a:gridCol>
                <a:gridCol w="1418172">
                  <a:extLst>
                    <a:ext uri="{9D8B030D-6E8A-4147-A177-3AD203B41FA5}">
                      <a16:colId xmlns:a16="http://schemas.microsoft.com/office/drawing/2014/main" val="1695457912"/>
                    </a:ext>
                  </a:extLst>
                </a:gridCol>
              </a:tblGrid>
              <a:tr h="256287">
                <a:tc>
                  <a:txBody>
                    <a:bodyPr/>
                    <a:lstStyle/>
                    <a:p>
                      <a:pPr algn="just">
                        <a:spcAft>
                          <a:spcPts val="0"/>
                        </a:spcAft>
                      </a:pPr>
                      <a:r>
                        <a:rPr lang="en-US" sz="1300" i="1" kern="100" dirty="0">
                          <a:effectLst/>
                          <a:latin typeface="Times New Roman" panose="02020603050405020304" pitchFamily="18" charset="0"/>
                          <a:cs typeface="Times New Roman" panose="02020603050405020304" pitchFamily="18" charset="0"/>
                        </a:rPr>
                        <a:t>Comments</a:t>
                      </a:r>
                      <a:endParaRPr lang="zh-CN" sz="1300" i="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300" kern="100" dirty="0">
                          <a:effectLst/>
                        </a:rPr>
                        <a:t>评论数</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300" i="1" kern="100" dirty="0" err="1">
                          <a:effectLst/>
                          <a:latin typeface="Times New Roman" panose="02020603050405020304" pitchFamily="18" charset="0"/>
                          <a:cs typeface="Times New Roman" panose="02020603050405020304" pitchFamily="18" charset="0"/>
                        </a:rPr>
                        <a:t>RespEfficency</a:t>
                      </a:r>
                      <a:endParaRPr lang="zh-CN" sz="1300" i="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300" kern="100">
                          <a:effectLst/>
                        </a:rPr>
                        <a:t>回复效率</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1542384"/>
                  </a:ext>
                </a:extLst>
              </a:tr>
              <a:tr h="256287">
                <a:tc>
                  <a:txBody>
                    <a:bodyPr/>
                    <a:lstStyle/>
                    <a:p>
                      <a:pPr algn="just">
                        <a:spcAft>
                          <a:spcPts val="0"/>
                        </a:spcAft>
                      </a:pPr>
                      <a:r>
                        <a:rPr lang="en-US" sz="1300" i="1" kern="100" dirty="0">
                          <a:effectLst/>
                          <a:latin typeface="Times New Roman" panose="02020603050405020304" pitchFamily="18" charset="0"/>
                          <a:cs typeface="Times New Roman" panose="02020603050405020304" pitchFamily="18" charset="0"/>
                        </a:rPr>
                        <a:t>Price</a:t>
                      </a:r>
                      <a:endParaRPr lang="zh-CN" sz="1300" i="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300" kern="100">
                          <a:effectLst/>
                        </a:rPr>
                        <a:t>价格</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300" i="1" kern="100" dirty="0" err="1">
                          <a:effectLst/>
                          <a:latin typeface="Times New Roman" panose="02020603050405020304" pitchFamily="18" charset="0"/>
                          <a:cs typeface="Times New Roman" panose="02020603050405020304" pitchFamily="18" charset="0"/>
                        </a:rPr>
                        <a:t>RespQuality</a:t>
                      </a:r>
                      <a:endParaRPr lang="zh-CN" sz="1300" i="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300" kern="100">
                          <a:effectLst/>
                        </a:rPr>
                        <a:t>回复质量</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44161833"/>
                  </a:ext>
                </a:extLst>
              </a:tr>
              <a:tr h="256287">
                <a:tc>
                  <a:txBody>
                    <a:bodyPr/>
                    <a:lstStyle/>
                    <a:p>
                      <a:pPr algn="just">
                        <a:spcAft>
                          <a:spcPts val="0"/>
                        </a:spcAft>
                      </a:pPr>
                      <a:r>
                        <a:rPr lang="en-US" sz="1300" i="1" kern="100" dirty="0">
                          <a:effectLst/>
                          <a:latin typeface="Times New Roman" panose="02020603050405020304" pitchFamily="18" charset="0"/>
                          <a:cs typeface="Times New Roman" panose="02020603050405020304" pitchFamily="18" charset="0"/>
                        </a:rPr>
                        <a:t>Type</a:t>
                      </a:r>
                      <a:endParaRPr lang="zh-CN" sz="1300" i="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300" kern="100" dirty="0">
                          <a:effectLst/>
                        </a:rPr>
                        <a:t>房源类型，</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altLang="en-US" dirty="0"/>
                    </a:p>
                  </a:txBody>
                  <a:tcPr marL="68580" marR="68580" marT="0" marB="0"/>
                </a:tc>
                <a:tc>
                  <a:txBody>
                    <a:bodyPr/>
                    <a:lstStyle/>
                    <a:p>
                      <a:endParaRPr lang="zh-CN" altLang="en-US"/>
                    </a:p>
                  </a:txBody>
                  <a:tcPr marL="68580" marR="68580" marT="0" marB="0"/>
                </a:tc>
                <a:extLst>
                  <a:ext uri="{0D108BD9-81ED-4DB2-BD59-A6C34878D82A}">
                    <a16:rowId xmlns:a16="http://schemas.microsoft.com/office/drawing/2014/main" val="2003472640"/>
                  </a:ext>
                </a:extLst>
              </a:tr>
              <a:tr h="256287">
                <a:tc>
                  <a:txBody>
                    <a:bodyPr/>
                    <a:lstStyle/>
                    <a:p>
                      <a:pPr algn="just">
                        <a:spcAft>
                          <a:spcPts val="0"/>
                        </a:spcAft>
                      </a:pPr>
                      <a:r>
                        <a:rPr lang="en-US" sz="1300" i="1" kern="100" dirty="0">
                          <a:effectLst/>
                          <a:latin typeface="Times New Roman" panose="02020603050405020304" pitchFamily="18" charset="0"/>
                          <a:cs typeface="Times New Roman" panose="02020603050405020304" pitchFamily="18" charset="0"/>
                        </a:rPr>
                        <a:t>Location</a:t>
                      </a:r>
                      <a:endParaRPr lang="zh-CN" sz="1300" i="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300" kern="100" dirty="0">
                          <a:effectLst/>
                        </a:rPr>
                        <a:t>地理位置</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altLang="en-US"/>
                    </a:p>
                  </a:txBody>
                  <a:tcPr marL="68580" marR="68580" marT="0" marB="0"/>
                </a:tc>
                <a:tc>
                  <a:txBody>
                    <a:bodyPr/>
                    <a:lstStyle/>
                    <a:p>
                      <a:endParaRPr lang="zh-CN" altLang="en-US" dirty="0"/>
                    </a:p>
                  </a:txBody>
                  <a:tcPr marL="68580" marR="68580" marT="0" marB="0"/>
                </a:tc>
                <a:extLst>
                  <a:ext uri="{0D108BD9-81ED-4DB2-BD59-A6C34878D82A}">
                    <a16:rowId xmlns:a16="http://schemas.microsoft.com/office/drawing/2014/main" val="2607966682"/>
                  </a:ext>
                </a:extLst>
              </a:tr>
              <a:tr h="256287">
                <a:tc>
                  <a:txBody>
                    <a:bodyPr/>
                    <a:lstStyle/>
                    <a:p>
                      <a:pPr algn="just">
                        <a:spcAft>
                          <a:spcPts val="0"/>
                        </a:spcAft>
                      </a:pPr>
                      <a:r>
                        <a:rPr lang="en-US" sz="1300" i="1" kern="100" dirty="0" err="1">
                          <a:effectLst/>
                          <a:latin typeface="Times New Roman" panose="02020603050405020304" pitchFamily="18" charset="0"/>
                          <a:cs typeface="Times New Roman" panose="02020603050405020304" pitchFamily="18" charset="0"/>
                        </a:rPr>
                        <a:t>RespRate</a:t>
                      </a:r>
                      <a:endParaRPr lang="zh-CN" sz="1300" i="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300" kern="100">
                          <a:effectLst/>
                        </a:rPr>
                        <a:t>回复率</a:t>
                      </a:r>
                      <a:endParaRPr lang="zh-CN" sz="13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300" i="1" kern="100" dirty="0">
                          <a:effectLst/>
                          <a:latin typeface="Times New Roman" panose="02020603050405020304" pitchFamily="18" charset="0"/>
                          <a:cs typeface="Times New Roman" panose="02020603050405020304" pitchFamily="18" charset="0"/>
                        </a:rPr>
                        <a:t> </a:t>
                      </a:r>
                      <a:endParaRPr lang="zh-CN" sz="1300" i="1"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300" kern="100" dirty="0">
                          <a:effectLst/>
                        </a:rPr>
                        <a:t> </a:t>
                      </a:r>
                      <a:endParaRPr lang="zh-CN" sz="13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68212854"/>
                  </a:ext>
                </a:extLst>
              </a:tr>
            </a:tbl>
          </a:graphicData>
        </a:graphic>
      </p:graphicFrame>
      <p:sp>
        <p:nvSpPr>
          <p:cNvPr id="2" name="Rectangle 7"/>
          <p:cNvSpPr>
            <a:spLocks noChangeArrowheads="1"/>
          </p:cNvSpPr>
          <p:nvPr/>
        </p:nvSpPr>
        <p:spPr bwMode="auto">
          <a:xfrm>
            <a:off x="1096135" y="1851794"/>
            <a:ext cx="74349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090419016"/>
              </p:ext>
            </p:extLst>
          </p:nvPr>
        </p:nvGraphicFramePr>
        <p:xfrm>
          <a:off x="807071" y="1851795"/>
          <a:ext cx="7246711" cy="810191"/>
        </p:xfrm>
        <a:graphic>
          <a:graphicData uri="http://schemas.openxmlformats.org/presentationml/2006/ole">
            <mc:AlternateContent xmlns:mc="http://schemas.openxmlformats.org/markup-compatibility/2006">
              <mc:Choice xmlns:v="urn:schemas-microsoft-com:vml" Requires="v">
                <p:oleObj spid="_x0000_s1034" name="Equation" r:id="rId3" imgW="4089400" imgH="457200" progId="Equation.DSMT4">
                  <p:embed/>
                </p:oleObj>
              </mc:Choice>
              <mc:Fallback>
                <p:oleObj name="Equation" r:id="rId3" imgW="4089400" imgH="457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071" y="1851795"/>
                        <a:ext cx="7246711" cy="810191"/>
                      </a:xfrm>
                      <a:prstGeom prst="rect">
                        <a:avLst/>
                      </a:prstGeom>
                      <a:noFill/>
                    </p:spPr>
                  </p:pic>
                </p:oleObj>
              </mc:Fallback>
            </mc:AlternateContent>
          </a:graphicData>
        </a:graphic>
      </p:graphicFrame>
    </p:spTree>
    <p:extLst>
      <p:ext uri="{BB962C8B-B14F-4D97-AF65-F5344CB8AC3E}">
        <p14:creationId xmlns:p14="http://schemas.microsoft.com/office/powerpoint/2010/main" val="2747492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sp>
        <p:nvSpPr>
          <p:cNvPr id="11" name="文本框 10">
            <a:extLst>
              <a:ext uri="{FF2B5EF4-FFF2-40B4-BE49-F238E27FC236}">
                <a16:creationId xmlns:a16="http://schemas.microsoft.com/office/drawing/2014/main" id="{F308687F-5083-4900-B884-1ED108CE6C82}"/>
              </a:ext>
            </a:extLst>
          </p:cNvPr>
          <p:cNvSpPr txBox="1"/>
          <p:nvPr/>
        </p:nvSpPr>
        <p:spPr>
          <a:xfrm>
            <a:off x="3327893" y="2396695"/>
            <a:ext cx="2749471" cy="707886"/>
          </a:xfrm>
          <a:prstGeom prst="rect">
            <a:avLst/>
          </a:prstGeom>
          <a:noFill/>
        </p:spPr>
        <p:txBody>
          <a:bodyPr wrap="none" rtlCol="0">
            <a:spAutoFit/>
          </a:bodyPr>
          <a:lstStyle/>
          <a:p>
            <a:pPr lvl="0"/>
            <a:r>
              <a:rPr lang="zh-CN" altLang="en-US" sz="4000" dirty="0">
                <a:solidFill>
                  <a:srgbClr val="222B34"/>
                </a:solidFill>
              </a:rPr>
              <a:t>感谢观看！</a:t>
            </a:r>
          </a:p>
        </p:txBody>
      </p:sp>
      <p:cxnSp>
        <p:nvCxnSpPr>
          <p:cNvPr id="14" name="直接连接符 13">
            <a:extLst>
              <a:ext uri="{FF2B5EF4-FFF2-40B4-BE49-F238E27FC236}">
                <a16:creationId xmlns:a16="http://schemas.microsoft.com/office/drawing/2014/main" id="{CF3A8B31-6E44-4C33-990E-9C86ACE33E11}"/>
              </a:ext>
            </a:extLst>
          </p:cNvPr>
          <p:cNvCxnSpPr/>
          <p:nvPr/>
        </p:nvCxnSpPr>
        <p:spPr>
          <a:xfrm>
            <a:off x="4441372" y="3536738"/>
            <a:ext cx="26125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id="{83952E80-526F-44CB-8C16-C6E50D239736}"/>
              </a:ext>
            </a:extLst>
          </p:cNvPr>
          <p:cNvGrpSpPr/>
          <p:nvPr/>
        </p:nvGrpSpPr>
        <p:grpSpPr>
          <a:xfrm>
            <a:off x="3835940" y="848674"/>
            <a:ext cx="1445741" cy="1445741"/>
            <a:chOff x="3963053" y="796069"/>
            <a:chExt cx="1445741" cy="1445741"/>
          </a:xfrm>
        </p:grpSpPr>
        <p:sp>
          <p:nvSpPr>
            <p:cNvPr id="15" name="椭圆 14">
              <a:extLst>
                <a:ext uri="{FF2B5EF4-FFF2-40B4-BE49-F238E27FC236}">
                  <a16:creationId xmlns:a16="http://schemas.microsoft.com/office/drawing/2014/main" id="{84E5A175-3149-405F-9145-7535715A381B}"/>
                </a:ext>
              </a:extLst>
            </p:cNvPr>
            <p:cNvSpPr/>
            <p:nvPr/>
          </p:nvSpPr>
          <p:spPr>
            <a:xfrm>
              <a:off x="3963053" y="796069"/>
              <a:ext cx="1445741" cy="14457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Light"/>
                <a:ea typeface="微软雅黑"/>
                <a:cs typeface="+mn-cs"/>
              </a:endParaRPr>
            </a:p>
          </p:txBody>
        </p:sp>
        <p:grpSp>
          <p:nvGrpSpPr>
            <p:cNvPr id="16" name="组合 15">
              <a:extLst>
                <a:ext uri="{FF2B5EF4-FFF2-40B4-BE49-F238E27FC236}">
                  <a16:creationId xmlns:a16="http://schemas.microsoft.com/office/drawing/2014/main" id="{9E5B9E45-F93C-4A06-BA66-41DF7365FA50}"/>
                </a:ext>
              </a:extLst>
            </p:cNvPr>
            <p:cNvGrpSpPr/>
            <p:nvPr/>
          </p:nvGrpSpPr>
          <p:grpSpPr>
            <a:xfrm>
              <a:off x="4188168" y="1149945"/>
              <a:ext cx="995510" cy="868332"/>
              <a:chOff x="4675188" y="2882900"/>
              <a:chExt cx="360362" cy="314325"/>
            </a:xfrm>
            <a:solidFill>
              <a:schemeClr val="bg1"/>
            </a:solidFill>
          </p:grpSpPr>
          <p:sp>
            <p:nvSpPr>
              <p:cNvPr id="17" name="AutoShape 43">
                <a:extLst>
                  <a:ext uri="{FF2B5EF4-FFF2-40B4-BE49-F238E27FC236}">
                    <a16:creationId xmlns:a16="http://schemas.microsoft.com/office/drawing/2014/main" id="{96F486C0-B983-41F9-81CB-6C1B1A8DC566}"/>
                  </a:ext>
                </a:extLst>
              </p:cNvPr>
              <p:cNvSpPr>
                <a:spLocks/>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8" name="AutoShape 44">
                <a:extLst>
                  <a:ext uri="{FF2B5EF4-FFF2-40B4-BE49-F238E27FC236}">
                    <a16:creationId xmlns:a16="http://schemas.microsoft.com/office/drawing/2014/main" id="{BF50BDB9-1337-4389-911A-562AACE0FBF2}"/>
                  </a:ext>
                </a:extLst>
              </p:cNvPr>
              <p:cNvSpPr>
                <a:spLocks/>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sp>
            <p:nvSpPr>
              <p:cNvPr id="19" name="AutoShape 45">
                <a:extLst>
                  <a:ext uri="{FF2B5EF4-FFF2-40B4-BE49-F238E27FC236}">
                    <a16:creationId xmlns:a16="http://schemas.microsoft.com/office/drawing/2014/main" id="{1A5323F7-E69F-4BEF-A706-7DF4426CACEB}"/>
                  </a:ext>
                </a:extLst>
              </p:cNvPr>
              <p:cNvSpPr>
                <a:spLocks/>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ext uri="{AF507438-7753-43e0-B8FC-AC1667EBCBE1}"/>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微软雅黑"/>
                  <a:cs typeface="+mn-cs"/>
                  <a:sym typeface="Gill Sans" charset="0"/>
                </a:endParaRPr>
              </a:p>
            </p:txBody>
          </p:sp>
        </p:grpSp>
      </p:grpSp>
      <p:sp>
        <p:nvSpPr>
          <p:cNvPr id="26" name="文本框 25">
            <a:extLst>
              <a:ext uri="{FF2B5EF4-FFF2-40B4-BE49-F238E27FC236}">
                <a16:creationId xmlns:a16="http://schemas.microsoft.com/office/drawing/2014/main" id="{E44EA276-324F-46D1-84EF-132808518A55}"/>
              </a:ext>
            </a:extLst>
          </p:cNvPr>
          <p:cNvSpPr txBox="1"/>
          <p:nvPr/>
        </p:nvSpPr>
        <p:spPr>
          <a:xfrm>
            <a:off x="2176087" y="3056683"/>
            <a:ext cx="4791825" cy="492443"/>
          </a:xfrm>
          <a:prstGeom prst="rect">
            <a:avLst/>
          </a:prstGeom>
          <a:noFill/>
        </p:spPr>
        <p:txBody>
          <a:bodyPr wrap="none" rtlCol="0">
            <a:spAutoFit/>
          </a:bodyPr>
          <a:lstStyle/>
          <a:p>
            <a:pPr lvl="0" algn="ctr"/>
            <a:r>
              <a:rPr lang="en-US" altLang="zh-CN" sz="2600" dirty="0">
                <a:solidFill>
                  <a:srgbClr val="222B34"/>
                </a:solidFill>
                <a:latin typeface="Arial"/>
              </a:rPr>
              <a:t>THANK YOU FOR WATCHING</a:t>
            </a:r>
          </a:p>
        </p:txBody>
      </p:sp>
    </p:spTree>
    <p:extLst>
      <p:ext uri="{BB962C8B-B14F-4D97-AF65-F5344CB8AC3E}">
        <p14:creationId xmlns:p14="http://schemas.microsoft.com/office/powerpoint/2010/main" val="1181911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DA22EB-20CE-408C-85B4-8B6AF0706B36}"/>
              </a:ext>
            </a:extLst>
          </p:cNvPr>
          <p:cNvSpPr txBox="1"/>
          <p:nvPr/>
        </p:nvSpPr>
        <p:spPr>
          <a:xfrm>
            <a:off x="210032" y="336563"/>
            <a:ext cx="1210588" cy="707886"/>
          </a:xfrm>
          <a:prstGeom prst="rect">
            <a:avLst/>
          </a:prstGeom>
          <a:noFill/>
        </p:spPr>
        <p:txBody>
          <a:bodyPr wrap="none" rtlCol="0">
            <a:spAutoFit/>
          </a:bodyPr>
          <a:lstStyle/>
          <a:p>
            <a:r>
              <a:rPr lang="zh-CN" altLang="en-US" sz="4000">
                <a:solidFill>
                  <a:schemeClr val="accent1"/>
                </a:solidFill>
              </a:rPr>
              <a:t>目录</a:t>
            </a:r>
          </a:p>
        </p:txBody>
      </p:sp>
      <p:cxnSp>
        <p:nvCxnSpPr>
          <p:cNvPr id="4" name="直接连接符 3">
            <a:extLst>
              <a:ext uri="{FF2B5EF4-FFF2-40B4-BE49-F238E27FC236}">
                <a16:creationId xmlns:a16="http://schemas.microsoft.com/office/drawing/2014/main" id="{F0A0F34D-04C9-4B6F-9537-C4B94B15C82E}"/>
              </a:ext>
            </a:extLst>
          </p:cNvPr>
          <p:cNvCxnSpPr/>
          <p:nvPr/>
        </p:nvCxnSpPr>
        <p:spPr>
          <a:xfrm flipH="1">
            <a:off x="466344" y="690506"/>
            <a:ext cx="1325880" cy="626230"/>
          </a:xfrm>
          <a:prstGeom prst="line">
            <a:avLst/>
          </a:prstGeom>
          <a:ln w="19050">
            <a:solidFill>
              <a:srgbClr val="222B34"/>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DA28BF9B-EF97-4747-AD9D-72C93554A059}"/>
              </a:ext>
            </a:extLst>
          </p:cNvPr>
          <p:cNvSpPr txBox="1"/>
          <p:nvPr/>
        </p:nvSpPr>
        <p:spPr>
          <a:xfrm>
            <a:off x="949810" y="1044449"/>
            <a:ext cx="1454244" cy="369332"/>
          </a:xfrm>
          <a:prstGeom prst="rect">
            <a:avLst/>
          </a:prstGeom>
          <a:noFill/>
        </p:spPr>
        <p:txBody>
          <a:bodyPr wrap="none" rtlCol="0">
            <a:spAutoFit/>
          </a:bodyPr>
          <a:lstStyle/>
          <a:p>
            <a:r>
              <a:rPr lang="en-US" altLang="zh-CN">
                <a:solidFill>
                  <a:schemeClr val="accent1"/>
                </a:solidFill>
                <a:latin typeface="+mj-lt"/>
              </a:rPr>
              <a:t>CONTENTS</a:t>
            </a:r>
            <a:endParaRPr lang="zh-CN" altLang="en-US">
              <a:solidFill>
                <a:schemeClr val="accent1"/>
              </a:solidFill>
              <a:latin typeface="+mj-lt"/>
            </a:endParaRPr>
          </a:p>
        </p:txBody>
      </p:sp>
      <p:sp>
        <p:nvSpPr>
          <p:cNvPr id="6" name="椭圆 5">
            <a:extLst>
              <a:ext uri="{FF2B5EF4-FFF2-40B4-BE49-F238E27FC236}">
                <a16:creationId xmlns:a16="http://schemas.microsoft.com/office/drawing/2014/main" id="{4CB3FFBD-331E-42F6-83E7-4E7290D02507}"/>
              </a:ext>
            </a:extLst>
          </p:cNvPr>
          <p:cNvSpPr/>
          <p:nvPr/>
        </p:nvSpPr>
        <p:spPr>
          <a:xfrm>
            <a:off x="1271911" y="1848877"/>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6">
            <a:extLst>
              <a:ext uri="{FF2B5EF4-FFF2-40B4-BE49-F238E27FC236}">
                <a16:creationId xmlns:a16="http://schemas.microsoft.com/office/drawing/2014/main" id="{B697FF0D-B812-4518-824F-8AF2AC26DB85}"/>
              </a:ext>
            </a:extLst>
          </p:cNvPr>
          <p:cNvSpPr/>
          <p:nvPr/>
        </p:nvSpPr>
        <p:spPr>
          <a:xfrm>
            <a:off x="1171702" y="3069529"/>
            <a:ext cx="1241045" cy="338554"/>
          </a:xfrm>
          <a:prstGeom prst="rect">
            <a:avLst/>
          </a:prstGeom>
        </p:spPr>
        <p:txBody>
          <a:bodyPr wrap="none">
            <a:spAutoFit/>
          </a:bodyPr>
          <a:lstStyle/>
          <a:p>
            <a:pPr algn="ctr">
              <a:spcAft>
                <a:spcPts val="0"/>
              </a:spcAft>
            </a:pPr>
            <a:r>
              <a:rPr lang="zh-CN" altLang="en-US" sz="1600" kern="100" dirty="0">
                <a:solidFill>
                  <a:schemeClr val="accent1"/>
                </a:solidFill>
                <a:latin typeface="+mn-ea"/>
                <a:cs typeface="Times New Roman" panose="02020603050405020304" pitchFamily="18" charset="0"/>
              </a:rPr>
              <a:t>选题与</a:t>
            </a:r>
            <a:r>
              <a:rPr lang="zh-CN" altLang="zh-CN" sz="1600" kern="100" dirty="0">
                <a:solidFill>
                  <a:schemeClr val="accent1"/>
                </a:solidFill>
                <a:latin typeface="+mn-ea"/>
                <a:cs typeface="Times New Roman" panose="02020603050405020304" pitchFamily="18" charset="0"/>
              </a:rPr>
              <a:t>目的</a:t>
            </a:r>
            <a:endParaRPr lang="en-US" altLang="zh-CN" sz="1600" kern="100" dirty="0">
              <a:solidFill>
                <a:schemeClr val="accent1"/>
              </a:solidFill>
              <a:latin typeface="+mn-ea"/>
              <a:cs typeface="Times New Roman" panose="02020603050405020304" pitchFamily="18" charset="0"/>
            </a:endParaRPr>
          </a:p>
        </p:txBody>
      </p:sp>
      <p:sp>
        <p:nvSpPr>
          <p:cNvPr id="8" name="椭圆 7">
            <a:extLst>
              <a:ext uri="{FF2B5EF4-FFF2-40B4-BE49-F238E27FC236}">
                <a16:creationId xmlns:a16="http://schemas.microsoft.com/office/drawing/2014/main" id="{61AD739D-6B1B-41EA-8079-419F27465730}"/>
              </a:ext>
            </a:extLst>
          </p:cNvPr>
          <p:cNvSpPr/>
          <p:nvPr/>
        </p:nvSpPr>
        <p:spPr>
          <a:xfrm>
            <a:off x="3183720" y="1848877"/>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8">
            <a:extLst>
              <a:ext uri="{FF2B5EF4-FFF2-40B4-BE49-F238E27FC236}">
                <a16:creationId xmlns:a16="http://schemas.microsoft.com/office/drawing/2014/main" id="{5E39C0C3-772E-4B36-B074-9A7345360EAE}"/>
              </a:ext>
            </a:extLst>
          </p:cNvPr>
          <p:cNvSpPr/>
          <p:nvPr/>
        </p:nvSpPr>
        <p:spPr>
          <a:xfrm>
            <a:off x="3201333" y="3069529"/>
            <a:ext cx="1005403" cy="338554"/>
          </a:xfrm>
          <a:prstGeom prst="rect">
            <a:avLst/>
          </a:prstGeom>
        </p:spPr>
        <p:txBody>
          <a:bodyPr wrap="none">
            <a:spAutoFit/>
          </a:bodyPr>
          <a:lstStyle/>
          <a:p>
            <a:pPr algn="ctr">
              <a:spcAft>
                <a:spcPts val="0"/>
              </a:spcAft>
            </a:pPr>
            <a:r>
              <a:rPr lang="zh-CN" altLang="en-US" sz="1600" kern="100" dirty="0">
                <a:solidFill>
                  <a:schemeClr val="accent1"/>
                </a:solidFill>
                <a:effectLst/>
                <a:latin typeface="+mn-ea"/>
                <a:cs typeface="Times New Roman" panose="02020603050405020304" pitchFamily="18" charset="0"/>
              </a:rPr>
              <a:t>数据来源</a:t>
            </a:r>
            <a:endParaRPr lang="zh-CN" altLang="zh-CN" sz="1100" kern="100" dirty="0">
              <a:solidFill>
                <a:schemeClr val="accent1"/>
              </a:solidFill>
              <a:effectLst/>
              <a:latin typeface="+mn-ea"/>
              <a:cs typeface="Times New Roman" panose="02020603050405020304" pitchFamily="18" charset="0"/>
            </a:endParaRPr>
          </a:p>
        </p:txBody>
      </p:sp>
      <p:sp>
        <p:nvSpPr>
          <p:cNvPr id="10" name="椭圆 9">
            <a:extLst>
              <a:ext uri="{FF2B5EF4-FFF2-40B4-BE49-F238E27FC236}">
                <a16:creationId xmlns:a16="http://schemas.microsoft.com/office/drawing/2014/main" id="{F45FF37A-03C7-4681-8C7A-BB81B7A4E0AF}"/>
              </a:ext>
            </a:extLst>
          </p:cNvPr>
          <p:cNvSpPr/>
          <p:nvPr/>
        </p:nvSpPr>
        <p:spPr>
          <a:xfrm>
            <a:off x="5225454" y="1848877"/>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a:extLst>
              <a:ext uri="{FF2B5EF4-FFF2-40B4-BE49-F238E27FC236}">
                <a16:creationId xmlns:a16="http://schemas.microsoft.com/office/drawing/2014/main" id="{2F5E705C-613F-431D-9818-5CD0BE8539EB}"/>
              </a:ext>
            </a:extLst>
          </p:cNvPr>
          <p:cNvSpPr/>
          <p:nvPr/>
        </p:nvSpPr>
        <p:spPr>
          <a:xfrm>
            <a:off x="5243066" y="3069529"/>
            <a:ext cx="1005403" cy="338554"/>
          </a:xfrm>
          <a:prstGeom prst="rect">
            <a:avLst/>
          </a:prstGeom>
        </p:spPr>
        <p:txBody>
          <a:bodyPr wrap="none">
            <a:spAutoFit/>
          </a:bodyPr>
          <a:lstStyle/>
          <a:p>
            <a:pPr algn="ctr">
              <a:spcAft>
                <a:spcPts val="0"/>
              </a:spcAft>
            </a:pPr>
            <a:r>
              <a:rPr lang="zh-CN" altLang="en-US" sz="1600" kern="100" dirty="0">
                <a:solidFill>
                  <a:schemeClr val="accent1"/>
                </a:solidFill>
                <a:effectLst/>
                <a:latin typeface="+mn-ea"/>
                <a:cs typeface="Times New Roman" panose="02020603050405020304" pitchFamily="18" charset="0"/>
              </a:rPr>
              <a:t>数据结构</a:t>
            </a:r>
            <a:endParaRPr lang="zh-CN" altLang="zh-CN" sz="1100" kern="100" dirty="0">
              <a:solidFill>
                <a:schemeClr val="accent1"/>
              </a:solidFill>
              <a:effectLst/>
              <a:latin typeface="+mn-ea"/>
              <a:cs typeface="Times New Roman" panose="02020603050405020304" pitchFamily="18" charset="0"/>
            </a:endParaRPr>
          </a:p>
        </p:txBody>
      </p:sp>
      <p:sp>
        <p:nvSpPr>
          <p:cNvPr id="12" name="椭圆 11">
            <a:extLst>
              <a:ext uri="{FF2B5EF4-FFF2-40B4-BE49-F238E27FC236}">
                <a16:creationId xmlns:a16="http://schemas.microsoft.com/office/drawing/2014/main" id="{BA9CD052-A7F1-4058-8F7A-03A277ACB590}"/>
              </a:ext>
            </a:extLst>
          </p:cNvPr>
          <p:cNvSpPr/>
          <p:nvPr/>
        </p:nvSpPr>
        <p:spPr>
          <a:xfrm>
            <a:off x="7288049" y="1848878"/>
            <a:ext cx="1040625" cy="10406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矩形 14">
            <a:extLst>
              <a:ext uri="{FF2B5EF4-FFF2-40B4-BE49-F238E27FC236}">
                <a16:creationId xmlns:a16="http://schemas.microsoft.com/office/drawing/2014/main" id="{923BB013-6740-498D-8F30-E109BBBB1D3F}"/>
              </a:ext>
            </a:extLst>
          </p:cNvPr>
          <p:cNvSpPr/>
          <p:nvPr/>
        </p:nvSpPr>
        <p:spPr>
          <a:xfrm>
            <a:off x="6785462" y="3069530"/>
            <a:ext cx="2004075" cy="338554"/>
          </a:xfrm>
          <a:prstGeom prst="rect">
            <a:avLst/>
          </a:prstGeom>
        </p:spPr>
        <p:txBody>
          <a:bodyPr wrap="none">
            <a:spAutoFit/>
          </a:bodyPr>
          <a:lstStyle/>
          <a:p>
            <a:pPr algn="ctr">
              <a:spcAft>
                <a:spcPts val="0"/>
              </a:spcAft>
            </a:pPr>
            <a:r>
              <a:rPr lang="zh-CN" altLang="en-US" sz="1600" kern="100" dirty="0">
                <a:solidFill>
                  <a:schemeClr val="accent1"/>
                </a:solidFill>
                <a:latin typeface="+mn-ea"/>
                <a:cs typeface="Times New Roman" panose="02020603050405020304" pitchFamily="18" charset="0"/>
              </a:rPr>
              <a:t>理论模型</a:t>
            </a:r>
            <a:r>
              <a:rPr lang="en-US" altLang="zh-CN" sz="1600" kern="100" dirty="0">
                <a:solidFill>
                  <a:schemeClr val="accent1"/>
                </a:solidFill>
                <a:latin typeface="+mn-ea"/>
                <a:cs typeface="Times New Roman" panose="02020603050405020304" pitchFamily="18" charset="0"/>
              </a:rPr>
              <a:t>&amp;</a:t>
            </a:r>
            <a:r>
              <a:rPr lang="zh-CN" altLang="en-US" sz="1600" kern="100" dirty="0" smtClean="0">
                <a:solidFill>
                  <a:schemeClr val="accent1"/>
                </a:solidFill>
                <a:effectLst/>
                <a:latin typeface="+mn-ea"/>
                <a:cs typeface="Times New Roman" panose="02020603050405020304" pitchFamily="18" charset="0"/>
              </a:rPr>
              <a:t>实证</a:t>
            </a:r>
            <a:r>
              <a:rPr lang="zh-CN" altLang="en-US" sz="1600" kern="100" dirty="0">
                <a:solidFill>
                  <a:schemeClr val="accent1"/>
                </a:solidFill>
                <a:effectLst/>
                <a:latin typeface="+mn-ea"/>
                <a:cs typeface="Times New Roman" panose="02020603050405020304" pitchFamily="18" charset="0"/>
              </a:rPr>
              <a:t>模型</a:t>
            </a:r>
            <a:endParaRPr lang="zh-CN" altLang="zh-CN" sz="1100" kern="100" dirty="0">
              <a:solidFill>
                <a:schemeClr val="accent1"/>
              </a:solidFill>
              <a:effectLst/>
              <a:latin typeface="+mn-ea"/>
              <a:cs typeface="Times New Roman" panose="02020603050405020304" pitchFamily="18" charset="0"/>
            </a:endParaRPr>
          </a:p>
        </p:txBody>
      </p:sp>
      <p:sp>
        <p:nvSpPr>
          <p:cNvPr id="16" name="文本框 15">
            <a:extLst>
              <a:ext uri="{FF2B5EF4-FFF2-40B4-BE49-F238E27FC236}">
                <a16:creationId xmlns:a16="http://schemas.microsoft.com/office/drawing/2014/main" id="{35B809C4-5FEA-410E-B945-C8E99E3168E7}"/>
              </a:ext>
            </a:extLst>
          </p:cNvPr>
          <p:cNvSpPr txBox="1"/>
          <p:nvPr/>
        </p:nvSpPr>
        <p:spPr>
          <a:xfrm>
            <a:off x="1395164" y="2015246"/>
            <a:ext cx="755335" cy="707886"/>
          </a:xfrm>
          <a:prstGeom prst="rect">
            <a:avLst/>
          </a:prstGeom>
          <a:noFill/>
        </p:spPr>
        <p:txBody>
          <a:bodyPr wrap="none" rtlCol="0">
            <a:spAutoFit/>
          </a:bodyPr>
          <a:lstStyle/>
          <a:p>
            <a:pPr algn="ctr"/>
            <a:r>
              <a:rPr lang="en-US" altLang="zh-CN" sz="4000" b="1">
                <a:solidFill>
                  <a:schemeClr val="bg1"/>
                </a:solidFill>
                <a:latin typeface="+mj-lt"/>
              </a:rPr>
              <a:t>01</a:t>
            </a:r>
            <a:endParaRPr lang="zh-CN" altLang="en-US" sz="4000" b="1">
              <a:solidFill>
                <a:schemeClr val="bg1"/>
              </a:solidFill>
              <a:latin typeface="+mj-lt"/>
            </a:endParaRPr>
          </a:p>
        </p:txBody>
      </p:sp>
      <p:sp>
        <p:nvSpPr>
          <p:cNvPr id="17" name="文本框 16">
            <a:extLst>
              <a:ext uri="{FF2B5EF4-FFF2-40B4-BE49-F238E27FC236}">
                <a16:creationId xmlns:a16="http://schemas.microsoft.com/office/drawing/2014/main" id="{F75C41DC-A784-4EED-9C7A-DDA83A9D9C79}"/>
              </a:ext>
            </a:extLst>
          </p:cNvPr>
          <p:cNvSpPr txBox="1"/>
          <p:nvPr/>
        </p:nvSpPr>
        <p:spPr>
          <a:xfrm>
            <a:off x="3325682" y="2015246"/>
            <a:ext cx="755335" cy="707886"/>
          </a:xfrm>
          <a:prstGeom prst="rect">
            <a:avLst/>
          </a:prstGeom>
          <a:noFill/>
        </p:spPr>
        <p:txBody>
          <a:bodyPr wrap="none" rtlCol="0">
            <a:spAutoFit/>
          </a:bodyPr>
          <a:lstStyle/>
          <a:p>
            <a:pPr algn="ctr"/>
            <a:r>
              <a:rPr lang="en-US" altLang="zh-CN" sz="4000" b="1" dirty="0">
                <a:solidFill>
                  <a:schemeClr val="bg1"/>
                </a:solidFill>
                <a:latin typeface="+mj-lt"/>
              </a:rPr>
              <a:t>02</a:t>
            </a:r>
            <a:endParaRPr lang="zh-CN" altLang="en-US" sz="4000" b="1" dirty="0">
              <a:solidFill>
                <a:schemeClr val="bg1"/>
              </a:solidFill>
              <a:latin typeface="+mj-lt"/>
            </a:endParaRPr>
          </a:p>
        </p:txBody>
      </p:sp>
      <p:sp>
        <p:nvSpPr>
          <p:cNvPr id="18" name="文本框 17">
            <a:extLst>
              <a:ext uri="{FF2B5EF4-FFF2-40B4-BE49-F238E27FC236}">
                <a16:creationId xmlns:a16="http://schemas.microsoft.com/office/drawing/2014/main" id="{24B8F62E-2895-474D-8436-CCA11BEA2F3F}"/>
              </a:ext>
            </a:extLst>
          </p:cNvPr>
          <p:cNvSpPr txBox="1"/>
          <p:nvPr/>
        </p:nvSpPr>
        <p:spPr>
          <a:xfrm>
            <a:off x="5368099" y="2016445"/>
            <a:ext cx="755335" cy="707886"/>
          </a:xfrm>
          <a:prstGeom prst="rect">
            <a:avLst/>
          </a:prstGeom>
          <a:noFill/>
        </p:spPr>
        <p:txBody>
          <a:bodyPr wrap="none" rtlCol="0">
            <a:spAutoFit/>
          </a:bodyPr>
          <a:lstStyle/>
          <a:p>
            <a:pPr algn="ctr"/>
            <a:r>
              <a:rPr lang="en-US" altLang="zh-CN" sz="4000" b="1" dirty="0">
                <a:solidFill>
                  <a:schemeClr val="bg1"/>
                </a:solidFill>
                <a:latin typeface="+mj-lt"/>
              </a:rPr>
              <a:t>03</a:t>
            </a:r>
            <a:endParaRPr lang="zh-CN" altLang="en-US" sz="4000" b="1" dirty="0">
              <a:solidFill>
                <a:schemeClr val="bg1"/>
              </a:solidFill>
              <a:latin typeface="+mj-lt"/>
            </a:endParaRPr>
          </a:p>
        </p:txBody>
      </p:sp>
      <p:sp>
        <p:nvSpPr>
          <p:cNvPr id="19" name="文本框 18">
            <a:extLst>
              <a:ext uri="{FF2B5EF4-FFF2-40B4-BE49-F238E27FC236}">
                <a16:creationId xmlns:a16="http://schemas.microsoft.com/office/drawing/2014/main" id="{FE2226A0-E0FA-4B03-98BB-815BDC71D906}"/>
              </a:ext>
            </a:extLst>
          </p:cNvPr>
          <p:cNvSpPr txBox="1"/>
          <p:nvPr/>
        </p:nvSpPr>
        <p:spPr>
          <a:xfrm>
            <a:off x="7430693" y="2015247"/>
            <a:ext cx="755335" cy="707886"/>
          </a:xfrm>
          <a:prstGeom prst="rect">
            <a:avLst/>
          </a:prstGeom>
          <a:noFill/>
        </p:spPr>
        <p:txBody>
          <a:bodyPr wrap="none" rtlCol="0">
            <a:spAutoFit/>
          </a:bodyPr>
          <a:lstStyle/>
          <a:p>
            <a:pPr algn="ctr"/>
            <a:r>
              <a:rPr lang="en-US" altLang="zh-CN" sz="4000" b="1">
                <a:solidFill>
                  <a:schemeClr val="bg1"/>
                </a:solidFill>
                <a:latin typeface="+mj-lt"/>
              </a:rPr>
              <a:t>04</a:t>
            </a:r>
            <a:endParaRPr lang="zh-CN" altLang="en-US" sz="4000" b="1">
              <a:solidFill>
                <a:schemeClr val="bg1"/>
              </a:solidFill>
              <a:latin typeface="+mj-lt"/>
            </a:endParaRPr>
          </a:p>
        </p:txBody>
      </p:sp>
    </p:spTree>
    <p:extLst>
      <p:ext uri="{BB962C8B-B14F-4D97-AF65-F5344CB8AC3E}">
        <p14:creationId xmlns:p14="http://schemas.microsoft.com/office/powerpoint/2010/main" val="1395602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7845620-1BD2-4CB4-A849-1D6F71C83D3D}"/>
              </a:ext>
            </a:extLst>
          </p:cNvPr>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椭圆 14">
            <a:extLst>
              <a:ext uri="{FF2B5EF4-FFF2-40B4-BE49-F238E27FC236}">
                <a16:creationId xmlns:a16="http://schemas.microsoft.com/office/drawing/2014/main" id="{84E5A175-3149-405F-9145-7535715A381B}"/>
              </a:ext>
            </a:extLst>
          </p:cNvPr>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id="{256BF839-5984-4814-99D1-E3F91C6B186D}"/>
              </a:ext>
            </a:extLst>
          </p:cNvPr>
          <p:cNvSpPr/>
          <p:nvPr/>
        </p:nvSpPr>
        <p:spPr>
          <a:xfrm>
            <a:off x="3071917" y="1807386"/>
            <a:ext cx="3518912" cy="646331"/>
          </a:xfrm>
          <a:prstGeom prst="rect">
            <a:avLst/>
          </a:prstGeom>
        </p:spPr>
        <p:txBody>
          <a:bodyPr wrap="none">
            <a:spAutoFit/>
          </a:bodyPr>
          <a:lstStyle/>
          <a:p>
            <a:pPr>
              <a:spcAft>
                <a:spcPts val="0"/>
              </a:spcAft>
            </a:pPr>
            <a:r>
              <a:rPr lang="zh-CN" altLang="en-US" sz="3600" b="1" kern="100" dirty="0">
                <a:solidFill>
                  <a:schemeClr val="accent1"/>
                </a:solidFill>
                <a:latin typeface="+mn-ea"/>
                <a:cs typeface="Times New Roman" panose="02020603050405020304" pitchFamily="18" charset="0"/>
              </a:rPr>
              <a:t>选题与研究</a:t>
            </a:r>
            <a:r>
              <a:rPr lang="zh-CN" altLang="zh-CN" sz="3600" b="1" kern="100" dirty="0">
                <a:solidFill>
                  <a:schemeClr val="accent1"/>
                </a:solidFill>
                <a:latin typeface="+mn-ea"/>
                <a:cs typeface="Times New Roman" panose="02020603050405020304" pitchFamily="18" charset="0"/>
              </a:rPr>
              <a:t>目的</a:t>
            </a:r>
            <a:endParaRPr lang="en-US" altLang="zh-CN" sz="3600" b="1" kern="100" dirty="0">
              <a:solidFill>
                <a:schemeClr val="accent1"/>
              </a:solidFill>
              <a:latin typeface="+mn-ea"/>
              <a:cs typeface="Times New Roman" panose="02020603050405020304" pitchFamily="18" charset="0"/>
            </a:endParaRPr>
          </a:p>
        </p:txBody>
      </p:sp>
      <p:sp>
        <p:nvSpPr>
          <p:cNvPr id="30" name="矩形 29">
            <a:extLst>
              <a:ext uri="{FF2B5EF4-FFF2-40B4-BE49-F238E27FC236}">
                <a16:creationId xmlns:a16="http://schemas.microsoft.com/office/drawing/2014/main" id="{108EDB90-29AC-41EE-8404-B98F5C9941E8}"/>
              </a:ext>
            </a:extLst>
          </p:cNvPr>
          <p:cNvSpPr/>
          <p:nvPr/>
        </p:nvSpPr>
        <p:spPr>
          <a:xfrm>
            <a:off x="3071917" y="2478925"/>
            <a:ext cx="5638467" cy="461665"/>
          </a:xfrm>
          <a:prstGeom prst="rect">
            <a:avLst/>
          </a:prstGeom>
        </p:spPr>
        <p:txBody>
          <a:bodyPr wrap="none">
            <a:spAutoFit/>
          </a:bodyPr>
          <a:lstStyle/>
          <a:p>
            <a:pPr>
              <a:spcAft>
                <a:spcPts val="0"/>
              </a:spcAft>
            </a:pPr>
            <a:r>
              <a:rPr lang="en-US" altLang="zh-CN" sz="2400" kern="100" dirty="0">
                <a:solidFill>
                  <a:schemeClr val="accent1"/>
                </a:solidFill>
                <a:latin typeface="+mj-lt"/>
                <a:cs typeface="Times New Roman" panose="02020603050405020304" pitchFamily="18" charset="0"/>
              </a:rPr>
              <a:t>Research Topic &amp; Purpose Of Research</a:t>
            </a:r>
          </a:p>
        </p:txBody>
      </p:sp>
      <p:grpSp>
        <p:nvGrpSpPr>
          <p:cNvPr id="31" name="Group 13">
            <a:extLst>
              <a:ext uri="{FF2B5EF4-FFF2-40B4-BE49-F238E27FC236}">
                <a16:creationId xmlns:a16="http://schemas.microsoft.com/office/drawing/2014/main" id="{7B266607-1E24-446A-AA08-188900624FAB}"/>
              </a:ext>
            </a:extLst>
          </p:cNvPr>
          <p:cNvGrpSpPr>
            <a:grpSpLocks noChangeAspect="1"/>
          </p:cNvGrpSpPr>
          <p:nvPr/>
        </p:nvGrpSpPr>
        <p:grpSpPr bwMode="auto">
          <a:xfrm>
            <a:off x="3193349" y="3077492"/>
            <a:ext cx="246137" cy="245552"/>
            <a:chOff x="3665" y="2074"/>
            <a:chExt cx="421" cy="420"/>
          </a:xfrm>
          <a:solidFill>
            <a:schemeClr val="accent1"/>
          </a:solidFill>
        </p:grpSpPr>
        <p:sp>
          <p:nvSpPr>
            <p:cNvPr id="32" name="Freeform 14">
              <a:extLst>
                <a:ext uri="{FF2B5EF4-FFF2-40B4-BE49-F238E27FC236}">
                  <a16:creationId xmlns:a16="http://schemas.microsoft.com/office/drawing/2014/main" id="{A141E591-87D0-4A9D-84EA-6C3EEEDD2AC2}"/>
                </a:ext>
              </a:extLst>
            </p:cNvPr>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5">
              <a:extLst>
                <a:ext uri="{FF2B5EF4-FFF2-40B4-BE49-F238E27FC236}">
                  <a16:creationId xmlns:a16="http://schemas.microsoft.com/office/drawing/2014/main" id="{AE3A265A-B4ED-4C0D-8793-0E1E83881147}"/>
                </a:ext>
              </a:extLst>
            </p:cNvPr>
            <p:cNvSpPr>
              <a:spLocks/>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4" name="矩形 33">
            <a:extLst>
              <a:ext uri="{FF2B5EF4-FFF2-40B4-BE49-F238E27FC236}">
                <a16:creationId xmlns:a16="http://schemas.microsoft.com/office/drawing/2014/main" id="{F2B290E5-515A-4DB8-9472-33B1686A97FA}"/>
              </a:ext>
            </a:extLst>
          </p:cNvPr>
          <p:cNvSpPr/>
          <p:nvPr/>
        </p:nvSpPr>
        <p:spPr>
          <a:xfrm>
            <a:off x="3384529" y="3015425"/>
            <a:ext cx="646331" cy="369332"/>
          </a:xfrm>
          <a:prstGeom prst="rect">
            <a:avLst/>
          </a:prstGeom>
        </p:spPr>
        <p:txBody>
          <a:bodyPr wrap="none">
            <a:spAutoFit/>
          </a:bodyPr>
          <a:lstStyle/>
          <a:p>
            <a:pPr>
              <a:spcAft>
                <a:spcPts val="0"/>
              </a:spcAft>
            </a:pPr>
            <a:r>
              <a:rPr lang="zh-CN" altLang="en-US" kern="100" dirty="0">
                <a:solidFill>
                  <a:schemeClr val="accent1"/>
                </a:solidFill>
                <a:latin typeface="+mn-ea"/>
                <a:cs typeface="Times New Roman" panose="02020603050405020304" pitchFamily="18" charset="0"/>
              </a:rPr>
              <a:t>选题</a:t>
            </a:r>
            <a:endParaRPr lang="en-US" altLang="zh-CN" kern="100" dirty="0">
              <a:solidFill>
                <a:schemeClr val="accent1"/>
              </a:solidFill>
              <a:latin typeface="+mn-ea"/>
              <a:cs typeface="Times New Roman" panose="02020603050405020304" pitchFamily="18" charset="0"/>
            </a:endParaRPr>
          </a:p>
        </p:txBody>
      </p:sp>
      <p:grpSp>
        <p:nvGrpSpPr>
          <p:cNvPr id="35" name="Group 13">
            <a:extLst>
              <a:ext uri="{FF2B5EF4-FFF2-40B4-BE49-F238E27FC236}">
                <a16:creationId xmlns:a16="http://schemas.microsoft.com/office/drawing/2014/main" id="{693906BC-7735-4725-8309-72D620A681DF}"/>
              </a:ext>
            </a:extLst>
          </p:cNvPr>
          <p:cNvGrpSpPr>
            <a:grpSpLocks noChangeAspect="1"/>
          </p:cNvGrpSpPr>
          <p:nvPr/>
        </p:nvGrpSpPr>
        <p:grpSpPr bwMode="auto">
          <a:xfrm>
            <a:off x="4531393" y="3077492"/>
            <a:ext cx="246137" cy="245552"/>
            <a:chOff x="3665" y="2074"/>
            <a:chExt cx="421" cy="420"/>
          </a:xfrm>
          <a:solidFill>
            <a:schemeClr val="accent1"/>
          </a:solidFill>
        </p:grpSpPr>
        <p:sp>
          <p:nvSpPr>
            <p:cNvPr id="36" name="Freeform 14">
              <a:extLst>
                <a:ext uri="{FF2B5EF4-FFF2-40B4-BE49-F238E27FC236}">
                  <a16:creationId xmlns:a16="http://schemas.microsoft.com/office/drawing/2014/main" id="{5A080266-FD71-491A-94E3-45981DDCAB35}"/>
                </a:ext>
              </a:extLst>
            </p:cNvPr>
            <p:cNvSpPr>
              <a:spLocks noEditPoints="1"/>
            </p:cNvSpPr>
            <p:nvPr/>
          </p:nvSpPr>
          <p:spPr bwMode="auto">
            <a:xfrm>
              <a:off x="3665" y="2074"/>
              <a:ext cx="421" cy="420"/>
            </a:xfrm>
            <a:custGeom>
              <a:avLst/>
              <a:gdLst>
                <a:gd name="T0" fmla="*/ 350 w 699"/>
                <a:gd name="T1" fmla="*/ 698 h 698"/>
                <a:gd name="T2" fmla="*/ 0 w 699"/>
                <a:gd name="T3" fmla="*/ 349 h 698"/>
                <a:gd name="T4" fmla="*/ 350 w 699"/>
                <a:gd name="T5" fmla="*/ 0 h 698"/>
                <a:gd name="T6" fmla="*/ 699 w 699"/>
                <a:gd name="T7" fmla="*/ 349 h 698"/>
                <a:gd name="T8" fmla="*/ 350 w 699"/>
                <a:gd name="T9" fmla="*/ 698 h 698"/>
                <a:gd name="T10" fmla="*/ 350 w 699"/>
                <a:gd name="T11" fmla="*/ 40 h 698"/>
                <a:gd name="T12" fmla="*/ 40 w 699"/>
                <a:gd name="T13" fmla="*/ 349 h 698"/>
                <a:gd name="T14" fmla="*/ 350 w 699"/>
                <a:gd name="T15" fmla="*/ 658 h 698"/>
                <a:gd name="T16" fmla="*/ 659 w 699"/>
                <a:gd name="T17" fmla="*/ 349 h 698"/>
                <a:gd name="T18" fmla="*/ 350 w 699"/>
                <a:gd name="T19" fmla="*/ 4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8">
                  <a:moveTo>
                    <a:pt x="350" y="698"/>
                  </a:moveTo>
                  <a:cubicBezTo>
                    <a:pt x="157" y="698"/>
                    <a:pt x="0" y="542"/>
                    <a:pt x="0" y="349"/>
                  </a:cubicBezTo>
                  <a:cubicBezTo>
                    <a:pt x="0" y="156"/>
                    <a:pt x="157" y="0"/>
                    <a:pt x="350" y="0"/>
                  </a:cubicBezTo>
                  <a:cubicBezTo>
                    <a:pt x="542" y="0"/>
                    <a:pt x="699" y="156"/>
                    <a:pt x="699" y="349"/>
                  </a:cubicBezTo>
                  <a:cubicBezTo>
                    <a:pt x="699" y="542"/>
                    <a:pt x="542" y="698"/>
                    <a:pt x="350" y="698"/>
                  </a:cubicBezTo>
                  <a:close/>
                  <a:moveTo>
                    <a:pt x="350" y="40"/>
                  </a:moveTo>
                  <a:cubicBezTo>
                    <a:pt x="179" y="40"/>
                    <a:pt x="40" y="179"/>
                    <a:pt x="40" y="349"/>
                  </a:cubicBezTo>
                  <a:cubicBezTo>
                    <a:pt x="40" y="519"/>
                    <a:pt x="179" y="658"/>
                    <a:pt x="350" y="658"/>
                  </a:cubicBezTo>
                  <a:cubicBezTo>
                    <a:pt x="520" y="658"/>
                    <a:pt x="659" y="519"/>
                    <a:pt x="659" y="349"/>
                  </a:cubicBezTo>
                  <a:cubicBezTo>
                    <a:pt x="659" y="179"/>
                    <a:pt x="520" y="40"/>
                    <a:pt x="35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5">
              <a:extLst>
                <a:ext uri="{FF2B5EF4-FFF2-40B4-BE49-F238E27FC236}">
                  <a16:creationId xmlns:a16="http://schemas.microsoft.com/office/drawing/2014/main" id="{06855B9F-A534-49BD-8C81-1FC504DFE9C7}"/>
                </a:ext>
              </a:extLst>
            </p:cNvPr>
            <p:cNvSpPr>
              <a:spLocks/>
            </p:cNvSpPr>
            <p:nvPr/>
          </p:nvSpPr>
          <p:spPr bwMode="auto">
            <a:xfrm>
              <a:off x="3759" y="2204"/>
              <a:ext cx="233" cy="162"/>
            </a:xfrm>
            <a:custGeom>
              <a:avLst/>
              <a:gdLst>
                <a:gd name="T0" fmla="*/ 138 w 387"/>
                <a:gd name="T1" fmla="*/ 269 h 269"/>
                <a:gd name="T2" fmla="*/ 123 w 387"/>
                <a:gd name="T3" fmla="*/ 263 h 269"/>
                <a:gd name="T4" fmla="*/ 7 w 387"/>
                <a:gd name="T5" fmla="*/ 147 h 269"/>
                <a:gd name="T6" fmla="*/ 7 w 387"/>
                <a:gd name="T7" fmla="*/ 119 h 269"/>
                <a:gd name="T8" fmla="*/ 7 w 387"/>
                <a:gd name="T9" fmla="*/ 119 h 269"/>
                <a:gd name="T10" fmla="*/ 36 w 387"/>
                <a:gd name="T11" fmla="*/ 119 h 269"/>
                <a:gd name="T12" fmla="*/ 36 w 387"/>
                <a:gd name="T13" fmla="*/ 119 h 269"/>
                <a:gd name="T14" fmla="*/ 138 w 387"/>
                <a:gd name="T15" fmla="*/ 221 h 269"/>
                <a:gd name="T16" fmla="*/ 350 w 387"/>
                <a:gd name="T17" fmla="*/ 8 h 269"/>
                <a:gd name="T18" fmla="*/ 379 w 387"/>
                <a:gd name="T19" fmla="*/ 8 h 269"/>
                <a:gd name="T20" fmla="*/ 379 w 387"/>
                <a:gd name="T21" fmla="*/ 8 h 269"/>
                <a:gd name="T22" fmla="*/ 379 w 387"/>
                <a:gd name="T23" fmla="*/ 36 h 269"/>
                <a:gd name="T24" fmla="*/ 379 w 387"/>
                <a:gd name="T25" fmla="*/ 36 h 269"/>
                <a:gd name="T26" fmla="*/ 152 w 387"/>
                <a:gd name="T27" fmla="*/ 263 h 269"/>
                <a:gd name="T28" fmla="*/ 138 w 387"/>
                <a:gd name="T29" fmla="*/ 26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269">
                  <a:moveTo>
                    <a:pt x="138" y="269"/>
                  </a:moveTo>
                  <a:cubicBezTo>
                    <a:pt x="132" y="269"/>
                    <a:pt x="127" y="267"/>
                    <a:pt x="123" y="263"/>
                  </a:cubicBezTo>
                  <a:cubicBezTo>
                    <a:pt x="7" y="147"/>
                    <a:pt x="7" y="147"/>
                    <a:pt x="7" y="147"/>
                  </a:cubicBezTo>
                  <a:cubicBezTo>
                    <a:pt x="0" y="139"/>
                    <a:pt x="0" y="127"/>
                    <a:pt x="7" y="119"/>
                  </a:cubicBezTo>
                  <a:cubicBezTo>
                    <a:pt x="7" y="119"/>
                    <a:pt x="7" y="119"/>
                    <a:pt x="7" y="119"/>
                  </a:cubicBezTo>
                  <a:cubicBezTo>
                    <a:pt x="15" y="111"/>
                    <a:pt x="28" y="111"/>
                    <a:pt x="36" y="119"/>
                  </a:cubicBezTo>
                  <a:cubicBezTo>
                    <a:pt x="36" y="119"/>
                    <a:pt x="36" y="119"/>
                    <a:pt x="36" y="119"/>
                  </a:cubicBezTo>
                  <a:cubicBezTo>
                    <a:pt x="138" y="221"/>
                    <a:pt x="138" y="221"/>
                    <a:pt x="138" y="221"/>
                  </a:cubicBezTo>
                  <a:cubicBezTo>
                    <a:pt x="350" y="8"/>
                    <a:pt x="350" y="8"/>
                    <a:pt x="350" y="8"/>
                  </a:cubicBezTo>
                  <a:cubicBezTo>
                    <a:pt x="358" y="0"/>
                    <a:pt x="371" y="0"/>
                    <a:pt x="379" y="8"/>
                  </a:cubicBezTo>
                  <a:cubicBezTo>
                    <a:pt x="379" y="8"/>
                    <a:pt x="379" y="8"/>
                    <a:pt x="379" y="8"/>
                  </a:cubicBezTo>
                  <a:cubicBezTo>
                    <a:pt x="387" y="16"/>
                    <a:pt x="387" y="28"/>
                    <a:pt x="379" y="36"/>
                  </a:cubicBezTo>
                  <a:cubicBezTo>
                    <a:pt x="379" y="36"/>
                    <a:pt x="379" y="36"/>
                    <a:pt x="379" y="36"/>
                  </a:cubicBezTo>
                  <a:cubicBezTo>
                    <a:pt x="152" y="263"/>
                    <a:pt x="152" y="263"/>
                    <a:pt x="152" y="263"/>
                  </a:cubicBezTo>
                  <a:cubicBezTo>
                    <a:pt x="148" y="267"/>
                    <a:pt x="143" y="269"/>
                    <a:pt x="138" y="2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8" name="矩形 37">
            <a:extLst>
              <a:ext uri="{FF2B5EF4-FFF2-40B4-BE49-F238E27FC236}">
                <a16:creationId xmlns:a16="http://schemas.microsoft.com/office/drawing/2014/main" id="{9C36F1F9-0132-4F64-A577-185FEC85B26A}"/>
              </a:ext>
            </a:extLst>
          </p:cNvPr>
          <p:cNvSpPr/>
          <p:nvPr/>
        </p:nvSpPr>
        <p:spPr>
          <a:xfrm>
            <a:off x="4722573" y="3015425"/>
            <a:ext cx="1107996" cy="369332"/>
          </a:xfrm>
          <a:prstGeom prst="rect">
            <a:avLst/>
          </a:prstGeom>
        </p:spPr>
        <p:txBody>
          <a:bodyPr wrap="none">
            <a:spAutoFit/>
          </a:bodyPr>
          <a:lstStyle/>
          <a:p>
            <a:pPr>
              <a:spcAft>
                <a:spcPts val="0"/>
              </a:spcAft>
            </a:pPr>
            <a:r>
              <a:rPr lang="zh-CN" altLang="en-US" kern="100" dirty="0">
                <a:solidFill>
                  <a:schemeClr val="accent1"/>
                </a:solidFill>
                <a:latin typeface="+mn-ea"/>
                <a:cs typeface="Times New Roman" panose="02020603050405020304" pitchFamily="18" charset="0"/>
              </a:rPr>
              <a:t>研究目的</a:t>
            </a:r>
            <a:endParaRPr lang="en-US" altLang="zh-CN" kern="100" dirty="0">
              <a:solidFill>
                <a:schemeClr val="accent1"/>
              </a:solidFill>
              <a:latin typeface="+mn-ea"/>
              <a:cs typeface="Times New Roman" panose="02020603050405020304" pitchFamily="18" charset="0"/>
            </a:endParaRPr>
          </a:p>
        </p:txBody>
      </p:sp>
      <p:grpSp>
        <p:nvGrpSpPr>
          <p:cNvPr id="14" name="组合 13">
            <a:extLst>
              <a:ext uri="{FF2B5EF4-FFF2-40B4-BE49-F238E27FC236}">
                <a16:creationId xmlns:a16="http://schemas.microsoft.com/office/drawing/2014/main" id="{1ED84EDF-6D20-40CB-82F4-D0D8A54B63CC}"/>
              </a:ext>
            </a:extLst>
          </p:cNvPr>
          <p:cNvGrpSpPr/>
          <p:nvPr/>
        </p:nvGrpSpPr>
        <p:grpSpPr>
          <a:xfrm>
            <a:off x="1392603" y="1961831"/>
            <a:ext cx="1115661" cy="1115661"/>
            <a:chOff x="2473104" y="2145028"/>
            <a:chExt cx="359165" cy="359165"/>
          </a:xfrm>
          <a:solidFill>
            <a:sysClr val="window" lastClr="FFFFFF"/>
          </a:solidFill>
        </p:grpSpPr>
        <p:sp>
          <p:nvSpPr>
            <p:cNvPr id="16" name="AutoShape 126">
              <a:extLst>
                <a:ext uri="{FF2B5EF4-FFF2-40B4-BE49-F238E27FC236}">
                  <a16:creationId xmlns:a16="http://schemas.microsoft.com/office/drawing/2014/main" id="{47CF404B-B45D-4987-B666-AF99E1CE006C}"/>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127">
              <a:extLst>
                <a:ext uri="{FF2B5EF4-FFF2-40B4-BE49-F238E27FC236}">
                  <a16:creationId xmlns:a16="http://schemas.microsoft.com/office/drawing/2014/main" id="{C365FB4B-28E1-46C2-A223-FEF89539A53E}"/>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Tree>
    <p:extLst>
      <p:ext uri="{BB962C8B-B14F-4D97-AF65-F5344CB8AC3E}">
        <p14:creationId xmlns:p14="http://schemas.microsoft.com/office/powerpoint/2010/main" val="261270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43472C6A-CD4B-4B7B-9F48-350D9E4EBCB3}"/>
              </a:ext>
            </a:extLst>
          </p:cNvPr>
          <p:cNvSpPr/>
          <p:nvPr/>
        </p:nvSpPr>
        <p:spPr>
          <a:xfrm>
            <a:off x="388822" y="1294109"/>
            <a:ext cx="8053429" cy="649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B75F93CF-3DCA-4826-923A-B1601135DAD3}"/>
              </a:ext>
            </a:extLst>
          </p:cNvPr>
          <p:cNvSpPr/>
          <p:nvPr/>
        </p:nvSpPr>
        <p:spPr>
          <a:xfrm>
            <a:off x="363137" y="1407108"/>
            <a:ext cx="8392041" cy="400110"/>
          </a:xfrm>
          <a:prstGeom prst="rect">
            <a:avLst/>
          </a:prstGeom>
        </p:spPr>
        <p:txBody>
          <a:bodyPr wrap="none">
            <a:spAutoFit/>
          </a:bodyPr>
          <a:lstStyle/>
          <a:p>
            <a:pPr>
              <a:spcAft>
                <a:spcPts val="0"/>
              </a:spcAft>
            </a:pPr>
            <a:r>
              <a:rPr lang="zh-CN" altLang="en-US" sz="2000" b="1" kern="100" dirty="0">
                <a:solidFill>
                  <a:schemeClr val="bg1"/>
                </a:solidFill>
                <a:latin typeface="+mn-ea"/>
                <a:cs typeface="Times New Roman" panose="02020603050405020304" pitchFamily="18" charset="0"/>
              </a:rPr>
              <a:t>基于在线旅游网站在线评论数据的民宿旅游价值共创研究（回复绩效）</a:t>
            </a:r>
          </a:p>
        </p:txBody>
      </p:sp>
      <p:sp>
        <p:nvSpPr>
          <p:cNvPr id="29" name="椭圆 28">
            <a:extLst>
              <a:ext uri="{FF2B5EF4-FFF2-40B4-BE49-F238E27FC236}">
                <a16:creationId xmlns:a16="http://schemas.microsoft.com/office/drawing/2014/main" id="{D33AB898-91D3-49AF-BFAA-50C82A809FC9}"/>
              </a:ext>
            </a:extLst>
          </p:cNvPr>
          <p:cNvSpPr/>
          <p:nvPr/>
        </p:nvSpPr>
        <p:spPr>
          <a:xfrm>
            <a:off x="485882" y="2096952"/>
            <a:ext cx="681925" cy="6819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椭圆 29">
            <a:extLst>
              <a:ext uri="{FF2B5EF4-FFF2-40B4-BE49-F238E27FC236}">
                <a16:creationId xmlns:a16="http://schemas.microsoft.com/office/drawing/2014/main" id="{0122DECD-DE99-4981-844D-0E38BB114A8D}"/>
              </a:ext>
            </a:extLst>
          </p:cNvPr>
          <p:cNvSpPr/>
          <p:nvPr/>
        </p:nvSpPr>
        <p:spPr>
          <a:xfrm>
            <a:off x="485882" y="2943272"/>
            <a:ext cx="681925" cy="681925"/>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a:extLst>
              <a:ext uri="{FF2B5EF4-FFF2-40B4-BE49-F238E27FC236}">
                <a16:creationId xmlns:a16="http://schemas.microsoft.com/office/drawing/2014/main" id="{4E72295C-1C6B-4477-BB61-51C9EAC2B8E8}"/>
              </a:ext>
            </a:extLst>
          </p:cNvPr>
          <p:cNvSpPr/>
          <p:nvPr/>
        </p:nvSpPr>
        <p:spPr>
          <a:xfrm>
            <a:off x="1340398" y="2448915"/>
            <a:ext cx="7317720" cy="348750"/>
          </a:xfrm>
          <a:prstGeom prst="rect">
            <a:avLst/>
          </a:prstGeom>
        </p:spPr>
        <p:txBody>
          <a:bodyPr wrap="square">
            <a:spAutoFit/>
          </a:bodyPr>
          <a:lstStyle/>
          <a:p>
            <a:pPr>
              <a:lnSpc>
                <a:spcPct val="130000"/>
              </a:lnSpc>
              <a:spcBef>
                <a:spcPts val="600"/>
              </a:spcBef>
            </a:pPr>
            <a:r>
              <a:rPr lang="zh-CN" altLang="en-US" sz="1400" dirty="0">
                <a:solidFill>
                  <a:schemeClr val="tx1">
                    <a:lumMod val="85000"/>
                    <a:lumOff val="15000"/>
                  </a:schemeClr>
                </a:solidFill>
              </a:rPr>
              <a:t>区别于传统酒店、饭店、宾馆，给游客以家的感受；体验旅游地风俗和文化的重要载体。</a:t>
            </a:r>
            <a:endParaRPr lang="en-US" altLang="zh-CN" sz="1400" dirty="0">
              <a:solidFill>
                <a:schemeClr val="tx1">
                  <a:lumMod val="85000"/>
                  <a:lumOff val="15000"/>
                </a:schemeClr>
              </a:solidFill>
            </a:endParaRPr>
          </a:p>
        </p:txBody>
      </p:sp>
      <p:grpSp>
        <p:nvGrpSpPr>
          <p:cNvPr id="15" name="组合 14">
            <a:extLst>
              <a:ext uri="{FF2B5EF4-FFF2-40B4-BE49-F238E27FC236}">
                <a16:creationId xmlns:a16="http://schemas.microsoft.com/office/drawing/2014/main" id="{8AA21313-A925-4B7F-B556-8FB7A8A7EA46}"/>
              </a:ext>
            </a:extLst>
          </p:cNvPr>
          <p:cNvGrpSpPr/>
          <p:nvPr/>
        </p:nvGrpSpPr>
        <p:grpSpPr>
          <a:xfrm>
            <a:off x="644487" y="3107228"/>
            <a:ext cx="352425" cy="354012"/>
            <a:chOff x="5478463" y="2630488"/>
            <a:chExt cx="352425" cy="354012"/>
          </a:xfrm>
        </p:grpSpPr>
        <p:sp>
          <p:nvSpPr>
            <p:cNvPr id="16" name="AutoShape 37">
              <a:extLst>
                <a:ext uri="{FF2B5EF4-FFF2-40B4-BE49-F238E27FC236}">
                  <a16:creationId xmlns:a16="http://schemas.microsoft.com/office/drawing/2014/main" id="{90DC2582-9CA2-4589-AC65-AA61516FE008}"/>
                </a:ext>
              </a:extLst>
            </p:cNvPr>
            <p:cNvSpPr>
              <a:spLocks/>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7" name="AutoShape 38">
              <a:extLst>
                <a:ext uri="{FF2B5EF4-FFF2-40B4-BE49-F238E27FC236}">
                  <a16:creationId xmlns:a16="http://schemas.microsoft.com/office/drawing/2014/main" id="{4548D2E2-6A51-491D-A1DC-72C20B5A5E94}"/>
                </a:ext>
              </a:extLst>
            </p:cNvPr>
            <p:cNvSpPr>
              <a:spLocks/>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8" name="AutoShape 39">
              <a:extLst>
                <a:ext uri="{FF2B5EF4-FFF2-40B4-BE49-F238E27FC236}">
                  <a16:creationId xmlns:a16="http://schemas.microsoft.com/office/drawing/2014/main" id="{D168534D-AF8B-4165-B659-91122FCFCE82}"/>
                </a:ext>
              </a:extLst>
            </p:cNvPr>
            <p:cNvSpPr>
              <a:spLocks/>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19" name="AutoShape 40">
              <a:extLst>
                <a:ext uri="{FF2B5EF4-FFF2-40B4-BE49-F238E27FC236}">
                  <a16:creationId xmlns:a16="http://schemas.microsoft.com/office/drawing/2014/main" id="{568D3028-93C0-4884-86E6-6741448EE783}"/>
                </a:ext>
              </a:extLst>
            </p:cNvPr>
            <p:cNvSpPr>
              <a:spLocks/>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0" name="AutoShape 41">
              <a:extLst>
                <a:ext uri="{FF2B5EF4-FFF2-40B4-BE49-F238E27FC236}">
                  <a16:creationId xmlns:a16="http://schemas.microsoft.com/office/drawing/2014/main" id="{9E04ABE0-3D2C-4993-81B4-8517C7757810}"/>
                </a:ext>
              </a:extLst>
            </p:cNvPr>
            <p:cNvSpPr>
              <a:spLocks/>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1" name="AutoShape 42">
              <a:extLst>
                <a:ext uri="{FF2B5EF4-FFF2-40B4-BE49-F238E27FC236}">
                  <a16:creationId xmlns:a16="http://schemas.microsoft.com/office/drawing/2014/main" id="{BE0171F6-B5CA-405D-856B-F1792EFD7360}"/>
                </a:ext>
              </a:extLst>
            </p:cNvPr>
            <p:cNvSpPr>
              <a:spLocks/>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grpSp>
        <p:nvGrpSpPr>
          <p:cNvPr id="22" name="组合 21">
            <a:extLst>
              <a:ext uri="{FF2B5EF4-FFF2-40B4-BE49-F238E27FC236}">
                <a16:creationId xmlns:a16="http://schemas.microsoft.com/office/drawing/2014/main" id="{98DDF874-B6D1-40B8-A5E4-3C20E4EB3E4B}"/>
              </a:ext>
            </a:extLst>
          </p:cNvPr>
          <p:cNvGrpSpPr/>
          <p:nvPr/>
        </p:nvGrpSpPr>
        <p:grpSpPr>
          <a:xfrm>
            <a:off x="658473" y="2261347"/>
            <a:ext cx="353134" cy="353134"/>
            <a:chOff x="2473104" y="2145028"/>
            <a:chExt cx="359165" cy="359165"/>
          </a:xfrm>
          <a:solidFill>
            <a:sysClr val="window" lastClr="FFFFFF"/>
          </a:solidFill>
        </p:grpSpPr>
        <p:sp>
          <p:nvSpPr>
            <p:cNvPr id="23" name="AutoShape 126">
              <a:extLst>
                <a:ext uri="{FF2B5EF4-FFF2-40B4-BE49-F238E27FC236}">
                  <a16:creationId xmlns:a16="http://schemas.microsoft.com/office/drawing/2014/main" id="{71F646CD-26AC-4D3A-B93A-02FF060A0AC8}"/>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4" name="AutoShape 127">
              <a:extLst>
                <a:ext uri="{FF2B5EF4-FFF2-40B4-BE49-F238E27FC236}">
                  <a16:creationId xmlns:a16="http://schemas.microsoft.com/office/drawing/2014/main" id="{BFE64607-A965-47A3-89DF-E49FCB736D25}"/>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grpSp>
      <p:sp>
        <p:nvSpPr>
          <p:cNvPr id="33" name="矩形 32">
            <a:extLst>
              <a:ext uri="{FF2B5EF4-FFF2-40B4-BE49-F238E27FC236}">
                <a16:creationId xmlns:a16="http://schemas.microsoft.com/office/drawing/2014/main" id="{4FC1F424-CBCB-4C27-9763-98511F98DF26}"/>
              </a:ext>
            </a:extLst>
          </p:cNvPr>
          <p:cNvSpPr/>
          <p:nvPr/>
        </p:nvSpPr>
        <p:spPr>
          <a:xfrm>
            <a:off x="388823" y="375240"/>
            <a:ext cx="1980029" cy="400110"/>
          </a:xfrm>
          <a:prstGeom prst="rect">
            <a:avLst/>
          </a:prstGeom>
        </p:spPr>
        <p:txBody>
          <a:bodyPr wrap="none">
            <a:spAutoFit/>
          </a:bodyPr>
          <a:lstStyle/>
          <a:p>
            <a:pPr>
              <a:spcAft>
                <a:spcPts val="0"/>
              </a:spcAft>
            </a:pPr>
            <a:r>
              <a:rPr lang="zh-CN" altLang="en-US" sz="2000" b="1" kern="100" dirty="0">
                <a:solidFill>
                  <a:schemeClr val="accent1"/>
                </a:solidFill>
                <a:latin typeface="+mn-ea"/>
                <a:cs typeface="Times New Roman" panose="02020603050405020304" pitchFamily="18" charset="0"/>
              </a:rPr>
              <a:t>选题与研究目的</a:t>
            </a:r>
            <a:endParaRPr lang="en-US" altLang="zh-CN" sz="2000" b="1" kern="100" dirty="0">
              <a:solidFill>
                <a:schemeClr val="accent1"/>
              </a:solidFill>
              <a:latin typeface="+mn-ea"/>
              <a:cs typeface="Times New Roman" panose="02020603050405020304" pitchFamily="18" charset="0"/>
            </a:endParaRPr>
          </a:p>
        </p:txBody>
      </p:sp>
      <p:sp>
        <p:nvSpPr>
          <p:cNvPr id="34" name="矩形 33">
            <a:extLst>
              <a:ext uri="{FF2B5EF4-FFF2-40B4-BE49-F238E27FC236}">
                <a16:creationId xmlns:a16="http://schemas.microsoft.com/office/drawing/2014/main" id="{81F883C0-3619-4A39-B04D-8AC80CCD17E2}"/>
              </a:ext>
            </a:extLst>
          </p:cNvPr>
          <p:cNvSpPr/>
          <p:nvPr/>
        </p:nvSpPr>
        <p:spPr>
          <a:xfrm>
            <a:off x="388823" y="742818"/>
            <a:ext cx="2981329" cy="276999"/>
          </a:xfrm>
          <a:prstGeom prst="rect">
            <a:avLst/>
          </a:prstGeom>
        </p:spPr>
        <p:txBody>
          <a:bodyPr wrap="none">
            <a:spAutoFit/>
          </a:bodyPr>
          <a:lstStyle/>
          <a:p>
            <a:pPr>
              <a:spcAft>
                <a:spcPts val="0"/>
              </a:spcAft>
            </a:pPr>
            <a:r>
              <a:rPr lang="en-US" altLang="zh-CN" sz="1200" kern="100" dirty="0">
                <a:solidFill>
                  <a:schemeClr val="accent1"/>
                </a:solidFill>
                <a:latin typeface="+mj-lt"/>
                <a:cs typeface="Times New Roman" panose="02020603050405020304" pitchFamily="18" charset="0"/>
              </a:rPr>
              <a:t>Research Topic &amp; Purpose Of Research</a:t>
            </a:r>
          </a:p>
        </p:txBody>
      </p:sp>
      <p:sp>
        <p:nvSpPr>
          <p:cNvPr id="36" name="椭圆 35">
            <a:extLst>
              <a:ext uri="{FF2B5EF4-FFF2-40B4-BE49-F238E27FC236}">
                <a16:creationId xmlns:a16="http://schemas.microsoft.com/office/drawing/2014/main" id="{1DDCA2C5-DD6D-4E88-8AB1-AEE5A16A02D2}"/>
              </a:ext>
            </a:extLst>
          </p:cNvPr>
          <p:cNvSpPr/>
          <p:nvPr/>
        </p:nvSpPr>
        <p:spPr>
          <a:xfrm>
            <a:off x="485422" y="3830782"/>
            <a:ext cx="681925" cy="64954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AutoShape 112">
            <a:extLst>
              <a:ext uri="{FF2B5EF4-FFF2-40B4-BE49-F238E27FC236}">
                <a16:creationId xmlns:a16="http://schemas.microsoft.com/office/drawing/2014/main" id="{C19F3156-8A04-44D6-958E-22C424462AC4}"/>
              </a:ext>
            </a:extLst>
          </p:cNvPr>
          <p:cNvSpPr>
            <a:spLocks/>
          </p:cNvSpPr>
          <p:nvPr/>
        </p:nvSpPr>
        <p:spPr bwMode="auto">
          <a:xfrm>
            <a:off x="631756" y="3937252"/>
            <a:ext cx="389030" cy="370554"/>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ysClr val="window" lastClr="FFFFFF"/>
          </a:solidFill>
          <a:ln>
            <a:noFill/>
          </a:ln>
          <a:effectLst/>
          <a:extLst>
            <a:ext uri="{91240B29-F687-4f45-9708-019B960494DF}"/>
            <a:ext uri="{AF507438-7753-43e0-B8FC-AC1667EBCBE1}"/>
          </a:ex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a:sym typeface="Gill Sans" charset="0"/>
            </a:endParaRPr>
          </a:p>
        </p:txBody>
      </p:sp>
      <p:sp>
        <p:nvSpPr>
          <p:cNvPr id="2" name="文本框 1">
            <a:extLst>
              <a:ext uri="{FF2B5EF4-FFF2-40B4-BE49-F238E27FC236}">
                <a16:creationId xmlns:a16="http://schemas.microsoft.com/office/drawing/2014/main" id="{2762271D-E4CA-47EF-B972-23D16C2FCB34}"/>
              </a:ext>
            </a:extLst>
          </p:cNvPr>
          <p:cNvSpPr txBox="1"/>
          <p:nvPr/>
        </p:nvSpPr>
        <p:spPr>
          <a:xfrm>
            <a:off x="1340398" y="2104906"/>
            <a:ext cx="595035" cy="338554"/>
          </a:xfrm>
          <a:prstGeom prst="rect">
            <a:avLst/>
          </a:prstGeom>
          <a:noFill/>
        </p:spPr>
        <p:txBody>
          <a:bodyPr wrap="none" rtlCol="0">
            <a:spAutoFit/>
          </a:bodyPr>
          <a:lstStyle/>
          <a:p>
            <a:r>
              <a:rPr lang="zh-CN" altLang="en-US" sz="1600" b="1" dirty="0"/>
              <a:t>民宿</a:t>
            </a:r>
          </a:p>
        </p:txBody>
      </p:sp>
      <p:sp>
        <p:nvSpPr>
          <p:cNvPr id="38" name="矩形 37">
            <a:extLst>
              <a:ext uri="{FF2B5EF4-FFF2-40B4-BE49-F238E27FC236}">
                <a16:creationId xmlns:a16="http://schemas.microsoft.com/office/drawing/2014/main" id="{623DAE65-312D-4A50-9807-C3D44C450BC0}"/>
              </a:ext>
            </a:extLst>
          </p:cNvPr>
          <p:cNvSpPr/>
          <p:nvPr/>
        </p:nvSpPr>
        <p:spPr>
          <a:xfrm>
            <a:off x="1340398" y="3289689"/>
            <a:ext cx="7317720" cy="348750"/>
          </a:xfrm>
          <a:prstGeom prst="rect">
            <a:avLst/>
          </a:prstGeom>
        </p:spPr>
        <p:txBody>
          <a:bodyPr wrap="square">
            <a:spAutoFit/>
          </a:bodyPr>
          <a:lstStyle/>
          <a:p>
            <a:pPr>
              <a:lnSpc>
                <a:spcPct val="130000"/>
              </a:lnSpc>
              <a:spcBef>
                <a:spcPts val="600"/>
              </a:spcBef>
            </a:pPr>
            <a:r>
              <a:rPr lang="zh-CN" altLang="en-US" sz="1400" dirty="0">
                <a:solidFill>
                  <a:schemeClr val="tx1">
                    <a:lumMod val="85000"/>
                    <a:lumOff val="15000"/>
                  </a:schemeClr>
                </a:solidFill>
              </a:rPr>
              <a:t>消费者越来越多地参与到价值的产生过程中来，帮助提升服务质量，降低成本，提升满意度</a:t>
            </a:r>
            <a:endParaRPr lang="en-US" altLang="zh-CN" sz="1400" dirty="0">
              <a:solidFill>
                <a:schemeClr val="tx1">
                  <a:lumMod val="85000"/>
                  <a:lumOff val="15000"/>
                </a:schemeClr>
              </a:solidFill>
            </a:endParaRPr>
          </a:p>
        </p:txBody>
      </p:sp>
      <p:sp>
        <p:nvSpPr>
          <p:cNvPr id="39" name="文本框 38">
            <a:extLst>
              <a:ext uri="{FF2B5EF4-FFF2-40B4-BE49-F238E27FC236}">
                <a16:creationId xmlns:a16="http://schemas.microsoft.com/office/drawing/2014/main" id="{8AC83026-0E5B-4EA7-A513-25D79C192504}"/>
              </a:ext>
            </a:extLst>
          </p:cNvPr>
          <p:cNvSpPr txBox="1"/>
          <p:nvPr/>
        </p:nvSpPr>
        <p:spPr>
          <a:xfrm>
            <a:off x="1340398" y="2945680"/>
            <a:ext cx="2031325" cy="338554"/>
          </a:xfrm>
          <a:prstGeom prst="rect">
            <a:avLst/>
          </a:prstGeom>
          <a:noFill/>
        </p:spPr>
        <p:txBody>
          <a:bodyPr wrap="none" rtlCol="0">
            <a:spAutoFit/>
          </a:bodyPr>
          <a:lstStyle/>
          <a:p>
            <a:r>
              <a:rPr lang="zh-CN" altLang="en-US" sz="1600" b="1" dirty="0"/>
              <a:t>顾客参与与价值共创</a:t>
            </a:r>
          </a:p>
        </p:txBody>
      </p:sp>
      <p:sp>
        <p:nvSpPr>
          <p:cNvPr id="40" name="矩形 39">
            <a:extLst>
              <a:ext uri="{FF2B5EF4-FFF2-40B4-BE49-F238E27FC236}">
                <a16:creationId xmlns:a16="http://schemas.microsoft.com/office/drawing/2014/main" id="{74DA0664-172D-4236-86E5-65D91EC28B6E}"/>
              </a:ext>
            </a:extLst>
          </p:cNvPr>
          <p:cNvSpPr/>
          <p:nvPr/>
        </p:nvSpPr>
        <p:spPr>
          <a:xfrm>
            <a:off x="1340398" y="4135918"/>
            <a:ext cx="7317720" cy="628826"/>
          </a:xfrm>
          <a:prstGeom prst="rect">
            <a:avLst/>
          </a:prstGeom>
        </p:spPr>
        <p:txBody>
          <a:bodyPr wrap="square">
            <a:spAutoFit/>
          </a:bodyPr>
          <a:lstStyle/>
          <a:p>
            <a:pPr>
              <a:lnSpc>
                <a:spcPct val="130000"/>
              </a:lnSpc>
              <a:spcBef>
                <a:spcPts val="600"/>
              </a:spcBef>
            </a:pPr>
            <a:r>
              <a:rPr lang="zh-CN" altLang="en-US" sz="1400" dirty="0">
                <a:solidFill>
                  <a:schemeClr val="tx1">
                    <a:lumMod val="85000"/>
                    <a:lumOff val="15000"/>
                  </a:schemeClr>
                </a:solidFill>
              </a:rPr>
              <a:t>旅游网站与民宿网站的产生；新的交流模式便捷了消费者与服务提供者的互动，在线评论形成顾客价值。</a:t>
            </a:r>
            <a:endParaRPr lang="en-US" altLang="zh-CN" sz="1400" dirty="0">
              <a:solidFill>
                <a:schemeClr val="tx1">
                  <a:lumMod val="85000"/>
                  <a:lumOff val="15000"/>
                </a:schemeClr>
              </a:solidFill>
            </a:endParaRPr>
          </a:p>
        </p:txBody>
      </p:sp>
      <p:sp>
        <p:nvSpPr>
          <p:cNvPr id="41" name="文本框 40">
            <a:extLst>
              <a:ext uri="{FF2B5EF4-FFF2-40B4-BE49-F238E27FC236}">
                <a16:creationId xmlns:a16="http://schemas.microsoft.com/office/drawing/2014/main" id="{2221374E-50EC-4C20-95E1-19D13CE43F23}"/>
              </a:ext>
            </a:extLst>
          </p:cNvPr>
          <p:cNvSpPr txBox="1"/>
          <p:nvPr/>
        </p:nvSpPr>
        <p:spPr>
          <a:xfrm>
            <a:off x="1340398" y="3791909"/>
            <a:ext cx="3057247" cy="338554"/>
          </a:xfrm>
          <a:prstGeom prst="rect">
            <a:avLst/>
          </a:prstGeom>
          <a:noFill/>
        </p:spPr>
        <p:txBody>
          <a:bodyPr wrap="none" rtlCol="0">
            <a:spAutoFit/>
          </a:bodyPr>
          <a:lstStyle/>
          <a:p>
            <a:r>
              <a:rPr lang="zh-CN" altLang="en-US" sz="1600" b="1" dirty="0"/>
              <a:t>互联网带动民宿消费与价值共创</a:t>
            </a:r>
          </a:p>
        </p:txBody>
      </p:sp>
    </p:spTree>
    <p:extLst>
      <p:ext uri="{BB962C8B-B14F-4D97-AF65-F5344CB8AC3E}">
        <p14:creationId xmlns:p14="http://schemas.microsoft.com/office/powerpoint/2010/main" val="1308409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48640" y="546354"/>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053143" y="2164433"/>
            <a:ext cx="4297680" cy="645160"/>
          </a:xfrm>
          <a:prstGeom prst="rect">
            <a:avLst/>
          </a:prstGeom>
        </p:spPr>
        <p:txBody>
          <a:bodyPr wrap="none">
            <a:spAutoFit/>
          </a:bodyPr>
          <a:lstStyle/>
          <a:p>
            <a:pPr>
              <a:spcAft>
                <a:spcPts val="0"/>
              </a:spcAft>
            </a:pPr>
            <a:r>
              <a:rPr lang="zh-CN" altLang="en-US" sz="3600" b="1" kern="100">
                <a:solidFill>
                  <a:schemeClr val="accent1"/>
                </a:solidFill>
                <a:latin typeface="+mn-ea"/>
                <a:cs typeface="Times New Roman" panose="02020603050405020304" pitchFamily="18" charset="0"/>
              </a:rPr>
              <a:t>数据来源及获取方案</a:t>
            </a:r>
          </a:p>
        </p:txBody>
      </p:sp>
      <p:grpSp>
        <p:nvGrpSpPr>
          <p:cNvPr id="18" name="Group 69"/>
          <p:cNvGrpSpPr/>
          <p:nvPr/>
        </p:nvGrpSpPr>
        <p:grpSpPr>
          <a:xfrm>
            <a:off x="1604335" y="2195509"/>
            <a:ext cx="706108" cy="662656"/>
            <a:chOff x="10074275" y="1647825"/>
            <a:chExt cx="464344" cy="435769"/>
          </a:xfrm>
          <a:solidFill>
            <a:sysClr val="window" lastClr="FFFFFF"/>
          </a:solidFill>
        </p:grpSpPr>
        <p:sp>
          <p:nvSpPr>
            <p:cNvPr id="19"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2"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4"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5"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6"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7"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8"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extLst>
      <p:ext uri="{BB962C8B-B14F-4D97-AF65-F5344CB8AC3E}">
        <p14:creationId xmlns:p14="http://schemas.microsoft.com/office/powerpoint/2010/main" val="1779504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453" y="456520"/>
            <a:ext cx="2468880" cy="398780"/>
          </a:xfrm>
          <a:prstGeom prst="rect">
            <a:avLst/>
          </a:prstGeom>
        </p:spPr>
        <p:txBody>
          <a:bodyPr wrap="none">
            <a:spAutoFit/>
          </a:bodyPr>
          <a:lstStyle/>
          <a:p>
            <a:pPr>
              <a:spcAft>
                <a:spcPts val="0"/>
              </a:spcAft>
            </a:pPr>
            <a:r>
              <a:rPr lang="zh-CN" altLang="en-US" sz="2000" b="1" kern="100">
                <a:solidFill>
                  <a:schemeClr val="accent1"/>
                </a:solidFill>
                <a:latin typeface="+mn-ea"/>
                <a:cs typeface="Times New Roman" panose="02020603050405020304" pitchFamily="18" charset="0"/>
              </a:rPr>
              <a:t>数据来源及获取方案</a:t>
            </a:r>
          </a:p>
        </p:txBody>
      </p:sp>
      <p:sp>
        <p:nvSpPr>
          <p:cNvPr id="63" name="椭圆 62"/>
          <p:cNvSpPr/>
          <p:nvPr/>
        </p:nvSpPr>
        <p:spPr>
          <a:xfrm>
            <a:off x="917249" y="1053771"/>
            <a:ext cx="901533" cy="901533"/>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2" name="矩形 71"/>
          <p:cNvSpPr/>
          <p:nvPr/>
        </p:nvSpPr>
        <p:spPr>
          <a:xfrm>
            <a:off x="1886585" y="1084580"/>
            <a:ext cx="6523355" cy="829945"/>
          </a:xfrm>
          <a:prstGeom prst="rect">
            <a:avLst/>
          </a:prstGeom>
        </p:spPr>
        <p:txBody>
          <a:bodyPr wrap="square">
            <a:spAutoFit/>
          </a:bodyPr>
          <a:lstStyle/>
          <a:p>
            <a:pPr algn="l">
              <a:spcAft>
                <a:spcPts val="0"/>
              </a:spcAft>
            </a:pPr>
            <a:r>
              <a:rPr lang="en-US" altLang="zh-CN" sz="1400" kern="100">
                <a:solidFill>
                  <a:schemeClr val="accent1"/>
                </a:solidFill>
                <a:latin typeface="+mj-lt"/>
                <a:cs typeface="Times New Roman" panose="02020603050405020304" pitchFamily="18" charset="0"/>
              </a:rPr>
              <a:t>     </a:t>
            </a:r>
            <a:r>
              <a:rPr lang="en-US" altLang="zh-CN" sz="1600" kern="100">
                <a:solidFill>
                  <a:schemeClr val="accent1"/>
                </a:solidFill>
                <a:latin typeface="+mj-lt"/>
                <a:cs typeface="Times New Roman" panose="02020603050405020304" pitchFamily="18" charset="0"/>
              </a:rPr>
              <a:t>   Airbnb是AirBed and Breakfast ("Air-b-n-b")的缩写，中文名：爱彼迎</a:t>
            </a:r>
            <a:r>
              <a:rPr lang="zh-CN" altLang="en-US" sz="1600" kern="100">
                <a:solidFill>
                  <a:schemeClr val="accent1"/>
                </a:solidFill>
                <a:latin typeface="+mj-lt"/>
                <a:cs typeface="Times New Roman" panose="02020603050405020304" pitchFamily="18" charset="0"/>
              </a:rPr>
              <a:t>，是全球最大的特色民宿短租、度假公寓预订平台。其社区平台分布在191个国家、65,000个城市，被时代周刊称为“住房中的EBay”。</a:t>
            </a:r>
          </a:p>
        </p:txBody>
      </p:sp>
      <p:grpSp>
        <p:nvGrpSpPr>
          <p:cNvPr id="27" name="组合 26"/>
          <p:cNvGrpSpPr/>
          <p:nvPr/>
        </p:nvGrpSpPr>
        <p:grpSpPr>
          <a:xfrm>
            <a:off x="1171453" y="1247325"/>
            <a:ext cx="352547" cy="513912"/>
            <a:chOff x="2528974" y="2863357"/>
            <a:chExt cx="246811" cy="359779"/>
          </a:xfrm>
          <a:solidFill>
            <a:sysClr val="window" lastClr="FFFFFF"/>
          </a:solidFill>
        </p:grpSpPr>
        <p:sp>
          <p:nvSpPr>
            <p:cNvPr id="28"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9"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pic>
        <p:nvPicPr>
          <p:cNvPr id="5" name="图片 4"/>
          <p:cNvPicPr>
            <a:picLocks noChangeAspect="1"/>
          </p:cNvPicPr>
          <p:nvPr/>
        </p:nvPicPr>
        <p:blipFill>
          <a:blip r:embed="rId2"/>
          <a:srcRect r="7920" b="20143"/>
          <a:stretch>
            <a:fillRect/>
          </a:stretch>
        </p:blipFill>
        <p:spPr>
          <a:xfrm>
            <a:off x="1818640" y="2054225"/>
            <a:ext cx="6393815" cy="2628265"/>
          </a:xfrm>
          <a:prstGeom prst="rect">
            <a:avLst/>
          </a:prstGeom>
        </p:spPr>
      </p:pic>
    </p:spTree>
    <p:extLst>
      <p:ext uri="{BB962C8B-B14F-4D97-AF65-F5344CB8AC3E}">
        <p14:creationId xmlns:p14="http://schemas.microsoft.com/office/powerpoint/2010/main" val="293056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39445" y="522859"/>
            <a:ext cx="8046720" cy="4098798"/>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59299" y="1588576"/>
            <a:ext cx="1796181" cy="1796181"/>
          </a:xfrm>
          <a:prstGeom prst="ellipse">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矩形 22"/>
          <p:cNvSpPr/>
          <p:nvPr/>
        </p:nvSpPr>
        <p:spPr>
          <a:xfrm>
            <a:off x="3328098" y="2191103"/>
            <a:ext cx="2011680" cy="645160"/>
          </a:xfrm>
          <a:prstGeom prst="rect">
            <a:avLst/>
          </a:prstGeom>
        </p:spPr>
        <p:txBody>
          <a:bodyPr wrap="none">
            <a:spAutoFit/>
          </a:bodyPr>
          <a:lstStyle/>
          <a:p>
            <a:pPr>
              <a:spcAft>
                <a:spcPts val="0"/>
              </a:spcAft>
            </a:pPr>
            <a:r>
              <a:rPr lang="zh-CN" altLang="en-US" sz="3600" b="1" kern="100">
                <a:solidFill>
                  <a:schemeClr val="accent1"/>
                </a:solidFill>
                <a:latin typeface="+mn-ea"/>
                <a:cs typeface="Times New Roman" panose="02020603050405020304" pitchFamily="18" charset="0"/>
              </a:rPr>
              <a:t>数据结构</a:t>
            </a:r>
          </a:p>
        </p:txBody>
      </p:sp>
      <p:grpSp>
        <p:nvGrpSpPr>
          <p:cNvPr id="14" name="组合 13"/>
          <p:cNvGrpSpPr/>
          <p:nvPr/>
        </p:nvGrpSpPr>
        <p:grpSpPr>
          <a:xfrm>
            <a:off x="1548407" y="2075842"/>
            <a:ext cx="817965" cy="821648"/>
            <a:chOff x="5478463" y="2630488"/>
            <a:chExt cx="352425" cy="354012"/>
          </a:xfrm>
        </p:grpSpPr>
        <p:sp>
          <p:nvSpPr>
            <p:cNvPr id="16" name="AutoShape 37"/>
            <p:cNvSpPr/>
            <p:nvPr/>
          </p:nvSpPr>
          <p:spPr bwMode="auto">
            <a:xfrm>
              <a:off x="5478463" y="2663825"/>
              <a:ext cx="320675" cy="320675"/>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7" name="AutoShape 38"/>
            <p:cNvSpPr/>
            <p:nvPr/>
          </p:nvSpPr>
          <p:spPr bwMode="auto">
            <a:xfrm>
              <a:off x="5632450" y="2808288"/>
              <a:ext cx="53975" cy="539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8" name="AutoShape 39"/>
            <p:cNvSpPr/>
            <p:nvPr/>
          </p:nvSpPr>
          <p:spPr bwMode="auto">
            <a:xfrm>
              <a:off x="5775325" y="2630488"/>
              <a:ext cx="55563"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19" name="AutoShape 40"/>
            <p:cNvSpPr/>
            <p:nvPr/>
          </p:nvSpPr>
          <p:spPr bwMode="auto">
            <a:xfrm>
              <a:off x="5565775" y="2797175"/>
              <a:ext cx="44450"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41"/>
            <p:cNvSpPr/>
            <p:nvPr/>
          </p:nvSpPr>
          <p:spPr bwMode="auto">
            <a:xfrm>
              <a:off x="5610225" y="28733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42"/>
            <p:cNvSpPr/>
            <p:nvPr/>
          </p:nvSpPr>
          <p:spPr bwMode="auto">
            <a:xfrm>
              <a:off x="5786438" y="2708275"/>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ysClr val="window" lastClr="FFFFFF"/>
            </a:solid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FFFFFF"/>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spTree>
    <p:extLst>
      <p:ext uri="{BB962C8B-B14F-4D97-AF65-F5344CB8AC3E}">
        <p14:creationId xmlns:p14="http://schemas.microsoft.com/office/powerpoint/2010/main" val="52955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3390" y="431800"/>
            <a:ext cx="1335405" cy="398780"/>
          </a:xfrm>
          <a:prstGeom prst="rect">
            <a:avLst/>
          </a:prstGeom>
        </p:spPr>
        <p:txBody>
          <a:bodyPr wrap="square">
            <a:spAutoFit/>
          </a:bodyPr>
          <a:lstStyle/>
          <a:p>
            <a:pPr>
              <a:spcAft>
                <a:spcPts val="0"/>
              </a:spcAft>
            </a:pPr>
            <a:r>
              <a:rPr lang="zh-CN" altLang="en-US" sz="2000" b="1" kern="100">
                <a:solidFill>
                  <a:schemeClr val="accent1"/>
                </a:solidFill>
                <a:latin typeface="+mn-ea"/>
                <a:cs typeface="Times New Roman" panose="02020603050405020304" pitchFamily="18" charset="0"/>
              </a:rPr>
              <a:t>数据结构</a:t>
            </a:r>
          </a:p>
        </p:txBody>
      </p:sp>
      <p:sp>
        <p:nvSpPr>
          <p:cNvPr id="37" name="矩形 36"/>
          <p:cNvSpPr/>
          <p:nvPr/>
        </p:nvSpPr>
        <p:spPr>
          <a:xfrm>
            <a:off x="656414" y="1687256"/>
            <a:ext cx="6325998" cy="410845"/>
          </a:xfrm>
          <a:prstGeom prst="rect">
            <a:avLst/>
          </a:prstGeom>
        </p:spPr>
        <p:txBody>
          <a:bodyPr wrap="square">
            <a:spAutoFit/>
          </a:bodyPr>
          <a:lstStyle/>
          <a:p>
            <a:pPr>
              <a:lnSpc>
                <a:spcPct val="130000"/>
              </a:lnSpc>
              <a:spcBef>
                <a:spcPts val="600"/>
              </a:spcBef>
            </a:pPr>
            <a:r>
              <a:rPr lang="zh-CN" altLang="en-US" sz="1600">
                <a:solidFill>
                  <a:schemeClr val="tx1">
                    <a:lumMod val="85000"/>
                    <a:lumOff val="15000"/>
                  </a:schemeClr>
                </a:solidFill>
              </a:rPr>
              <a:t>订单的数量</a:t>
            </a:r>
            <a:r>
              <a:rPr lang="en-US" altLang="zh-CN" sz="1600">
                <a:solidFill>
                  <a:schemeClr val="tx1">
                    <a:lumMod val="85000"/>
                    <a:lumOff val="15000"/>
                  </a:schemeClr>
                </a:solidFill>
              </a:rPr>
              <a:t>——</a:t>
            </a:r>
            <a:r>
              <a:rPr lang="zh-CN" altLang="en-US" sz="1600">
                <a:solidFill>
                  <a:schemeClr val="tx1">
                    <a:lumMod val="85000"/>
                    <a:lumOff val="15000"/>
                  </a:schemeClr>
                </a:solidFill>
              </a:rPr>
              <a:t>用评论数量来衡量</a:t>
            </a:r>
          </a:p>
        </p:txBody>
      </p:sp>
      <p:sp>
        <p:nvSpPr>
          <p:cNvPr id="6" name="矩形 5"/>
          <p:cNvSpPr/>
          <p:nvPr/>
        </p:nvSpPr>
        <p:spPr>
          <a:xfrm>
            <a:off x="388620" y="1407160"/>
            <a:ext cx="8220710" cy="30429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56590" y="1172845"/>
            <a:ext cx="1304925" cy="398780"/>
          </a:xfrm>
          <a:prstGeom prst="rect">
            <a:avLst/>
          </a:prstGeom>
          <a:solidFill>
            <a:schemeClr val="accent1"/>
          </a:solidFill>
        </p:spPr>
        <p:txBody>
          <a:bodyPr wrap="square">
            <a:spAutoFit/>
          </a:bodyPr>
          <a:lstStyle/>
          <a:p>
            <a:pPr algn="ctr">
              <a:spcAft>
                <a:spcPts val="0"/>
              </a:spcAft>
            </a:pPr>
            <a:r>
              <a:rPr lang="zh-CN" altLang="en-US" sz="2000" kern="100">
                <a:solidFill>
                  <a:schemeClr val="bg1"/>
                </a:solidFill>
                <a:latin typeface="+mj-lt"/>
                <a:cs typeface="Times New Roman" panose="02020603050405020304" pitchFamily="18" charset="0"/>
              </a:rPr>
              <a:t>因变量</a:t>
            </a:r>
          </a:p>
        </p:txBody>
      </p:sp>
      <p:sp>
        <p:nvSpPr>
          <p:cNvPr id="2" name="文本框 1"/>
          <p:cNvSpPr txBox="1"/>
          <p:nvPr/>
        </p:nvSpPr>
        <p:spPr>
          <a:xfrm>
            <a:off x="656590" y="2383790"/>
            <a:ext cx="7874000" cy="1568450"/>
          </a:xfrm>
          <a:prstGeom prst="rect">
            <a:avLst/>
          </a:prstGeom>
          <a:noFill/>
        </p:spPr>
        <p:txBody>
          <a:bodyPr wrap="square" rtlCol="0">
            <a:spAutoFit/>
          </a:bodyPr>
          <a:lstStyle/>
          <a:p>
            <a:r>
              <a:rPr lang="zh-CN" altLang="en-US" sz="1600" dirty="0"/>
              <a:t>我们将订单的数量看作价值共创的结果表现，因而评论数量越多，认为基于在线旅游网站在线评论数据的民宿旅游价值共创结果越显著。</a:t>
            </a:r>
          </a:p>
          <a:p>
            <a:endParaRPr lang="zh-CN" altLang="en-US" sz="1600" dirty="0"/>
          </a:p>
          <a:p>
            <a:r>
              <a:rPr lang="zh-CN" altLang="en-US" sz="1600" dirty="0">
                <a:sym typeface="+mn-ea"/>
              </a:rPr>
              <a:t>评论数量作为网站平台提供或显示的针对某一产品的所有已发布评论的统计数据，评论数量反映了进行评论的消费者数量，是购买产品的顾客数量的象征，也被看作产品受欢迎度的标志。</a:t>
            </a:r>
          </a:p>
        </p:txBody>
      </p:sp>
    </p:spTree>
    <p:extLst>
      <p:ext uri="{BB962C8B-B14F-4D97-AF65-F5344CB8AC3E}">
        <p14:creationId xmlns:p14="http://schemas.microsoft.com/office/powerpoint/2010/main" val="2331677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3390" y="431800"/>
            <a:ext cx="1335405" cy="398780"/>
          </a:xfrm>
          <a:prstGeom prst="rect">
            <a:avLst/>
          </a:prstGeom>
        </p:spPr>
        <p:txBody>
          <a:bodyPr wrap="square">
            <a:spAutoFit/>
          </a:bodyPr>
          <a:lstStyle/>
          <a:p>
            <a:pPr>
              <a:spcAft>
                <a:spcPts val="0"/>
              </a:spcAft>
            </a:pPr>
            <a:r>
              <a:rPr lang="zh-CN" altLang="en-US" sz="2000" b="1" kern="100">
                <a:solidFill>
                  <a:schemeClr val="accent1"/>
                </a:solidFill>
                <a:latin typeface="+mn-ea"/>
                <a:cs typeface="Times New Roman" panose="02020603050405020304" pitchFamily="18" charset="0"/>
              </a:rPr>
              <a:t>数据结构</a:t>
            </a:r>
          </a:p>
        </p:txBody>
      </p:sp>
      <p:sp>
        <p:nvSpPr>
          <p:cNvPr id="37" name="矩形 36"/>
          <p:cNvSpPr/>
          <p:nvPr/>
        </p:nvSpPr>
        <p:spPr>
          <a:xfrm>
            <a:off x="575945" y="1633220"/>
            <a:ext cx="7012940" cy="2638425"/>
          </a:xfrm>
          <a:prstGeom prst="rect">
            <a:avLst/>
          </a:prstGeom>
        </p:spPr>
        <p:txBody>
          <a:bodyPr wrap="square">
            <a:spAutoFit/>
          </a:bodyPr>
          <a:lstStyle/>
          <a:p>
            <a:pPr>
              <a:lnSpc>
                <a:spcPct val="130000"/>
              </a:lnSpc>
              <a:spcBef>
                <a:spcPts val="600"/>
              </a:spcBef>
            </a:pPr>
            <a:r>
              <a:rPr lang="zh-CN" altLang="en-US" sz="1600" dirty="0">
                <a:solidFill>
                  <a:schemeClr val="tx1">
                    <a:lumMod val="85000"/>
                    <a:lumOff val="15000"/>
                  </a:schemeClr>
                </a:solidFill>
              </a:rPr>
              <a:t>①回复率：总回复数量占总评价数量的比率。</a:t>
            </a:r>
          </a:p>
          <a:p>
            <a:pPr>
              <a:lnSpc>
                <a:spcPct val="130000"/>
              </a:lnSpc>
              <a:spcBef>
                <a:spcPts val="600"/>
              </a:spcBef>
            </a:pPr>
            <a:r>
              <a:rPr lang="zh-CN" altLang="en-US" sz="1600" dirty="0">
                <a:solidFill>
                  <a:schemeClr val="tx1">
                    <a:lumMod val="85000"/>
                    <a:lumOff val="15000"/>
                  </a:schemeClr>
                </a:solidFill>
              </a:rPr>
              <a:t>②回复效率：回复时间的快慢。</a:t>
            </a:r>
          </a:p>
          <a:p>
            <a:pPr>
              <a:lnSpc>
                <a:spcPct val="130000"/>
              </a:lnSpc>
              <a:spcBef>
                <a:spcPts val="600"/>
              </a:spcBef>
            </a:pPr>
            <a:r>
              <a:rPr lang="zh-CN" altLang="en-US" sz="1600" dirty="0">
                <a:solidFill>
                  <a:schemeClr val="tx1">
                    <a:lumMod val="85000"/>
                    <a:lumOff val="15000"/>
                  </a:schemeClr>
                </a:solidFill>
              </a:rPr>
              <a:t>③回复质量：回复内容的有用性、认真程度。</a:t>
            </a:r>
          </a:p>
          <a:p>
            <a:pPr>
              <a:lnSpc>
                <a:spcPct val="130000"/>
              </a:lnSpc>
              <a:spcBef>
                <a:spcPts val="600"/>
              </a:spcBef>
            </a:pPr>
            <a:endParaRPr lang="zh-CN" altLang="en-US" sz="1600" dirty="0">
              <a:solidFill>
                <a:schemeClr val="tx1">
                  <a:lumMod val="85000"/>
                  <a:lumOff val="15000"/>
                </a:schemeClr>
              </a:solidFill>
            </a:endParaRPr>
          </a:p>
          <a:p>
            <a:pPr>
              <a:lnSpc>
                <a:spcPct val="130000"/>
              </a:lnSpc>
              <a:spcBef>
                <a:spcPts val="600"/>
              </a:spcBef>
            </a:pPr>
            <a:r>
              <a:rPr lang="zh-CN" altLang="en-US" sz="1600" dirty="0">
                <a:solidFill>
                  <a:schemeClr val="tx1">
                    <a:lumMod val="85000"/>
                    <a:lumOff val="15000"/>
                  </a:schemeClr>
                </a:solidFill>
              </a:rPr>
              <a:t>          以上三个变量反映了房东在该平台评论区的价值创造能力，反映了房东提供服务的能力及质量，顾客可以通过评论区的回复绩效判断该房源的质量以及服务的态度。</a:t>
            </a:r>
          </a:p>
        </p:txBody>
      </p:sp>
      <p:sp>
        <p:nvSpPr>
          <p:cNvPr id="6" name="矩形 5"/>
          <p:cNvSpPr/>
          <p:nvPr/>
        </p:nvSpPr>
        <p:spPr>
          <a:xfrm>
            <a:off x="388620" y="1361440"/>
            <a:ext cx="8220710" cy="331025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56590" y="1127125"/>
            <a:ext cx="1304925" cy="398780"/>
          </a:xfrm>
          <a:prstGeom prst="rect">
            <a:avLst/>
          </a:prstGeom>
          <a:solidFill>
            <a:schemeClr val="accent1"/>
          </a:solidFill>
        </p:spPr>
        <p:txBody>
          <a:bodyPr wrap="square">
            <a:spAutoFit/>
          </a:bodyPr>
          <a:lstStyle/>
          <a:p>
            <a:pPr algn="ctr">
              <a:spcAft>
                <a:spcPts val="0"/>
              </a:spcAft>
            </a:pPr>
            <a:r>
              <a:rPr lang="zh-CN" altLang="en-US" sz="2000" kern="100">
                <a:solidFill>
                  <a:schemeClr val="bg1"/>
                </a:solidFill>
                <a:latin typeface="+mj-lt"/>
                <a:cs typeface="Times New Roman" panose="02020603050405020304" pitchFamily="18" charset="0"/>
              </a:rPr>
              <a:t>自变量</a:t>
            </a:r>
          </a:p>
        </p:txBody>
      </p:sp>
    </p:spTree>
    <p:extLst>
      <p:ext uri="{BB962C8B-B14F-4D97-AF65-F5344CB8AC3E}">
        <p14:creationId xmlns:p14="http://schemas.microsoft.com/office/powerpoint/2010/main" val="221302521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EFSHAPE" val="371023044"/>
  <p:tag name="KSO_WM_UNIT_PLACING_PICTURE_USER_VIEWPORT" val="{&quot;height&quot;:4630,&quot;width&quot;:4600}"/>
</p:tagLst>
</file>

<file path=ppt/theme/theme1.xml><?xml version="1.0" encoding="utf-8"?>
<a:theme xmlns:a="http://schemas.openxmlformats.org/drawingml/2006/main" name="Office 主题​​">
  <a:themeElements>
    <a:clrScheme name="沉稳简约1">
      <a:dk1>
        <a:sysClr val="windowText" lastClr="000000"/>
      </a:dk1>
      <a:lt1>
        <a:sysClr val="window" lastClr="FFFFFF"/>
      </a:lt1>
      <a:dk2>
        <a:srgbClr val="44546A"/>
      </a:dk2>
      <a:lt2>
        <a:srgbClr val="E7E6E6"/>
      </a:lt2>
      <a:accent1>
        <a:srgbClr val="222B34"/>
      </a:accent1>
      <a:accent2>
        <a:srgbClr val="F6F4F7"/>
      </a:accent2>
      <a:accent3>
        <a:srgbClr val="A5A5A5"/>
      </a:accent3>
      <a:accent4>
        <a:srgbClr val="FFC000"/>
      </a:accent4>
      <a:accent5>
        <a:srgbClr val="5B9BD5"/>
      </a:accent5>
      <a:accent6>
        <a:srgbClr val="70AD47"/>
      </a:accent6>
      <a:hlink>
        <a:srgbClr val="000000"/>
      </a:hlink>
      <a:folHlink>
        <a:srgbClr val="954F72"/>
      </a:folHlink>
    </a:clrScheme>
    <a:fontScheme name="自定义 1">
      <a:majorFont>
        <a:latin typeface="Arial"/>
        <a:ea typeface="微软雅黑"/>
        <a:cs typeface=""/>
      </a:majorFont>
      <a:minorFont>
        <a:latin typeface="Calibri Ligh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492</TotalTime>
  <Words>872</Words>
  <Application>Microsoft Office PowerPoint</Application>
  <PresentationFormat>全屏显示(16:9)</PresentationFormat>
  <Paragraphs>85</Paragraphs>
  <Slides>15</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6" baseType="lpstr">
      <vt:lpstr>Gill Sans</vt:lpstr>
      <vt:lpstr>等线</vt:lpstr>
      <vt:lpstr>宋体</vt:lpstr>
      <vt:lpstr>微软雅黑</vt:lpstr>
      <vt:lpstr>Arial</vt:lpstr>
      <vt:lpstr>Calibri</vt:lpstr>
      <vt:lpstr>Calibri Light</vt:lpstr>
      <vt:lpstr>Times New Roman</vt:lpstr>
      <vt:lpstr>Wingdings</vt:lpstr>
      <vt:lpstr>Office 主题​​</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惠 康欣</cp:lastModifiedBy>
  <cp:revision>109</cp:revision>
  <dcterms:created xsi:type="dcterms:W3CDTF">2017-10-30T02:36:03Z</dcterms:created>
  <dcterms:modified xsi:type="dcterms:W3CDTF">2020-04-16T04:43:19Z</dcterms:modified>
</cp:coreProperties>
</file>