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0" r:id="rId2"/>
    <p:sldId id="279" r:id="rId3"/>
    <p:sldId id="281" r:id="rId4"/>
    <p:sldId id="280" r:id="rId5"/>
    <p:sldId id="282" r:id="rId6"/>
    <p:sldId id="294" r:id="rId7"/>
    <p:sldId id="287" r:id="rId8"/>
    <p:sldId id="293" r:id="rId9"/>
    <p:sldId id="295" r:id="rId10"/>
    <p:sldId id="292" r:id="rId11"/>
    <p:sldId id="28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A4A3A4"/>
          </p15:clr>
        </p15:guide>
        <p15:guide id="2" pos="1202">
          <p15:clr>
            <a:srgbClr val="A4A3A4"/>
          </p15:clr>
        </p15:guide>
        <p15:guide id="3" pos="5602">
          <p15:clr>
            <a:srgbClr val="A4A3A4"/>
          </p15:clr>
        </p15:guide>
        <p15:guide id="4" orient="horz" pos="3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" y="11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686418" y="2365689"/>
            <a:ext cx="603242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基于在线旅游网站在线评论数据的民宿旅游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价值共创研究（回复绩效）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04701" y="3930445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小组成员：惠康欣、韩思雨、邓昕、林云婷</a:t>
            </a:r>
          </a:p>
        </p:txBody>
      </p:sp>
    </p:spTree>
    <p:extLst>
      <p:ext uri="{BB962C8B-B14F-4D97-AF65-F5344CB8AC3E}">
        <p14:creationId xmlns:p14="http://schemas.microsoft.com/office/powerpoint/2010/main" val="23755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73603" y="53310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未解决的问题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573603" y="1046496"/>
            <a:ext cx="639280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回复质量的度量有待改进。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负的回复间隔暂未处置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EA6E9-E34D-423A-ABC6-6297B9CD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" y="1952558"/>
            <a:ext cx="5869172" cy="26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327893" y="23966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感谢观看！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76087" y="3056683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751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2555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数据爬取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携程</a:t>
            </a:r>
          </a:p>
        </p:txBody>
      </p:sp>
      <p:pic>
        <p:nvPicPr>
          <p:cNvPr id="10" name="图片 9" descr="[4{TN2TWSJCVO5WBGU1~B$K"/>
          <p:cNvPicPr>
            <a:picLocks noChangeAspect="1"/>
          </p:cNvPicPr>
          <p:nvPr/>
        </p:nvPicPr>
        <p:blipFill>
          <a:blip r:embed="rId2"/>
          <a:srcRect l="11124"/>
          <a:stretch>
            <a:fillRect/>
          </a:stretch>
        </p:blipFill>
        <p:spPr>
          <a:xfrm>
            <a:off x="228600" y="1109980"/>
            <a:ext cx="5423535" cy="3759200"/>
          </a:xfrm>
          <a:prstGeom prst="rect">
            <a:avLst/>
          </a:prstGeom>
        </p:spPr>
      </p:pic>
      <p:pic>
        <p:nvPicPr>
          <p:cNvPr id="11" name="图片 10" descr="G3(DS)_]MS$G(5X4G`60BR3"/>
          <p:cNvPicPr>
            <a:picLocks noChangeAspect="1"/>
          </p:cNvPicPr>
          <p:nvPr/>
        </p:nvPicPr>
        <p:blipFill>
          <a:blip r:embed="rId3"/>
          <a:srcRect l="8221"/>
          <a:stretch>
            <a:fillRect/>
          </a:stretch>
        </p:blipFill>
        <p:spPr>
          <a:xfrm>
            <a:off x="228600" y="1206500"/>
            <a:ext cx="7762875" cy="34207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7810" y="2603500"/>
            <a:ext cx="1908175" cy="2508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9580" y="3596005"/>
            <a:ext cx="3314700" cy="8648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20" y="1637665"/>
            <a:ext cx="4879975" cy="344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2555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数据爬取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携程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871EA4-ABF7-4EDF-A4C5-B396136A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" y="1129987"/>
            <a:ext cx="8973879" cy="3112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2555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数据爬取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携程</a:t>
            </a: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660400"/>
            <a:ext cx="7082155" cy="4387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75" y="2633980"/>
            <a:ext cx="5749925" cy="2581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7165" y="2409825"/>
            <a:ext cx="7058025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20" y="0"/>
            <a:ext cx="5040630" cy="235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22555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数据爬取</a:t>
            </a: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携程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2" y="1064643"/>
            <a:ext cx="4335752" cy="3533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3000" y="46738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常见的评论与回复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6FB42-8C7D-454E-9627-441FFF02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9" y="1325526"/>
            <a:ext cx="6189292" cy="2951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798C28-4A19-42F9-83A3-5436BD8A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00" y="1155405"/>
            <a:ext cx="5840318" cy="35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82010" y="45513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数据爬取结果与数据处理</a:t>
            </a:r>
          </a:p>
        </p:txBody>
      </p:sp>
      <p:sp>
        <p:nvSpPr>
          <p:cNvPr id="5" name="矩形 4"/>
          <p:cNvSpPr/>
          <p:nvPr/>
        </p:nvSpPr>
        <p:spPr>
          <a:xfrm>
            <a:off x="482010" y="920673"/>
            <a:ext cx="8052812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+mn-ea"/>
              </a:rPr>
              <a:t>爬取</a:t>
            </a:r>
            <a:r>
              <a:rPr lang="en-US" altLang="zh-CN" sz="1600" dirty="0">
                <a:latin typeface="+mn-ea"/>
              </a:rPr>
              <a:t>56</a:t>
            </a:r>
            <a:r>
              <a:rPr lang="zh-CN" altLang="en-US" sz="1600" dirty="0">
                <a:latin typeface="+mn-ea"/>
              </a:rPr>
              <a:t>个旅游城市的房源信息，删除评论数小于等于</a:t>
            </a:r>
            <a:r>
              <a:rPr lang="en-US" altLang="zh-CN" sz="1600" dirty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的房源，共得到</a:t>
            </a:r>
            <a:r>
              <a:rPr lang="en-US" altLang="zh-CN" sz="1600" dirty="0">
                <a:latin typeface="+mn-ea"/>
              </a:rPr>
              <a:t>21156</a:t>
            </a:r>
            <a:r>
              <a:rPr lang="zh-CN" altLang="en-US" sz="1600" dirty="0">
                <a:latin typeface="+mn-ea"/>
              </a:rPr>
              <a:t>个房源信息，</a:t>
            </a:r>
            <a:r>
              <a:rPr lang="en-US" altLang="zh-CN" sz="1600" dirty="0">
                <a:latin typeface="+mn-ea"/>
              </a:rPr>
              <a:t>1190747</a:t>
            </a:r>
            <a:r>
              <a:rPr lang="zh-CN" altLang="en-US" sz="1600" dirty="0">
                <a:latin typeface="+mn-ea"/>
              </a:rPr>
              <a:t>条评论，其中有</a:t>
            </a:r>
            <a:r>
              <a:rPr lang="en-US" altLang="zh-CN" sz="1600" dirty="0">
                <a:latin typeface="+mn-ea"/>
              </a:rPr>
              <a:t>824656</a:t>
            </a:r>
            <a:r>
              <a:rPr lang="zh-CN" altLang="en-US" sz="1600" dirty="0">
                <a:latin typeface="+mn-ea"/>
              </a:rPr>
              <a:t>条房主回复，回复率</a:t>
            </a:r>
            <a:r>
              <a:rPr lang="en-US" altLang="zh-CN" sz="1600" dirty="0">
                <a:latin typeface="+mn-ea"/>
              </a:rPr>
              <a:t>69.26%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+mn-ea"/>
              </a:rPr>
              <a:t>对每个房源按月统计当月评论数（销量）、上月回复率、平均回复时效、平均回复字数等信息，共得到</a:t>
            </a:r>
            <a:r>
              <a:rPr lang="en-US" altLang="zh-CN" sz="1600" dirty="0">
                <a:latin typeface="+mn-ea"/>
              </a:rPr>
              <a:t>254691</a:t>
            </a:r>
            <a:r>
              <a:rPr lang="zh-CN" altLang="en-US" sz="1600" dirty="0">
                <a:latin typeface="+mn-ea"/>
              </a:rPr>
              <a:t>条有效数据进行回归分析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4314B6-4FA8-400C-9AFA-6E695B29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4" y="2446860"/>
            <a:ext cx="8052812" cy="24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8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73603" y="53310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相关性分析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23152" y="1128284"/>
            <a:ext cx="7451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当月相对评论数、上月回复率、上月平均回复间隔、上月平均回复字数</a:t>
            </a:r>
            <a:endParaRPr lang="en-US" altLang="zh-CN" sz="1600" dirty="0"/>
          </a:p>
          <a:p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A382CC-8A7F-44BE-84B9-EA50B416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0" y="1783148"/>
            <a:ext cx="4534383" cy="27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73603" y="53310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初步回归分析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4A71CF-B8B3-4907-A0C8-EB0322A4399F}"/>
              </a:ext>
            </a:extLst>
          </p:cNvPr>
          <p:cNvSpPr/>
          <p:nvPr/>
        </p:nvSpPr>
        <p:spPr>
          <a:xfrm>
            <a:off x="573603" y="1092978"/>
            <a:ext cx="6542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添加控制变量（时间、地区固定效应、房间类型、价格等）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DB7D84-EBBB-4C3C-B13B-73203404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1" y="1734197"/>
            <a:ext cx="6067647" cy="2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205</Words>
  <Application>Microsoft Office PowerPoint</Application>
  <PresentationFormat>全屏显示(16:9)</PresentationFormat>
  <Paragraphs>22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Gill Sans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Han Siyu</cp:lastModifiedBy>
  <cp:revision>98</cp:revision>
  <dcterms:created xsi:type="dcterms:W3CDTF">2017-10-30T02:36:00Z</dcterms:created>
  <dcterms:modified xsi:type="dcterms:W3CDTF">2020-05-14T10:50:02Z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