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90" r:id="rId2"/>
    <p:sldId id="259" r:id="rId3"/>
    <p:sldId id="267" r:id="rId4"/>
    <p:sldId id="278" r:id="rId5"/>
    <p:sldId id="260" r:id="rId6"/>
    <p:sldId id="279" r:id="rId7"/>
    <p:sldId id="281" r:id="rId8"/>
    <p:sldId id="280" r:id="rId9"/>
    <p:sldId id="282" r:id="rId10"/>
    <p:sldId id="283" r:id="rId11"/>
    <p:sldId id="284" r:id="rId12"/>
    <p:sldId id="285" r:id="rId13"/>
    <p:sldId id="289" r:id="rId14"/>
    <p:sldId id="286" r:id="rId15"/>
    <p:sldId id="287" r:id="rId16"/>
    <p:sldId id="288"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p15:clr>
            <a:srgbClr val="A4A3A4"/>
          </p15:clr>
        </p15:guide>
        <p15:guide id="2" pos="1202">
          <p15:clr>
            <a:srgbClr val="A4A3A4"/>
          </p15:clr>
        </p15:guide>
        <p15:guide id="3" pos="5602">
          <p15:clr>
            <a:srgbClr val="A4A3A4"/>
          </p15:clr>
        </p15:guide>
        <p15:guide id="4" orient="horz" pos="31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48" y="132"/>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2020/4/30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杨海龙等</a:t>
            </a:r>
            <a:r>
              <a:rPr lang="en-US" altLang="zh-CN" sz="1200" b="0" i="0" u="none" strike="noStrike" kern="1200" baseline="0" dirty="0">
                <a:solidFill>
                  <a:schemeClr val="tx1"/>
                </a:solidFill>
                <a:latin typeface="+mn-lt"/>
                <a:ea typeface="+mn-ea"/>
                <a:cs typeface="+mn-cs"/>
              </a:rPr>
              <a:t>( 2013) </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20</a:t>
            </a:r>
            <a:r>
              <a:rPr lang="zh-CN" altLang="en-US" sz="1200" b="0" i="0" u="none" strike="noStrike" kern="1200" baseline="0" dirty="0">
                <a:solidFill>
                  <a:schemeClr val="tx1"/>
                </a:solidFill>
                <a:latin typeface="+mn-lt"/>
                <a:ea typeface="+mn-ea"/>
                <a:cs typeface="+mn-cs"/>
              </a:rPr>
              <a:t>］研究发现商家服务补救时机的选择可分为即时补救与延迟补救两种，消费者预期能否及时得到满足直接影响其感知公平性和满意度。商家回复越及时，消费者的心理诉求越容易得到满足，故消费者在进行内容评分时可能因回复时间差缓和或加剧负向影响，进而影响产品销量</a:t>
            </a:r>
            <a:endParaRPr lang="zh-CN" altLang="en-US" dirty="0"/>
          </a:p>
        </p:txBody>
      </p:sp>
      <p:sp>
        <p:nvSpPr>
          <p:cNvPr id="4" name="灯片编号占位符 3"/>
          <p:cNvSpPr>
            <a:spLocks noGrp="1"/>
          </p:cNvSpPr>
          <p:nvPr>
            <p:ph type="sldNum" sz="quarter" idx="5"/>
          </p:nvPr>
        </p:nvSpPr>
        <p:spPr/>
        <p:txBody>
          <a:bodyPr/>
          <a:lstStyle/>
          <a:p>
            <a:fld id="{2AEA76D6-C0AA-410F-9DDC-526F0CB07C6D}" type="slidenum">
              <a:rPr lang="zh-CN" altLang="en-US" smtClean="0"/>
              <a:t>12</a:t>
            </a:fld>
            <a:endParaRPr lang="zh-CN" altLang="en-US"/>
          </a:p>
        </p:txBody>
      </p:sp>
    </p:spTree>
    <p:extLst>
      <p:ext uri="{BB962C8B-B14F-4D97-AF65-F5344CB8AC3E}">
        <p14:creationId xmlns:p14="http://schemas.microsoft.com/office/powerpoint/2010/main" val="1157734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EA76D6-C0AA-410F-9DDC-526F0CB07C6D}" type="slidenum">
              <a:rPr lang="zh-CN" altLang="en-US" smtClean="0"/>
              <a:t>16</a:t>
            </a:fld>
            <a:endParaRPr lang="zh-CN" altLang="en-US"/>
          </a:p>
        </p:txBody>
      </p:sp>
    </p:spTree>
    <p:extLst>
      <p:ext uri="{BB962C8B-B14F-4D97-AF65-F5344CB8AC3E}">
        <p14:creationId xmlns:p14="http://schemas.microsoft.com/office/powerpoint/2010/main" val="429035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7904665" y="61196"/>
            <a:ext cx="692443" cy="692443"/>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2020/4/30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2020/4/30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08687F-5083-4900-B884-1ED108CE6C82}"/>
              </a:ext>
            </a:extLst>
          </p:cNvPr>
          <p:cNvSpPr txBox="1"/>
          <p:nvPr/>
        </p:nvSpPr>
        <p:spPr>
          <a:xfrm>
            <a:off x="1686418" y="2365689"/>
            <a:ext cx="6032421" cy="1141338"/>
          </a:xfrm>
          <a:prstGeom prst="rect">
            <a:avLst/>
          </a:prstGeom>
          <a:noFill/>
        </p:spPr>
        <p:txBody>
          <a:bodyPr wrap="none" rtlCol="0">
            <a:spAutoFit/>
          </a:bodyPr>
          <a:lstStyle/>
          <a:p>
            <a:pPr algn="ctr">
              <a:lnSpc>
                <a:spcPct val="150000"/>
              </a:lnSpc>
            </a:pPr>
            <a:r>
              <a:rPr lang="zh-CN" altLang="en-US" sz="2400" dirty="0">
                <a:solidFill>
                  <a:schemeClr val="accent1"/>
                </a:solidFill>
              </a:rPr>
              <a:t>基于在线旅游网站在线评论数据的民宿旅游</a:t>
            </a:r>
            <a:endParaRPr lang="en-US" altLang="zh-CN" sz="2400" dirty="0">
              <a:solidFill>
                <a:schemeClr val="accent1"/>
              </a:solidFill>
            </a:endParaRPr>
          </a:p>
          <a:p>
            <a:pPr algn="ctr">
              <a:lnSpc>
                <a:spcPct val="150000"/>
              </a:lnSpc>
            </a:pPr>
            <a:r>
              <a:rPr lang="zh-CN" altLang="en-US" sz="2400" dirty="0">
                <a:solidFill>
                  <a:schemeClr val="accent1"/>
                </a:solidFill>
              </a:rPr>
              <a:t>价值共创研究（回复绩效）</a:t>
            </a: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a:extLst>
              <a:ext uri="{FF2B5EF4-FFF2-40B4-BE49-F238E27FC236}">
                <a16:creationId xmlns:a16="http://schemas.microsoft.com/office/drawing/2014/main" id="{81315CB3-1490-479A-880F-0D1C623254E2}"/>
              </a:ext>
            </a:extLst>
          </p:cNvPr>
          <p:cNvSpPr txBox="1"/>
          <p:nvPr/>
        </p:nvSpPr>
        <p:spPr>
          <a:xfrm>
            <a:off x="2904701" y="3930445"/>
            <a:ext cx="3595856" cy="307777"/>
          </a:xfrm>
          <a:prstGeom prst="rect">
            <a:avLst/>
          </a:prstGeom>
          <a:noFill/>
        </p:spPr>
        <p:txBody>
          <a:bodyPr wrap="none" rtlCol="0">
            <a:spAutoFit/>
          </a:bodyPr>
          <a:lstStyle/>
          <a:p>
            <a:r>
              <a:rPr lang="zh-CN" altLang="en-US" sz="1400" dirty="0">
                <a:solidFill>
                  <a:schemeClr val="accent1"/>
                </a:solidFill>
              </a:rPr>
              <a:t>小组成员：惠康欣、韩思雨、邓昕、林云婷</a:t>
            </a:r>
          </a:p>
        </p:txBody>
      </p:sp>
    </p:spTree>
    <p:extLst>
      <p:ext uri="{BB962C8B-B14F-4D97-AF65-F5344CB8AC3E}">
        <p14:creationId xmlns:p14="http://schemas.microsoft.com/office/powerpoint/2010/main" val="2375507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144264" y="2110758"/>
            <a:ext cx="2031325"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理论背景</a:t>
            </a:r>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330527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90858" y="488678"/>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理论背景</a:t>
            </a:r>
          </a:p>
        </p:txBody>
      </p:sp>
      <p:sp>
        <p:nvSpPr>
          <p:cNvPr id="63" name="椭圆 62">
            <a:extLst>
              <a:ext uri="{FF2B5EF4-FFF2-40B4-BE49-F238E27FC236}">
                <a16:creationId xmlns:a16="http://schemas.microsoft.com/office/drawing/2014/main" id="{73084343-2799-445B-B759-EFC6EAE38533}"/>
              </a:ext>
            </a:extLst>
          </p:cNvPr>
          <p:cNvSpPr/>
          <p:nvPr/>
        </p:nvSpPr>
        <p:spPr>
          <a:xfrm>
            <a:off x="719829" y="1291689"/>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sp>
        <p:nvSpPr>
          <p:cNvPr id="64" name="矩形: 圆角 63">
            <a:extLst>
              <a:ext uri="{FF2B5EF4-FFF2-40B4-BE49-F238E27FC236}">
                <a16:creationId xmlns:a16="http://schemas.microsoft.com/office/drawing/2014/main" id="{BCD2B3CC-3858-4463-8607-1A02323512F4}"/>
              </a:ext>
            </a:extLst>
          </p:cNvPr>
          <p:cNvSpPr/>
          <p:nvPr/>
        </p:nvSpPr>
        <p:spPr>
          <a:xfrm>
            <a:off x="554945" y="1198823"/>
            <a:ext cx="7803327" cy="1284855"/>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7" name="椭圆 66">
            <a:extLst>
              <a:ext uri="{FF2B5EF4-FFF2-40B4-BE49-F238E27FC236}">
                <a16:creationId xmlns:a16="http://schemas.microsoft.com/office/drawing/2014/main" id="{46AEE037-07A3-4383-9253-AE0E904AF3D5}"/>
              </a:ext>
            </a:extLst>
          </p:cNvPr>
          <p:cNvSpPr/>
          <p:nvPr/>
        </p:nvSpPr>
        <p:spPr>
          <a:xfrm>
            <a:off x="747297" y="2844380"/>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sp>
        <p:nvSpPr>
          <p:cNvPr id="68" name="矩形: 圆角 67">
            <a:extLst>
              <a:ext uri="{FF2B5EF4-FFF2-40B4-BE49-F238E27FC236}">
                <a16:creationId xmlns:a16="http://schemas.microsoft.com/office/drawing/2014/main" id="{AB0588ED-15DA-4F08-9A76-591E697396C3}"/>
              </a:ext>
            </a:extLst>
          </p:cNvPr>
          <p:cNvSpPr/>
          <p:nvPr/>
        </p:nvSpPr>
        <p:spPr>
          <a:xfrm>
            <a:off x="559981" y="2677291"/>
            <a:ext cx="7803328" cy="1237830"/>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2" name="矩形 71">
            <a:extLst>
              <a:ext uri="{FF2B5EF4-FFF2-40B4-BE49-F238E27FC236}">
                <a16:creationId xmlns:a16="http://schemas.microsoft.com/office/drawing/2014/main" id="{17DE5808-A425-4D3A-8D7F-57C5727C7CE5}"/>
              </a:ext>
            </a:extLst>
          </p:cNvPr>
          <p:cNvSpPr/>
          <p:nvPr/>
        </p:nvSpPr>
        <p:spPr>
          <a:xfrm>
            <a:off x="1701167" y="1324787"/>
            <a:ext cx="1082958" cy="307777"/>
          </a:xfrm>
          <a:prstGeom prst="rect">
            <a:avLst/>
          </a:prstGeom>
        </p:spPr>
        <p:txBody>
          <a:bodyPr wrap="square">
            <a:spAutoFit/>
          </a:bodyPr>
          <a:lstStyle/>
          <a:p>
            <a:pPr>
              <a:spcAft>
                <a:spcPts val="0"/>
              </a:spcAft>
            </a:pPr>
            <a:r>
              <a:rPr lang="zh-CN" altLang="en-US" sz="1400" kern="100" dirty="0">
                <a:solidFill>
                  <a:schemeClr val="accent1"/>
                </a:solidFill>
                <a:latin typeface="+mn-ea"/>
                <a:cs typeface="Times New Roman" panose="02020603050405020304" pitchFamily="18" charset="0"/>
              </a:rPr>
              <a:t>归因理论</a:t>
            </a:r>
            <a:endParaRPr lang="en-US" altLang="zh-CN" sz="1400" kern="100" dirty="0">
              <a:solidFill>
                <a:schemeClr val="accent1"/>
              </a:solidFill>
              <a:latin typeface="+mn-ea"/>
              <a:cs typeface="Times New Roman" panose="02020603050405020304" pitchFamily="18" charset="0"/>
            </a:endParaRPr>
          </a:p>
        </p:txBody>
      </p:sp>
      <p:sp>
        <p:nvSpPr>
          <p:cNvPr id="73" name="矩形 72">
            <a:extLst>
              <a:ext uri="{FF2B5EF4-FFF2-40B4-BE49-F238E27FC236}">
                <a16:creationId xmlns:a16="http://schemas.microsoft.com/office/drawing/2014/main" id="{EC89490A-C4C2-490E-B13A-DB5F6B556A95}"/>
              </a:ext>
            </a:extLst>
          </p:cNvPr>
          <p:cNvSpPr/>
          <p:nvPr/>
        </p:nvSpPr>
        <p:spPr>
          <a:xfrm>
            <a:off x="1701166" y="1600231"/>
            <a:ext cx="6506145" cy="552202"/>
          </a:xfrm>
          <a:prstGeom prst="rect">
            <a:avLst/>
          </a:prstGeom>
        </p:spPr>
        <p:txBody>
          <a:bodyPr wrap="square">
            <a:spAutoFit/>
          </a:bodyPr>
          <a:lstStyle/>
          <a:p>
            <a:pPr>
              <a:lnSpc>
                <a:spcPct val="130000"/>
              </a:lnSpc>
              <a:spcBef>
                <a:spcPts val="600"/>
              </a:spcBef>
            </a:pPr>
            <a:r>
              <a:rPr lang="zh-CN" altLang="en-US" sz="1200" dirty="0">
                <a:solidFill>
                  <a:schemeClr val="tx1">
                    <a:lumMod val="85000"/>
                    <a:lumOff val="15000"/>
                  </a:schemeClr>
                </a:solidFill>
                <a:latin typeface="+mn-ea"/>
              </a:rPr>
              <a:t>归因是指人们对他人或自己的行为进行分析</a:t>
            </a:r>
            <a:r>
              <a:rPr lang="en-US" altLang="zh-CN" sz="1200" dirty="0">
                <a:solidFill>
                  <a:schemeClr val="tx1">
                    <a:lumMod val="85000"/>
                    <a:lumOff val="15000"/>
                  </a:schemeClr>
                </a:solidFill>
                <a:latin typeface="+mn-ea"/>
              </a:rPr>
              <a:t>, </a:t>
            </a:r>
            <a:r>
              <a:rPr lang="zh-CN" altLang="en-US" sz="1200" dirty="0">
                <a:solidFill>
                  <a:schemeClr val="tx1">
                    <a:lumMod val="85000"/>
                    <a:lumOff val="15000"/>
                  </a:schemeClr>
                </a:solidFill>
                <a:latin typeface="+mn-ea"/>
              </a:rPr>
              <a:t>指出其性质或推断其原因的过程，也就是对他人行为或自己行为的原因加以解释和推断</a:t>
            </a:r>
            <a:endParaRPr lang="en-US" altLang="zh-CN" sz="1200" dirty="0">
              <a:solidFill>
                <a:schemeClr val="tx1">
                  <a:lumMod val="85000"/>
                  <a:lumOff val="15000"/>
                </a:schemeClr>
              </a:solidFill>
              <a:latin typeface="+mn-ea"/>
            </a:endParaRPr>
          </a:p>
        </p:txBody>
      </p:sp>
      <p:sp>
        <p:nvSpPr>
          <p:cNvPr id="74" name="矩形 73">
            <a:extLst>
              <a:ext uri="{FF2B5EF4-FFF2-40B4-BE49-F238E27FC236}">
                <a16:creationId xmlns:a16="http://schemas.microsoft.com/office/drawing/2014/main" id="{C4A89255-24BC-4C07-9332-1BE68FD832A8}"/>
              </a:ext>
            </a:extLst>
          </p:cNvPr>
          <p:cNvSpPr/>
          <p:nvPr/>
        </p:nvSpPr>
        <p:spPr>
          <a:xfrm>
            <a:off x="1684242" y="2772989"/>
            <a:ext cx="2250117" cy="307777"/>
          </a:xfrm>
          <a:prstGeom prst="rect">
            <a:avLst/>
          </a:prstGeom>
        </p:spPr>
        <p:txBody>
          <a:bodyPr wrap="square">
            <a:spAutoFit/>
          </a:bodyPr>
          <a:lstStyle/>
          <a:p>
            <a:pPr>
              <a:spcAft>
                <a:spcPts val="0"/>
              </a:spcAft>
            </a:pPr>
            <a:r>
              <a:rPr lang="zh-CN" altLang="en-US" sz="1400" kern="100" dirty="0">
                <a:solidFill>
                  <a:schemeClr val="accent1"/>
                </a:solidFill>
                <a:latin typeface="+mn-ea"/>
                <a:cs typeface="Times New Roman" panose="02020603050405020304" pitchFamily="18" charset="0"/>
              </a:rPr>
              <a:t>消费者归因与品牌归因</a:t>
            </a:r>
            <a:endParaRPr lang="en-US" altLang="zh-CN" sz="1400" kern="100" dirty="0">
              <a:solidFill>
                <a:schemeClr val="accent1"/>
              </a:solidFill>
              <a:latin typeface="+mn-ea"/>
              <a:cs typeface="Times New Roman" panose="02020603050405020304" pitchFamily="18" charset="0"/>
            </a:endParaRPr>
          </a:p>
        </p:txBody>
      </p:sp>
      <p:sp>
        <p:nvSpPr>
          <p:cNvPr id="75" name="矩形 74">
            <a:extLst>
              <a:ext uri="{FF2B5EF4-FFF2-40B4-BE49-F238E27FC236}">
                <a16:creationId xmlns:a16="http://schemas.microsoft.com/office/drawing/2014/main" id="{82D435E7-C670-4529-A477-208C9BA3B11C}"/>
              </a:ext>
            </a:extLst>
          </p:cNvPr>
          <p:cNvSpPr/>
          <p:nvPr/>
        </p:nvSpPr>
        <p:spPr>
          <a:xfrm>
            <a:off x="1672209" y="3066981"/>
            <a:ext cx="6574127" cy="907941"/>
          </a:xfrm>
          <a:prstGeom prst="rect">
            <a:avLst/>
          </a:prstGeom>
        </p:spPr>
        <p:txBody>
          <a:bodyPr wrap="square">
            <a:spAutoFit/>
          </a:bodyPr>
          <a:lstStyle/>
          <a:p>
            <a:pPr>
              <a:spcBef>
                <a:spcPts val="600"/>
              </a:spcBef>
            </a:pPr>
            <a:r>
              <a:rPr lang="zh-CN" altLang="en-US" sz="1200" dirty="0">
                <a:solidFill>
                  <a:schemeClr val="tx1">
                    <a:lumMod val="85000"/>
                    <a:lumOff val="15000"/>
                  </a:schemeClr>
                </a:solidFill>
                <a:latin typeface="+mn-ea"/>
              </a:rPr>
              <a:t>品牌归因</a:t>
            </a:r>
            <a:r>
              <a:rPr lang="en-US" altLang="zh-CN" sz="1200" dirty="0">
                <a:solidFill>
                  <a:schemeClr val="tx1">
                    <a:lumMod val="85000"/>
                    <a:lumOff val="15000"/>
                  </a:schemeClr>
                </a:solidFill>
                <a:latin typeface="+mn-ea"/>
              </a:rPr>
              <a:t>( </a:t>
            </a:r>
            <a:r>
              <a:rPr lang="zh-CN" altLang="en-US" sz="1200" dirty="0">
                <a:solidFill>
                  <a:schemeClr val="tx1">
                    <a:lumMod val="85000"/>
                    <a:lumOff val="15000"/>
                  </a:schemeClr>
                </a:solidFill>
                <a:latin typeface="+mn-ea"/>
              </a:rPr>
              <a:t>传播者发布负面消息的原因是品牌的原因</a:t>
            </a:r>
            <a:r>
              <a:rPr lang="en-US" altLang="zh-CN" sz="1200" dirty="0">
                <a:solidFill>
                  <a:schemeClr val="tx1">
                    <a:lumMod val="85000"/>
                    <a:lumOff val="15000"/>
                  </a:schemeClr>
                </a:solidFill>
                <a:latin typeface="+mn-ea"/>
              </a:rPr>
              <a:t>) </a:t>
            </a:r>
            <a:r>
              <a:rPr lang="zh-CN" altLang="en-US" sz="1200" dirty="0">
                <a:solidFill>
                  <a:schemeClr val="tx1">
                    <a:lumMod val="85000"/>
                    <a:lumOff val="15000"/>
                  </a:schemeClr>
                </a:solidFill>
                <a:latin typeface="+mn-ea"/>
              </a:rPr>
              <a:t>和传播者归因</a:t>
            </a:r>
            <a:r>
              <a:rPr lang="en-US" altLang="zh-CN" sz="1200" dirty="0">
                <a:solidFill>
                  <a:schemeClr val="tx1">
                    <a:lumMod val="85000"/>
                    <a:lumOff val="15000"/>
                  </a:schemeClr>
                </a:solidFill>
                <a:latin typeface="+mn-ea"/>
              </a:rPr>
              <a:t>( </a:t>
            </a:r>
            <a:r>
              <a:rPr lang="zh-CN" altLang="en-US" sz="1200" dirty="0">
                <a:solidFill>
                  <a:schemeClr val="tx1">
                    <a:lumMod val="85000"/>
                    <a:lumOff val="15000"/>
                  </a:schemeClr>
                </a:solidFill>
                <a:latin typeface="+mn-ea"/>
              </a:rPr>
              <a:t>传播者发布负面消息的原因是传播者自身的原因</a:t>
            </a:r>
            <a:r>
              <a:rPr lang="en-US" altLang="zh-CN" sz="1200" dirty="0">
                <a:solidFill>
                  <a:schemeClr val="tx1">
                    <a:lumMod val="85000"/>
                    <a:lumOff val="15000"/>
                  </a:schemeClr>
                </a:solidFill>
                <a:latin typeface="+mn-ea"/>
              </a:rPr>
              <a:t>) (</a:t>
            </a:r>
            <a:r>
              <a:rPr lang="en-US" altLang="zh-CN" sz="1200" dirty="0" err="1">
                <a:solidFill>
                  <a:schemeClr val="tx1">
                    <a:lumMod val="85000"/>
                    <a:lumOff val="15000"/>
                  </a:schemeClr>
                </a:solidFill>
                <a:latin typeface="+mn-ea"/>
              </a:rPr>
              <a:t>Laczniak</a:t>
            </a:r>
            <a:r>
              <a:rPr lang="en-US" altLang="zh-CN" sz="1200" dirty="0">
                <a:solidFill>
                  <a:schemeClr val="tx1">
                    <a:lumMod val="85000"/>
                    <a:lumOff val="15000"/>
                  </a:schemeClr>
                </a:solidFill>
                <a:latin typeface="+mn-ea"/>
              </a:rPr>
              <a:t>, 2001)</a:t>
            </a:r>
          </a:p>
          <a:p>
            <a:pPr>
              <a:spcBef>
                <a:spcPts val="600"/>
              </a:spcBef>
            </a:pPr>
            <a:r>
              <a:rPr lang="zh-CN" altLang="en-US" sz="1200" dirty="0">
                <a:solidFill>
                  <a:schemeClr val="tx1">
                    <a:lumMod val="85000"/>
                    <a:lumOff val="15000"/>
                  </a:schemeClr>
                </a:solidFill>
                <a:latin typeface="+mn-ea"/>
              </a:rPr>
              <a:t>商家针对消费者负面网络评论的有效回复可以降低消费者的品牌归因水平进而提升购买意愿。</a:t>
            </a:r>
            <a:r>
              <a:rPr lang="en-US" altLang="zh-CN" sz="1200" dirty="0">
                <a:solidFill>
                  <a:schemeClr val="tx1">
                    <a:lumMod val="85000"/>
                    <a:lumOff val="15000"/>
                  </a:schemeClr>
                </a:solidFill>
                <a:latin typeface="+mn-ea"/>
              </a:rPr>
              <a:t>(Denis,2005)</a:t>
            </a:r>
          </a:p>
        </p:txBody>
      </p:sp>
      <p:sp>
        <p:nvSpPr>
          <p:cNvPr id="26" name="AutoShape 112">
            <a:extLst>
              <a:ext uri="{FF2B5EF4-FFF2-40B4-BE49-F238E27FC236}">
                <a16:creationId xmlns:a16="http://schemas.microsoft.com/office/drawing/2014/main" id="{8B441F98-36FF-4C34-AFD5-99EDAC0C86C8}"/>
              </a:ext>
            </a:extLst>
          </p:cNvPr>
          <p:cNvSpPr>
            <a:spLocks/>
          </p:cNvSpPr>
          <p:nvPr/>
        </p:nvSpPr>
        <p:spPr bwMode="auto">
          <a:xfrm>
            <a:off x="958613" y="3037990"/>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mn-ea"/>
              <a:sym typeface="Gill Sans" charset="0"/>
            </a:endParaRPr>
          </a:p>
        </p:txBody>
      </p:sp>
      <p:grpSp>
        <p:nvGrpSpPr>
          <p:cNvPr id="27" name="组合 26">
            <a:extLst>
              <a:ext uri="{FF2B5EF4-FFF2-40B4-BE49-F238E27FC236}">
                <a16:creationId xmlns:a16="http://schemas.microsoft.com/office/drawing/2014/main" id="{F69654B9-54B0-48E4-A873-115B1E6B084A}"/>
              </a:ext>
            </a:extLst>
          </p:cNvPr>
          <p:cNvGrpSpPr/>
          <p:nvPr/>
        </p:nvGrpSpPr>
        <p:grpSpPr>
          <a:xfrm>
            <a:off x="1008864" y="1511163"/>
            <a:ext cx="352547" cy="513912"/>
            <a:chOff x="2528974" y="2863357"/>
            <a:chExt cx="246811" cy="359779"/>
          </a:xfrm>
          <a:solidFill>
            <a:sysClr val="window" lastClr="FFFFFF"/>
          </a:solidFill>
        </p:grpSpPr>
        <p:sp>
          <p:nvSpPr>
            <p:cNvPr id="28" name="AutoShape 113">
              <a:extLst>
                <a:ext uri="{FF2B5EF4-FFF2-40B4-BE49-F238E27FC236}">
                  <a16:creationId xmlns:a16="http://schemas.microsoft.com/office/drawing/2014/main" id="{762A4469-ED62-403E-BACD-2BFF1C47481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mn-ea"/>
                <a:sym typeface="Gill Sans" charset="0"/>
              </a:endParaRPr>
            </a:p>
          </p:txBody>
        </p:sp>
        <p:sp>
          <p:nvSpPr>
            <p:cNvPr id="29" name="AutoShape 114">
              <a:extLst>
                <a:ext uri="{FF2B5EF4-FFF2-40B4-BE49-F238E27FC236}">
                  <a16:creationId xmlns:a16="http://schemas.microsoft.com/office/drawing/2014/main" id="{C7427E8C-4C72-4C41-A4D8-8C831C0A633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mn-ea"/>
                <a:sym typeface="Gill Sans" charset="0"/>
              </a:endParaRPr>
            </a:p>
          </p:txBody>
        </p:sp>
      </p:grpSp>
      <p:sp>
        <p:nvSpPr>
          <p:cNvPr id="31" name="矩形 30">
            <a:extLst>
              <a:ext uri="{FF2B5EF4-FFF2-40B4-BE49-F238E27FC236}">
                <a16:creationId xmlns:a16="http://schemas.microsoft.com/office/drawing/2014/main" id="{D81912FE-9243-4A38-94AC-54B4D6686490}"/>
              </a:ext>
            </a:extLst>
          </p:cNvPr>
          <p:cNvSpPr/>
          <p:nvPr/>
        </p:nvSpPr>
        <p:spPr>
          <a:xfrm>
            <a:off x="785724" y="4277951"/>
            <a:ext cx="7572548" cy="42568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37A177B4-DFF2-4BA9-8928-BCB8F44518E5}"/>
              </a:ext>
            </a:extLst>
          </p:cNvPr>
          <p:cNvSpPr/>
          <p:nvPr/>
        </p:nvSpPr>
        <p:spPr>
          <a:xfrm>
            <a:off x="920297" y="4368465"/>
            <a:ext cx="8223703" cy="292388"/>
          </a:xfrm>
          <a:prstGeom prst="rect">
            <a:avLst/>
          </a:prstGeom>
        </p:spPr>
        <p:txBody>
          <a:bodyPr wrap="square">
            <a:spAutoFit/>
          </a:bodyPr>
          <a:lstStyle/>
          <a:p>
            <a:r>
              <a:rPr lang="en-US" altLang="zh-CN" sz="1300" dirty="0"/>
              <a:t>H1</a:t>
            </a:r>
            <a:r>
              <a:rPr lang="zh-CN" altLang="zh-CN" sz="1300" dirty="0"/>
              <a:t>：商家评论的回复数量越多，消费者购买的意愿越高</a:t>
            </a:r>
          </a:p>
        </p:txBody>
      </p:sp>
    </p:spTree>
    <p:extLst>
      <p:ext uri="{BB962C8B-B14F-4D97-AF65-F5344CB8AC3E}">
        <p14:creationId xmlns:p14="http://schemas.microsoft.com/office/powerpoint/2010/main" val="311846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90858" y="488678"/>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理论背景</a:t>
            </a:r>
          </a:p>
        </p:txBody>
      </p:sp>
      <p:sp>
        <p:nvSpPr>
          <p:cNvPr id="63" name="椭圆 62">
            <a:extLst>
              <a:ext uri="{FF2B5EF4-FFF2-40B4-BE49-F238E27FC236}">
                <a16:creationId xmlns:a16="http://schemas.microsoft.com/office/drawing/2014/main" id="{73084343-2799-445B-B759-EFC6EAE38533}"/>
              </a:ext>
            </a:extLst>
          </p:cNvPr>
          <p:cNvSpPr/>
          <p:nvPr/>
        </p:nvSpPr>
        <p:spPr>
          <a:xfrm>
            <a:off x="673992" y="135113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矩形: 圆角 63">
            <a:extLst>
              <a:ext uri="{FF2B5EF4-FFF2-40B4-BE49-F238E27FC236}">
                <a16:creationId xmlns:a16="http://schemas.microsoft.com/office/drawing/2014/main" id="{BCD2B3CC-3858-4463-8607-1A02323512F4}"/>
              </a:ext>
            </a:extLst>
          </p:cNvPr>
          <p:cNvSpPr/>
          <p:nvPr/>
        </p:nvSpPr>
        <p:spPr>
          <a:xfrm>
            <a:off x="390858" y="959008"/>
            <a:ext cx="8463581" cy="1706916"/>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46AEE037-07A3-4383-9253-AE0E904AF3D5}"/>
              </a:ext>
            </a:extLst>
          </p:cNvPr>
          <p:cNvSpPr/>
          <p:nvPr/>
        </p:nvSpPr>
        <p:spPr>
          <a:xfrm>
            <a:off x="721828" y="3006636"/>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矩形: 圆角 67">
            <a:extLst>
              <a:ext uri="{FF2B5EF4-FFF2-40B4-BE49-F238E27FC236}">
                <a16:creationId xmlns:a16="http://schemas.microsoft.com/office/drawing/2014/main" id="{AB0588ED-15DA-4F08-9A76-591E697396C3}"/>
              </a:ext>
            </a:extLst>
          </p:cNvPr>
          <p:cNvSpPr/>
          <p:nvPr/>
        </p:nvSpPr>
        <p:spPr>
          <a:xfrm>
            <a:off x="390858" y="2847866"/>
            <a:ext cx="8463581" cy="1332922"/>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17DE5808-A425-4D3A-8D7F-57C5727C7CE5}"/>
              </a:ext>
            </a:extLst>
          </p:cNvPr>
          <p:cNvSpPr/>
          <p:nvPr/>
        </p:nvSpPr>
        <p:spPr>
          <a:xfrm>
            <a:off x="1534947" y="1011140"/>
            <a:ext cx="902811" cy="307777"/>
          </a:xfrm>
          <a:prstGeom prst="rect">
            <a:avLst/>
          </a:prstGeom>
        </p:spPr>
        <p:txBody>
          <a:bodyPr wrap="none">
            <a:spAutoFit/>
          </a:bodyPr>
          <a:lstStyle/>
          <a:p>
            <a:pPr>
              <a:spcAft>
                <a:spcPts val="0"/>
              </a:spcAft>
            </a:pPr>
            <a:r>
              <a:rPr lang="zh-CN" altLang="en-US" sz="1400" b="1" kern="100" dirty="0">
                <a:solidFill>
                  <a:schemeClr val="accent1"/>
                </a:solidFill>
                <a:latin typeface="+mj-lt"/>
                <a:cs typeface="Times New Roman" panose="02020603050405020304" pitchFamily="18" charset="0"/>
              </a:rPr>
              <a:t>服务补救</a:t>
            </a:r>
            <a:endParaRPr lang="en-US" altLang="zh-CN" sz="1400" b="1" kern="100" dirty="0">
              <a:solidFill>
                <a:schemeClr val="accent1"/>
              </a:solidFill>
              <a:latin typeface="+mj-lt"/>
              <a:cs typeface="Times New Roman" panose="02020603050405020304" pitchFamily="18" charset="0"/>
            </a:endParaRPr>
          </a:p>
        </p:txBody>
      </p:sp>
      <p:sp>
        <p:nvSpPr>
          <p:cNvPr id="73" name="矩形 72">
            <a:extLst>
              <a:ext uri="{FF2B5EF4-FFF2-40B4-BE49-F238E27FC236}">
                <a16:creationId xmlns:a16="http://schemas.microsoft.com/office/drawing/2014/main" id="{EC89490A-C4C2-490E-B13A-DB5F6B556A95}"/>
              </a:ext>
            </a:extLst>
          </p:cNvPr>
          <p:cNvSpPr/>
          <p:nvPr/>
        </p:nvSpPr>
        <p:spPr>
          <a:xfrm>
            <a:off x="1534947" y="1291429"/>
            <a:ext cx="7358718" cy="1426288"/>
          </a:xfrm>
          <a:prstGeom prst="rect">
            <a:avLst/>
          </a:prstGeom>
        </p:spPr>
        <p:txBody>
          <a:bodyPr wrap="square">
            <a:spAutoFit/>
          </a:bodyPr>
          <a:lstStyle/>
          <a:p>
            <a:pPr>
              <a:lnSpc>
                <a:spcPct val="130000"/>
              </a:lnSpc>
              <a:spcBef>
                <a:spcPts val="600"/>
              </a:spcBef>
            </a:pPr>
            <a:r>
              <a:rPr lang="zh-CN" altLang="en-US" sz="1200" dirty="0">
                <a:solidFill>
                  <a:schemeClr val="tx1">
                    <a:lumMod val="85000"/>
                    <a:lumOff val="15000"/>
                  </a:schemeClr>
                </a:solidFill>
                <a:latin typeface="+mn-ea"/>
              </a:rPr>
              <a:t>服务补救是及时发现并处理服务失误的主动性和预应性行为</a:t>
            </a:r>
            <a:r>
              <a:rPr lang="en-US" altLang="zh-CN" sz="1200" dirty="0">
                <a:solidFill>
                  <a:schemeClr val="tx1">
                    <a:lumMod val="85000"/>
                    <a:lumOff val="15000"/>
                  </a:schemeClr>
                </a:solidFill>
                <a:latin typeface="+mn-ea"/>
              </a:rPr>
              <a:t> (Johnston et al,1999)</a:t>
            </a:r>
          </a:p>
          <a:p>
            <a:pPr>
              <a:lnSpc>
                <a:spcPct val="130000"/>
              </a:lnSpc>
              <a:spcBef>
                <a:spcPts val="600"/>
              </a:spcBef>
            </a:pPr>
            <a:r>
              <a:rPr lang="zh-CN" altLang="en-US" sz="1200" dirty="0">
                <a:solidFill>
                  <a:schemeClr val="tx1">
                    <a:lumMod val="85000"/>
                    <a:lumOff val="15000"/>
                  </a:schemeClr>
                </a:solidFill>
                <a:latin typeface="+mn-ea"/>
              </a:rPr>
              <a:t>消费心理学认为，当消费者产生负面情绪时，心理上并无报复或对抗意识，反而对商家及时采取有效措施解除问题抱有强烈期待意识，而这种意识与回复及时程度呈负相关关系，即商家回复间隔时间越长，消费者对商家满意度越低，进而影响潜在消费者购买行为；</a:t>
            </a:r>
            <a:endParaRPr lang="en-US" altLang="zh-CN" sz="1200" dirty="0">
              <a:solidFill>
                <a:schemeClr val="tx1">
                  <a:lumMod val="85000"/>
                  <a:lumOff val="15000"/>
                </a:schemeClr>
              </a:solidFill>
              <a:latin typeface="+mn-ea"/>
            </a:endParaRPr>
          </a:p>
          <a:p>
            <a:pPr>
              <a:lnSpc>
                <a:spcPct val="130000"/>
              </a:lnSpc>
              <a:spcBef>
                <a:spcPts val="600"/>
              </a:spcBef>
            </a:pPr>
            <a:r>
              <a:rPr lang="zh-CN" altLang="en-US" sz="1200" dirty="0">
                <a:solidFill>
                  <a:schemeClr val="tx1">
                    <a:lumMod val="85000"/>
                    <a:lumOff val="15000"/>
                  </a:schemeClr>
                </a:solidFill>
                <a:latin typeface="+mn-ea"/>
              </a:rPr>
              <a:t>即时补救与延迟补救</a:t>
            </a:r>
            <a:r>
              <a:rPr lang="en-US" altLang="zh-CN" sz="1200" dirty="0">
                <a:solidFill>
                  <a:schemeClr val="tx1">
                    <a:lumMod val="85000"/>
                    <a:lumOff val="15000"/>
                  </a:schemeClr>
                </a:solidFill>
              </a:rPr>
              <a:t>(</a:t>
            </a:r>
            <a:r>
              <a:rPr lang="zh-CN" altLang="en-US" sz="1200" dirty="0">
                <a:solidFill>
                  <a:schemeClr val="tx1">
                    <a:lumMod val="85000"/>
                    <a:lumOff val="15000"/>
                  </a:schemeClr>
                </a:solidFill>
              </a:rPr>
              <a:t>杨海龙等，</a:t>
            </a:r>
            <a:r>
              <a:rPr lang="en-US" altLang="zh-CN" sz="1200" dirty="0">
                <a:solidFill>
                  <a:schemeClr val="tx1">
                    <a:lumMod val="85000"/>
                    <a:lumOff val="15000"/>
                  </a:schemeClr>
                </a:solidFill>
              </a:rPr>
              <a:t>2013</a:t>
            </a:r>
            <a:r>
              <a:rPr lang="zh-CN" altLang="en-US" sz="1200" dirty="0">
                <a:solidFill>
                  <a:schemeClr val="tx1">
                    <a:lumMod val="85000"/>
                    <a:lumOff val="15000"/>
                  </a:schemeClr>
                </a:solidFill>
              </a:rPr>
              <a:t>）</a:t>
            </a:r>
            <a:endParaRPr lang="en-US" altLang="zh-CN" sz="1200" dirty="0">
              <a:solidFill>
                <a:schemeClr val="tx1">
                  <a:lumMod val="85000"/>
                  <a:lumOff val="15000"/>
                </a:schemeClr>
              </a:solidFill>
              <a:latin typeface="+mn-ea"/>
            </a:endParaRPr>
          </a:p>
        </p:txBody>
      </p:sp>
      <p:sp>
        <p:nvSpPr>
          <p:cNvPr id="74" name="矩形 73">
            <a:extLst>
              <a:ext uri="{FF2B5EF4-FFF2-40B4-BE49-F238E27FC236}">
                <a16:creationId xmlns:a16="http://schemas.microsoft.com/office/drawing/2014/main" id="{C4A89255-24BC-4C07-9332-1BE68FD832A8}"/>
              </a:ext>
            </a:extLst>
          </p:cNvPr>
          <p:cNvSpPr/>
          <p:nvPr/>
        </p:nvSpPr>
        <p:spPr>
          <a:xfrm>
            <a:off x="1601445" y="2918086"/>
            <a:ext cx="1261884" cy="307777"/>
          </a:xfrm>
          <a:prstGeom prst="rect">
            <a:avLst/>
          </a:prstGeom>
        </p:spPr>
        <p:txBody>
          <a:bodyPr wrap="none">
            <a:spAutoFit/>
          </a:bodyPr>
          <a:lstStyle/>
          <a:p>
            <a:pPr>
              <a:spcAft>
                <a:spcPts val="0"/>
              </a:spcAft>
            </a:pPr>
            <a:r>
              <a:rPr lang="zh-CN" altLang="en-US" sz="1400" b="1" kern="100" dirty="0">
                <a:solidFill>
                  <a:schemeClr val="accent1"/>
                </a:solidFill>
                <a:latin typeface="+mj-lt"/>
                <a:cs typeface="Times New Roman" panose="02020603050405020304" pitchFamily="18" charset="0"/>
              </a:rPr>
              <a:t>回复质量差异</a:t>
            </a:r>
            <a:endParaRPr lang="en-US" altLang="zh-CN" sz="1400" b="1" kern="100" dirty="0">
              <a:solidFill>
                <a:schemeClr val="accent1"/>
              </a:solidFill>
              <a:latin typeface="+mj-lt"/>
              <a:cs typeface="Times New Roman" panose="02020603050405020304" pitchFamily="18" charset="0"/>
            </a:endParaRPr>
          </a:p>
        </p:txBody>
      </p:sp>
      <p:sp>
        <p:nvSpPr>
          <p:cNvPr id="75" name="矩形 74">
            <a:extLst>
              <a:ext uri="{FF2B5EF4-FFF2-40B4-BE49-F238E27FC236}">
                <a16:creationId xmlns:a16="http://schemas.microsoft.com/office/drawing/2014/main" id="{82D435E7-C670-4529-A477-208C9BA3B11C}"/>
              </a:ext>
            </a:extLst>
          </p:cNvPr>
          <p:cNvSpPr/>
          <p:nvPr/>
        </p:nvSpPr>
        <p:spPr>
          <a:xfrm>
            <a:off x="1623361" y="3239326"/>
            <a:ext cx="6929432" cy="869212"/>
          </a:xfrm>
          <a:prstGeom prst="rect">
            <a:avLst/>
          </a:prstGeom>
        </p:spPr>
        <p:txBody>
          <a:bodyPr wrap="square">
            <a:spAutoFit/>
          </a:bodyPr>
          <a:lstStyle/>
          <a:p>
            <a:pPr>
              <a:lnSpc>
                <a:spcPct val="130000"/>
              </a:lnSpc>
              <a:spcBef>
                <a:spcPts val="600"/>
              </a:spcBef>
            </a:pPr>
            <a:r>
              <a:rPr lang="zh-CN" altLang="en-US" sz="1200" dirty="0">
                <a:solidFill>
                  <a:schemeClr val="tx1">
                    <a:lumMod val="85000"/>
                    <a:lumOff val="15000"/>
                  </a:schemeClr>
                </a:solidFill>
              </a:rPr>
              <a:t>敷衍型回复与针对型回复（李爱国等，</a:t>
            </a:r>
            <a:r>
              <a:rPr lang="en-US" altLang="zh-CN" sz="1200" dirty="0">
                <a:solidFill>
                  <a:schemeClr val="tx1">
                    <a:lumMod val="85000"/>
                    <a:lumOff val="15000"/>
                  </a:schemeClr>
                </a:solidFill>
              </a:rPr>
              <a:t>2016</a:t>
            </a:r>
            <a:r>
              <a:rPr lang="zh-CN" altLang="en-US" sz="1200" dirty="0">
                <a:solidFill>
                  <a:schemeClr val="tx1">
                    <a:lumMod val="85000"/>
                    <a:lumOff val="15000"/>
                  </a:schemeClr>
                </a:solidFill>
              </a:rPr>
              <a:t>）</a:t>
            </a:r>
            <a:endParaRPr lang="en-US" altLang="zh-CN" sz="1200" dirty="0">
              <a:solidFill>
                <a:schemeClr val="tx1">
                  <a:lumMod val="85000"/>
                  <a:lumOff val="15000"/>
                </a:schemeClr>
              </a:solidFill>
            </a:endParaRPr>
          </a:p>
          <a:p>
            <a:pPr>
              <a:lnSpc>
                <a:spcPct val="130000"/>
              </a:lnSpc>
              <a:spcBef>
                <a:spcPts val="600"/>
              </a:spcBef>
            </a:pPr>
            <a:r>
              <a:rPr lang="zh-CN" altLang="en-US" sz="1200" dirty="0">
                <a:solidFill>
                  <a:schemeClr val="tx1">
                    <a:lumMod val="85000"/>
                    <a:lumOff val="15000"/>
                  </a:schemeClr>
                </a:solidFill>
              </a:rPr>
              <a:t>两种截然不同的回复形式使消费者感受到商家对于服务失败的不同补救态度，敷衍型回复容易使人产生逆反心理，而针对型回复则更容易缓解消费者负面情绪。</a:t>
            </a:r>
            <a:endParaRPr lang="en-US" altLang="zh-CN" sz="1200" dirty="0">
              <a:solidFill>
                <a:schemeClr val="tx1">
                  <a:lumMod val="85000"/>
                  <a:lumOff val="15000"/>
                </a:schemeClr>
              </a:solidFill>
            </a:endParaRPr>
          </a:p>
        </p:txBody>
      </p:sp>
      <p:sp>
        <p:nvSpPr>
          <p:cNvPr id="26" name="AutoShape 112">
            <a:extLst>
              <a:ext uri="{FF2B5EF4-FFF2-40B4-BE49-F238E27FC236}">
                <a16:creationId xmlns:a16="http://schemas.microsoft.com/office/drawing/2014/main" id="{8B441F98-36FF-4C34-AFD5-99EDAC0C86C8}"/>
              </a:ext>
            </a:extLst>
          </p:cNvPr>
          <p:cNvSpPr>
            <a:spLocks/>
          </p:cNvSpPr>
          <p:nvPr/>
        </p:nvSpPr>
        <p:spPr bwMode="auto">
          <a:xfrm>
            <a:off x="940097" y="3185373"/>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27" name="组合 26">
            <a:extLst>
              <a:ext uri="{FF2B5EF4-FFF2-40B4-BE49-F238E27FC236}">
                <a16:creationId xmlns:a16="http://schemas.microsoft.com/office/drawing/2014/main" id="{F69654B9-54B0-48E4-A873-115B1E6B084A}"/>
              </a:ext>
            </a:extLst>
          </p:cNvPr>
          <p:cNvGrpSpPr/>
          <p:nvPr/>
        </p:nvGrpSpPr>
        <p:grpSpPr>
          <a:xfrm>
            <a:off x="928196" y="1544685"/>
            <a:ext cx="352547" cy="513912"/>
            <a:chOff x="2528974" y="2863357"/>
            <a:chExt cx="246811" cy="359779"/>
          </a:xfrm>
          <a:solidFill>
            <a:sysClr val="window" lastClr="FFFFFF"/>
          </a:solidFill>
        </p:grpSpPr>
        <p:sp>
          <p:nvSpPr>
            <p:cNvPr id="28" name="AutoShape 113">
              <a:extLst>
                <a:ext uri="{FF2B5EF4-FFF2-40B4-BE49-F238E27FC236}">
                  <a16:creationId xmlns:a16="http://schemas.microsoft.com/office/drawing/2014/main" id="{762A4469-ED62-403E-BACD-2BFF1C47481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14">
              <a:extLst>
                <a:ext uri="{FF2B5EF4-FFF2-40B4-BE49-F238E27FC236}">
                  <a16:creationId xmlns:a16="http://schemas.microsoft.com/office/drawing/2014/main" id="{C7427E8C-4C72-4C41-A4D8-8C831C0A633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15" name="矩形 14">
            <a:extLst>
              <a:ext uri="{FF2B5EF4-FFF2-40B4-BE49-F238E27FC236}">
                <a16:creationId xmlns:a16="http://schemas.microsoft.com/office/drawing/2014/main" id="{5A972A9B-980E-41B8-AC68-82F5F4263B66}"/>
              </a:ext>
            </a:extLst>
          </p:cNvPr>
          <p:cNvSpPr/>
          <p:nvPr/>
        </p:nvSpPr>
        <p:spPr>
          <a:xfrm>
            <a:off x="650623" y="4298391"/>
            <a:ext cx="7546003" cy="58464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D38E189-B057-4E5E-B46C-828B218432AA}"/>
              </a:ext>
            </a:extLst>
          </p:cNvPr>
          <p:cNvSpPr/>
          <p:nvPr/>
        </p:nvSpPr>
        <p:spPr>
          <a:xfrm>
            <a:off x="721828" y="4358378"/>
            <a:ext cx="7051990" cy="492443"/>
          </a:xfrm>
          <a:prstGeom prst="rect">
            <a:avLst/>
          </a:prstGeom>
          <a:noFill/>
        </p:spPr>
        <p:txBody>
          <a:bodyPr wrap="square">
            <a:spAutoFit/>
          </a:bodyPr>
          <a:lstStyle/>
          <a:p>
            <a:r>
              <a:rPr lang="en-US" altLang="zh-CN" sz="1300" dirty="0"/>
              <a:t>H2</a:t>
            </a:r>
            <a:r>
              <a:rPr lang="zh-CN" altLang="zh-CN" sz="1300" dirty="0"/>
              <a:t>：商家评论的回复效率越高，消费者购买的意愿越高</a:t>
            </a:r>
          </a:p>
          <a:p>
            <a:r>
              <a:rPr lang="en-US" altLang="zh-CN" sz="1300" dirty="0"/>
              <a:t>H3</a:t>
            </a:r>
            <a:r>
              <a:rPr lang="zh-CN" altLang="zh-CN" sz="1300" dirty="0"/>
              <a:t>：商家评论的回复质量越高，消费者购买的意愿越高</a:t>
            </a:r>
          </a:p>
        </p:txBody>
      </p:sp>
    </p:spTree>
    <p:extLst>
      <p:ext uri="{BB962C8B-B14F-4D97-AF65-F5344CB8AC3E}">
        <p14:creationId xmlns:p14="http://schemas.microsoft.com/office/powerpoint/2010/main" val="172873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08033" y="470262"/>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256BF839-5984-4814-99D1-E3F91C6B186D}"/>
              </a:ext>
            </a:extLst>
          </p:cNvPr>
          <p:cNvSpPr/>
          <p:nvPr/>
        </p:nvSpPr>
        <p:spPr>
          <a:xfrm>
            <a:off x="3188784" y="2073483"/>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mn-ea"/>
                <a:cs typeface="Times New Roman" panose="02020603050405020304" pitchFamily="18" charset="0"/>
              </a:rPr>
              <a:t>实证</a:t>
            </a:r>
            <a:r>
              <a:rPr lang="zh-CN" altLang="en-US" sz="3600" b="1" kern="100" dirty="0" smtClean="0">
                <a:solidFill>
                  <a:schemeClr val="accent1"/>
                </a:solidFill>
                <a:latin typeface="+mn-ea"/>
                <a:cs typeface="Times New Roman" panose="02020603050405020304" pitchFamily="18" charset="0"/>
              </a:rPr>
              <a:t>模型</a:t>
            </a:r>
            <a:endParaRPr lang="en-US" altLang="zh-CN" sz="3600" b="1" kern="100" dirty="0">
              <a:solidFill>
                <a:schemeClr val="accent1"/>
              </a:solidFill>
              <a:latin typeface="+mn-ea"/>
              <a:cs typeface="Times New Roman" panose="02020603050405020304" pitchFamily="18" charset="0"/>
            </a:endParaRPr>
          </a:p>
        </p:txBody>
      </p:sp>
      <p:grpSp>
        <p:nvGrpSpPr>
          <p:cNvPr id="14" name="组合 13">
            <a:extLst>
              <a:ext uri="{FF2B5EF4-FFF2-40B4-BE49-F238E27FC236}">
                <a16:creationId xmlns:a16="http://schemas.microsoft.com/office/drawing/2014/main"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18" name="椭圆 17">
            <a:extLst>
              <a:ext uri="{FF2B5EF4-FFF2-40B4-BE49-F238E27FC236}">
                <a16:creationId xmlns:a16="http://schemas.microsoft.com/office/drawing/2014/main" id="{84E5A175-3149-405F-9145-7535715A381B}"/>
              </a:ext>
            </a:extLst>
          </p:cNvPr>
          <p:cNvSpPr/>
          <p:nvPr/>
        </p:nvSpPr>
        <p:spPr>
          <a:xfrm>
            <a:off x="946495" y="1498558"/>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AutoShape 59">
            <a:extLst>
              <a:ext uri="{FF2B5EF4-FFF2-40B4-BE49-F238E27FC236}">
                <a16:creationId xmlns:a16="http://schemas.microsoft.com/office/drawing/2014/main" id="{65296ADF-6826-4E74-AAC1-75AE73C7BE4D}"/>
              </a:ext>
            </a:extLst>
          </p:cNvPr>
          <p:cNvSpPr>
            <a:spLocks/>
          </p:cNvSpPr>
          <p:nvPr/>
        </p:nvSpPr>
        <p:spPr bwMode="auto">
          <a:xfrm>
            <a:off x="1412045" y="1960359"/>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454371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BF95329-9BF8-4E46-9099-2AF9AFCA0714}"/>
              </a:ext>
            </a:extLst>
          </p:cNvPr>
          <p:cNvSpPr/>
          <p:nvPr/>
        </p:nvSpPr>
        <p:spPr>
          <a:xfrm>
            <a:off x="614596" y="1259272"/>
            <a:ext cx="7577298" cy="1354061"/>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1EF227F-F971-46C4-8C83-D820A502B67B}"/>
              </a:ext>
            </a:extLst>
          </p:cNvPr>
          <p:cNvSpPr/>
          <p:nvPr/>
        </p:nvSpPr>
        <p:spPr>
          <a:xfrm>
            <a:off x="432200" y="410557"/>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实证</a:t>
            </a:r>
            <a:r>
              <a:rPr lang="zh-CN" altLang="en-US" sz="2000" b="1" kern="100" dirty="0" smtClean="0">
                <a:solidFill>
                  <a:schemeClr val="accent1"/>
                </a:solidFill>
                <a:latin typeface="+mn-ea"/>
                <a:cs typeface="Times New Roman" panose="02020603050405020304" pitchFamily="18" charset="0"/>
              </a:rPr>
              <a:t>模型</a:t>
            </a:r>
            <a:endParaRPr lang="zh-CN" altLang="en-US" sz="2000" b="1" kern="100" dirty="0">
              <a:solidFill>
                <a:schemeClr val="accent1"/>
              </a:solidFill>
              <a:latin typeface="+mn-ea"/>
              <a:cs typeface="Times New Roman" panose="02020603050405020304" pitchFamily="18" charset="0"/>
            </a:endParaRPr>
          </a:p>
        </p:txBody>
      </p:sp>
      <p:sp>
        <p:nvSpPr>
          <p:cNvPr id="5" name="矩形 4"/>
          <p:cNvSpPr/>
          <p:nvPr/>
        </p:nvSpPr>
        <p:spPr>
          <a:xfrm>
            <a:off x="432200" y="906702"/>
            <a:ext cx="8202134" cy="338554"/>
          </a:xfrm>
          <a:prstGeom prst="rect">
            <a:avLst/>
          </a:prstGeom>
        </p:spPr>
        <p:txBody>
          <a:bodyPr wrap="square">
            <a:spAutoFit/>
          </a:bodyPr>
          <a:lstStyle/>
          <a:p>
            <a:r>
              <a:rPr lang="zh-CN" altLang="en-US" sz="1600" dirty="0" smtClean="0"/>
              <a:t>采用多元回归模型验证提出的假设，表达式如下：</a:t>
            </a:r>
            <a:endParaRPr lang="zh-CN" altLang="en-US" sz="1600" dirty="0"/>
          </a:p>
        </p:txBody>
      </p:sp>
      <p:sp>
        <p:nvSpPr>
          <p:cNvPr id="22" name="Rectangle 2"/>
          <p:cNvSpPr>
            <a:spLocks noChangeArrowheads="1"/>
          </p:cNvSpPr>
          <p:nvPr/>
        </p:nvSpPr>
        <p:spPr bwMode="auto">
          <a:xfrm>
            <a:off x="1154242" y="18517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表格 25"/>
          <p:cNvGraphicFramePr>
            <a:graphicFrameLocks noGrp="1"/>
          </p:cNvGraphicFramePr>
          <p:nvPr>
            <p:extLst/>
          </p:nvPr>
        </p:nvGraphicFramePr>
        <p:xfrm>
          <a:off x="774928" y="3411921"/>
          <a:ext cx="6408298" cy="1281435"/>
        </p:xfrm>
        <a:graphic>
          <a:graphicData uri="http://schemas.openxmlformats.org/drawingml/2006/table">
            <a:tbl>
              <a:tblPr bandRow="1">
                <a:tableStyleId>{F5AB1C69-6EDB-4FF4-983F-18BD219EF322}</a:tableStyleId>
              </a:tblPr>
              <a:tblGrid>
                <a:gridCol w="1981904">
                  <a:extLst>
                    <a:ext uri="{9D8B030D-6E8A-4147-A177-3AD203B41FA5}">
                      <a16:colId xmlns:a16="http://schemas.microsoft.com/office/drawing/2014/main" val="2606493528"/>
                    </a:ext>
                  </a:extLst>
                </a:gridCol>
                <a:gridCol w="1590050">
                  <a:extLst>
                    <a:ext uri="{9D8B030D-6E8A-4147-A177-3AD203B41FA5}">
                      <a16:colId xmlns:a16="http://schemas.microsoft.com/office/drawing/2014/main" val="2223580462"/>
                    </a:ext>
                  </a:extLst>
                </a:gridCol>
                <a:gridCol w="1418172">
                  <a:extLst>
                    <a:ext uri="{9D8B030D-6E8A-4147-A177-3AD203B41FA5}">
                      <a16:colId xmlns:a16="http://schemas.microsoft.com/office/drawing/2014/main" val="2444401081"/>
                    </a:ext>
                  </a:extLst>
                </a:gridCol>
                <a:gridCol w="1418172">
                  <a:extLst>
                    <a:ext uri="{9D8B030D-6E8A-4147-A177-3AD203B41FA5}">
                      <a16:colId xmlns:a16="http://schemas.microsoft.com/office/drawing/2014/main" val="1695457912"/>
                    </a:ext>
                  </a:extLst>
                </a:gridCol>
              </a:tblGrid>
              <a:tr h="256287">
                <a:tc>
                  <a:txBody>
                    <a:bodyPr/>
                    <a:lstStyle/>
                    <a:p>
                      <a:pPr algn="just">
                        <a:spcAft>
                          <a:spcPts val="0"/>
                        </a:spcAft>
                      </a:pPr>
                      <a:r>
                        <a:rPr lang="en-US" sz="1300" i="1" kern="100" dirty="0" smtClean="0">
                          <a:effectLst/>
                          <a:latin typeface="Times New Roman" panose="02020603050405020304" pitchFamily="18" charset="0"/>
                          <a:cs typeface="Times New Roman" panose="02020603050405020304" pitchFamily="18" charset="0"/>
                        </a:rPr>
                        <a:t>Comments</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a:effectLst/>
                        </a:rPr>
                        <a:t>评论数</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300" i="1" kern="100" dirty="0" err="1">
                          <a:effectLst/>
                          <a:latin typeface="Times New Roman" panose="02020603050405020304" pitchFamily="18" charset="0"/>
                          <a:cs typeface="Times New Roman" panose="02020603050405020304" pitchFamily="18" charset="0"/>
                        </a:rPr>
                        <a:t>RespEfficency</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smtClean="0">
                          <a:effectLst/>
                        </a:rPr>
                        <a:t>回复</a:t>
                      </a:r>
                      <a:r>
                        <a:rPr lang="zh-CN" altLang="en-US" sz="1300" kern="100" dirty="0" smtClean="0">
                          <a:effectLst/>
                        </a:rPr>
                        <a:t>时间</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1542384"/>
                  </a:ext>
                </a:extLst>
              </a:tr>
              <a:tr h="256287">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Price</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a:effectLst/>
                        </a:rPr>
                        <a:t>价格</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300" i="1" kern="100" dirty="0" err="1">
                          <a:effectLst/>
                          <a:latin typeface="Times New Roman" panose="02020603050405020304" pitchFamily="18" charset="0"/>
                          <a:cs typeface="Times New Roman" panose="02020603050405020304" pitchFamily="18" charset="0"/>
                        </a:rPr>
                        <a:t>RespQuality</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smtClean="0">
                          <a:effectLst/>
                        </a:rPr>
                        <a:t>回复</a:t>
                      </a:r>
                      <a:r>
                        <a:rPr lang="zh-CN" altLang="en-US" sz="1300" kern="100" dirty="0" smtClean="0">
                          <a:effectLst/>
                        </a:rPr>
                        <a:t>内容长度</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4161833"/>
                  </a:ext>
                </a:extLst>
              </a:tr>
              <a:tr h="256287">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Type</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a:effectLst/>
                        </a:rPr>
                        <a:t>房源类型，</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algn="just" defTabSz="685800" rtl="0" eaLnBrk="1" latinLnBrk="0" hangingPunct="1">
                        <a:spcAft>
                          <a:spcPts val="0"/>
                        </a:spcAft>
                      </a:pPr>
                      <a:r>
                        <a:rPr lang="en-US" sz="1300" i="1" kern="100" dirty="0">
                          <a:solidFill>
                            <a:schemeClr val="dk1"/>
                          </a:solidFill>
                          <a:effectLst/>
                          <a:latin typeface="Times New Roman" panose="02020603050405020304" pitchFamily="18" charset="0"/>
                          <a:ea typeface="+mn-ea"/>
                          <a:cs typeface="Times New Roman" panose="02020603050405020304" pitchFamily="18" charset="0"/>
                        </a:rPr>
                        <a:t>City</a:t>
                      </a:r>
                      <a:endParaRPr lang="zh-CN" sz="1300" i="1"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just" defTabSz="685800" rtl="0" eaLnBrk="1" latinLnBrk="0" hangingPunct="1">
                        <a:spcAft>
                          <a:spcPts val="0"/>
                        </a:spcAft>
                      </a:pPr>
                      <a:r>
                        <a:rPr lang="zh-CN" sz="1300" kern="100" dirty="0">
                          <a:solidFill>
                            <a:schemeClr val="dk1"/>
                          </a:solidFill>
                          <a:effectLst/>
                          <a:latin typeface="+mn-lt"/>
                          <a:ea typeface="+mn-ea"/>
                          <a:cs typeface="+mn-cs"/>
                        </a:rPr>
                        <a:t>民宿所在城市</a:t>
                      </a:r>
                    </a:p>
                  </a:txBody>
                  <a:tcPr marL="68580" marR="68580" marT="0" marB="0"/>
                </a:tc>
                <a:extLst>
                  <a:ext uri="{0D108BD9-81ED-4DB2-BD59-A6C34878D82A}">
                    <a16:rowId xmlns:a16="http://schemas.microsoft.com/office/drawing/2014/main" val="2003472640"/>
                  </a:ext>
                </a:extLst>
              </a:tr>
              <a:tr h="256287">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Location</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a:effectLst/>
                        </a:rPr>
                        <a:t>地理位置</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ltLang="en-US"/>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2607966682"/>
                  </a:ext>
                </a:extLst>
              </a:tr>
              <a:tr h="256287">
                <a:tc>
                  <a:txBody>
                    <a:bodyPr/>
                    <a:lstStyle/>
                    <a:p>
                      <a:pPr algn="just">
                        <a:spcAft>
                          <a:spcPts val="0"/>
                        </a:spcAft>
                      </a:pPr>
                      <a:r>
                        <a:rPr lang="en-US" sz="1300" i="1" kern="100" dirty="0" err="1">
                          <a:effectLst/>
                          <a:latin typeface="Times New Roman" panose="02020603050405020304" pitchFamily="18" charset="0"/>
                          <a:cs typeface="Times New Roman" panose="02020603050405020304" pitchFamily="18" charset="0"/>
                        </a:rPr>
                        <a:t>RespRate</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smtClean="0">
                          <a:effectLst/>
                        </a:rPr>
                        <a:t>回复</a:t>
                      </a:r>
                      <a:r>
                        <a:rPr lang="zh-CN" altLang="en-US" sz="1300" kern="100" dirty="0" smtClean="0">
                          <a:effectLst/>
                        </a:rPr>
                        <a:t>数</a:t>
                      </a:r>
                      <a:r>
                        <a:rPr lang="en-US" altLang="zh-CN" sz="1300" kern="100" dirty="0" smtClean="0">
                          <a:effectLst/>
                        </a:rPr>
                        <a:t>/</a:t>
                      </a:r>
                      <a:r>
                        <a:rPr lang="zh-CN" altLang="en-US" sz="1300" kern="100" dirty="0" smtClean="0">
                          <a:effectLst/>
                        </a:rPr>
                        <a:t>评价数</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 </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300" kern="100" dirty="0">
                          <a:effectLst/>
                        </a:rPr>
                        <a:t> </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8212854"/>
                  </a:ext>
                </a:extLst>
              </a:tr>
            </a:tbl>
          </a:graphicData>
        </a:graphic>
      </p:graphicFrame>
      <p:sp>
        <p:nvSpPr>
          <p:cNvPr id="2" name="Rectangle 7"/>
          <p:cNvSpPr>
            <a:spLocks noChangeArrowheads="1"/>
          </p:cNvSpPr>
          <p:nvPr/>
        </p:nvSpPr>
        <p:spPr bwMode="auto">
          <a:xfrm>
            <a:off x="1096136" y="1440154"/>
            <a:ext cx="74349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12"/>
          <p:cNvSpPr>
            <a:spLocks noChangeArrowheads="1"/>
          </p:cNvSpPr>
          <p:nvPr/>
        </p:nvSpPr>
        <p:spPr bwMode="auto">
          <a:xfrm>
            <a:off x="614595" y="478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nvGraphicFramePr>
        <p:xfrm>
          <a:off x="749582" y="1440154"/>
          <a:ext cx="7275640" cy="648164"/>
        </p:xfrm>
        <a:graphic>
          <a:graphicData uri="http://schemas.openxmlformats.org/presentationml/2006/ole">
            <mc:AlternateContent xmlns:mc="http://schemas.openxmlformats.org/markup-compatibility/2006">
              <mc:Choice xmlns:v="urn:schemas-microsoft-com:vml" Requires="v">
                <p:oleObj spid="_x0000_s1028" name="Equation" r:id="rId3" imgW="5702300" imgH="508000" progId="Equation.DSMT4">
                  <p:embed/>
                </p:oleObj>
              </mc:Choice>
              <mc:Fallback>
                <p:oleObj name="Equation" r:id="rId3" imgW="5702300" imgH="508000" progId="Equation.DSMT4">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82" y="1440154"/>
                        <a:ext cx="7275640" cy="648164"/>
                      </a:xfrm>
                      <a:prstGeom prst="rect">
                        <a:avLst/>
                      </a:prstGeom>
                      <a:noFill/>
                    </p:spPr>
                  </p:pic>
                </p:oleObj>
              </mc:Fallback>
            </mc:AlternateContent>
          </a:graphicData>
        </a:graphic>
      </p:graphicFrame>
      <p:sp>
        <p:nvSpPr>
          <p:cNvPr id="9" name="矩形 8"/>
          <p:cNvSpPr/>
          <p:nvPr/>
        </p:nvSpPr>
        <p:spPr>
          <a:xfrm>
            <a:off x="749582" y="1440152"/>
            <a:ext cx="1286609" cy="3163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44632" y="1433207"/>
            <a:ext cx="1607897" cy="3233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26159" y="2712508"/>
            <a:ext cx="8014216" cy="615553"/>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∆Comments(m</a:t>
            </a:r>
            <a:r>
              <a:rPr lang="en-US" altLang="zh-CN" i="1"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zh-CN" sz="1600" dirty="0"/>
              <a:t>相对</a:t>
            </a:r>
            <a:r>
              <a:rPr lang="zh-CN" altLang="zh-CN" sz="1600" dirty="0"/>
              <a:t>评论数，减去第</a:t>
            </a:r>
            <a:r>
              <a:rPr lang="en-US" altLang="zh-CN" sz="1600" dirty="0"/>
              <a:t>m</a:t>
            </a:r>
            <a:r>
              <a:rPr lang="zh-CN" altLang="zh-CN" sz="1600" dirty="0"/>
              <a:t>月所有民宿评论数的</a:t>
            </a:r>
            <a:r>
              <a:rPr lang="zh-CN" altLang="zh-CN" sz="1600" dirty="0" smtClean="0"/>
              <a:t>均值</a:t>
            </a:r>
            <a:r>
              <a:rPr lang="zh-CN" altLang="en-US" sz="1600" dirty="0" smtClean="0"/>
              <a:t>，控制季节，天气等其他因素的影响。</a:t>
            </a:r>
            <a:endParaRPr lang="zh-CN" altLang="en-US" sz="1600" dirty="0"/>
          </a:p>
        </p:txBody>
      </p:sp>
      <p:sp>
        <p:nvSpPr>
          <p:cNvPr id="23" name="Rectangle 20"/>
          <p:cNvSpPr>
            <a:spLocks noChangeArrowheads="1"/>
          </p:cNvSpPr>
          <p:nvPr/>
        </p:nvSpPr>
        <p:spPr bwMode="auto">
          <a:xfrm>
            <a:off x="1154242" y="2790802"/>
            <a:ext cx="99208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nvGraphicFramePr>
        <p:xfrm>
          <a:off x="735584" y="2119984"/>
          <a:ext cx="5379068" cy="365923"/>
        </p:xfrm>
        <a:graphic>
          <a:graphicData uri="http://schemas.openxmlformats.org/presentationml/2006/ole">
            <mc:AlternateContent xmlns:mc="http://schemas.openxmlformats.org/markup-compatibility/2006">
              <mc:Choice xmlns:v="urn:schemas-microsoft-com:vml" Requires="v">
                <p:oleObj spid="_x0000_s1029" name="Equation" r:id="rId5" imgW="3733560" imgH="253800" progId="Equation.DSMT4">
                  <p:embed/>
                </p:oleObj>
              </mc:Choice>
              <mc:Fallback>
                <p:oleObj name="Equation" r:id="rId5" imgW="3733560" imgH="253800" progId="Equation.DSMT4">
                  <p:embed/>
                  <p:pic>
                    <p:nvPicPr>
                      <p:cNvPr id="24" name="对象 23"/>
                      <p:cNvPicPr>
                        <a:picLocks noChangeAspect="1" noChangeArrowheads="1"/>
                      </p:cNvPicPr>
                      <p:nvPr/>
                    </p:nvPicPr>
                    <p:blipFill>
                      <a:blip r:embed="rId6"/>
                      <a:srcRect/>
                      <a:stretch>
                        <a:fillRect/>
                      </a:stretch>
                    </p:blipFill>
                    <p:spPr bwMode="auto">
                      <a:xfrm>
                        <a:off x="735584" y="2119984"/>
                        <a:ext cx="5379068" cy="365923"/>
                      </a:xfrm>
                      <a:prstGeom prst="rect">
                        <a:avLst/>
                      </a:prstGeom>
                      <a:noFill/>
                    </p:spPr>
                  </p:pic>
                </p:oleObj>
              </mc:Fallback>
            </mc:AlternateContent>
          </a:graphicData>
        </a:graphic>
      </p:graphicFrame>
    </p:spTree>
    <p:extLst>
      <p:ext uri="{BB962C8B-B14F-4D97-AF65-F5344CB8AC3E}">
        <p14:creationId xmlns:p14="http://schemas.microsoft.com/office/powerpoint/2010/main" val="2534538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573603" y="533105"/>
            <a:ext cx="1723549"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未解决的问题</a:t>
            </a:r>
            <a:endParaRPr lang="zh-CN" altLang="en-US" sz="2000" b="1" kern="100" dirty="0">
              <a:solidFill>
                <a:schemeClr val="accent1"/>
              </a:solidFill>
              <a:latin typeface="+mn-ea"/>
              <a:cs typeface="Times New Roman" panose="02020603050405020304" pitchFamily="18" charset="0"/>
            </a:endParaRPr>
          </a:p>
        </p:txBody>
      </p:sp>
      <p:sp>
        <p:nvSpPr>
          <p:cNvPr id="5" name="矩形 4"/>
          <p:cNvSpPr/>
          <p:nvPr/>
        </p:nvSpPr>
        <p:spPr>
          <a:xfrm>
            <a:off x="573603" y="1515707"/>
            <a:ext cx="6392807" cy="2185214"/>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smtClean="0"/>
              <a:t>以月份为单位计算回复效应，具体是只选择某两个月份，研究前一个月对后一个月的影响，还是研究所有的前后月份的影响。</a:t>
            </a:r>
            <a:endParaRPr lang="en-US" altLang="zh-CN" sz="1600" dirty="0" smtClean="0"/>
          </a:p>
          <a:p>
            <a:pPr marL="285750" indent="-285750">
              <a:lnSpc>
                <a:spcPct val="150000"/>
              </a:lnSpc>
              <a:buFont typeface="Wingdings" panose="05000000000000000000" pitchFamily="2" charset="2"/>
              <a:buChar char="u"/>
            </a:pPr>
            <a:r>
              <a:rPr lang="zh-CN" altLang="en-US" sz="1600" dirty="0"/>
              <a:t>民</a:t>
            </a:r>
            <a:r>
              <a:rPr lang="zh-CN" altLang="en-US" sz="1600" dirty="0" smtClean="0"/>
              <a:t>宿网站爬取到的数据条数都有限，可以通过更改搜索条件，获取更多数据，一种是更改城市，一种是改变价格区间。</a:t>
            </a:r>
            <a:endParaRPr lang="en-US" altLang="zh-CN" sz="1600" dirty="0" smtClean="0"/>
          </a:p>
          <a:p>
            <a:pPr marL="285750" indent="-285750">
              <a:lnSpc>
                <a:spcPct val="150000"/>
              </a:lnSpc>
              <a:buFont typeface="Wingdings" panose="05000000000000000000" pitchFamily="2" charset="2"/>
              <a:buChar char="u"/>
            </a:pPr>
            <a:r>
              <a:rPr lang="zh-CN" altLang="en-US" sz="1600" dirty="0"/>
              <a:t>回复</a:t>
            </a:r>
            <a:r>
              <a:rPr lang="zh-CN" altLang="en-US" sz="1600" dirty="0" smtClean="0"/>
              <a:t>质量的度量有待改进。</a:t>
            </a:r>
            <a:endParaRPr lang="en-US" altLang="zh-CN" sz="1600" dirty="0" smtClean="0"/>
          </a:p>
          <a:p>
            <a:endParaRPr lang="zh-CN" altLang="en-US" sz="1600" dirty="0">
              <a:solidFill>
                <a:schemeClr val="tx2"/>
              </a:solidFill>
            </a:endParaRPr>
          </a:p>
        </p:txBody>
      </p:sp>
    </p:spTree>
    <p:extLst>
      <p:ext uri="{BB962C8B-B14F-4D97-AF65-F5344CB8AC3E}">
        <p14:creationId xmlns:p14="http://schemas.microsoft.com/office/powerpoint/2010/main" val="3834587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sp>
        <p:nvSpPr>
          <p:cNvPr id="11" name="文本框 10">
            <a:extLst>
              <a:ext uri="{FF2B5EF4-FFF2-40B4-BE49-F238E27FC236}">
                <a16:creationId xmlns:a16="http://schemas.microsoft.com/office/drawing/2014/main" id="{F308687F-5083-4900-B884-1ED108CE6C82}"/>
              </a:ext>
            </a:extLst>
          </p:cNvPr>
          <p:cNvSpPr txBox="1"/>
          <p:nvPr/>
        </p:nvSpPr>
        <p:spPr>
          <a:xfrm>
            <a:off x="3327893" y="2396695"/>
            <a:ext cx="2749471" cy="707886"/>
          </a:xfrm>
          <a:prstGeom prst="rect">
            <a:avLst/>
          </a:prstGeom>
          <a:noFill/>
        </p:spPr>
        <p:txBody>
          <a:bodyPr wrap="none" rtlCol="0">
            <a:spAutoFit/>
          </a:bodyPr>
          <a:lstStyle/>
          <a:p>
            <a:pPr lvl="0"/>
            <a:r>
              <a:rPr lang="zh-CN" altLang="en-US" sz="4000" dirty="0">
                <a:solidFill>
                  <a:srgbClr val="222B34"/>
                </a:solidFill>
              </a:rPr>
              <a:t>感谢观看！</a:t>
            </a: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6" name="文本框 25">
            <a:extLst>
              <a:ext uri="{FF2B5EF4-FFF2-40B4-BE49-F238E27FC236}">
                <a16:creationId xmlns:a16="http://schemas.microsoft.com/office/drawing/2014/main" id="{E44EA276-324F-46D1-84EF-132808518A55}"/>
              </a:ext>
            </a:extLst>
          </p:cNvPr>
          <p:cNvSpPr txBox="1"/>
          <p:nvPr/>
        </p:nvSpPr>
        <p:spPr>
          <a:xfrm>
            <a:off x="2176087" y="3056683"/>
            <a:ext cx="4791825" cy="492443"/>
          </a:xfrm>
          <a:prstGeom prst="rect">
            <a:avLst/>
          </a:prstGeom>
          <a:noFill/>
        </p:spPr>
        <p:txBody>
          <a:bodyPr wrap="none" rtlCol="0">
            <a:spAutoFit/>
          </a:bodyPr>
          <a:lstStyle/>
          <a:p>
            <a:pPr lvl="0" algn="ctr"/>
            <a:r>
              <a:rPr lang="en-US" altLang="zh-CN" sz="2600" dirty="0">
                <a:solidFill>
                  <a:srgbClr val="222B34"/>
                </a:solidFill>
                <a:latin typeface="Arial"/>
              </a:rPr>
              <a:t>THANK YOU FOR WATCHING</a:t>
            </a:r>
          </a:p>
        </p:txBody>
      </p:sp>
    </p:spTree>
    <p:extLst>
      <p:ext uri="{BB962C8B-B14F-4D97-AF65-F5344CB8AC3E}">
        <p14:creationId xmlns:p14="http://schemas.microsoft.com/office/powerpoint/2010/main" val="751930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5460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011680" cy="645160"/>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数据介绍</a:t>
            </a:r>
          </a:p>
        </p:txBody>
      </p:sp>
      <p:sp>
        <p:nvSpPr>
          <p:cNvPr id="30" name="矩形 29"/>
          <p:cNvSpPr/>
          <p:nvPr/>
        </p:nvSpPr>
        <p:spPr>
          <a:xfrm>
            <a:off x="3085528" y="2431161"/>
            <a:ext cx="2494594"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Thesis Summary</a:t>
            </a:r>
          </a:p>
        </p:txBody>
      </p:sp>
      <p:grpSp>
        <p:nvGrpSpPr>
          <p:cNvPr id="35" name="Group 13"/>
          <p:cNvGrpSpPr>
            <a:grpSpLocks noChangeAspect="1"/>
          </p:cNvGrpSpPr>
          <p:nvPr/>
        </p:nvGrpSpPr>
        <p:grpSpPr bwMode="auto">
          <a:xfrm>
            <a:off x="3257162" y="307749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3448342" y="3015425"/>
            <a:ext cx="868680" cy="368300"/>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爱彼迎</a:t>
            </a:r>
          </a:p>
        </p:txBody>
      </p:sp>
      <p:grpSp>
        <p:nvGrpSpPr>
          <p:cNvPr id="39" name="Group 13"/>
          <p:cNvGrpSpPr>
            <a:grpSpLocks noChangeAspect="1"/>
          </p:cNvGrpSpPr>
          <p:nvPr/>
        </p:nvGrpSpPr>
        <p:grpSpPr bwMode="auto">
          <a:xfrm>
            <a:off x="4552759" y="3068120"/>
            <a:ext cx="246137" cy="245552"/>
            <a:chOff x="3665" y="2074"/>
            <a:chExt cx="421" cy="420"/>
          </a:xfrm>
          <a:solidFill>
            <a:schemeClr val="accent1"/>
          </a:solidFill>
        </p:grpSpPr>
        <p:sp>
          <p:nvSpPr>
            <p:cNvPr id="40"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4743939" y="3006053"/>
            <a:ext cx="640080" cy="368300"/>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携程</a:t>
            </a:r>
          </a:p>
        </p:txBody>
      </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250952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数据爬取</a:t>
            </a:r>
            <a:r>
              <a:rPr lang="en-US" altLang="zh-CN" sz="2000" b="1" kern="100">
                <a:solidFill>
                  <a:schemeClr val="accent1"/>
                </a:solidFill>
                <a:latin typeface="+mn-ea"/>
                <a:cs typeface="Times New Roman" panose="02020603050405020304" pitchFamily="18" charset="0"/>
              </a:rPr>
              <a:t>——</a:t>
            </a:r>
            <a:r>
              <a:rPr lang="zh-CN" altLang="en-US" sz="2000" b="1" kern="100">
                <a:solidFill>
                  <a:schemeClr val="accent1"/>
                </a:solidFill>
                <a:latin typeface="+mn-ea"/>
                <a:cs typeface="Times New Roman" panose="02020603050405020304" pitchFamily="18" charset="0"/>
              </a:rPr>
              <a:t>爱彼迎</a:t>
            </a:r>
          </a:p>
        </p:txBody>
      </p:sp>
      <p:sp>
        <p:nvSpPr>
          <p:cNvPr id="4" name="矩形 3"/>
          <p:cNvSpPr/>
          <p:nvPr/>
        </p:nvSpPr>
        <p:spPr>
          <a:xfrm>
            <a:off x="388823" y="742818"/>
            <a:ext cx="139493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Method</a:t>
            </a:r>
          </a:p>
        </p:txBody>
      </p:sp>
      <p:pic>
        <p:nvPicPr>
          <p:cNvPr id="2" name="图片 1"/>
          <p:cNvPicPr>
            <a:picLocks noChangeAspect="1"/>
          </p:cNvPicPr>
          <p:nvPr>
            <p:custDataLst>
              <p:tags r:id="rId1"/>
            </p:custDataLst>
          </p:nvPr>
        </p:nvPicPr>
        <p:blipFill>
          <a:blip r:embed="rId3"/>
          <a:srcRect l="7259"/>
          <a:stretch>
            <a:fillRect/>
          </a:stretch>
        </p:blipFill>
        <p:spPr>
          <a:xfrm>
            <a:off x="189865" y="850900"/>
            <a:ext cx="7018020" cy="4185285"/>
          </a:xfrm>
          <a:prstGeom prst="rect">
            <a:avLst/>
          </a:prstGeom>
        </p:spPr>
      </p:pic>
      <p:pic>
        <p:nvPicPr>
          <p:cNvPr id="5" name="图片 4"/>
          <p:cNvPicPr>
            <a:picLocks noChangeAspect="1"/>
          </p:cNvPicPr>
          <p:nvPr/>
        </p:nvPicPr>
        <p:blipFill>
          <a:blip r:embed="rId4"/>
          <a:srcRect t="2100" b="6013"/>
          <a:stretch>
            <a:fillRect/>
          </a:stretch>
        </p:blipFill>
        <p:spPr>
          <a:xfrm>
            <a:off x="4613275" y="2310130"/>
            <a:ext cx="4296410" cy="2833370"/>
          </a:xfrm>
          <a:prstGeom prst="rect">
            <a:avLst/>
          </a:prstGeom>
        </p:spPr>
      </p:pic>
      <p:sp>
        <p:nvSpPr>
          <p:cNvPr id="6" name="矩形 5"/>
          <p:cNvSpPr/>
          <p:nvPr/>
        </p:nvSpPr>
        <p:spPr>
          <a:xfrm>
            <a:off x="201295" y="2025650"/>
            <a:ext cx="1341755" cy="121285"/>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0285" y="4949825"/>
            <a:ext cx="1341755" cy="193675"/>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8620" y="2702560"/>
            <a:ext cx="1843405" cy="128905"/>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78045" y="2831465"/>
            <a:ext cx="3443605" cy="929640"/>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250952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数据爬取</a:t>
            </a:r>
            <a:r>
              <a:rPr lang="en-US" altLang="zh-CN" sz="2000" b="1" kern="100">
                <a:solidFill>
                  <a:schemeClr val="accent1"/>
                </a:solidFill>
                <a:latin typeface="+mn-ea"/>
                <a:cs typeface="Times New Roman" panose="02020603050405020304" pitchFamily="18" charset="0"/>
              </a:rPr>
              <a:t>——</a:t>
            </a:r>
            <a:r>
              <a:rPr lang="zh-CN" altLang="en-US" sz="2000" b="1" kern="100">
                <a:solidFill>
                  <a:schemeClr val="accent1"/>
                </a:solidFill>
                <a:latin typeface="+mn-ea"/>
                <a:cs typeface="Times New Roman" panose="02020603050405020304" pitchFamily="18" charset="0"/>
              </a:rPr>
              <a:t>爱彼迎</a:t>
            </a:r>
          </a:p>
        </p:txBody>
      </p:sp>
      <p:sp>
        <p:nvSpPr>
          <p:cNvPr id="4" name="矩形 3"/>
          <p:cNvSpPr/>
          <p:nvPr/>
        </p:nvSpPr>
        <p:spPr>
          <a:xfrm>
            <a:off x="388823" y="742818"/>
            <a:ext cx="139493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Method</a:t>
            </a:r>
          </a:p>
        </p:txBody>
      </p:sp>
      <p:pic>
        <p:nvPicPr>
          <p:cNvPr id="2" name="图片 1"/>
          <p:cNvPicPr>
            <a:picLocks noChangeAspect="1"/>
          </p:cNvPicPr>
          <p:nvPr>
            <p:custDataLst>
              <p:tags r:id="rId1"/>
            </p:custDataLst>
          </p:nvPr>
        </p:nvPicPr>
        <p:blipFill>
          <a:blip r:embed="rId4"/>
          <a:srcRect l="7259"/>
          <a:stretch>
            <a:fillRect/>
          </a:stretch>
        </p:blipFill>
        <p:spPr>
          <a:xfrm>
            <a:off x="189865" y="850900"/>
            <a:ext cx="7018020" cy="4185285"/>
          </a:xfrm>
          <a:prstGeom prst="rect">
            <a:avLst/>
          </a:prstGeom>
        </p:spPr>
      </p:pic>
      <p:sp>
        <p:nvSpPr>
          <p:cNvPr id="10" name="矩形 9"/>
          <p:cNvSpPr/>
          <p:nvPr/>
        </p:nvSpPr>
        <p:spPr>
          <a:xfrm>
            <a:off x="499110" y="4082415"/>
            <a:ext cx="1843405" cy="128905"/>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custDataLst>
              <p:tags r:id="rId2"/>
            </p:custDataLst>
          </p:nvPr>
        </p:nvPicPr>
        <p:blipFill>
          <a:blip r:embed="rId5"/>
          <a:stretch>
            <a:fillRect/>
          </a:stretch>
        </p:blipFill>
        <p:spPr>
          <a:xfrm>
            <a:off x="4625975" y="1604645"/>
            <a:ext cx="4163695" cy="24777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250952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爱彼迎</a:t>
            </a:r>
            <a:r>
              <a:rPr lang="en-US" altLang="zh-CN" sz="2000" b="1" kern="100">
                <a:solidFill>
                  <a:schemeClr val="accent1"/>
                </a:solidFill>
                <a:latin typeface="+mn-ea"/>
                <a:cs typeface="Times New Roman" panose="02020603050405020304" pitchFamily="18" charset="0"/>
              </a:rPr>
              <a:t>——</a:t>
            </a:r>
            <a:r>
              <a:rPr lang="zh-CN" altLang="en-US" sz="2000" b="1" kern="100">
                <a:solidFill>
                  <a:schemeClr val="accent1"/>
                </a:solidFill>
                <a:latin typeface="+mn-ea"/>
                <a:cs typeface="Times New Roman" panose="02020603050405020304" pitchFamily="18" charset="0"/>
              </a:rPr>
              <a:t>数据结果</a:t>
            </a:r>
          </a:p>
        </p:txBody>
      </p:sp>
      <p:sp>
        <p:nvSpPr>
          <p:cNvPr id="4" name="矩形 3"/>
          <p:cNvSpPr/>
          <p:nvPr/>
        </p:nvSpPr>
        <p:spPr>
          <a:xfrm>
            <a:off x="388823" y="742818"/>
            <a:ext cx="1497526"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Contents</a:t>
            </a:r>
          </a:p>
        </p:txBody>
      </p:sp>
      <p:pic>
        <p:nvPicPr>
          <p:cNvPr id="5" name="图片 4"/>
          <p:cNvPicPr>
            <a:picLocks noChangeAspect="1"/>
          </p:cNvPicPr>
          <p:nvPr/>
        </p:nvPicPr>
        <p:blipFill>
          <a:blip r:embed="rId2"/>
          <a:stretch>
            <a:fillRect/>
          </a:stretch>
        </p:blipFill>
        <p:spPr>
          <a:xfrm>
            <a:off x="544830" y="855980"/>
            <a:ext cx="7522210" cy="4022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225552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数据爬取</a:t>
            </a:r>
            <a:r>
              <a:rPr lang="en-US" altLang="zh-CN" sz="2000" b="1" kern="100">
                <a:solidFill>
                  <a:schemeClr val="accent1"/>
                </a:solidFill>
                <a:latin typeface="+mn-ea"/>
                <a:cs typeface="Times New Roman" panose="02020603050405020304" pitchFamily="18" charset="0"/>
              </a:rPr>
              <a:t>——</a:t>
            </a:r>
            <a:r>
              <a:rPr lang="zh-CN" altLang="en-US" sz="2000" b="1" kern="100">
                <a:solidFill>
                  <a:schemeClr val="accent1"/>
                </a:solidFill>
                <a:latin typeface="+mn-ea"/>
                <a:cs typeface="Times New Roman" panose="02020603050405020304" pitchFamily="18" charset="0"/>
              </a:rPr>
              <a:t>携程</a:t>
            </a:r>
          </a:p>
        </p:txBody>
      </p:sp>
      <p:sp>
        <p:nvSpPr>
          <p:cNvPr id="4" name="矩形 3"/>
          <p:cNvSpPr/>
          <p:nvPr/>
        </p:nvSpPr>
        <p:spPr>
          <a:xfrm>
            <a:off x="388823" y="742818"/>
            <a:ext cx="139493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Method</a:t>
            </a:r>
          </a:p>
        </p:txBody>
      </p:sp>
      <p:pic>
        <p:nvPicPr>
          <p:cNvPr id="10" name="图片 9" descr="[4{TN2TWSJCVO5WBGU1~B$K"/>
          <p:cNvPicPr>
            <a:picLocks noChangeAspect="1"/>
          </p:cNvPicPr>
          <p:nvPr/>
        </p:nvPicPr>
        <p:blipFill>
          <a:blip r:embed="rId2"/>
          <a:srcRect l="11124"/>
          <a:stretch>
            <a:fillRect/>
          </a:stretch>
        </p:blipFill>
        <p:spPr>
          <a:xfrm>
            <a:off x="228600" y="1109980"/>
            <a:ext cx="5423535" cy="3759200"/>
          </a:xfrm>
          <a:prstGeom prst="rect">
            <a:avLst/>
          </a:prstGeom>
        </p:spPr>
      </p:pic>
      <p:pic>
        <p:nvPicPr>
          <p:cNvPr id="11" name="图片 10" descr="G3(DS)_]MS$G(5X4G`60BR3"/>
          <p:cNvPicPr>
            <a:picLocks noChangeAspect="1"/>
          </p:cNvPicPr>
          <p:nvPr/>
        </p:nvPicPr>
        <p:blipFill>
          <a:blip r:embed="rId3"/>
          <a:srcRect l="8221"/>
          <a:stretch>
            <a:fillRect/>
          </a:stretch>
        </p:blipFill>
        <p:spPr>
          <a:xfrm>
            <a:off x="228600" y="1206500"/>
            <a:ext cx="7762875" cy="3420745"/>
          </a:xfrm>
          <a:prstGeom prst="rect">
            <a:avLst/>
          </a:prstGeom>
        </p:spPr>
      </p:pic>
      <p:sp>
        <p:nvSpPr>
          <p:cNvPr id="12" name="矩形 11"/>
          <p:cNvSpPr/>
          <p:nvPr/>
        </p:nvSpPr>
        <p:spPr>
          <a:xfrm>
            <a:off x="257810" y="2603500"/>
            <a:ext cx="1908175" cy="2508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9580" y="3596005"/>
            <a:ext cx="3314700" cy="8648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3919220" y="1637665"/>
            <a:ext cx="4879975" cy="3446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225552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数据爬取</a:t>
            </a:r>
            <a:r>
              <a:rPr lang="en-US" altLang="zh-CN" sz="2000" b="1" kern="100">
                <a:solidFill>
                  <a:schemeClr val="accent1"/>
                </a:solidFill>
                <a:latin typeface="+mn-ea"/>
                <a:cs typeface="Times New Roman" panose="02020603050405020304" pitchFamily="18" charset="0"/>
              </a:rPr>
              <a:t>——</a:t>
            </a:r>
            <a:r>
              <a:rPr lang="zh-CN" altLang="en-US" sz="2000" b="1" kern="100">
                <a:solidFill>
                  <a:schemeClr val="accent1"/>
                </a:solidFill>
                <a:latin typeface="+mn-ea"/>
                <a:cs typeface="Times New Roman" panose="02020603050405020304" pitchFamily="18" charset="0"/>
              </a:rPr>
              <a:t>携程</a:t>
            </a:r>
          </a:p>
        </p:txBody>
      </p:sp>
      <p:sp>
        <p:nvSpPr>
          <p:cNvPr id="4" name="矩形 3"/>
          <p:cNvSpPr/>
          <p:nvPr/>
        </p:nvSpPr>
        <p:spPr>
          <a:xfrm>
            <a:off x="388823" y="742818"/>
            <a:ext cx="139493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Method</a:t>
            </a:r>
          </a:p>
        </p:txBody>
      </p:sp>
      <p:pic>
        <p:nvPicPr>
          <p:cNvPr id="5" name="图片 4"/>
          <p:cNvPicPr>
            <a:picLocks noChangeAspect="1"/>
          </p:cNvPicPr>
          <p:nvPr/>
        </p:nvPicPr>
        <p:blipFill>
          <a:blip r:embed="rId2"/>
          <a:stretch>
            <a:fillRect/>
          </a:stretch>
        </p:blipFill>
        <p:spPr>
          <a:xfrm>
            <a:off x="0" y="596900"/>
            <a:ext cx="9321800" cy="4419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225552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数据爬取</a:t>
            </a:r>
            <a:r>
              <a:rPr lang="en-US" altLang="zh-CN" sz="2000" b="1" kern="100">
                <a:solidFill>
                  <a:schemeClr val="accent1"/>
                </a:solidFill>
                <a:latin typeface="+mn-ea"/>
                <a:cs typeface="Times New Roman" panose="02020603050405020304" pitchFamily="18" charset="0"/>
              </a:rPr>
              <a:t>——</a:t>
            </a:r>
            <a:r>
              <a:rPr lang="zh-CN" altLang="en-US" sz="2000" b="1" kern="100">
                <a:solidFill>
                  <a:schemeClr val="accent1"/>
                </a:solidFill>
                <a:latin typeface="+mn-ea"/>
                <a:cs typeface="Times New Roman" panose="02020603050405020304" pitchFamily="18" charset="0"/>
              </a:rPr>
              <a:t>携程</a:t>
            </a:r>
          </a:p>
        </p:txBody>
      </p:sp>
      <p:sp>
        <p:nvSpPr>
          <p:cNvPr id="4" name="矩形 3"/>
          <p:cNvSpPr/>
          <p:nvPr/>
        </p:nvSpPr>
        <p:spPr>
          <a:xfrm>
            <a:off x="388823" y="742818"/>
            <a:ext cx="139493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Method</a:t>
            </a:r>
          </a:p>
        </p:txBody>
      </p:sp>
      <p:pic>
        <p:nvPicPr>
          <p:cNvPr id="12" name="图片 11"/>
          <p:cNvPicPr>
            <a:picLocks noChangeAspect="1"/>
          </p:cNvPicPr>
          <p:nvPr/>
        </p:nvPicPr>
        <p:blipFill>
          <a:blip r:embed="rId2"/>
          <a:stretch>
            <a:fillRect/>
          </a:stretch>
        </p:blipFill>
        <p:spPr>
          <a:xfrm>
            <a:off x="154305" y="660400"/>
            <a:ext cx="7082155" cy="4387850"/>
          </a:xfrm>
          <a:prstGeom prst="rect">
            <a:avLst/>
          </a:prstGeom>
        </p:spPr>
      </p:pic>
      <p:pic>
        <p:nvPicPr>
          <p:cNvPr id="13" name="图片 12"/>
          <p:cNvPicPr>
            <a:picLocks noChangeAspect="1"/>
          </p:cNvPicPr>
          <p:nvPr/>
        </p:nvPicPr>
        <p:blipFill>
          <a:blip r:embed="rId3"/>
          <a:stretch>
            <a:fillRect/>
          </a:stretch>
        </p:blipFill>
        <p:spPr>
          <a:xfrm>
            <a:off x="3394075" y="2633980"/>
            <a:ext cx="5749925" cy="2581910"/>
          </a:xfrm>
          <a:prstGeom prst="rect">
            <a:avLst/>
          </a:prstGeom>
        </p:spPr>
      </p:pic>
      <p:sp>
        <p:nvSpPr>
          <p:cNvPr id="14" name="矩形 13"/>
          <p:cNvSpPr/>
          <p:nvPr/>
        </p:nvSpPr>
        <p:spPr>
          <a:xfrm>
            <a:off x="177165" y="2409825"/>
            <a:ext cx="7058025" cy="2584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tretch>
            <a:fillRect/>
          </a:stretch>
        </p:blipFill>
        <p:spPr>
          <a:xfrm>
            <a:off x="4211320" y="0"/>
            <a:ext cx="5040630" cy="2359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225552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数据爬取</a:t>
            </a:r>
            <a:r>
              <a:rPr lang="en-US" altLang="zh-CN" sz="2000" b="1" kern="100">
                <a:solidFill>
                  <a:schemeClr val="accent1"/>
                </a:solidFill>
                <a:latin typeface="+mn-ea"/>
                <a:cs typeface="Times New Roman" panose="02020603050405020304" pitchFamily="18" charset="0"/>
              </a:rPr>
              <a:t>——</a:t>
            </a:r>
            <a:r>
              <a:rPr lang="zh-CN" altLang="en-US" sz="2000" b="1" kern="100">
                <a:solidFill>
                  <a:schemeClr val="accent1"/>
                </a:solidFill>
                <a:latin typeface="+mn-ea"/>
                <a:cs typeface="Times New Roman" panose="02020603050405020304" pitchFamily="18" charset="0"/>
              </a:rPr>
              <a:t>携程</a:t>
            </a:r>
          </a:p>
        </p:txBody>
      </p:sp>
      <p:sp>
        <p:nvSpPr>
          <p:cNvPr id="4" name="矩形 3"/>
          <p:cNvSpPr/>
          <p:nvPr/>
        </p:nvSpPr>
        <p:spPr>
          <a:xfrm>
            <a:off x="388823" y="742818"/>
            <a:ext cx="139493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Method</a:t>
            </a:r>
          </a:p>
        </p:txBody>
      </p:sp>
      <p:pic>
        <p:nvPicPr>
          <p:cNvPr id="2" name="图片 1"/>
          <p:cNvPicPr>
            <a:picLocks noChangeAspect="1"/>
          </p:cNvPicPr>
          <p:nvPr/>
        </p:nvPicPr>
        <p:blipFill>
          <a:blip r:embed="rId2"/>
          <a:stretch>
            <a:fillRect/>
          </a:stretch>
        </p:blipFill>
        <p:spPr>
          <a:xfrm>
            <a:off x="519430" y="774065"/>
            <a:ext cx="5614670" cy="3987800"/>
          </a:xfrm>
          <a:prstGeom prst="rect">
            <a:avLst/>
          </a:prstGeom>
        </p:spPr>
      </p:pic>
      <p:sp>
        <p:nvSpPr>
          <p:cNvPr id="6" name="矩形 5"/>
          <p:cNvSpPr/>
          <p:nvPr/>
        </p:nvSpPr>
        <p:spPr>
          <a:xfrm>
            <a:off x="2473325" y="3416300"/>
            <a:ext cx="75565"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358378484"/>
  <p:tag name="KSO_WM_UNIT_PLACING_PICTURE_USER_VIEWPORT" val="{&quot;height&quot;:7660,&quot;width&quot;:13850}"/>
</p:tagLst>
</file>

<file path=ppt/tags/tag2.xml><?xml version="1.0" encoding="utf-8"?>
<p:tagLst xmlns:a="http://schemas.openxmlformats.org/drawingml/2006/main" xmlns:r="http://schemas.openxmlformats.org/officeDocument/2006/relationships" xmlns:p="http://schemas.openxmlformats.org/presentationml/2006/main">
  <p:tag name="REFSHAPE" val="358378484"/>
  <p:tag name="KSO_WM_UNIT_PLACING_PICTURE_USER_VIEWPORT" val="{&quot;height&quot;:6591,&quot;width&quot;:11052}"/>
</p:tagLst>
</file>

<file path=ppt/tags/tag3.xml><?xml version="1.0" encoding="utf-8"?>
<p:tagLst xmlns:a="http://schemas.openxmlformats.org/drawingml/2006/main" xmlns:r="http://schemas.openxmlformats.org/officeDocument/2006/relationships" xmlns:p="http://schemas.openxmlformats.org/presentationml/2006/main">
  <p:tag name="REFSHAPE" val="457362772"/>
  <p:tag name="KSO_WM_UNIT_PLACING_PICTURE_USER_VIEWPORT" val="{&quot;height&quot;:5010,&quot;width&quot;:8420}"/>
</p:tagLst>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658</Words>
  <Application>Microsoft Office PowerPoint</Application>
  <PresentationFormat>全屏显示(16:9)</PresentationFormat>
  <Paragraphs>70</Paragraphs>
  <Slides>16</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7" baseType="lpstr">
      <vt:lpstr>Gill Sans</vt:lpstr>
      <vt:lpstr>等线</vt:lpstr>
      <vt:lpstr>宋体</vt:lpstr>
      <vt:lpstr>微软雅黑</vt:lpstr>
      <vt:lpstr>Arial</vt:lpstr>
      <vt:lpstr>Calibri</vt:lpstr>
      <vt:lpstr>Calibri Light</vt:lpstr>
      <vt:lpstr>Times New Roman</vt:lpstr>
      <vt:lpstr>Wingdings</vt:lpstr>
      <vt:lpstr>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惠 康欣</cp:lastModifiedBy>
  <cp:revision>88</cp:revision>
  <dcterms:created xsi:type="dcterms:W3CDTF">2017-10-30T02:36:00Z</dcterms:created>
  <dcterms:modified xsi:type="dcterms:W3CDTF">2020-04-30T11:03:26Z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