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67" r:id="rId4"/>
    <p:sldId id="280" r:id="rId5"/>
    <p:sldId id="269" r:id="rId6"/>
    <p:sldId id="270" r:id="rId7"/>
    <p:sldId id="273" r:id="rId8"/>
    <p:sldId id="274" r:id="rId9"/>
    <p:sldId id="271" r:id="rId10"/>
    <p:sldId id="272" r:id="rId11"/>
    <p:sldId id="275" r:id="rId12"/>
    <p:sldId id="276" r:id="rId13"/>
    <p:sldId id="278" r:id="rId14"/>
    <p:sldId id="281" r:id="rId15"/>
    <p:sldId id="279" r:id="rId16"/>
    <p:sldId id="283" r:id="rId17"/>
    <p:sldId id="284" r:id="rId18"/>
    <p:sldId id="277" r:id="rId19"/>
    <p:sldId id="266" r:id="rId20"/>
  </p:sldIdLst>
  <p:sldSz cx="9144000" cy="5143500" type="screen16x9"/>
  <p:notesSz cx="6858000" cy="9144000"/>
  <p:embeddedFontLst>
    <p:embeddedFont>
      <p:font typeface="맑은 고딕" panose="020B0503020000020004" pitchFamily="34" charset="-127"/>
      <p:regular r:id="rId22"/>
      <p:bold r:id="rId23"/>
    </p:embeddedFont>
    <p:embeddedFont>
      <p:font typeface="Nanum Gothic" panose="020D0604000000000000" pitchFamily="34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CDB"/>
    <a:srgbClr val="DC61A5"/>
    <a:srgbClr val="376092"/>
    <a:srgbClr val="98BFDA"/>
    <a:srgbClr val="DF3E9C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8504"/>
  </p:normalViewPr>
  <p:slideViewPr>
    <p:cSldViewPr showGuides="1">
      <p:cViewPr varScale="1">
        <p:scale>
          <a:sx n="127" d="100"/>
          <a:sy n="127" d="100"/>
        </p:scale>
        <p:origin x="66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0320-3B12-4E44-B783-57A83B4CBCAB}" type="datetimeFigureOut">
              <a:rPr kumimoji="1" lang="ko-KR" altLang="en-US" smtClean="0"/>
              <a:t>2019. 6. 13.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23BC6-EF25-8749-8FEF-32D6E5340D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335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23BC6-EF25-8749-8FEF-32D6E5340D1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3531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크게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가지의 관계가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다대다 관계는 중간에 관계를 나타내는 테이블을 따로 둬서 </a:t>
            </a:r>
            <a:r>
              <a:rPr kumimoji="1" lang="ko-KR" altLang="en-US" dirty="0" err="1"/>
              <a:t>이어줌</a:t>
            </a:r>
            <a:endParaRPr kumimoji="1" lang="en-US" altLang="ko-KR" dirty="0"/>
          </a:p>
          <a:p>
            <a:r>
              <a:rPr kumimoji="1" lang="en-US" altLang="ko-KR" dirty="0"/>
              <a:t>3</a:t>
            </a:r>
            <a:r>
              <a:rPr kumimoji="1" lang="ko-KR" altLang="en-US" dirty="0"/>
              <a:t>번과 </a:t>
            </a:r>
            <a:r>
              <a:rPr kumimoji="1" lang="en-US" altLang="ko-KR" dirty="0"/>
              <a:t>4</a:t>
            </a:r>
            <a:r>
              <a:rPr kumimoji="1" lang="ko-KR" altLang="en-US" dirty="0"/>
              <a:t>번은 </a:t>
            </a:r>
            <a:r>
              <a:rPr kumimoji="1" lang="en-US" altLang="ko-KR" dirty="0"/>
              <a:t>1</a:t>
            </a:r>
            <a:r>
              <a:rPr kumimoji="1" lang="ko-KR" altLang="en-US" dirty="0"/>
              <a:t>대다 관계는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쪽의 프라이머리키를 </a:t>
            </a:r>
            <a:r>
              <a:rPr kumimoji="1" lang="ko-KR" altLang="en-US" dirty="0" err="1"/>
              <a:t>다쪽에서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포린키로</a:t>
            </a:r>
            <a:r>
              <a:rPr kumimoji="1" lang="ko-KR" altLang="en-US" dirty="0"/>
              <a:t> 둬서 참조하여 관계를 이어줬다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23BC6-EF25-8749-8FEF-32D6E5340D1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9495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크게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가지의 관계가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다대다 관계는 중간에 관계를 나타내는 테이블을 따로 둬서 </a:t>
            </a:r>
            <a:r>
              <a:rPr kumimoji="1" lang="ko-KR" altLang="en-US" dirty="0" err="1"/>
              <a:t>이어줌</a:t>
            </a:r>
            <a:endParaRPr kumimoji="1" lang="en-US" altLang="ko-KR" dirty="0"/>
          </a:p>
          <a:p>
            <a:r>
              <a:rPr kumimoji="1" lang="en-US" altLang="ko-KR" dirty="0"/>
              <a:t>3</a:t>
            </a:r>
            <a:r>
              <a:rPr kumimoji="1" lang="ko-KR" altLang="en-US" dirty="0"/>
              <a:t>번과 </a:t>
            </a:r>
            <a:r>
              <a:rPr kumimoji="1" lang="en-US" altLang="ko-KR" dirty="0"/>
              <a:t>4</a:t>
            </a:r>
            <a:r>
              <a:rPr kumimoji="1" lang="ko-KR" altLang="en-US" dirty="0"/>
              <a:t>번은 </a:t>
            </a:r>
            <a:r>
              <a:rPr kumimoji="1" lang="en-US" altLang="ko-KR" dirty="0"/>
              <a:t>1</a:t>
            </a:r>
            <a:r>
              <a:rPr kumimoji="1" lang="ko-KR" altLang="en-US" dirty="0"/>
              <a:t>대다 관계는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쪽의 프라이머리키를 </a:t>
            </a:r>
            <a:r>
              <a:rPr kumimoji="1" lang="ko-KR" altLang="en-US" dirty="0" err="1"/>
              <a:t>다쪽에서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포린키로</a:t>
            </a:r>
            <a:r>
              <a:rPr kumimoji="1" lang="ko-KR" altLang="en-US" dirty="0"/>
              <a:t> 둬서 참조하여 관계를 이어줬다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23BC6-EF25-8749-8FEF-32D6E5340D1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5385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크게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가지의 관계가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다대다 관계는 중간에 관계를 나타내는 테이블을 따로 둬서 </a:t>
            </a:r>
            <a:r>
              <a:rPr kumimoji="1" lang="ko-KR" altLang="en-US" dirty="0" err="1"/>
              <a:t>이어줌</a:t>
            </a:r>
            <a:endParaRPr kumimoji="1" lang="en-US" altLang="ko-KR" dirty="0"/>
          </a:p>
          <a:p>
            <a:r>
              <a:rPr kumimoji="1" lang="en-US" altLang="ko-KR" dirty="0"/>
              <a:t>3</a:t>
            </a:r>
            <a:r>
              <a:rPr kumimoji="1" lang="ko-KR" altLang="en-US" dirty="0"/>
              <a:t>번과 </a:t>
            </a:r>
            <a:r>
              <a:rPr kumimoji="1" lang="en-US" altLang="ko-KR" dirty="0"/>
              <a:t>4</a:t>
            </a:r>
            <a:r>
              <a:rPr kumimoji="1" lang="ko-KR" altLang="en-US" dirty="0"/>
              <a:t>번은 </a:t>
            </a:r>
            <a:r>
              <a:rPr kumimoji="1" lang="en-US" altLang="ko-KR" dirty="0"/>
              <a:t>1</a:t>
            </a:r>
            <a:r>
              <a:rPr kumimoji="1" lang="ko-KR" altLang="en-US" dirty="0"/>
              <a:t>대다 관계는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쪽의 프라이머리키를 </a:t>
            </a:r>
            <a:r>
              <a:rPr kumimoji="1" lang="ko-KR" altLang="en-US" dirty="0" err="1"/>
              <a:t>다쪽에서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포린키로</a:t>
            </a:r>
            <a:r>
              <a:rPr kumimoji="1" lang="ko-KR" altLang="en-US" dirty="0"/>
              <a:t> 둬서 참조하여 관계를 이어줬다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23BC6-EF25-8749-8FEF-32D6E5340D1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5906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크게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가지의 관계가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다대다 관계는 중간에 관계를 나타내는 테이블을 따로 둬서 </a:t>
            </a:r>
            <a:r>
              <a:rPr kumimoji="1" lang="ko-KR" altLang="en-US" dirty="0" err="1"/>
              <a:t>이어줌</a:t>
            </a:r>
            <a:endParaRPr kumimoji="1" lang="en-US" altLang="ko-KR" dirty="0"/>
          </a:p>
          <a:p>
            <a:r>
              <a:rPr kumimoji="1" lang="en-US" altLang="ko-KR" dirty="0"/>
              <a:t>3</a:t>
            </a:r>
            <a:r>
              <a:rPr kumimoji="1" lang="ko-KR" altLang="en-US" dirty="0"/>
              <a:t>번과 </a:t>
            </a:r>
            <a:r>
              <a:rPr kumimoji="1" lang="en-US" altLang="ko-KR" dirty="0"/>
              <a:t>4</a:t>
            </a:r>
            <a:r>
              <a:rPr kumimoji="1" lang="ko-KR" altLang="en-US" dirty="0"/>
              <a:t>번은 </a:t>
            </a:r>
            <a:r>
              <a:rPr kumimoji="1" lang="en-US" altLang="ko-KR" dirty="0"/>
              <a:t>1</a:t>
            </a:r>
            <a:r>
              <a:rPr kumimoji="1" lang="ko-KR" altLang="en-US" dirty="0"/>
              <a:t>대다 관계는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쪽의 프라이머리키를 </a:t>
            </a:r>
            <a:r>
              <a:rPr kumimoji="1" lang="ko-KR" altLang="en-US" dirty="0" err="1"/>
              <a:t>다쪽에서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포린키로</a:t>
            </a:r>
            <a:r>
              <a:rPr kumimoji="1" lang="ko-KR" altLang="en-US" dirty="0"/>
              <a:t> 둬서 참조하여 관계를 이어줬다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23BC6-EF25-8749-8FEF-32D6E5340D1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3983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크게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가지의 관계가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다대다 관계는 중간에 관계를 나타내는 테이블을 따로 둬서 </a:t>
            </a:r>
            <a:r>
              <a:rPr kumimoji="1" lang="ko-KR" altLang="en-US" dirty="0" err="1"/>
              <a:t>이어줌</a:t>
            </a:r>
            <a:endParaRPr kumimoji="1" lang="en-US" altLang="ko-KR" dirty="0"/>
          </a:p>
          <a:p>
            <a:r>
              <a:rPr kumimoji="1" lang="en-US" altLang="ko-KR" dirty="0"/>
              <a:t>3</a:t>
            </a:r>
            <a:r>
              <a:rPr kumimoji="1" lang="ko-KR" altLang="en-US" dirty="0"/>
              <a:t>번과 </a:t>
            </a:r>
            <a:r>
              <a:rPr kumimoji="1" lang="en-US" altLang="ko-KR" dirty="0"/>
              <a:t>4</a:t>
            </a:r>
            <a:r>
              <a:rPr kumimoji="1" lang="ko-KR" altLang="en-US" dirty="0"/>
              <a:t>번은 </a:t>
            </a:r>
            <a:r>
              <a:rPr kumimoji="1" lang="en-US" altLang="ko-KR" dirty="0"/>
              <a:t>1</a:t>
            </a:r>
            <a:r>
              <a:rPr kumimoji="1" lang="ko-KR" altLang="en-US" dirty="0"/>
              <a:t>대다 관계는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쪽의 프라이머리키를 </a:t>
            </a:r>
            <a:r>
              <a:rPr kumimoji="1" lang="ko-KR" altLang="en-US" dirty="0" err="1"/>
              <a:t>다쪽에서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포린키로</a:t>
            </a:r>
            <a:r>
              <a:rPr kumimoji="1" lang="ko-KR" altLang="en-US" dirty="0"/>
              <a:t> 둬서 참조하여 관계를 이어줬다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23BC6-EF25-8749-8FEF-32D6E5340D1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5324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크게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가지의 관계가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다대다 관계는 중간에 관계를 나타내는 테이블을 따로 둬서 </a:t>
            </a:r>
            <a:r>
              <a:rPr kumimoji="1" lang="ko-KR" altLang="en-US" dirty="0" err="1"/>
              <a:t>이어줌</a:t>
            </a:r>
            <a:endParaRPr kumimoji="1" lang="en-US" altLang="ko-KR" dirty="0"/>
          </a:p>
          <a:p>
            <a:r>
              <a:rPr kumimoji="1" lang="en-US" altLang="ko-KR" dirty="0"/>
              <a:t>3</a:t>
            </a:r>
            <a:r>
              <a:rPr kumimoji="1" lang="ko-KR" altLang="en-US" dirty="0"/>
              <a:t>번과 </a:t>
            </a:r>
            <a:r>
              <a:rPr kumimoji="1" lang="en-US" altLang="ko-KR" dirty="0"/>
              <a:t>4</a:t>
            </a:r>
            <a:r>
              <a:rPr kumimoji="1" lang="ko-KR" altLang="en-US" dirty="0"/>
              <a:t>번은 </a:t>
            </a:r>
            <a:r>
              <a:rPr kumimoji="1" lang="en-US" altLang="ko-KR" dirty="0"/>
              <a:t>1</a:t>
            </a:r>
            <a:r>
              <a:rPr kumimoji="1" lang="ko-KR" altLang="en-US" dirty="0"/>
              <a:t>대다 관계는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쪽의 프라이머리키를 </a:t>
            </a:r>
            <a:r>
              <a:rPr kumimoji="1" lang="ko-KR" altLang="en-US" dirty="0" err="1"/>
              <a:t>다쪽에서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포린키로</a:t>
            </a:r>
            <a:r>
              <a:rPr kumimoji="1" lang="ko-KR" altLang="en-US" dirty="0"/>
              <a:t> 둬서 참조하여 관계를 이어줬다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23BC6-EF25-8749-8FEF-32D6E5340D19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7994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크게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가지의 관계가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다대다 관계는 중간에 관계를 나타내는 테이블을 따로 둬서 </a:t>
            </a:r>
            <a:r>
              <a:rPr kumimoji="1" lang="ko-KR" altLang="en-US" dirty="0" err="1"/>
              <a:t>이어줌</a:t>
            </a:r>
            <a:endParaRPr kumimoji="1" lang="en-US" altLang="ko-KR" dirty="0"/>
          </a:p>
          <a:p>
            <a:r>
              <a:rPr kumimoji="1" lang="en-US" altLang="ko-KR" dirty="0"/>
              <a:t>3</a:t>
            </a:r>
            <a:r>
              <a:rPr kumimoji="1" lang="ko-KR" altLang="en-US" dirty="0"/>
              <a:t>번과 </a:t>
            </a:r>
            <a:r>
              <a:rPr kumimoji="1" lang="en-US" altLang="ko-KR" dirty="0"/>
              <a:t>4</a:t>
            </a:r>
            <a:r>
              <a:rPr kumimoji="1" lang="ko-KR" altLang="en-US" dirty="0"/>
              <a:t>번은 </a:t>
            </a:r>
            <a:r>
              <a:rPr kumimoji="1" lang="en-US" altLang="ko-KR" dirty="0"/>
              <a:t>1</a:t>
            </a:r>
            <a:r>
              <a:rPr kumimoji="1" lang="ko-KR" altLang="en-US" dirty="0"/>
              <a:t>대다 관계는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쪽의 프라이머리키를 </a:t>
            </a:r>
            <a:r>
              <a:rPr kumimoji="1" lang="ko-KR" altLang="en-US" dirty="0" err="1"/>
              <a:t>다쪽에서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포린키로</a:t>
            </a:r>
            <a:r>
              <a:rPr kumimoji="1" lang="ko-KR" altLang="en-US" dirty="0"/>
              <a:t> 둬서 참조하여 관계를 이어줬다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23BC6-EF25-8749-8FEF-32D6E5340D19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3642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업데이트 </a:t>
            </a:r>
            <a:r>
              <a:rPr kumimoji="1" lang="ko-KR" altLang="en-US" dirty="0" err="1"/>
              <a:t>딜리트</a:t>
            </a:r>
            <a:r>
              <a:rPr kumimoji="1" lang="ko-KR" altLang="en-US" dirty="0"/>
              <a:t> 질의는 구현 못했지만</a:t>
            </a:r>
            <a:endParaRPr kumimoji="1" lang="en-US" altLang="ko-KR" dirty="0"/>
          </a:p>
          <a:p>
            <a:r>
              <a:rPr kumimoji="1" lang="en-US" altLang="ko-KR" dirty="0"/>
              <a:t>INSERT</a:t>
            </a:r>
            <a:r>
              <a:rPr kumimoji="1" lang="ko-KR" altLang="en-US" dirty="0"/>
              <a:t> </a:t>
            </a:r>
            <a:r>
              <a:rPr kumimoji="1" lang="en-US" altLang="ko-KR" dirty="0"/>
              <a:t>SELECT</a:t>
            </a:r>
            <a:r>
              <a:rPr kumimoji="1" lang="ko-KR" altLang="en-US" dirty="0"/>
              <a:t> 질의는 구현했다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23BC6-EF25-8749-8FEF-32D6E5340D19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1851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23BC6-EF25-8749-8FEF-32D6E5340D1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3087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크게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가지의 관계가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다대다 관계는 중간에 관계를 나타내는 테이블을 따로 둬서 </a:t>
            </a:r>
            <a:r>
              <a:rPr kumimoji="1" lang="ko-KR" altLang="en-US" dirty="0" err="1"/>
              <a:t>이어줌</a:t>
            </a:r>
            <a:endParaRPr kumimoji="1" lang="en-US" altLang="ko-KR" dirty="0"/>
          </a:p>
          <a:p>
            <a:r>
              <a:rPr kumimoji="1" lang="en-US" altLang="ko-KR" dirty="0"/>
              <a:t>3</a:t>
            </a:r>
            <a:r>
              <a:rPr kumimoji="1" lang="ko-KR" altLang="en-US" dirty="0"/>
              <a:t>번과 </a:t>
            </a:r>
            <a:r>
              <a:rPr kumimoji="1" lang="en-US" altLang="ko-KR" dirty="0"/>
              <a:t>4</a:t>
            </a:r>
            <a:r>
              <a:rPr kumimoji="1" lang="ko-KR" altLang="en-US" dirty="0"/>
              <a:t>번은 </a:t>
            </a:r>
            <a:r>
              <a:rPr kumimoji="1" lang="en-US" altLang="ko-KR" dirty="0"/>
              <a:t>1</a:t>
            </a:r>
            <a:r>
              <a:rPr kumimoji="1" lang="ko-KR" altLang="en-US" dirty="0"/>
              <a:t>대다 관계는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쪽의 프라이머리키를 </a:t>
            </a:r>
            <a:r>
              <a:rPr kumimoji="1" lang="ko-KR" altLang="en-US" dirty="0" err="1"/>
              <a:t>다쪽에서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포린키로</a:t>
            </a:r>
            <a:r>
              <a:rPr kumimoji="1" lang="ko-KR" altLang="en-US" dirty="0"/>
              <a:t> 둬서 참조하여 관계를 이어줬다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23BC6-EF25-8749-8FEF-32D6E5340D1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7264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크게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가지의 관계가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다대다 관계는 중간에 관계를 나타내는 테이블을 따로 둬서 </a:t>
            </a:r>
            <a:r>
              <a:rPr kumimoji="1" lang="ko-KR" altLang="en-US" dirty="0" err="1"/>
              <a:t>이어줌</a:t>
            </a:r>
            <a:endParaRPr kumimoji="1" lang="en-US" altLang="ko-KR" dirty="0"/>
          </a:p>
          <a:p>
            <a:r>
              <a:rPr kumimoji="1" lang="en-US" altLang="ko-KR" dirty="0"/>
              <a:t>3</a:t>
            </a:r>
            <a:r>
              <a:rPr kumimoji="1" lang="ko-KR" altLang="en-US" dirty="0"/>
              <a:t>번과 </a:t>
            </a:r>
            <a:r>
              <a:rPr kumimoji="1" lang="en-US" altLang="ko-KR" dirty="0"/>
              <a:t>4</a:t>
            </a:r>
            <a:r>
              <a:rPr kumimoji="1" lang="ko-KR" altLang="en-US" dirty="0"/>
              <a:t>번은 </a:t>
            </a:r>
            <a:r>
              <a:rPr kumimoji="1" lang="en-US" altLang="ko-KR" dirty="0"/>
              <a:t>1</a:t>
            </a:r>
            <a:r>
              <a:rPr kumimoji="1" lang="ko-KR" altLang="en-US" dirty="0"/>
              <a:t>대다 관계는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쪽의 프라이머리키를 </a:t>
            </a:r>
            <a:r>
              <a:rPr kumimoji="1" lang="ko-KR" altLang="en-US" dirty="0" err="1"/>
              <a:t>다쪽에서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포린키로</a:t>
            </a:r>
            <a:r>
              <a:rPr kumimoji="1" lang="ko-KR" altLang="en-US" dirty="0"/>
              <a:t> 둬서 참조하여 관계를 이어줬다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23BC6-EF25-8749-8FEF-32D6E5340D1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0830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크게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가지의 관계가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다대다 관계는 중간에 관계를 나타내는 테이블을 따로 둬서 </a:t>
            </a:r>
            <a:r>
              <a:rPr kumimoji="1" lang="ko-KR" altLang="en-US" dirty="0" err="1"/>
              <a:t>이어줌</a:t>
            </a:r>
            <a:endParaRPr kumimoji="1" lang="en-US" altLang="ko-KR" dirty="0"/>
          </a:p>
          <a:p>
            <a:r>
              <a:rPr kumimoji="1" lang="en-US" altLang="ko-KR" dirty="0"/>
              <a:t>3</a:t>
            </a:r>
            <a:r>
              <a:rPr kumimoji="1" lang="ko-KR" altLang="en-US" dirty="0"/>
              <a:t>번과 </a:t>
            </a:r>
            <a:r>
              <a:rPr kumimoji="1" lang="en-US" altLang="ko-KR" dirty="0"/>
              <a:t>4</a:t>
            </a:r>
            <a:r>
              <a:rPr kumimoji="1" lang="ko-KR" altLang="en-US" dirty="0"/>
              <a:t>번은 </a:t>
            </a:r>
            <a:r>
              <a:rPr kumimoji="1" lang="en-US" altLang="ko-KR" dirty="0"/>
              <a:t>1</a:t>
            </a:r>
            <a:r>
              <a:rPr kumimoji="1" lang="ko-KR" altLang="en-US" dirty="0"/>
              <a:t>대다 관계는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쪽의 프라이머리키를 </a:t>
            </a:r>
            <a:r>
              <a:rPr kumimoji="1" lang="ko-KR" altLang="en-US" dirty="0" err="1"/>
              <a:t>다쪽에서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포린키로</a:t>
            </a:r>
            <a:r>
              <a:rPr kumimoji="1" lang="ko-KR" altLang="en-US" dirty="0"/>
              <a:t> 둬서 참조하여 관계를 이어줬다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23BC6-EF25-8749-8FEF-32D6E5340D1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5680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크게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가지의 관계가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다대다 관계는 중간에 관계를 나타내는 테이블을 따로 둬서 </a:t>
            </a:r>
            <a:r>
              <a:rPr kumimoji="1" lang="ko-KR" altLang="en-US" dirty="0" err="1"/>
              <a:t>이어줌</a:t>
            </a:r>
            <a:endParaRPr kumimoji="1" lang="en-US" altLang="ko-KR" dirty="0"/>
          </a:p>
          <a:p>
            <a:r>
              <a:rPr kumimoji="1" lang="en-US" altLang="ko-KR" dirty="0"/>
              <a:t>3</a:t>
            </a:r>
            <a:r>
              <a:rPr kumimoji="1" lang="ko-KR" altLang="en-US" dirty="0"/>
              <a:t>번과 </a:t>
            </a:r>
            <a:r>
              <a:rPr kumimoji="1" lang="en-US" altLang="ko-KR" dirty="0"/>
              <a:t>4</a:t>
            </a:r>
            <a:r>
              <a:rPr kumimoji="1" lang="ko-KR" altLang="en-US" dirty="0"/>
              <a:t>번은 </a:t>
            </a:r>
            <a:r>
              <a:rPr kumimoji="1" lang="en-US" altLang="ko-KR" dirty="0"/>
              <a:t>1</a:t>
            </a:r>
            <a:r>
              <a:rPr kumimoji="1" lang="ko-KR" altLang="en-US" dirty="0"/>
              <a:t>대다 관계는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쪽의 프라이머리키를 </a:t>
            </a:r>
            <a:r>
              <a:rPr kumimoji="1" lang="ko-KR" altLang="en-US" dirty="0" err="1"/>
              <a:t>다쪽에서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포린키로</a:t>
            </a:r>
            <a:r>
              <a:rPr kumimoji="1" lang="ko-KR" altLang="en-US" dirty="0"/>
              <a:t> 둬서 참조하여 관계를 이어줬다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23BC6-EF25-8749-8FEF-32D6E5340D1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2567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크게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가지의 관계가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다대다 관계는 중간에 관계를 나타내는 테이블을 따로 둬서 </a:t>
            </a:r>
            <a:r>
              <a:rPr kumimoji="1" lang="ko-KR" altLang="en-US" dirty="0" err="1"/>
              <a:t>이어줌</a:t>
            </a:r>
            <a:endParaRPr kumimoji="1" lang="en-US" altLang="ko-KR" dirty="0"/>
          </a:p>
          <a:p>
            <a:r>
              <a:rPr kumimoji="1" lang="en-US" altLang="ko-KR" dirty="0"/>
              <a:t>3</a:t>
            </a:r>
            <a:r>
              <a:rPr kumimoji="1" lang="ko-KR" altLang="en-US" dirty="0"/>
              <a:t>번과 </a:t>
            </a:r>
            <a:r>
              <a:rPr kumimoji="1" lang="en-US" altLang="ko-KR" dirty="0"/>
              <a:t>4</a:t>
            </a:r>
            <a:r>
              <a:rPr kumimoji="1" lang="ko-KR" altLang="en-US" dirty="0"/>
              <a:t>번은 </a:t>
            </a:r>
            <a:r>
              <a:rPr kumimoji="1" lang="en-US" altLang="ko-KR" dirty="0"/>
              <a:t>1</a:t>
            </a:r>
            <a:r>
              <a:rPr kumimoji="1" lang="ko-KR" altLang="en-US" dirty="0"/>
              <a:t>대다 관계는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쪽의 프라이머리키를 </a:t>
            </a:r>
            <a:r>
              <a:rPr kumimoji="1" lang="ko-KR" altLang="en-US" dirty="0" err="1"/>
              <a:t>다쪽에서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포린키로</a:t>
            </a:r>
            <a:r>
              <a:rPr kumimoji="1" lang="ko-KR" altLang="en-US" dirty="0"/>
              <a:t> 둬서 참조하여 관계를 이어줬다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23BC6-EF25-8749-8FEF-32D6E5340D1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7827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크게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가지의 관계가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다대다 관계는 중간에 관계를 나타내는 테이블을 따로 둬서 </a:t>
            </a:r>
            <a:r>
              <a:rPr kumimoji="1" lang="ko-KR" altLang="en-US" dirty="0" err="1"/>
              <a:t>이어줌</a:t>
            </a:r>
            <a:endParaRPr kumimoji="1" lang="en-US" altLang="ko-KR" dirty="0"/>
          </a:p>
          <a:p>
            <a:r>
              <a:rPr kumimoji="1" lang="en-US" altLang="ko-KR" dirty="0"/>
              <a:t>3</a:t>
            </a:r>
            <a:r>
              <a:rPr kumimoji="1" lang="ko-KR" altLang="en-US" dirty="0"/>
              <a:t>번과 </a:t>
            </a:r>
            <a:r>
              <a:rPr kumimoji="1" lang="en-US" altLang="ko-KR" dirty="0"/>
              <a:t>4</a:t>
            </a:r>
            <a:r>
              <a:rPr kumimoji="1" lang="ko-KR" altLang="en-US" dirty="0"/>
              <a:t>번은 </a:t>
            </a:r>
            <a:r>
              <a:rPr kumimoji="1" lang="en-US" altLang="ko-KR" dirty="0"/>
              <a:t>1</a:t>
            </a:r>
            <a:r>
              <a:rPr kumimoji="1" lang="ko-KR" altLang="en-US" dirty="0"/>
              <a:t>대다 관계는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쪽의 프라이머리키를 </a:t>
            </a:r>
            <a:r>
              <a:rPr kumimoji="1" lang="ko-KR" altLang="en-US" dirty="0" err="1"/>
              <a:t>다쪽에서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포린키로</a:t>
            </a:r>
            <a:r>
              <a:rPr kumimoji="1" lang="ko-KR" altLang="en-US" dirty="0"/>
              <a:t> 둬서 참조하여 관계를 이어줬다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23BC6-EF25-8749-8FEF-32D6E5340D1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6699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크게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가지의 관계가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다대다 관계는 중간에 관계를 나타내는 테이블을 따로 둬서 </a:t>
            </a:r>
            <a:r>
              <a:rPr kumimoji="1" lang="ko-KR" altLang="en-US" dirty="0" err="1"/>
              <a:t>이어줌</a:t>
            </a:r>
            <a:endParaRPr kumimoji="1" lang="en-US" altLang="ko-KR" dirty="0"/>
          </a:p>
          <a:p>
            <a:r>
              <a:rPr kumimoji="1" lang="en-US" altLang="ko-KR" dirty="0"/>
              <a:t>3</a:t>
            </a:r>
            <a:r>
              <a:rPr kumimoji="1" lang="ko-KR" altLang="en-US" dirty="0"/>
              <a:t>번과 </a:t>
            </a:r>
            <a:r>
              <a:rPr kumimoji="1" lang="en-US" altLang="ko-KR" dirty="0"/>
              <a:t>4</a:t>
            </a:r>
            <a:r>
              <a:rPr kumimoji="1" lang="ko-KR" altLang="en-US" dirty="0"/>
              <a:t>번은 </a:t>
            </a:r>
            <a:r>
              <a:rPr kumimoji="1" lang="en-US" altLang="ko-KR" dirty="0"/>
              <a:t>1</a:t>
            </a:r>
            <a:r>
              <a:rPr kumimoji="1" lang="ko-KR" altLang="en-US" dirty="0"/>
              <a:t>대다 관계는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쪽의 프라이머리키를 </a:t>
            </a:r>
            <a:r>
              <a:rPr kumimoji="1" lang="ko-KR" altLang="en-US" dirty="0" err="1"/>
              <a:t>다쪽에서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포린키로</a:t>
            </a:r>
            <a:r>
              <a:rPr kumimoji="1" lang="ko-KR" altLang="en-US" dirty="0"/>
              <a:t> 둬서 참조하여 관계를 이어줬다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23BC6-EF25-8749-8FEF-32D6E5340D1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94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47F1-FF11-4658-BA20-D7122EAEEB84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E61-A713-4A2E-B823-28544AE0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46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47F1-FF11-4658-BA20-D7122EAEEB84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E61-A713-4A2E-B823-28544AE0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63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47F1-FF11-4658-BA20-D7122EAEEB84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E61-A713-4A2E-B823-28544AE0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41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47F1-FF11-4658-BA20-D7122EAEEB84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E61-A713-4A2E-B823-28544AE0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1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47F1-FF11-4658-BA20-D7122EAEEB84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E61-A713-4A2E-B823-28544AE0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56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47F1-FF11-4658-BA20-D7122EAEEB84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E61-A713-4A2E-B823-28544AE0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5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47F1-FF11-4658-BA20-D7122EAEEB84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E61-A713-4A2E-B823-28544AE0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2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47F1-FF11-4658-BA20-D7122EAEEB84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E61-A713-4A2E-B823-28544AE0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00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47F1-FF11-4658-BA20-D7122EAEEB84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E61-A713-4A2E-B823-28544AE0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06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47F1-FF11-4658-BA20-D7122EAEEB84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E61-A713-4A2E-B823-28544AE0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0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47F1-FF11-4658-BA20-D7122EAEEB84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E61-A713-4A2E-B823-28544AE0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3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47F1-FF11-4658-BA20-D7122EAEEB84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5FE61-A713-4A2E-B823-28544AE0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00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07904" y="2110085"/>
            <a:ext cx="530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latin typeface="Nanum Gothic" panose="020D0604000000000000" pitchFamily="34" charset="-127"/>
                <a:ea typeface="Nanum Gothic" panose="020D0604000000000000" pitchFamily="34" charset="-127"/>
              </a:rPr>
              <a:t>배스킨라빈스</a:t>
            </a:r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Nanum Gothic" panose="020D0604000000000000" pitchFamily="34" charset="-127"/>
                <a:ea typeface="Nanum Gothic" panose="020D0604000000000000" pitchFamily="34" charset="-127"/>
              </a:rPr>
              <a:t>31</a:t>
            </a:r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24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latin typeface="Nanum Gothic" panose="020D0604000000000000" pitchFamily="34" charset="-127"/>
                <a:ea typeface="Nanum Gothic" panose="020D0604000000000000" pitchFamily="34" charset="-127"/>
              </a:rPr>
              <a:t>필터링</a:t>
            </a:r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Nanum Gothic" panose="020D0604000000000000" pitchFamily="34" charset="-127"/>
                <a:ea typeface="Nanum Gothic" panose="020D0604000000000000" pitchFamily="34" charset="-127"/>
              </a:rPr>
              <a:t> 및 추천 시스템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2598" y="2664083"/>
            <a:ext cx="3240360" cy="276999"/>
          </a:xfrm>
          <a:prstGeom prst="rect">
            <a:avLst/>
          </a:prstGeom>
          <a:solidFill>
            <a:srgbClr val="DC61A5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데이터사이언스학과 김소영 정선아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3BA4F2-D96A-4446-8BC7-41EFA3233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3676" y="0"/>
            <a:ext cx="5492471" cy="718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13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중 물결 2"/>
          <p:cNvSpPr/>
          <p:nvPr/>
        </p:nvSpPr>
        <p:spPr>
          <a:xfrm>
            <a:off x="0" y="-193522"/>
            <a:ext cx="9144000" cy="960359"/>
          </a:xfrm>
          <a:prstGeom prst="doubleWave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4033EB-451A-1444-8329-8269801F41FB}"/>
              </a:ext>
            </a:extLst>
          </p:cNvPr>
          <p:cNvSpPr txBox="1"/>
          <p:nvPr/>
        </p:nvSpPr>
        <p:spPr>
          <a:xfrm>
            <a:off x="251520" y="12347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Step 3. </a:t>
            </a:r>
            <a:r>
              <a:rPr lang="ko-KR" altLang="en-US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교집합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AD0549-675D-7F47-A746-86A04C45C310}"/>
              </a:ext>
            </a:extLst>
          </p:cNvPr>
          <p:cNvSpPr/>
          <p:nvPr/>
        </p:nvSpPr>
        <p:spPr>
          <a:xfrm>
            <a:off x="1187624" y="3294136"/>
            <a:ext cx="73608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SELECT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*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FROM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Icecream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WHERE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Sweet_Fruity_Nutty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= "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상큼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" || </a:t>
            </a:r>
            <a:r>
              <a:rPr lang="en-US" altLang="ko-KR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Sweet_Fruity_Nutty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= "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고소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"</a:t>
            </a:r>
            <a:endParaRPr lang="en-US" altLang="ko-KR" sz="1600" b="0" i="0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174602-565D-F848-A435-5FBEFFF38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84" b="11357"/>
          <a:stretch/>
        </p:blipFill>
        <p:spPr>
          <a:xfrm>
            <a:off x="523518" y="905278"/>
            <a:ext cx="8096964" cy="108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91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중 물결 2"/>
          <p:cNvSpPr/>
          <p:nvPr/>
        </p:nvSpPr>
        <p:spPr>
          <a:xfrm>
            <a:off x="0" y="-193522"/>
            <a:ext cx="9144000" cy="960359"/>
          </a:xfrm>
          <a:prstGeom prst="doubleWave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4033EB-451A-1444-8329-8269801F41FB}"/>
              </a:ext>
            </a:extLst>
          </p:cNvPr>
          <p:cNvSpPr txBox="1"/>
          <p:nvPr/>
        </p:nvSpPr>
        <p:spPr>
          <a:xfrm>
            <a:off x="251520" y="12347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Step 3. </a:t>
            </a:r>
            <a:r>
              <a:rPr lang="ko-KR" altLang="en-US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교집합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7A256E-9E85-154B-9CCA-3D2BC0E12601}"/>
              </a:ext>
            </a:extLst>
          </p:cNvPr>
          <p:cNvSpPr/>
          <p:nvPr/>
        </p:nvSpPr>
        <p:spPr>
          <a:xfrm>
            <a:off x="2267744" y="3980714"/>
            <a:ext cx="76145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SELECT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x.*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FROM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(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앞에서 구한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차집합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쿼리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 x</a:t>
            </a:r>
          </a:p>
          <a:p>
            <a:r>
              <a:rPr lang="en-US" altLang="ko-KR" sz="1600" dirty="0">
                <a:solidFill>
                  <a:srgbClr val="DC61A5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INNER JOIN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바로 앞에서 구한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달콤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/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상큼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/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고소  쿼리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 y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ON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x.Icecream_code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= </a:t>
            </a:r>
            <a:r>
              <a:rPr lang="en-US" altLang="ko-KR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y.Icecream_code</a:t>
            </a:r>
            <a:endParaRPr lang="en-US" altLang="ko-KR" sz="1600" b="0" i="0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2DA653-1F32-114E-B396-A4E535902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655345"/>
            <a:ext cx="5994242" cy="337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2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중 물결 2"/>
          <p:cNvSpPr/>
          <p:nvPr/>
        </p:nvSpPr>
        <p:spPr>
          <a:xfrm>
            <a:off x="0" y="-193522"/>
            <a:ext cx="9144000" cy="960359"/>
          </a:xfrm>
          <a:prstGeom prst="doubleWave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41D62-06EA-A342-BF11-EBF8C6FB7205}"/>
              </a:ext>
            </a:extLst>
          </p:cNvPr>
          <p:cNvSpPr txBox="1"/>
          <p:nvPr/>
        </p:nvSpPr>
        <p:spPr>
          <a:xfrm>
            <a:off x="683568" y="1275606"/>
            <a:ext cx="7344816" cy="304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소비자는 아이스크림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재료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유저를 갱신 또는 삭제할 수 없다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관리자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기능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페이지에 구현 못했음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-&gt;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쿼리문으로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직접 보여줄 것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아이스크림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–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재료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소비자는 주문과 리뷰를 갱신 또는 삭제할 수 있다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페이지에 구현 못했음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-&gt;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쿼리문으로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직접 보여줄 것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아이스크림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리뷰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/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아이스크림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–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주문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유저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03A1D-B833-9240-B565-0DDB23365727}"/>
              </a:ext>
            </a:extLst>
          </p:cNvPr>
          <p:cNvSpPr txBox="1"/>
          <p:nvPr/>
        </p:nvSpPr>
        <p:spPr>
          <a:xfrm>
            <a:off x="251520" y="12347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갱신</a:t>
            </a:r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/</a:t>
            </a:r>
            <a:r>
              <a:rPr lang="ko-KR" altLang="en-US" sz="24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삭제이상이</a:t>
            </a:r>
            <a:r>
              <a:rPr lang="ko-KR" altLang="en-US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발생하지 않는 질의</a:t>
            </a:r>
          </a:p>
        </p:txBody>
      </p:sp>
    </p:spTree>
    <p:extLst>
      <p:ext uri="{BB962C8B-B14F-4D97-AF65-F5344CB8AC3E}">
        <p14:creationId xmlns:p14="http://schemas.microsoft.com/office/powerpoint/2010/main" val="2181365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중 물결 2"/>
          <p:cNvSpPr/>
          <p:nvPr/>
        </p:nvSpPr>
        <p:spPr>
          <a:xfrm>
            <a:off x="0" y="-193522"/>
            <a:ext cx="9144000" cy="960359"/>
          </a:xfrm>
          <a:prstGeom prst="doubleWave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41D62-06EA-A342-BF11-EBF8C6FB7205}"/>
              </a:ext>
            </a:extLst>
          </p:cNvPr>
          <p:cNvSpPr txBox="1"/>
          <p:nvPr/>
        </p:nvSpPr>
        <p:spPr>
          <a:xfrm>
            <a:off x="93935" y="1260622"/>
            <a:ext cx="5256584" cy="262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200" dirty="0">
                <a:solidFill>
                  <a:srgbClr val="C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아이스크림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테이블에서 아이스크림을 삭제하면</a:t>
            </a: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아이스크림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_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재료 테이블에서 그 아이스크림 관련 행이 삭제되고</a:t>
            </a: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재료 테이블에서는 그 아이스크림에 속해 있던 재료가 삭제되지 않는다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200" dirty="0">
                <a:solidFill>
                  <a:schemeClr val="accent6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재료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테이블에서 재료를 삭제하면</a:t>
            </a: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아이스크림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_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재료 테이블에서는 그 재료 관련 행이 삭제되고</a:t>
            </a: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아이스크림 테이블에서는 그 재료가 속해 있던 아이스크림이 삭제되지 않는다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03A1D-B833-9240-B565-0DDB23365727}"/>
              </a:ext>
            </a:extLst>
          </p:cNvPr>
          <p:cNvSpPr txBox="1"/>
          <p:nvPr/>
        </p:nvSpPr>
        <p:spPr>
          <a:xfrm>
            <a:off x="251520" y="12347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아이스크림 </a:t>
            </a:r>
            <a:r>
              <a:rPr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–</a:t>
            </a:r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재료 </a:t>
            </a:r>
            <a:r>
              <a:rPr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(N:M)</a:t>
            </a:r>
            <a:endParaRPr lang="ko-KR" altLang="en-US" sz="20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6F7A1D-3A2B-BF46-BEA5-2E25519C9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519" y="1419622"/>
            <a:ext cx="3392637" cy="262225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C707752-28CC-E342-A50C-7CC2E4C608CB}"/>
              </a:ext>
            </a:extLst>
          </p:cNvPr>
          <p:cNvSpPr/>
          <p:nvPr/>
        </p:nvSpPr>
        <p:spPr>
          <a:xfrm>
            <a:off x="5098999" y="1176373"/>
            <a:ext cx="1777257" cy="1232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611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중 물결 2"/>
          <p:cNvSpPr/>
          <p:nvPr/>
        </p:nvSpPr>
        <p:spPr>
          <a:xfrm>
            <a:off x="0" y="-193522"/>
            <a:ext cx="9144000" cy="960359"/>
          </a:xfrm>
          <a:prstGeom prst="doubleWave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41D62-06EA-A342-BF11-EBF8C6FB7205}"/>
              </a:ext>
            </a:extLst>
          </p:cNvPr>
          <p:cNvSpPr txBox="1"/>
          <p:nvPr/>
        </p:nvSpPr>
        <p:spPr>
          <a:xfrm>
            <a:off x="539552" y="1629953"/>
            <a:ext cx="4752528" cy="188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200" dirty="0">
                <a:solidFill>
                  <a:srgbClr val="C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아이스크림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테이블에서 아이스크림을 삭제하면</a:t>
            </a: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리뷰 테이블에서 그 아이스크림의 리뷰들이 삭제된다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200" dirty="0">
                <a:solidFill>
                  <a:schemeClr val="accent3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리뷰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테이블에서 리뷰를 삭제하면</a:t>
            </a: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아이스크림 테이블에서 그 리뷰 관련 아이스크림이 삭제되지 않는다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03A1D-B833-9240-B565-0DDB23365727}"/>
              </a:ext>
            </a:extLst>
          </p:cNvPr>
          <p:cNvSpPr txBox="1"/>
          <p:nvPr/>
        </p:nvSpPr>
        <p:spPr>
          <a:xfrm>
            <a:off x="251520" y="12347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아이스크림 </a:t>
            </a:r>
            <a:r>
              <a:rPr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–</a:t>
            </a:r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리뷰 </a:t>
            </a:r>
            <a:r>
              <a:rPr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(1:N)</a:t>
            </a:r>
            <a:endParaRPr lang="ko-KR" altLang="en-US" sz="20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4AE674-E76D-1D4E-BF3D-12D5EAE8A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1083837"/>
            <a:ext cx="2016224" cy="371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90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중 물결 2"/>
          <p:cNvSpPr/>
          <p:nvPr/>
        </p:nvSpPr>
        <p:spPr>
          <a:xfrm>
            <a:off x="0" y="-193522"/>
            <a:ext cx="9144000" cy="960359"/>
          </a:xfrm>
          <a:prstGeom prst="doubleWave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41D62-06EA-A342-BF11-EBF8C6FB7205}"/>
              </a:ext>
            </a:extLst>
          </p:cNvPr>
          <p:cNvSpPr txBox="1"/>
          <p:nvPr/>
        </p:nvSpPr>
        <p:spPr>
          <a:xfrm>
            <a:off x="251520" y="739735"/>
            <a:ext cx="6480720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000" dirty="0">
                <a:solidFill>
                  <a:srgbClr val="C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아이스크림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테이블에서 아이스크림을 삭제하면</a:t>
            </a:r>
            <a:endParaRPr lang="en-US" altLang="ko-KR" sz="1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아이스크림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_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주문 테이블에서 그 아이스크림 관련 행이 삭제되고</a:t>
            </a:r>
            <a:endParaRPr lang="en-US" altLang="ko-KR" sz="1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주문 테이블에서는 그 아이스크림 관련 주문이 삭제되지 않는다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유저 테이블에서는 그 주문을 한 유저가 삭제되지 않는다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.)</a:t>
            </a:r>
          </a:p>
          <a:p>
            <a:pPr>
              <a:lnSpc>
                <a:spcPct val="200000"/>
              </a:lnSpc>
            </a:pPr>
            <a:endParaRPr lang="en-US" altLang="ko-KR" sz="1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000" dirty="0">
                <a:solidFill>
                  <a:schemeClr val="tx2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주문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테이블에서 주문을 삭제하면</a:t>
            </a:r>
            <a:endParaRPr lang="en-US" altLang="ko-KR" sz="1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아이스크림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_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주문 테이블에서 그 주문 관련 행이 삭제되고</a:t>
            </a:r>
            <a:endParaRPr lang="en-US" altLang="ko-KR" sz="1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아이스크림 테이블에서는 그 주문 관련 아이스크림이 삭제되지 않는다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유저 테이블에서는 그 주문을 한 유저가 삭제되지 않는다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.)</a:t>
            </a:r>
          </a:p>
          <a:p>
            <a:pPr>
              <a:lnSpc>
                <a:spcPct val="200000"/>
              </a:lnSpc>
            </a:pPr>
            <a:endParaRPr lang="en-US" altLang="ko-KR" sz="1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3.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000" dirty="0">
                <a:solidFill>
                  <a:schemeClr val="accent4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유저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테이블에서  유저를 삭제하면</a:t>
            </a:r>
            <a:endParaRPr lang="en-US" altLang="ko-KR" sz="1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주문 테이블에서 그 유저 관련 주문이 삭제되고</a:t>
            </a:r>
            <a:endParaRPr lang="en-US" altLang="ko-KR" sz="1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아이스크림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_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주문 테이블에서 그 주문 관련 행이 삭제된다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아이스크림 테이블에서는 그 주문에 속해 있던 아이스크림이 삭제되지 않는다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03A1D-B833-9240-B565-0DDB23365727}"/>
              </a:ext>
            </a:extLst>
          </p:cNvPr>
          <p:cNvSpPr txBox="1"/>
          <p:nvPr/>
        </p:nvSpPr>
        <p:spPr>
          <a:xfrm>
            <a:off x="251520" y="12347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아이스크림 </a:t>
            </a:r>
            <a:r>
              <a:rPr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–</a:t>
            </a:r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주문 </a:t>
            </a:r>
            <a:r>
              <a:rPr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유저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27F2FA-2A3A-3344-9F47-18F4AABDA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343" y="604772"/>
            <a:ext cx="2873025" cy="219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994D51-37B9-294D-9BDA-B7F0B4B0F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343" y="3043991"/>
            <a:ext cx="2836288" cy="20480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04C42C-3B13-CB42-82EC-FC969D215F53}"/>
              </a:ext>
            </a:extLst>
          </p:cNvPr>
          <p:cNvSpPr txBox="1"/>
          <p:nvPr/>
        </p:nvSpPr>
        <p:spPr>
          <a:xfrm>
            <a:off x="4181342" y="473690"/>
            <a:ext cx="81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(N:M)</a:t>
            </a:r>
            <a:endParaRPr kumimoji="1"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5C924-8194-8B4C-B3B5-2B42653F6BFC}"/>
              </a:ext>
            </a:extLst>
          </p:cNvPr>
          <p:cNvSpPr txBox="1"/>
          <p:nvPr/>
        </p:nvSpPr>
        <p:spPr>
          <a:xfrm>
            <a:off x="4999593" y="47369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(K:1)</a:t>
            </a:r>
            <a:endParaRPr kumimoji="1"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0F958-9184-3748-917B-596AB64B90C4}"/>
              </a:ext>
            </a:extLst>
          </p:cNvPr>
          <p:cNvSpPr txBox="1"/>
          <p:nvPr/>
        </p:nvSpPr>
        <p:spPr>
          <a:xfrm>
            <a:off x="8380612" y="272658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(K:1)</a:t>
            </a:r>
            <a:endParaRPr kumimoji="1"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AD8413-C97B-4A47-B9D1-8B88ED7A2238}"/>
              </a:ext>
            </a:extLst>
          </p:cNvPr>
          <p:cNvSpPr txBox="1"/>
          <p:nvPr/>
        </p:nvSpPr>
        <p:spPr>
          <a:xfrm>
            <a:off x="8295522" y="272715"/>
            <a:ext cx="81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(N:M)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38154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중 물결 2"/>
          <p:cNvSpPr/>
          <p:nvPr/>
        </p:nvSpPr>
        <p:spPr>
          <a:xfrm>
            <a:off x="0" y="-193522"/>
            <a:ext cx="9144000" cy="960359"/>
          </a:xfrm>
          <a:prstGeom prst="doubleWave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41D62-06EA-A342-BF11-EBF8C6FB7205}"/>
              </a:ext>
            </a:extLst>
          </p:cNvPr>
          <p:cNvSpPr txBox="1"/>
          <p:nvPr/>
        </p:nvSpPr>
        <p:spPr>
          <a:xfrm>
            <a:off x="251520" y="739735"/>
            <a:ext cx="648072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000" dirty="0">
                <a:solidFill>
                  <a:srgbClr val="C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아이스크림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테이블에서 아이스크림을 삭제하면</a:t>
            </a:r>
            <a:endParaRPr lang="en-US" altLang="ko-KR" sz="1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아이스크림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_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주문 테이블에서 그 아이스크림 관련 행이 삭제되고</a:t>
            </a:r>
            <a:endParaRPr lang="en-US" altLang="ko-KR" sz="1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주문 테이블에서는 그 아이스크림 관련 주문이 삭제되지 않는다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유저 테이블에서는 그 주문을 한 유저가 삭제되지 않는다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03A1D-B833-9240-B565-0DDB23365727}"/>
              </a:ext>
            </a:extLst>
          </p:cNvPr>
          <p:cNvSpPr txBox="1"/>
          <p:nvPr/>
        </p:nvSpPr>
        <p:spPr>
          <a:xfrm>
            <a:off x="251520" y="12347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아이스크림 </a:t>
            </a:r>
            <a:r>
              <a:rPr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–</a:t>
            </a:r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주문 </a:t>
            </a:r>
            <a:r>
              <a:rPr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유저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C2970D4-AE94-A144-B829-C20B637155F5}"/>
              </a:ext>
            </a:extLst>
          </p:cNvPr>
          <p:cNvSpPr/>
          <p:nvPr/>
        </p:nvSpPr>
        <p:spPr>
          <a:xfrm>
            <a:off x="256778" y="766837"/>
            <a:ext cx="3523134" cy="1288339"/>
          </a:xfrm>
          <a:prstGeom prst="roundRect">
            <a:avLst/>
          </a:prstGeom>
          <a:noFill/>
          <a:ln>
            <a:solidFill>
              <a:srgbClr val="DC6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A38C5A-7ACF-C44F-8629-7CDDE2E00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220778"/>
            <a:ext cx="6776489" cy="16536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92B3CC8-D729-D54D-8773-9F4D8EAAC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144796"/>
            <a:ext cx="2057400" cy="762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31A3C6-758D-4649-B682-2CEE8AF3A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599" y="4144796"/>
            <a:ext cx="1600200" cy="546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DB43EB-9D6A-EA4A-BD2B-29400176407F}"/>
              </a:ext>
            </a:extLst>
          </p:cNvPr>
          <p:cNvSpPr txBox="1"/>
          <p:nvPr/>
        </p:nvSpPr>
        <p:spPr>
          <a:xfrm>
            <a:off x="179512" y="2044110"/>
            <a:ext cx="1382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highlight>
                  <a:srgbClr val="F2DCDB"/>
                </a:highlight>
                <a:latin typeface="Nanum Gothic" panose="020D0604000000000000" pitchFamily="34" charset="-127"/>
                <a:ea typeface="Nanum Gothic" panose="020D0604000000000000" pitchFamily="34" charset="-127"/>
              </a:rPr>
              <a:t>아이스크림 테이블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9ABC4A-837F-4943-A480-FFE2AAAB02D9}"/>
              </a:ext>
            </a:extLst>
          </p:cNvPr>
          <p:cNvSpPr txBox="1"/>
          <p:nvPr/>
        </p:nvSpPr>
        <p:spPr>
          <a:xfrm>
            <a:off x="179512" y="3880299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highlight>
                  <a:srgbClr val="F2DCDB"/>
                </a:highlight>
                <a:latin typeface="Nanum Gothic" panose="020D0604000000000000" pitchFamily="34" charset="-127"/>
                <a:ea typeface="Nanum Gothic" panose="020D0604000000000000" pitchFamily="34" charset="-127"/>
              </a:rPr>
              <a:t>아이스크림</a:t>
            </a:r>
            <a:r>
              <a:rPr kumimoji="1" lang="en-US" altLang="ko-KR" sz="1200" dirty="0">
                <a:highlight>
                  <a:srgbClr val="F2DCDB"/>
                </a:highlight>
                <a:latin typeface="Nanum Gothic" panose="020D0604000000000000" pitchFamily="34" charset="-127"/>
                <a:ea typeface="Nanum Gothic" panose="020D0604000000000000" pitchFamily="34" charset="-127"/>
              </a:rPr>
              <a:t>_</a:t>
            </a:r>
            <a:r>
              <a:rPr kumimoji="1" lang="ko-KR" altLang="en-US" sz="1200" dirty="0">
                <a:highlight>
                  <a:srgbClr val="F2DCDB"/>
                </a:highlight>
                <a:latin typeface="Nanum Gothic" panose="020D0604000000000000" pitchFamily="34" charset="-127"/>
                <a:ea typeface="Nanum Gothic" panose="020D0604000000000000" pitchFamily="34" charset="-127"/>
              </a:rPr>
              <a:t>주문 테이블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87B20-A028-714F-B55F-6F546687A637}"/>
              </a:ext>
            </a:extLst>
          </p:cNvPr>
          <p:cNvSpPr txBox="1"/>
          <p:nvPr/>
        </p:nvSpPr>
        <p:spPr>
          <a:xfrm>
            <a:off x="2380928" y="3912625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highlight>
                  <a:srgbClr val="F2DCDB"/>
                </a:highlight>
                <a:latin typeface="Nanum Gothic" panose="020D0604000000000000" pitchFamily="34" charset="-127"/>
                <a:ea typeface="Nanum Gothic" panose="020D0604000000000000" pitchFamily="34" charset="-127"/>
              </a:rPr>
              <a:t>주문 테이블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60F1416-AF93-CA4F-8F05-9B3C5F17A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8309" y="3987800"/>
            <a:ext cx="2679700" cy="1155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BAE21D-7D80-D049-BD0E-C8A85C7CCAF0}"/>
              </a:ext>
            </a:extLst>
          </p:cNvPr>
          <p:cNvSpPr txBox="1"/>
          <p:nvPr/>
        </p:nvSpPr>
        <p:spPr>
          <a:xfrm>
            <a:off x="4270773" y="3768472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highlight>
                  <a:srgbClr val="F2DCDB"/>
                </a:highlight>
                <a:latin typeface="Nanum Gothic" panose="020D0604000000000000" pitchFamily="34" charset="-127"/>
                <a:ea typeface="Nanum Gothic" panose="020D0604000000000000" pitchFamily="34" charset="-127"/>
              </a:rPr>
              <a:t>유저 테이블</a:t>
            </a:r>
          </a:p>
        </p:txBody>
      </p:sp>
    </p:spTree>
    <p:extLst>
      <p:ext uri="{BB962C8B-B14F-4D97-AF65-F5344CB8AC3E}">
        <p14:creationId xmlns:p14="http://schemas.microsoft.com/office/powerpoint/2010/main" val="2127770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중 물결 2"/>
          <p:cNvSpPr/>
          <p:nvPr/>
        </p:nvSpPr>
        <p:spPr>
          <a:xfrm>
            <a:off x="0" y="-193522"/>
            <a:ext cx="9144000" cy="960359"/>
          </a:xfrm>
          <a:prstGeom prst="doubleWave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41D62-06EA-A342-BF11-EBF8C6FB7205}"/>
              </a:ext>
            </a:extLst>
          </p:cNvPr>
          <p:cNvSpPr txBox="1"/>
          <p:nvPr/>
        </p:nvSpPr>
        <p:spPr>
          <a:xfrm>
            <a:off x="97532" y="1156861"/>
            <a:ext cx="3240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아이스크림 테이블에서 아이스크림번호가 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3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인 행 삭제</a:t>
            </a:r>
            <a:endParaRPr lang="en-US" altLang="ko-KR" sz="1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03A1D-B833-9240-B565-0DDB23365727}"/>
              </a:ext>
            </a:extLst>
          </p:cNvPr>
          <p:cNvSpPr txBox="1"/>
          <p:nvPr/>
        </p:nvSpPr>
        <p:spPr>
          <a:xfrm>
            <a:off x="251520" y="12347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아이스크림 </a:t>
            </a:r>
            <a:r>
              <a:rPr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–</a:t>
            </a:r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주문 </a:t>
            </a:r>
            <a:r>
              <a:rPr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유저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74FA8ED-2B05-A749-9E33-D22DBA13F4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20"/>
          <a:stretch/>
        </p:blipFill>
        <p:spPr>
          <a:xfrm>
            <a:off x="169540" y="1510804"/>
            <a:ext cx="4762500" cy="34086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89A7E82-AAEE-D64D-9AB1-AE09DF1FA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474" y="1421770"/>
            <a:ext cx="3378200" cy="1295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A9C4B3E-10AE-354E-B778-9A70887DFAC3}"/>
              </a:ext>
            </a:extLst>
          </p:cNvPr>
          <p:cNvSpPr txBox="1"/>
          <p:nvPr/>
        </p:nvSpPr>
        <p:spPr>
          <a:xfrm>
            <a:off x="4860032" y="1093374"/>
            <a:ext cx="46104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아이스크림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_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주문 테이블 확인 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en-US" altLang="ko-KR" sz="1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Icecream_code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 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3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인 행 삭제된 것 확인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388116-C2D0-474D-AD5F-931E3F7CDF61}"/>
              </a:ext>
            </a:extLst>
          </p:cNvPr>
          <p:cNvSpPr txBox="1"/>
          <p:nvPr/>
        </p:nvSpPr>
        <p:spPr>
          <a:xfrm>
            <a:off x="107504" y="2918397"/>
            <a:ext cx="64807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3.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주문 테이블 확인 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en-US" altLang="ko-KR" sz="1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Order_code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 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인 행 삭제되지 않은 것 확인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FA6F90-6FD2-7341-9492-82A98459AC9D}"/>
              </a:ext>
            </a:extLst>
          </p:cNvPr>
          <p:cNvSpPr txBox="1"/>
          <p:nvPr/>
        </p:nvSpPr>
        <p:spPr>
          <a:xfrm>
            <a:off x="4783056" y="2824170"/>
            <a:ext cx="424847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4.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유저 테이블 확인 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en-US" altLang="ko-KR" sz="1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User_ID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 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‘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테스트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’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인 행 삭제되지 않은 것 확인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32B42D3-C0C2-B844-8A0A-19B27C4F6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3272340"/>
            <a:ext cx="2590800" cy="13462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6F9B632-D2FB-824A-B4D4-EB43DF93D3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7112" y="3200400"/>
            <a:ext cx="4343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95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중 물결 2"/>
          <p:cNvSpPr/>
          <p:nvPr/>
        </p:nvSpPr>
        <p:spPr>
          <a:xfrm>
            <a:off x="0" y="-193522"/>
            <a:ext cx="9144000" cy="960359"/>
          </a:xfrm>
          <a:prstGeom prst="doubleWave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41D62-06EA-A342-BF11-EBF8C6FB7205}"/>
              </a:ext>
            </a:extLst>
          </p:cNvPr>
          <p:cNvSpPr txBox="1"/>
          <p:nvPr/>
        </p:nvSpPr>
        <p:spPr>
          <a:xfrm>
            <a:off x="683568" y="1275606"/>
            <a:ext cx="7344816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03A1D-B833-9240-B565-0DDB23365727}"/>
              </a:ext>
            </a:extLst>
          </p:cNvPr>
          <p:cNvSpPr txBox="1"/>
          <p:nvPr/>
        </p:nvSpPr>
        <p:spPr>
          <a:xfrm>
            <a:off x="251520" y="12347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그 외 </a:t>
            </a:r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INSERT</a:t>
            </a:r>
            <a:r>
              <a:rPr lang="ko-KR" altLang="en-US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와 </a:t>
            </a:r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SELECT</a:t>
            </a:r>
            <a:r>
              <a:rPr lang="ko-KR" altLang="en-US" sz="24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활용한 질의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70D08-1421-194B-9983-4EB07F6C8F84}"/>
              </a:ext>
            </a:extLst>
          </p:cNvPr>
          <p:cNvSpPr txBox="1"/>
          <p:nvPr/>
        </p:nvSpPr>
        <p:spPr>
          <a:xfrm>
            <a:off x="395536" y="1038643"/>
            <a:ext cx="7920880" cy="367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회원 가입 </a:t>
            </a: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INSERT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주문 내역 저장하기 </a:t>
            </a: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INSERT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주문 내역 불러오기 </a:t>
            </a: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SELECT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아이스크림 리뷰 남기기 </a:t>
            </a: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 INSERT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아이스크림 리뷰 불러오기 </a:t>
            </a: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 SELECT</a:t>
            </a:r>
          </a:p>
        </p:txBody>
      </p:sp>
    </p:spTree>
    <p:extLst>
      <p:ext uri="{BB962C8B-B14F-4D97-AF65-F5344CB8AC3E}">
        <p14:creationId xmlns:p14="http://schemas.microsoft.com/office/powerpoint/2010/main" val="688565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20072" y="224858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Nanum Gothic" panose="020D0604000000000000" pitchFamily="34" charset="-127"/>
                <a:ea typeface="Nanum Gothic" panose="020D0604000000000000" pitchFamily="34" charset="-127"/>
              </a:rPr>
              <a:t>감사합니다</a:t>
            </a:r>
            <a:r>
              <a:rPr lang="en-US" altLang="ko-KR" sz="36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lang="ko-KR" altLang="en-US" sz="3600" b="1" dirty="0">
              <a:ln>
                <a:solidFill>
                  <a:schemeClr val="bg1">
                    <a:alpha val="30000"/>
                  </a:schemeClr>
                </a:solidFill>
              </a:ln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3BA4F2-D96A-4446-8BC7-41EFA3233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3676" y="0"/>
            <a:ext cx="5492471" cy="718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8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중 물결 2"/>
          <p:cNvSpPr/>
          <p:nvPr/>
        </p:nvSpPr>
        <p:spPr>
          <a:xfrm>
            <a:off x="0" y="-193522"/>
            <a:ext cx="9144000" cy="960359"/>
          </a:xfrm>
          <a:prstGeom prst="doubleWave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51520" y="12347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주제 및 선정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09FEB-A3AF-B048-8740-1D44B32CA555}"/>
              </a:ext>
            </a:extLst>
          </p:cNvPr>
          <p:cNvSpPr txBox="1"/>
          <p:nvPr/>
        </p:nvSpPr>
        <p:spPr>
          <a:xfrm>
            <a:off x="539552" y="783544"/>
            <a:ext cx="7272808" cy="388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주제</a:t>
            </a:r>
            <a:endParaRPr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DC61A5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알레르기가 있는 재료와 혐오하는 재료가 든 아이스크림은 필터링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하고</a:t>
            </a:r>
            <a:endParaRPr lang="en-US" altLang="ko-KR" dirty="0">
              <a:solidFill>
                <a:srgbClr val="DF3E9C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err="1">
                <a:solidFill>
                  <a:srgbClr val="DC61A5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달콤</a:t>
            </a:r>
            <a:r>
              <a:rPr lang="en-US" altLang="ko-KR" dirty="0">
                <a:solidFill>
                  <a:srgbClr val="DC61A5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/</a:t>
            </a:r>
            <a:r>
              <a:rPr lang="ko-KR" altLang="en-US" dirty="0">
                <a:solidFill>
                  <a:srgbClr val="DC61A5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상큼</a:t>
            </a:r>
            <a:r>
              <a:rPr lang="en-US" altLang="ko-KR" dirty="0">
                <a:solidFill>
                  <a:srgbClr val="DC61A5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/</a:t>
            </a:r>
            <a:r>
              <a:rPr lang="ko-KR" altLang="en-US" dirty="0">
                <a:solidFill>
                  <a:srgbClr val="DC61A5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고소한 맛 중 원하는 맛 아이스크림만 추천해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주는</a:t>
            </a:r>
            <a:r>
              <a:rPr lang="ko-KR" altLang="en-US" dirty="0">
                <a:solidFill>
                  <a:srgbClr val="DC61A5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서비스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주제 선정 이유</a:t>
            </a:r>
            <a:endParaRPr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배스킨라빈스에서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알바를 할 당시 오렌지 알레르기가 있던 한 손님이 오렌지 알레르기가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레인보우샤베트를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주문하신 줄 알고 통에 담았다가 그 전에 담았던 아이스크림까지 다 버려야 했던 경험으로 인해 선정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043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E7C67-7625-7243-B2CB-DC04C6D6D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33" y="878086"/>
            <a:ext cx="4729033" cy="3997920"/>
          </a:xfrm>
          <a:prstGeom prst="rect">
            <a:avLst/>
          </a:prstGeom>
        </p:spPr>
      </p:pic>
      <p:sp>
        <p:nvSpPr>
          <p:cNvPr id="3" name="이중 물결 2"/>
          <p:cNvSpPr/>
          <p:nvPr/>
        </p:nvSpPr>
        <p:spPr>
          <a:xfrm>
            <a:off x="0" y="-193522"/>
            <a:ext cx="9144000" cy="960359"/>
          </a:xfrm>
          <a:prstGeom prst="doubleWave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7C143-241A-404D-AC38-36F72D930404}"/>
              </a:ext>
            </a:extLst>
          </p:cNvPr>
          <p:cNvSpPr txBox="1"/>
          <p:nvPr/>
        </p:nvSpPr>
        <p:spPr>
          <a:xfrm>
            <a:off x="5292080" y="1423052"/>
            <a:ext cx="3957176" cy="27792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solidFill>
                  <a:srgbClr val="C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아이스크림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–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solidFill>
                  <a:schemeClr val="accent6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재료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(N : M)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solidFill>
                  <a:srgbClr val="C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아이스크림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–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solidFill>
                  <a:schemeClr val="accent3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리뷰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(1 : N)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3.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solidFill>
                  <a:srgbClr val="C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아이스크림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–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주문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–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solidFill>
                  <a:schemeClr val="accent4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유저</a:t>
            </a:r>
            <a:r>
              <a:rPr lang="en-US" altLang="ko-KR" dirty="0">
                <a:solidFill>
                  <a:schemeClr val="accent4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3-1.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아이스크림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–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주문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(N : M)</a:t>
            </a:r>
          </a:p>
          <a:p>
            <a:pPr lvl="1">
              <a:lnSpc>
                <a:spcPct val="200000"/>
              </a:lnSpc>
            </a:pP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3-2.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주문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–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유저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(K :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8F848-1D9A-FC44-88F3-354CACEF483D}"/>
              </a:ext>
            </a:extLst>
          </p:cNvPr>
          <p:cNvSpPr txBox="1"/>
          <p:nvPr/>
        </p:nvSpPr>
        <p:spPr>
          <a:xfrm>
            <a:off x="251520" y="12347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테이블 간의 관계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90257B-99DE-2C40-85F2-1CCEC8284D22}"/>
              </a:ext>
            </a:extLst>
          </p:cNvPr>
          <p:cNvSpPr txBox="1"/>
          <p:nvPr/>
        </p:nvSpPr>
        <p:spPr>
          <a:xfrm>
            <a:off x="4302853" y="862738"/>
            <a:ext cx="576064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bg1"/>
                </a:solidFill>
              </a:rPr>
              <a:t>재료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712F6-52A9-C54E-A3DA-6FA27AFD66D3}"/>
              </a:ext>
            </a:extLst>
          </p:cNvPr>
          <p:cNvSpPr txBox="1"/>
          <p:nvPr/>
        </p:nvSpPr>
        <p:spPr>
          <a:xfrm>
            <a:off x="3483318" y="3060367"/>
            <a:ext cx="1512168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bg1"/>
                </a:solidFill>
              </a:rPr>
              <a:t>아이스크림</a:t>
            </a:r>
            <a:r>
              <a:rPr kumimoji="1" lang="en-US" altLang="ko-KR" sz="1400" b="1" dirty="0">
                <a:solidFill>
                  <a:schemeClr val="bg1"/>
                </a:solidFill>
              </a:rPr>
              <a:t>_</a:t>
            </a:r>
            <a:r>
              <a:rPr kumimoji="1" lang="ko-KR" altLang="en-US" sz="1400" b="1" dirty="0">
                <a:solidFill>
                  <a:schemeClr val="bg1"/>
                </a:solidFill>
              </a:rPr>
              <a:t>재료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B4F501-03DC-1647-A6C5-2BD2F6C1CB1E}"/>
              </a:ext>
            </a:extLst>
          </p:cNvPr>
          <p:cNvSpPr txBox="1"/>
          <p:nvPr/>
        </p:nvSpPr>
        <p:spPr>
          <a:xfrm>
            <a:off x="107504" y="2993925"/>
            <a:ext cx="1512168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bg1"/>
                </a:solidFill>
              </a:rPr>
              <a:t>아이스크림</a:t>
            </a:r>
            <a:r>
              <a:rPr kumimoji="1" lang="en-US" altLang="ko-KR" sz="1400" b="1" dirty="0">
                <a:solidFill>
                  <a:schemeClr val="bg1"/>
                </a:solidFill>
              </a:rPr>
              <a:t>_</a:t>
            </a:r>
            <a:r>
              <a:rPr kumimoji="1" lang="ko-KR" altLang="en-US" sz="1400" b="1" dirty="0">
                <a:solidFill>
                  <a:schemeClr val="bg1"/>
                </a:solidFill>
              </a:rPr>
              <a:t>주문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B9583C-EB8D-0E46-9B11-95B8A482B7C1}"/>
              </a:ext>
            </a:extLst>
          </p:cNvPr>
          <p:cNvSpPr txBox="1"/>
          <p:nvPr/>
        </p:nvSpPr>
        <p:spPr>
          <a:xfrm>
            <a:off x="863588" y="987573"/>
            <a:ext cx="576064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bg1"/>
                </a:solidFill>
              </a:rPr>
              <a:t>주문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2FDBA5-9613-4446-AB0D-A13D6DCF3A41}"/>
              </a:ext>
            </a:extLst>
          </p:cNvPr>
          <p:cNvSpPr txBox="1"/>
          <p:nvPr/>
        </p:nvSpPr>
        <p:spPr>
          <a:xfrm>
            <a:off x="2452544" y="876716"/>
            <a:ext cx="576064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bg1"/>
                </a:solidFill>
              </a:rPr>
              <a:t>유저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BD3AFB-AD15-9849-A81F-3FFF6E17DD33}"/>
              </a:ext>
            </a:extLst>
          </p:cNvPr>
          <p:cNvSpPr txBox="1"/>
          <p:nvPr/>
        </p:nvSpPr>
        <p:spPr>
          <a:xfrm>
            <a:off x="2627070" y="3487172"/>
            <a:ext cx="556182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bg1"/>
                </a:solidFill>
              </a:rPr>
              <a:t>리뷰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BDA46-DE7F-9D4E-BA97-8C58BE15663F}"/>
              </a:ext>
            </a:extLst>
          </p:cNvPr>
          <p:cNvSpPr txBox="1"/>
          <p:nvPr/>
        </p:nvSpPr>
        <p:spPr>
          <a:xfrm>
            <a:off x="2452423" y="1875020"/>
            <a:ext cx="1082348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solidFill>
                  <a:schemeClr val="bg1"/>
                </a:solidFill>
              </a:rPr>
              <a:t>아이스크림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F67E0-3B12-CB45-85FB-8DF7EAB076D1}"/>
              </a:ext>
            </a:extLst>
          </p:cNvPr>
          <p:cNvSpPr/>
          <p:nvPr/>
        </p:nvSpPr>
        <p:spPr>
          <a:xfrm>
            <a:off x="1833049" y="2796645"/>
            <a:ext cx="1298791" cy="135145"/>
          </a:xfrm>
          <a:prstGeom prst="rect">
            <a:avLst/>
          </a:prstGeom>
          <a:solidFill>
            <a:srgbClr val="F2DCD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FE2ED1-8AEC-2E4C-85EB-019EA225CFC4}"/>
              </a:ext>
            </a:extLst>
          </p:cNvPr>
          <p:cNvSpPr/>
          <p:nvPr/>
        </p:nvSpPr>
        <p:spPr>
          <a:xfrm>
            <a:off x="3585346" y="1491630"/>
            <a:ext cx="1274686" cy="135145"/>
          </a:xfrm>
          <a:prstGeom prst="rect">
            <a:avLst/>
          </a:prstGeom>
          <a:solidFill>
            <a:srgbClr val="F2DCD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highlight>
                <a:srgbClr val="FFFF00"/>
              </a:highligh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D83670-07B0-F549-823E-C3BFB9B6E6C4}"/>
              </a:ext>
            </a:extLst>
          </p:cNvPr>
          <p:cNvSpPr/>
          <p:nvPr/>
        </p:nvSpPr>
        <p:spPr>
          <a:xfrm>
            <a:off x="3585346" y="1632216"/>
            <a:ext cx="1274686" cy="135145"/>
          </a:xfrm>
          <a:prstGeom prst="rect">
            <a:avLst/>
          </a:prstGeom>
          <a:solidFill>
            <a:srgbClr val="F2DCD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9918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1DA96CDB-B2CD-4C43-AD13-F0C0FD5E9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20" y="766837"/>
            <a:ext cx="6840760" cy="1058239"/>
          </a:xfrm>
          <a:prstGeom prst="rect">
            <a:avLst/>
          </a:prstGeom>
        </p:spPr>
      </p:pic>
      <p:sp>
        <p:nvSpPr>
          <p:cNvPr id="3" name="이중 물결 2"/>
          <p:cNvSpPr/>
          <p:nvPr/>
        </p:nvSpPr>
        <p:spPr>
          <a:xfrm>
            <a:off x="0" y="-193522"/>
            <a:ext cx="9144000" cy="960359"/>
          </a:xfrm>
          <a:prstGeom prst="doubleWave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8F848-1D9A-FC44-88F3-354CACEF483D}"/>
              </a:ext>
            </a:extLst>
          </p:cNvPr>
          <p:cNvSpPr txBox="1"/>
          <p:nvPr/>
        </p:nvSpPr>
        <p:spPr>
          <a:xfrm>
            <a:off x="251520" y="12347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페이지 기능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E649A0-90A4-9F49-A9BE-D0C2F4C10BA6}"/>
              </a:ext>
            </a:extLst>
          </p:cNvPr>
          <p:cNvSpPr txBox="1"/>
          <p:nvPr/>
        </p:nvSpPr>
        <p:spPr>
          <a:xfrm>
            <a:off x="5014840" y="2014169"/>
            <a:ext cx="1645392" cy="88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필터링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및 추천 후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주문 내역 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저장가능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C6C71F-E542-3E4A-9FA9-97DEB675F3A7}"/>
              </a:ext>
            </a:extLst>
          </p:cNvPr>
          <p:cNvCxnSpPr>
            <a:cxnSpLocks/>
          </p:cNvCxnSpPr>
          <p:nvPr/>
        </p:nvCxnSpPr>
        <p:spPr>
          <a:xfrm>
            <a:off x="6729338" y="1251259"/>
            <a:ext cx="0" cy="3048683"/>
          </a:xfrm>
          <a:prstGeom prst="straightConnector1">
            <a:avLst/>
          </a:prstGeom>
          <a:ln w="57150">
            <a:solidFill>
              <a:srgbClr val="DC61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3A9C29F-6FF2-2B4A-8346-5C33FB2C67E4}"/>
              </a:ext>
            </a:extLst>
          </p:cNvPr>
          <p:cNvCxnSpPr/>
          <p:nvPr/>
        </p:nvCxnSpPr>
        <p:spPr>
          <a:xfrm>
            <a:off x="5796136" y="1251259"/>
            <a:ext cx="0" cy="911877"/>
          </a:xfrm>
          <a:prstGeom prst="straightConnector1">
            <a:avLst/>
          </a:prstGeom>
          <a:ln w="57150">
            <a:solidFill>
              <a:srgbClr val="DC61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E5217EA-F923-4942-8DB6-DFAD6ABDBC20}"/>
              </a:ext>
            </a:extLst>
          </p:cNvPr>
          <p:cNvCxnSpPr>
            <a:cxnSpLocks/>
          </p:cNvCxnSpPr>
          <p:nvPr/>
        </p:nvCxnSpPr>
        <p:spPr>
          <a:xfrm>
            <a:off x="7668344" y="1251258"/>
            <a:ext cx="0" cy="1524342"/>
          </a:xfrm>
          <a:prstGeom prst="straightConnector1">
            <a:avLst/>
          </a:prstGeom>
          <a:ln w="57150">
            <a:solidFill>
              <a:srgbClr val="DC61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1C01702-9781-A746-8D34-1E626D0B4350}"/>
              </a:ext>
            </a:extLst>
          </p:cNvPr>
          <p:cNvSpPr txBox="1"/>
          <p:nvPr/>
        </p:nvSpPr>
        <p:spPr>
          <a:xfrm>
            <a:off x="6876258" y="2648297"/>
            <a:ext cx="1728190" cy="88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로그인한 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사용자별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주문 내역 확인 가능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774EF-1A34-7549-BB3B-ED8BE53F6223}"/>
              </a:ext>
            </a:extLst>
          </p:cNvPr>
          <p:cNvSpPr txBox="1"/>
          <p:nvPr/>
        </p:nvSpPr>
        <p:spPr>
          <a:xfrm>
            <a:off x="5033270" y="4299942"/>
            <a:ext cx="3402020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아이스크림별 리뷰 내용 확인 및 작성 가능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04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중 물결 2"/>
          <p:cNvSpPr/>
          <p:nvPr/>
        </p:nvSpPr>
        <p:spPr>
          <a:xfrm>
            <a:off x="0" y="-193522"/>
            <a:ext cx="9144000" cy="960359"/>
          </a:xfrm>
          <a:prstGeom prst="doubleWave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41D62-06EA-A342-BF11-EBF8C6FB7205}"/>
              </a:ext>
            </a:extLst>
          </p:cNvPr>
          <p:cNvSpPr txBox="1"/>
          <p:nvPr/>
        </p:nvSpPr>
        <p:spPr>
          <a:xfrm>
            <a:off x="251520" y="902143"/>
            <a:ext cx="7344816" cy="396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&lt; </a:t>
            </a:r>
            <a:r>
              <a:rPr lang="ko-KR" altLang="en-US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필터링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및 추천 구현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&gt;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 Ingredients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테이블로부터 알레르기 가능성이 있는 재료를 가져와서 보여줌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그중 사용자가 알레르기가 있는 재료를 체크하고 그 재료가 있는 아이스크림 결과 저장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3.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Ingredients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테이블로부터 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호불호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갈릴 가능성이 있는 재료를 가져와서 보여줌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4.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사용자가 혐오하는 재료를 체크하고 그 재료가 있는 아이스크림 결과 저장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5.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번과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번의 </a:t>
            </a:r>
            <a:r>
              <a:rPr lang="ko-KR" altLang="en-US" sz="1400" dirty="0">
                <a:solidFill>
                  <a:srgbClr val="DC61A5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합집합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저장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6.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전체 아이스크림에 대한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3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번 결과의</a:t>
            </a:r>
            <a:r>
              <a:rPr lang="ko-KR" altLang="en-US" sz="1400" dirty="0">
                <a:solidFill>
                  <a:srgbClr val="DC61A5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400" dirty="0" err="1">
                <a:solidFill>
                  <a:srgbClr val="DC61A5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차집합</a:t>
            </a:r>
            <a:r>
              <a:rPr lang="ko-KR" altLang="en-US" sz="1400" dirty="0">
                <a:solidFill>
                  <a:srgbClr val="DC61A5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저장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7.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사용자가 선호하는 맛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달콤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/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상큼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/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고소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체크하고 그 맛인 아이스크림 결과 저장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8. 4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번 결과와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5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번 결과의 </a:t>
            </a:r>
            <a:r>
              <a:rPr lang="ko-KR" altLang="en-US" sz="1400" dirty="0">
                <a:solidFill>
                  <a:srgbClr val="DC61A5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교집합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출력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03A1D-B833-9240-B565-0DDB23365727}"/>
              </a:ext>
            </a:extLst>
          </p:cNvPr>
          <p:cNvSpPr txBox="1"/>
          <p:nvPr/>
        </p:nvSpPr>
        <p:spPr>
          <a:xfrm>
            <a:off x="251520" y="12347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JOIN</a:t>
            </a:r>
            <a:r>
              <a:rPr lang="ko-KR" altLang="en-US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활용한 질의</a:t>
            </a:r>
          </a:p>
        </p:txBody>
      </p:sp>
    </p:spTree>
    <p:extLst>
      <p:ext uri="{BB962C8B-B14F-4D97-AF65-F5344CB8AC3E}">
        <p14:creationId xmlns:p14="http://schemas.microsoft.com/office/powerpoint/2010/main" val="21980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중 물결 2"/>
          <p:cNvSpPr/>
          <p:nvPr/>
        </p:nvSpPr>
        <p:spPr>
          <a:xfrm>
            <a:off x="0" y="-193522"/>
            <a:ext cx="9144000" cy="960359"/>
          </a:xfrm>
          <a:prstGeom prst="doubleWave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4033EB-451A-1444-8329-8269801F41FB}"/>
              </a:ext>
            </a:extLst>
          </p:cNvPr>
          <p:cNvSpPr txBox="1"/>
          <p:nvPr/>
        </p:nvSpPr>
        <p:spPr>
          <a:xfrm>
            <a:off x="251520" y="12347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Step 1. </a:t>
            </a:r>
            <a:r>
              <a:rPr lang="ko-KR" altLang="en-US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합집합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ADFDE1-A07C-CB4B-8112-85D03117C79B}"/>
              </a:ext>
            </a:extLst>
          </p:cNvPr>
          <p:cNvSpPr/>
          <p:nvPr/>
        </p:nvSpPr>
        <p:spPr>
          <a:xfrm>
            <a:off x="359186" y="3723878"/>
            <a:ext cx="84244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SELECT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DISTINCT </a:t>
            </a:r>
            <a:r>
              <a:rPr lang="en-US" altLang="ko-KR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Icecream_code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FROM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icecream_ingredients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WHERE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ingredient_code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= 5 || </a:t>
            </a:r>
            <a:r>
              <a:rPr lang="en-US" altLang="ko-KR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ingredient_code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= 11 || </a:t>
            </a:r>
            <a:r>
              <a:rPr lang="en-US" altLang="ko-KR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ingredient_code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= 15 || </a:t>
            </a:r>
            <a:r>
              <a:rPr lang="en-US" altLang="ko-KR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ingredient_code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= 40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7C2F16-470C-2846-83D0-F6D7CB1E5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750" b="60336"/>
          <a:stretch/>
        </p:blipFill>
        <p:spPr>
          <a:xfrm>
            <a:off x="377644" y="1420767"/>
            <a:ext cx="8388712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0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중 물결 2"/>
          <p:cNvSpPr/>
          <p:nvPr/>
        </p:nvSpPr>
        <p:spPr>
          <a:xfrm>
            <a:off x="0" y="-193522"/>
            <a:ext cx="9144000" cy="960359"/>
          </a:xfrm>
          <a:prstGeom prst="doubleWave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4033EB-451A-1444-8329-8269801F41FB}"/>
              </a:ext>
            </a:extLst>
          </p:cNvPr>
          <p:cNvSpPr txBox="1"/>
          <p:nvPr/>
        </p:nvSpPr>
        <p:spPr>
          <a:xfrm>
            <a:off x="251520" y="12347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Step 1. </a:t>
            </a:r>
            <a:r>
              <a:rPr lang="ko-KR" altLang="en-US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합집합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ADFDE1-A07C-CB4B-8112-85D03117C79B}"/>
              </a:ext>
            </a:extLst>
          </p:cNvPr>
          <p:cNvSpPr/>
          <p:nvPr/>
        </p:nvSpPr>
        <p:spPr>
          <a:xfrm>
            <a:off x="1907704" y="3339362"/>
            <a:ext cx="676875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SELECT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DISTINCT </a:t>
            </a:r>
            <a:r>
              <a:rPr lang="en-US" altLang="ko-KR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Icecream_code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FROM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icecream_ingredients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WHERE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ingredient_code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= 10 || </a:t>
            </a:r>
            <a:r>
              <a:rPr lang="en-US" altLang="ko-KR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ingredient_code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= 28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7C2F16-470C-2846-83D0-F6D7CB1E5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622" b="36628"/>
          <a:stretch/>
        </p:blipFill>
        <p:spPr>
          <a:xfrm>
            <a:off x="122404" y="1535482"/>
            <a:ext cx="8899192" cy="100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2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중 물결 2"/>
          <p:cNvSpPr/>
          <p:nvPr/>
        </p:nvSpPr>
        <p:spPr>
          <a:xfrm>
            <a:off x="0" y="-193522"/>
            <a:ext cx="9144000" cy="960359"/>
          </a:xfrm>
          <a:prstGeom prst="doubleWave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4033EB-451A-1444-8329-8269801F41FB}"/>
              </a:ext>
            </a:extLst>
          </p:cNvPr>
          <p:cNvSpPr txBox="1"/>
          <p:nvPr/>
        </p:nvSpPr>
        <p:spPr>
          <a:xfrm>
            <a:off x="251520" y="12347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Step 1. </a:t>
            </a:r>
            <a:r>
              <a:rPr lang="ko-KR" altLang="en-US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합집합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ADFDE1-A07C-CB4B-8112-85D03117C79B}"/>
              </a:ext>
            </a:extLst>
          </p:cNvPr>
          <p:cNvSpPr/>
          <p:nvPr/>
        </p:nvSpPr>
        <p:spPr>
          <a:xfrm>
            <a:off x="2627784" y="3795886"/>
            <a:ext cx="84066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(Step1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쿼리문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dirty="0">
                <a:solidFill>
                  <a:srgbClr val="DC61A5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UNION</a:t>
            </a:r>
            <a:r>
              <a:rPr lang="ko-KR" altLang="en-US" sz="1600" dirty="0">
                <a:solidFill>
                  <a:srgbClr val="DC61A5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(Step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쿼리문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endParaRPr lang="en-US" altLang="ko-KR" sz="1600" b="0" i="0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7C2F16-470C-2846-83D0-F6D7CB1E5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750" b="36628"/>
          <a:stretch/>
        </p:blipFill>
        <p:spPr>
          <a:xfrm>
            <a:off x="479688" y="766837"/>
            <a:ext cx="8096964" cy="24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8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중 물결 2"/>
          <p:cNvSpPr/>
          <p:nvPr/>
        </p:nvSpPr>
        <p:spPr>
          <a:xfrm>
            <a:off x="0" y="-193522"/>
            <a:ext cx="9144000" cy="960359"/>
          </a:xfrm>
          <a:prstGeom prst="doubleWave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4033EB-451A-1444-8329-8269801F41FB}"/>
              </a:ext>
            </a:extLst>
          </p:cNvPr>
          <p:cNvSpPr txBox="1"/>
          <p:nvPr/>
        </p:nvSpPr>
        <p:spPr>
          <a:xfrm>
            <a:off x="251520" y="12347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Step 2. </a:t>
            </a:r>
            <a:r>
              <a:rPr lang="ko-KR" altLang="en-US" sz="24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차집합</a:t>
            </a:r>
            <a:endParaRPr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54F598-C48E-C04F-980A-F74AC2AC4DA4}"/>
              </a:ext>
            </a:extLst>
          </p:cNvPr>
          <p:cNvSpPr/>
          <p:nvPr/>
        </p:nvSpPr>
        <p:spPr>
          <a:xfrm>
            <a:off x="2627784" y="3370907"/>
            <a:ext cx="61744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SELECT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b.*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FROM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Icecream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b</a:t>
            </a:r>
          </a:p>
          <a:p>
            <a:r>
              <a:rPr lang="en-US" altLang="ko-KR" sz="1600" dirty="0">
                <a:solidFill>
                  <a:srgbClr val="DC61A5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LEFT OUTER JOIN</a:t>
            </a:r>
          </a:p>
          <a:p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합집합으로 구한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쿼리문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 a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ON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a.Icecream_code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= </a:t>
            </a:r>
            <a:r>
              <a:rPr lang="en-US" altLang="ko-KR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b.Icecream_code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WHERE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a.Icecream_code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is null</a:t>
            </a:r>
            <a:endParaRPr lang="en-US" altLang="ko-KR" sz="1600" b="0" i="0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9FB339-9CB5-4142-B136-FCE7A59C00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750" b="36628"/>
          <a:stretch/>
        </p:blipFill>
        <p:spPr>
          <a:xfrm>
            <a:off x="479688" y="766837"/>
            <a:ext cx="8096964" cy="24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6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1409</Words>
  <Application>Microsoft Macintosh PowerPoint</Application>
  <PresentationFormat>화면 슬라이드 쇼(16:9)</PresentationFormat>
  <Paragraphs>187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맑은 고딕</vt:lpstr>
      <vt:lpstr>Nanum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가치가는예리미</dc:creator>
  <cp:lastModifiedBy>정선아</cp:lastModifiedBy>
  <cp:revision>244</cp:revision>
  <dcterms:created xsi:type="dcterms:W3CDTF">2017-07-24T02:41:39Z</dcterms:created>
  <dcterms:modified xsi:type="dcterms:W3CDTF">2019-06-13T08:19:45Z</dcterms:modified>
</cp:coreProperties>
</file>