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2" r:id="rId15"/>
    <p:sldId id="283" r:id="rId16"/>
    <p:sldId id="284" r:id="rId17"/>
    <p:sldId id="285" r:id="rId18"/>
    <p:sldId id="288" r:id="rId19"/>
    <p:sldId id="289" r:id="rId20"/>
    <p:sldId id="290" r:id="rId21"/>
    <p:sldId id="291" r:id="rId22"/>
    <p:sldId id="292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1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6759" y="820927"/>
            <a:ext cx="7270480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44042" y="4509008"/>
            <a:ext cx="5655914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7012"/>
            <a:ext cx="9131808" cy="36879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4343" y="4428744"/>
            <a:ext cx="1639759" cy="201923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364730" y="6133338"/>
            <a:ext cx="165100" cy="295910"/>
          </a:xfrm>
          <a:custGeom>
            <a:avLst/>
            <a:gdLst/>
            <a:ahLst/>
            <a:cxnLst/>
            <a:rect l="l" t="t" r="r" b="b"/>
            <a:pathLst>
              <a:path w="165100" h="295910">
                <a:moveTo>
                  <a:pt x="0" y="295656"/>
                </a:moveTo>
                <a:lnTo>
                  <a:pt x="164592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5323" y="6455664"/>
            <a:ext cx="957008" cy="17366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8271509" y="4563618"/>
            <a:ext cx="58419" cy="113030"/>
          </a:xfrm>
          <a:custGeom>
            <a:avLst/>
            <a:gdLst/>
            <a:ahLst/>
            <a:cxnLst/>
            <a:rect l="l" t="t" r="r" b="b"/>
            <a:pathLst>
              <a:path w="58420" h="113029">
                <a:moveTo>
                  <a:pt x="0" y="112775"/>
                </a:moveTo>
                <a:lnTo>
                  <a:pt x="57912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7456" y="4570476"/>
            <a:ext cx="1705355" cy="170383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367521" y="4368546"/>
            <a:ext cx="56515" cy="113030"/>
          </a:xfrm>
          <a:custGeom>
            <a:avLst/>
            <a:gdLst/>
            <a:ahLst/>
            <a:cxnLst/>
            <a:rect l="l" t="t" r="r" b="b"/>
            <a:pathLst>
              <a:path w="56515" h="113029">
                <a:moveTo>
                  <a:pt x="0" y="112775"/>
                </a:moveTo>
                <a:lnTo>
                  <a:pt x="56388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77443" y="4748783"/>
            <a:ext cx="1472565" cy="1163320"/>
          </a:xfrm>
          <a:custGeom>
            <a:avLst/>
            <a:gdLst/>
            <a:ahLst/>
            <a:cxnLst/>
            <a:rect l="l" t="t" r="r" b="b"/>
            <a:pathLst>
              <a:path w="1472565" h="1163320">
                <a:moveTo>
                  <a:pt x="169176" y="304800"/>
                </a:moveTo>
                <a:lnTo>
                  <a:pt x="160032" y="304800"/>
                </a:lnTo>
                <a:lnTo>
                  <a:pt x="144792" y="320040"/>
                </a:lnTo>
                <a:lnTo>
                  <a:pt x="144792" y="329184"/>
                </a:lnTo>
                <a:lnTo>
                  <a:pt x="158508" y="329184"/>
                </a:lnTo>
                <a:lnTo>
                  <a:pt x="164604" y="321564"/>
                </a:lnTo>
                <a:lnTo>
                  <a:pt x="164604" y="312420"/>
                </a:lnTo>
                <a:lnTo>
                  <a:pt x="169176" y="312420"/>
                </a:lnTo>
                <a:lnTo>
                  <a:pt x="169176" y="304800"/>
                </a:lnTo>
                <a:close/>
              </a:path>
              <a:path w="1472565" h="1163320">
                <a:moveTo>
                  <a:pt x="202641" y="336042"/>
                </a:moveTo>
                <a:lnTo>
                  <a:pt x="190030" y="328104"/>
                </a:lnTo>
                <a:lnTo>
                  <a:pt x="190030" y="294767"/>
                </a:lnTo>
                <a:lnTo>
                  <a:pt x="196329" y="286829"/>
                </a:lnTo>
                <a:lnTo>
                  <a:pt x="185293" y="286829"/>
                </a:lnTo>
                <a:lnTo>
                  <a:pt x="191604" y="278892"/>
                </a:lnTo>
                <a:lnTo>
                  <a:pt x="183718" y="278892"/>
                </a:lnTo>
                <a:lnTo>
                  <a:pt x="174269" y="288417"/>
                </a:lnTo>
                <a:lnTo>
                  <a:pt x="174269" y="309054"/>
                </a:lnTo>
                <a:lnTo>
                  <a:pt x="178993" y="313817"/>
                </a:lnTo>
                <a:lnTo>
                  <a:pt x="178993" y="323342"/>
                </a:lnTo>
                <a:lnTo>
                  <a:pt x="175844" y="323342"/>
                </a:lnTo>
                <a:lnTo>
                  <a:pt x="167957" y="331279"/>
                </a:lnTo>
                <a:lnTo>
                  <a:pt x="167957" y="339217"/>
                </a:lnTo>
                <a:lnTo>
                  <a:pt x="158496" y="353504"/>
                </a:lnTo>
                <a:lnTo>
                  <a:pt x="191604" y="353504"/>
                </a:lnTo>
                <a:lnTo>
                  <a:pt x="202641" y="336042"/>
                </a:lnTo>
                <a:close/>
              </a:path>
              <a:path w="1472565" h="1163320">
                <a:moveTo>
                  <a:pt x="275767" y="498348"/>
                </a:moveTo>
                <a:lnTo>
                  <a:pt x="249948" y="498348"/>
                </a:lnTo>
                <a:lnTo>
                  <a:pt x="275767" y="522732"/>
                </a:lnTo>
                <a:lnTo>
                  <a:pt x="275767" y="498348"/>
                </a:lnTo>
                <a:close/>
              </a:path>
              <a:path w="1472565" h="1163320">
                <a:moveTo>
                  <a:pt x="399237" y="259080"/>
                </a:moveTo>
                <a:lnTo>
                  <a:pt x="299567" y="259080"/>
                </a:lnTo>
                <a:lnTo>
                  <a:pt x="299567" y="275005"/>
                </a:lnTo>
                <a:lnTo>
                  <a:pt x="305892" y="281381"/>
                </a:lnTo>
                <a:lnTo>
                  <a:pt x="337540" y="281381"/>
                </a:lnTo>
                <a:lnTo>
                  <a:pt x="337540" y="290931"/>
                </a:lnTo>
                <a:lnTo>
                  <a:pt x="313804" y="290931"/>
                </a:lnTo>
                <a:lnTo>
                  <a:pt x="313804" y="318020"/>
                </a:lnTo>
                <a:lnTo>
                  <a:pt x="304317" y="305269"/>
                </a:lnTo>
                <a:lnTo>
                  <a:pt x="304317" y="322795"/>
                </a:lnTo>
                <a:lnTo>
                  <a:pt x="290080" y="338721"/>
                </a:lnTo>
                <a:lnTo>
                  <a:pt x="282168" y="329158"/>
                </a:lnTo>
                <a:lnTo>
                  <a:pt x="267931" y="340309"/>
                </a:lnTo>
                <a:lnTo>
                  <a:pt x="266344" y="337134"/>
                </a:lnTo>
                <a:lnTo>
                  <a:pt x="248945" y="337134"/>
                </a:lnTo>
                <a:lnTo>
                  <a:pt x="258432" y="325983"/>
                </a:lnTo>
                <a:lnTo>
                  <a:pt x="258432" y="321195"/>
                </a:lnTo>
                <a:lnTo>
                  <a:pt x="248945" y="313232"/>
                </a:lnTo>
                <a:lnTo>
                  <a:pt x="248945" y="300494"/>
                </a:lnTo>
                <a:lnTo>
                  <a:pt x="237871" y="313232"/>
                </a:lnTo>
                <a:lnTo>
                  <a:pt x="237871" y="337134"/>
                </a:lnTo>
                <a:lnTo>
                  <a:pt x="225209" y="337134"/>
                </a:lnTo>
                <a:lnTo>
                  <a:pt x="207810" y="354647"/>
                </a:lnTo>
                <a:lnTo>
                  <a:pt x="201485" y="354647"/>
                </a:lnTo>
                <a:lnTo>
                  <a:pt x="191998" y="365798"/>
                </a:lnTo>
                <a:lnTo>
                  <a:pt x="157187" y="365798"/>
                </a:lnTo>
                <a:lnTo>
                  <a:pt x="169849" y="381723"/>
                </a:lnTo>
                <a:lnTo>
                  <a:pt x="169849" y="407212"/>
                </a:lnTo>
                <a:lnTo>
                  <a:pt x="157187" y="421551"/>
                </a:lnTo>
                <a:lnTo>
                  <a:pt x="144538" y="407212"/>
                </a:lnTo>
                <a:lnTo>
                  <a:pt x="117640" y="407212"/>
                </a:lnTo>
                <a:lnTo>
                  <a:pt x="117640" y="424738"/>
                </a:lnTo>
                <a:lnTo>
                  <a:pt x="109728" y="435889"/>
                </a:lnTo>
                <a:lnTo>
                  <a:pt x="109728" y="459778"/>
                </a:lnTo>
                <a:lnTo>
                  <a:pt x="125552" y="478891"/>
                </a:lnTo>
                <a:lnTo>
                  <a:pt x="150863" y="478891"/>
                </a:lnTo>
                <a:lnTo>
                  <a:pt x="188823" y="432701"/>
                </a:lnTo>
                <a:lnTo>
                  <a:pt x="223634" y="432701"/>
                </a:lnTo>
                <a:lnTo>
                  <a:pt x="228384" y="423138"/>
                </a:lnTo>
                <a:lnTo>
                  <a:pt x="236283" y="432701"/>
                </a:lnTo>
                <a:lnTo>
                  <a:pt x="234708" y="442252"/>
                </a:lnTo>
                <a:lnTo>
                  <a:pt x="266344" y="474116"/>
                </a:lnTo>
                <a:lnTo>
                  <a:pt x="266344" y="486854"/>
                </a:lnTo>
                <a:lnTo>
                  <a:pt x="274256" y="482079"/>
                </a:lnTo>
                <a:lnTo>
                  <a:pt x="269506" y="474116"/>
                </a:lnTo>
                <a:lnTo>
                  <a:pt x="274256" y="469328"/>
                </a:lnTo>
                <a:lnTo>
                  <a:pt x="279006" y="474116"/>
                </a:lnTo>
                <a:lnTo>
                  <a:pt x="282168" y="472516"/>
                </a:lnTo>
                <a:lnTo>
                  <a:pt x="248945" y="431101"/>
                </a:lnTo>
                <a:lnTo>
                  <a:pt x="248945" y="416775"/>
                </a:lnTo>
                <a:lnTo>
                  <a:pt x="258432" y="416775"/>
                </a:lnTo>
                <a:lnTo>
                  <a:pt x="258432" y="424738"/>
                </a:lnTo>
                <a:lnTo>
                  <a:pt x="290080" y="461365"/>
                </a:lnTo>
                <a:lnTo>
                  <a:pt x="290080" y="472516"/>
                </a:lnTo>
                <a:lnTo>
                  <a:pt x="304317" y="488442"/>
                </a:lnTo>
                <a:lnTo>
                  <a:pt x="301155" y="491629"/>
                </a:lnTo>
                <a:lnTo>
                  <a:pt x="310642" y="504380"/>
                </a:lnTo>
                <a:lnTo>
                  <a:pt x="326466" y="486854"/>
                </a:lnTo>
                <a:lnTo>
                  <a:pt x="316966" y="475703"/>
                </a:lnTo>
                <a:lnTo>
                  <a:pt x="326466" y="466153"/>
                </a:lnTo>
                <a:lnTo>
                  <a:pt x="337540" y="466153"/>
                </a:lnTo>
                <a:lnTo>
                  <a:pt x="343865" y="459778"/>
                </a:lnTo>
                <a:lnTo>
                  <a:pt x="351777" y="459778"/>
                </a:lnTo>
                <a:lnTo>
                  <a:pt x="342277" y="445439"/>
                </a:lnTo>
                <a:lnTo>
                  <a:pt x="347027" y="439064"/>
                </a:lnTo>
                <a:lnTo>
                  <a:pt x="347027" y="415175"/>
                </a:lnTo>
                <a:lnTo>
                  <a:pt x="358101" y="402437"/>
                </a:lnTo>
                <a:lnTo>
                  <a:pt x="362851" y="407212"/>
                </a:lnTo>
                <a:lnTo>
                  <a:pt x="372338" y="407212"/>
                </a:lnTo>
                <a:lnTo>
                  <a:pt x="367588" y="413588"/>
                </a:lnTo>
                <a:lnTo>
                  <a:pt x="377088" y="423138"/>
                </a:lnTo>
                <a:lnTo>
                  <a:pt x="381825" y="415175"/>
                </a:lnTo>
                <a:lnTo>
                  <a:pt x="389737" y="415175"/>
                </a:lnTo>
                <a:lnTo>
                  <a:pt x="389737" y="410400"/>
                </a:lnTo>
                <a:lnTo>
                  <a:pt x="386575" y="410400"/>
                </a:lnTo>
                <a:lnTo>
                  <a:pt x="380250" y="407212"/>
                </a:lnTo>
                <a:lnTo>
                  <a:pt x="394487" y="388099"/>
                </a:lnTo>
                <a:lnTo>
                  <a:pt x="394487" y="415175"/>
                </a:lnTo>
                <a:lnTo>
                  <a:pt x="399237" y="415175"/>
                </a:lnTo>
                <a:lnTo>
                  <a:pt x="399237" y="259080"/>
                </a:lnTo>
                <a:close/>
              </a:path>
              <a:path w="1472565" h="1163320">
                <a:moveTo>
                  <a:pt x="399249" y="449580"/>
                </a:moveTo>
                <a:lnTo>
                  <a:pt x="377342" y="449580"/>
                </a:lnTo>
                <a:lnTo>
                  <a:pt x="364820" y="464083"/>
                </a:lnTo>
                <a:lnTo>
                  <a:pt x="356984" y="464083"/>
                </a:lnTo>
                <a:lnTo>
                  <a:pt x="350723" y="470522"/>
                </a:lnTo>
                <a:lnTo>
                  <a:pt x="342900" y="470522"/>
                </a:lnTo>
                <a:lnTo>
                  <a:pt x="342900" y="489851"/>
                </a:lnTo>
                <a:lnTo>
                  <a:pt x="355422" y="504355"/>
                </a:lnTo>
                <a:lnTo>
                  <a:pt x="388289" y="504355"/>
                </a:lnTo>
                <a:lnTo>
                  <a:pt x="399249" y="489851"/>
                </a:lnTo>
                <a:lnTo>
                  <a:pt x="399249" y="449580"/>
                </a:lnTo>
                <a:close/>
              </a:path>
              <a:path w="1472565" h="1163320">
                <a:moveTo>
                  <a:pt x="512000" y="729932"/>
                </a:moveTo>
                <a:lnTo>
                  <a:pt x="473964" y="752132"/>
                </a:lnTo>
                <a:lnTo>
                  <a:pt x="440677" y="742619"/>
                </a:lnTo>
                <a:lnTo>
                  <a:pt x="445427" y="722007"/>
                </a:lnTo>
                <a:lnTo>
                  <a:pt x="412140" y="699820"/>
                </a:lnTo>
                <a:lnTo>
                  <a:pt x="396290" y="644321"/>
                </a:lnTo>
                <a:lnTo>
                  <a:pt x="364578" y="599935"/>
                </a:lnTo>
                <a:lnTo>
                  <a:pt x="364578" y="569810"/>
                </a:lnTo>
                <a:lnTo>
                  <a:pt x="347154" y="568223"/>
                </a:lnTo>
                <a:lnTo>
                  <a:pt x="336054" y="572985"/>
                </a:lnTo>
                <a:lnTo>
                  <a:pt x="288493" y="555548"/>
                </a:lnTo>
                <a:lnTo>
                  <a:pt x="275818" y="568223"/>
                </a:lnTo>
                <a:lnTo>
                  <a:pt x="264718" y="584085"/>
                </a:lnTo>
                <a:lnTo>
                  <a:pt x="239356" y="555548"/>
                </a:lnTo>
                <a:lnTo>
                  <a:pt x="213995" y="547624"/>
                </a:lnTo>
                <a:lnTo>
                  <a:pt x="212407" y="511149"/>
                </a:lnTo>
                <a:lnTo>
                  <a:pt x="175958" y="517499"/>
                </a:lnTo>
                <a:lnTo>
                  <a:pt x="152171" y="509574"/>
                </a:lnTo>
                <a:lnTo>
                  <a:pt x="120472" y="495300"/>
                </a:lnTo>
                <a:lnTo>
                  <a:pt x="112547" y="512737"/>
                </a:lnTo>
                <a:lnTo>
                  <a:pt x="71335" y="547624"/>
                </a:lnTo>
                <a:lnTo>
                  <a:pt x="63411" y="579323"/>
                </a:lnTo>
                <a:lnTo>
                  <a:pt x="33286" y="603110"/>
                </a:lnTo>
                <a:lnTo>
                  <a:pt x="12687" y="647496"/>
                </a:lnTo>
                <a:lnTo>
                  <a:pt x="12687" y="676033"/>
                </a:lnTo>
                <a:lnTo>
                  <a:pt x="0" y="723595"/>
                </a:lnTo>
                <a:lnTo>
                  <a:pt x="17437" y="744207"/>
                </a:lnTo>
                <a:lnTo>
                  <a:pt x="63411" y="804456"/>
                </a:lnTo>
                <a:lnTo>
                  <a:pt x="76085" y="796518"/>
                </a:lnTo>
                <a:lnTo>
                  <a:pt x="156933" y="796518"/>
                </a:lnTo>
                <a:lnTo>
                  <a:pt x="194970" y="810793"/>
                </a:lnTo>
                <a:lnTo>
                  <a:pt x="191808" y="858354"/>
                </a:lnTo>
                <a:lnTo>
                  <a:pt x="218757" y="920191"/>
                </a:lnTo>
                <a:lnTo>
                  <a:pt x="217170" y="937628"/>
                </a:lnTo>
                <a:lnTo>
                  <a:pt x="228257" y="956652"/>
                </a:lnTo>
                <a:lnTo>
                  <a:pt x="210820" y="1001039"/>
                </a:lnTo>
                <a:lnTo>
                  <a:pt x="231432" y="1056525"/>
                </a:lnTo>
                <a:lnTo>
                  <a:pt x="242531" y="1100924"/>
                </a:lnTo>
                <a:lnTo>
                  <a:pt x="256794" y="1127874"/>
                </a:lnTo>
                <a:lnTo>
                  <a:pt x="271056" y="1162748"/>
                </a:lnTo>
                <a:lnTo>
                  <a:pt x="298005" y="1157998"/>
                </a:lnTo>
                <a:lnTo>
                  <a:pt x="342392" y="1132624"/>
                </a:lnTo>
                <a:lnTo>
                  <a:pt x="363004" y="1100924"/>
                </a:lnTo>
                <a:lnTo>
                  <a:pt x="361416" y="1080312"/>
                </a:lnTo>
                <a:lnTo>
                  <a:pt x="388366" y="1064450"/>
                </a:lnTo>
                <a:lnTo>
                  <a:pt x="383603" y="1034338"/>
                </a:lnTo>
                <a:lnTo>
                  <a:pt x="423240" y="986777"/>
                </a:lnTo>
                <a:lnTo>
                  <a:pt x="429577" y="947140"/>
                </a:lnTo>
                <a:lnTo>
                  <a:pt x="418477" y="934453"/>
                </a:lnTo>
                <a:lnTo>
                  <a:pt x="423240" y="918603"/>
                </a:lnTo>
                <a:lnTo>
                  <a:pt x="413727" y="904328"/>
                </a:lnTo>
                <a:lnTo>
                  <a:pt x="443839" y="866279"/>
                </a:lnTo>
                <a:lnTo>
                  <a:pt x="443839" y="847255"/>
                </a:lnTo>
                <a:lnTo>
                  <a:pt x="485051" y="815543"/>
                </a:lnTo>
                <a:lnTo>
                  <a:pt x="512000" y="729932"/>
                </a:lnTo>
                <a:close/>
              </a:path>
              <a:path w="1472565" h="1163320">
                <a:moveTo>
                  <a:pt x="1211503" y="688555"/>
                </a:moveTo>
                <a:lnTo>
                  <a:pt x="1196975" y="683768"/>
                </a:lnTo>
                <a:lnTo>
                  <a:pt x="1196975" y="677379"/>
                </a:lnTo>
                <a:lnTo>
                  <a:pt x="1200200" y="669404"/>
                </a:lnTo>
                <a:lnTo>
                  <a:pt x="1196975" y="661416"/>
                </a:lnTo>
                <a:lnTo>
                  <a:pt x="1190523" y="664603"/>
                </a:lnTo>
                <a:lnTo>
                  <a:pt x="1185684" y="677379"/>
                </a:lnTo>
                <a:lnTo>
                  <a:pt x="1190523" y="683768"/>
                </a:lnTo>
                <a:lnTo>
                  <a:pt x="1185684" y="688555"/>
                </a:lnTo>
                <a:lnTo>
                  <a:pt x="1190523" y="693343"/>
                </a:lnTo>
                <a:lnTo>
                  <a:pt x="1200200" y="688555"/>
                </a:lnTo>
                <a:lnTo>
                  <a:pt x="1211503" y="693343"/>
                </a:lnTo>
                <a:lnTo>
                  <a:pt x="1211503" y="688555"/>
                </a:lnTo>
                <a:close/>
              </a:path>
              <a:path w="1472565" h="1163320">
                <a:moveTo>
                  <a:pt x="1472133" y="133350"/>
                </a:moveTo>
                <a:lnTo>
                  <a:pt x="1372196" y="103187"/>
                </a:lnTo>
                <a:lnTo>
                  <a:pt x="1240523" y="109537"/>
                </a:lnTo>
                <a:lnTo>
                  <a:pt x="1188173" y="80962"/>
                </a:lnTo>
                <a:lnTo>
                  <a:pt x="1104099" y="96837"/>
                </a:lnTo>
                <a:lnTo>
                  <a:pt x="1031125" y="15875"/>
                </a:lnTo>
                <a:lnTo>
                  <a:pt x="996226" y="0"/>
                </a:lnTo>
                <a:lnTo>
                  <a:pt x="886764" y="31750"/>
                </a:lnTo>
                <a:lnTo>
                  <a:pt x="839177" y="7937"/>
                </a:lnTo>
                <a:lnTo>
                  <a:pt x="756678" y="25400"/>
                </a:lnTo>
                <a:lnTo>
                  <a:pt x="756678" y="71437"/>
                </a:lnTo>
                <a:lnTo>
                  <a:pt x="575843" y="150812"/>
                </a:lnTo>
                <a:lnTo>
                  <a:pt x="523494" y="219062"/>
                </a:lnTo>
                <a:lnTo>
                  <a:pt x="487006" y="195249"/>
                </a:lnTo>
                <a:lnTo>
                  <a:pt x="487006" y="173024"/>
                </a:lnTo>
                <a:lnTo>
                  <a:pt x="506044" y="141287"/>
                </a:lnTo>
                <a:lnTo>
                  <a:pt x="531418" y="125412"/>
                </a:lnTo>
                <a:lnTo>
                  <a:pt x="506044" y="125412"/>
                </a:lnTo>
                <a:lnTo>
                  <a:pt x="466382" y="169862"/>
                </a:lnTo>
                <a:lnTo>
                  <a:pt x="479069" y="195249"/>
                </a:lnTo>
                <a:lnTo>
                  <a:pt x="388645" y="230174"/>
                </a:lnTo>
                <a:lnTo>
                  <a:pt x="366433" y="203187"/>
                </a:lnTo>
                <a:lnTo>
                  <a:pt x="383895" y="206362"/>
                </a:lnTo>
                <a:lnTo>
                  <a:pt x="393407" y="206362"/>
                </a:lnTo>
                <a:lnTo>
                  <a:pt x="388645" y="182549"/>
                </a:lnTo>
                <a:lnTo>
                  <a:pt x="345821" y="152400"/>
                </a:lnTo>
                <a:lnTo>
                  <a:pt x="302983" y="177787"/>
                </a:lnTo>
                <a:lnTo>
                  <a:pt x="268084" y="230174"/>
                </a:lnTo>
                <a:lnTo>
                  <a:pt x="233184" y="257162"/>
                </a:lnTo>
                <a:lnTo>
                  <a:pt x="283946" y="257162"/>
                </a:lnTo>
                <a:lnTo>
                  <a:pt x="295059" y="238112"/>
                </a:lnTo>
                <a:lnTo>
                  <a:pt x="328371" y="206362"/>
                </a:lnTo>
                <a:lnTo>
                  <a:pt x="329958" y="219062"/>
                </a:lnTo>
                <a:lnTo>
                  <a:pt x="301396" y="257162"/>
                </a:lnTo>
                <a:lnTo>
                  <a:pt x="401345" y="257162"/>
                </a:lnTo>
                <a:lnTo>
                  <a:pt x="401345" y="417487"/>
                </a:lnTo>
                <a:lnTo>
                  <a:pt x="421957" y="438124"/>
                </a:lnTo>
                <a:lnTo>
                  <a:pt x="401345" y="447649"/>
                </a:lnTo>
                <a:lnTo>
                  <a:pt x="401345" y="492099"/>
                </a:lnTo>
                <a:lnTo>
                  <a:pt x="406095" y="531774"/>
                </a:lnTo>
                <a:lnTo>
                  <a:pt x="368020" y="563524"/>
                </a:lnTo>
                <a:lnTo>
                  <a:pt x="377545" y="590511"/>
                </a:lnTo>
                <a:lnTo>
                  <a:pt x="448932" y="688936"/>
                </a:lnTo>
                <a:lnTo>
                  <a:pt x="448932" y="717499"/>
                </a:lnTo>
                <a:lnTo>
                  <a:pt x="498106" y="706386"/>
                </a:lnTo>
                <a:lnTo>
                  <a:pt x="548868" y="657186"/>
                </a:lnTo>
                <a:lnTo>
                  <a:pt x="531418" y="657186"/>
                </a:lnTo>
                <a:lnTo>
                  <a:pt x="482244" y="620674"/>
                </a:lnTo>
                <a:lnTo>
                  <a:pt x="487006" y="580986"/>
                </a:lnTo>
                <a:lnTo>
                  <a:pt x="545693" y="620674"/>
                </a:lnTo>
                <a:lnTo>
                  <a:pt x="615492" y="620674"/>
                </a:lnTo>
                <a:lnTo>
                  <a:pt x="671017" y="660361"/>
                </a:lnTo>
                <a:lnTo>
                  <a:pt x="656742" y="692111"/>
                </a:lnTo>
                <a:lnTo>
                  <a:pt x="693229" y="693699"/>
                </a:lnTo>
                <a:lnTo>
                  <a:pt x="705916" y="674649"/>
                </a:lnTo>
                <a:lnTo>
                  <a:pt x="705916" y="725436"/>
                </a:lnTo>
                <a:lnTo>
                  <a:pt x="769378" y="841324"/>
                </a:lnTo>
                <a:lnTo>
                  <a:pt x="786828" y="841324"/>
                </a:lnTo>
                <a:lnTo>
                  <a:pt x="805865" y="785761"/>
                </a:lnTo>
                <a:lnTo>
                  <a:pt x="797928" y="757186"/>
                </a:lnTo>
                <a:lnTo>
                  <a:pt x="853452" y="679411"/>
                </a:lnTo>
                <a:lnTo>
                  <a:pt x="896289" y="676236"/>
                </a:lnTo>
                <a:lnTo>
                  <a:pt x="954976" y="712736"/>
                </a:lnTo>
                <a:lnTo>
                  <a:pt x="1002576" y="850849"/>
                </a:lnTo>
                <a:lnTo>
                  <a:pt x="1042225" y="876236"/>
                </a:lnTo>
                <a:lnTo>
                  <a:pt x="1018438" y="834974"/>
                </a:lnTo>
                <a:lnTo>
                  <a:pt x="989876" y="806399"/>
                </a:lnTo>
                <a:lnTo>
                  <a:pt x="994638" y="774649"/>
                </a:lnTo>
                <a:lnTo>
                  <a:pt x="1032713" y="804811"/>
                </a:lnTo>
                <a:lnTo>
                  <a:pt x="1066025" y="749249"/>
                </a:lnTo>
                <a:lnTo>
                  <a:pt x="1064437" y="701624"/>
                </a:lnTo>
                <a:lnTo>
                  <a:pt x="1040638" y="666711"/>
                </a:lnTo>
                <a:lnTo>
                  <a:pt x="1088237" y="671474"/>
                </a:lnTo>
                <a:lnTo>
                  <a:pt x="1143762" y="647661"/>
                </a:lnTo>
                <a:lnTo>
                  <a:pt x="1175486" y="565111"/>
                </a:lnTo>
                <a:lnTo>
                  <a:pt x="1165961" y="534949"/>
                </a:lnTo>
                <a:lnTo>
                  <a:pt x="1140587" y="474637"/>
                </a:lnTo>
                <a:lnTo>
                  <a:pt x="1169136" y="457174"/>
                </a:lnTo>
                <a:lnTo>
                  <a:pt x="1188173" y="469874"/>
                </a:lnTo>
                <a:lnTo>
                  <a:pt x="1188173" y="477812"/>
                </a:lnTo>
                <a:lnTo>
                  <a:pt x="1192936" y="500037"/>
                </a:lnTo>
                <a:lnTo>
                  <a:pt x="1208798" y="474637"/>
                </a:lnTo>
                <a:lnTo>
                  <a:pt x="1184998" y="438124"/>
                </a:lnTo>
                <a:lnTo>
                  <a:pt x="1213561" y="417487"/>
                </a:lnTo>
                <a:lnTo>
                  <a:pt x="1235760" y="361924"/>
                </a:lnTo>
                <a:lnTo>
                  <a:pt x="1240523" y="311137"/>
                </a:lnTo>
                <a:lnTo>
                  <a:pt x="1221486" y="311137"/>
                </a:lnTo>
                <a:lnTo>
                  <a:pt x="1238935" y="233349"/>
                </a:lnTo>
                <a:lnTo>
                  <a:pt x="1264323" y="263512"/>
                </a:lnTo>
                <a:lnTo>
                  <a:pt x="1289697" y="244462"/>
                </a:lnTo>
                <a:lnTo>
                  <a:pt x="1323009" y="209537"/>
                </a:lnTo>
                <a:lnTo>
                  <a:pt x="1326184" y="277799"/>
                </a:lnTo>
                <a:lnTo>
                  <a:pt x="1308735" y="311137"/>
                </a:lnTo>
                <a:lnTo>
                  <a:pt x="1321435" y="346049"/>
                </a:lnTo>
                <a:lnTo>
                  <a:pt x="1354747" y="307962"/>
                </a:lnTo>
                <a:lnTo>
                  <a:pt x="1356334" y="250812"/>
                </a:lnTo>
                <a:lnTo>
                  <a:pt x="1392821" y="234937"/>
                </a:lnTo>
                <a:lnTo>
                  <a:pt x="1378534" y="206362"/>
                </a:lnTo>
                <a:lnTo>
                  <a:pt x="1462620" y="177787"/>
                </a:lnTo>
                <a:lnTo>
                  <a:pt x="1472133" y="133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89033" y="5106923"/>
            <a:ext cx="105117" cy="178244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7522451" y="5585459"/>
            <a:ext cx="992505" cy="426720"/>
          </a:xfrm>
          <a:custGeom>
            <a:avLst/>
            <a:gdLst/>
            <a:ahLst/>
            <a:cxnLst/>
            <a:rect l="l" t="t" r="r" b="b"/>
            <a:pathLst>
              <a:path w="992504" h="426720">
                <a:moveTo>
                  <a:pt x="28879" y="156337"/>
                </a:moveTo>
                <a:lnTo>
                  <a:pt x="22466" y="108216"/>
                </a:lnTo>
                <a:lnTo>
                  <a:pt x="14439" y="140296"/>
                </a:lnTo>
                <a:lnTo>
                  <a:pt x="3213" y="149923"/>
                </a:lnTo>
                <a:lnTo>
                  <a:pt x="4813" y="180403"/>
                </a:lnTo>
                <a:lnTo>
                  <a:pt x="0" y="199656"/>
                </a:lnTo>
                <a:lnTo>
                  <a:pt x="0" y="228523"/>
                </a:lnTo>
                <a:lnTo>
                  <a:pt x="19253" y="215696"/>
                </a:lnTo>
                <a:lnTo>
                  <a:pt x="28879" y="156337"/>
                </a:lnTo>
                <a:close/>
              </a:path>
              <a:path w="992504" h="426720">
                <a:moveTo>
                  <a:pt x="388531" y="23736"/>
                </a:moveTo>
                <a:lnTo>
                  <a:pt x="375627" y="0"/>
                </a:lnTo>
                <a:lnTo>
                  <a:pt x="362724" y="17411"/>
                </a:lnTo>
                <a:lnTo>
                  <a:pt x="370789" y="39560"/>
                </a:lnTo>
                <a:lnTo>
                  <a:pt x="388531" y="23736"/>
                </a:lnTo>
                <a:close/>
              </a:path>
              <a:path w="992504" h="426720">
                <a:moveTo>
                  <a:pt x="964603" y="396240"/>
                </a:moveTo>
                <a:lnTo>
                  <a:pt x="958151" y="399440"/>
                </a:lnTo>
                <a:lnTo>
                  <a:pt x="951699" y="399440"/>
                </a:lnTo>
                <a:lnTo>
                  <a:pt x="942022" y="396240"/>
                </a:lnTo>
                <a:lnTo>
                  <a:pt x="938796" y="396240"/>
                </a:lnTo>
                <a:lnTo>
                  <a:pt x="940409" y="404241"/>
                </a:lnTo>
                <a:lnTo>
                  <a:pt x="942022" y="409041"/>
                </a:lnTo>
                <a:lnTo>
                  <a:pt x="942022" y="417042"/>
                </a:lnTo>
                <a:lnTo>
                  <a:pt x="951699" y="421843"/>
                </a:lnTo>
                <a:lnTo>
                  <a:pt x="956538" y="426643"/>
                </a:lnTo>
                <a:lnTo>
                  <a:pt x="956538" y="421843"/>
                </a:lnTo>
                <a:lnTo>
                  <a:pt x="958151" y="421843"/>
                </a:lnTo>
                <a:lnTo>
                  <a:pt x="958151" y="417042"/>
                </a:lnTo>
                <a:lnTo>
                  <a:pt x="961377" y="412242"/>
                </a:lnTo>
                <a:lnTo>
                  <a:pt x="964603" y="409041"/>
                </a:lnTo>
                <a:lnTo>
                  <a:pt x="964603" y="396240"/>
                </a:lnTo>
                <a:close/>
              </a:path>
              <a:path w="992504" h="426720">
                <a:moveTo>
                  <a:pt x="992060" y="266306"/>
                </a:moveTo>
                <a:lnTo>
                  <a:pt x="987272" y="245630"/>
                </a:lnTo>
                <a:lnTo>
                  <a:pt x="974509" y="234492"/>
                </a:lnTo>
                <a:lnTo>
                  <a:pt x="972908" y="224942"/>
                </a:lnTo>
                <a:lnTo>
                  <a:pt x="958545" y="205854"/>
                </a:lnTo>
                <a:lnTo>
                  <a:pt x="947369" y="199491"/>
                </a:lnTo>
                <a:lnTo>
                  <a:pt x="939393" y="174028"/>
                </a:lnTo>
                <a:lnTo>
                  <a:pt x="934605" y="154940"/>
                </a:lnTo>
                <a:lnTo>
                  <a:pt x="926617" y="150164"/>
                </a:lnTo>
                <a:lnTo>
                  <a:pt x="918641" y="131064"/>
                </a:lnTo>
                <a:lnTo>
                  <a:pt x="913853" y="132664"/>
                </a:lnTo>
                <a:lnTo>
                  <a:pt x="910653" y="148577"/>
                </a:lnTo>
                <a:lnTo>
                  <a:pt x="913853" y="158115"/>
                </a:lnTo>
                <a:lnTo>
                  <a:pt x="909066" y="178803"/>
                </a:lnTo>
                <a:lnTo>
                  <a:pt x="899490" y="178803"/>
                </a:lnTo>
                <a:lnTo>
                  <a:pt x="888314" y="169252"/>
                </a:lnTo>
                <a:lnTo>
                  <a:pt x="880325" y="135839"/>
                </a:lnTo>
                <a:lnTo>
                  <a:pt x="865962" y="139026"/>
                </a:lnTo>
                <a:lnTo>
                  <a:pt x="848410" y="132664"/>
                </a:lnTo>
                <a:lnTo>
                  <a:pt x="851598" y="142201"/>
                </a:lnTo>
                <a:lnTo>
                  <a:pt x="838835" y="145389"/>
                </a:lnTo>
                <a:lnTo>
                  <a:pt x="835634" y="158115"/>
                </a:lnTo>
                <a:lnTo>
                  <a:pt x="822871" y="162890"/>
                </a:lnTo>
                <a:lnTo>
                  <a:pt x="811695" y="154940"/>
                </a:lnTo>
                <a:lnTo>
                  <a:pt x="790943" y="170840"/>
                </a:lnTo>
                <a:lnTo>
                  <a:pt x="787755" y="178803"/>
                </a:lnTo>
                <a:lnTo>
                  <a:pt x="786155" y="174028"/>
                </a:lnTo>
                <a:lnTo>
                  <a:pt x="778179" y="177215"/>
                </a:lnTo>
                <a:lnTo>
                  <a:pt x="781367" y="188353"/>
                </a:lnTo>
                <a:lnTo>
                  <a:pt x="773391" y="199491"/>
                </a:lnTo>
                <a:lnTo>
                  <a:pt x="741464" y="207441"/>
                </a:lnTo>
                <a:lnTo>
                  <a:pt x="727100" y="220167"/>
                </a:lnTo>
                <a:lnTo>
                  <a:pt x="723912" y="236080"/>
                </a:lnTo>
                <a:lnTo>
                  <a:pt x="727100" y="259943"/>
                </a:lnTo>
                <a:lnTo>
                  <a:pt x="731888" y="264718"/>
                </a:lnTo>
                <a:lnTo>
                  <a:pt x="728700" y="275856"/>
                </a:lnTo>
                <a:lnTo>
                  <a:pt x="735076" y="288582"/>
                </a:lnTo>
                <a:lnTo>
                  <a:pt x="739863" y="304495"/>
                </a:lnTo>
                <a:lnTo>
                  <a:pt x="739863" y="323596"/>
                </a:lnTo>
                <a:lnTo>
                  <a:pt x="755827" y="331546"/>
                </a:lnTo>
                <a:lnTo>
                  <a:pt x="768604" y="323596"/>
                </a:lnTo>
                <a:lnTo>
                  <a:pt x="794143" y="323596"/>
                </a:lnTo>
                <a:lnTo>
                  <a:pt x="794143" y="318820"/>
                </a:lnTo>
                <a:lnTo>
                  <a:pt x="822871" y="309270"/>
                </a:lnTo>
                <a:lnTo>
                  <a:pt x="822871" y="307682"/>
                </a:lnTo>
                <a:lnTo>
                  <a:pt x="835634" y="304495"/>
                </a:lnTo>
                <a:lnTo>
                  <a:pt x="848410" y="307682"/>
                </a:lnTo>
                <a:lnTo>
                  <a:pt x="862774" y="309270"/>
                </a:lnTo>
                <a:lnTo>
                  <a:pt x="864374" y="320408"/>
                </a:lnTo>
                <a:lnTo>
                  <a:pt x="870750" y="325183"/>
                </a:lnTo>
                <a:lnTo>
                  <a:pt x="870750" y="337908"/>
                </a:lnTo>
                <a:lnTo>
                  <a:pt x="891501" y="337908"/>
                </a:lnTo>
                <a:lnTo>
                  <a:pt x="899490" y="344271"/>
                </a:lnTo>
                <a:lnTo>
                  <a:pt x="902677" y="361772"/>
                </a:lnTo>
                <a:lnTo>
                  <a:pt x="926617" y="372910"/>
                </a:lnTo>
                <a:lnTo>
                  <a:pt x="934605" y="382460"/>
                </a:lnTo>
                <a:lnTo>
                  <a:pt x="939393" y="377685"/>
                </a:lnTo>
                <a:lnTo>
                  <a:pt x="947369" y="376097"/>
                </a:lnTo>
                <a:lnTo>
                  <a:pt x="958545" y="364959"/>
                </a:lnTo>
                <a:lnTo>
                  <a:pt x="971308" y="361772"/>
                </a:lnTo>
                <a:lnTo>
                  <a:pt x="971308" y="344271"/>
                </a:lnTo>
                <a:lnTo>
                  <a:pt x="974509" y="323596"/>
                </a:lnTo>
                <a:lnTo>
                  <a:pt x="987272" y="307682"/>
                </a:lnTo>
                <a:lnTo>
                  <a:pt x="992060" y="282219"/>
                </a:lnTo>
                <a:lnTo>
                  <a:pt x="992060" y="266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65591" y="5550405"/>
            <a:ext cx="76136" cy="109664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19510" y="5593074"/>
            <a:ext cx="132524" cy="105092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46719" y="5628131"/>
            <a:ext cx="249872" cy="106616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8572501" y="5811011"/>
            <a:ext cx="88900" cy="114300"/>
          </a:xfrm>
          <a:custGeom>
            <a:avLst/>
            <a:gdLst/>
            <a:ahLst/>
            <a:cxnLst/>
            <a:rect l="l" t="t" r="r" b="b"/>
            <a:pathLst>
              <a:path w="88900" h="114300">
                <a:moveTo>
                  <a:pt x="53632" y="0"/>
                </a:moveTo>
                <a:lnTo>
                  <a:pt x="50482" y="44424"/>
                </a:lnTo>
                <a:lnTo>
                  <a:pt x="0" y="95199"/>
                </a:lnTo>
                <a:lnTo>
                  <a:pt x="17348" y="114236"/>
                </a:lnTo>
                <a:lnTo>
                  <a:pt x="88341" y="33324"/>
                </a:lnTo>
                <a:lnTo>
                  <a:pt x="536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77012"/>
            <a:ext cx="9131808" cy="36879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24343" y="4428744"/>
            <a:ext cx="1639759" cy="201923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364730" y="6133338"/>
            <a:ext cx="165100" cy="295910"/>
          </a:xfrm>
          <a:custGeom>
            <a:avLst/>
            <a:gdLst/>
            <a:ahLst/>
            <a:cxnLst/>
            <a:rect l="l" t="t" r="r" b="b"/>
            <a:pathLst>
              <a:path w="165100" h="295910">
                <a:moveTo>
                  <a:pt x="0" y="295656"/>
                </a:moveTo>
                <a:lnTo>
                  <a:pt x="164592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271509" y="4563618"/>
            <a:ext cx="58419" cy="113030"/>
          </a:xfrm>
          <a:custGeom>
            <a:avLst/>
            <a:gdLst/>
            <a:ahLst/>
            <a:cxnLst/>
            <a:rect l="l" t="t" r="r" b="b"/>
            <a:pathLst>
              <a:path w="58420" h="113029">
                <a:moveTo>
                  <a:pt x="0" y="112775"/>
                </a:moveTo>
                <a:lnTo>
                  <a:pt x="57912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367521" y="4368546"/>
            <a:ext cx="56515" cy="113030"/>
          </a:xfrm>
          <a:custGeom>
            <a:avLst/>
            <a:gdLst/>
            <a:ahLst/>
            <a:cxnLst/>
            <a:rect l="l" t="t" r="r" b="b"/>
            <a:pathLst>
              <a:path w="56515" h="113029">
                <a:moveTo>
                  <a:pt x="0" y="112775"/>
                </a:moveTo>
                <a:lnTo>
                  <a:pt x="56388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45323" y="6455664"/>
            <a:ext cx="957008" cy="17366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77456" y="4570476"/>
            <a:ext cx="1705355" cy="170383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077443" y="5198364"/>
            <a:ext cx="1211580" cy="713740"/>
          </a:xfrm>
          <a:custGeom>
            <a:avLst/>
            <a:gdLst/>
            <a:ahLst/>
            <a:cxnLst/>
            <a:rect l="l" t="t" r="r" b="b"/>
            <a:pathLst>
              <a:path w="1211579" h="713739">
                <a:moveTo>
                  <a:pt x="275767" y="48768"/>
                </a:moveTo>
                <a:lnTo>
                  <a:pt x="249948" y="48768"/>
                </a:lnTo>
                <a:lnTo>
                  <a:pt x="275767" y="73152"/>
                </a:lnTo>
                <a:lnTo>
                  <a:pt x="275767" y="48768"/>
                </a:lnTo>
                <a:close/>
              </a:path>
              <a:path w="1211579" h="713739">
                <a:moveTo>
                  <a:pt x="399249" y="0"/>
                </a:moveTo>
                <a:lnTo>
                  <a:pt x="377342" y="0"/>
                </a:lnTo>
                <a:lnTo>
                  <a:pt x="364820" y="14503"/>
                </a:lnTo>
                <a:lnTo>
                  <a:pt x="356984" y="14503"/>
                </a:lnTo>
                <a:lnTo>
                  <a:pt x="350723" y="20942"/>
                </a:lnTo>
                <a:lnTo>
                  <a:pt x="342900" y="20942"/>
                </a:lnTo>
                <a:lnTo>
                  <a:pt x="342900" y="40271"/>
                </a:lnTo>
                <a:lnTo>
                  <a:pt x="355422" y="54775"/>
                </a:lnTo>
                <a:lnTo>
                  <a:pt x="388289" y="54775"/>
                </a:lnTo>
                <a:lnTo>
                  <a:pt x="399249" y="40271"/>
                </a:lnTo>
                <a:lnTo>
                  <a:pt x="399249" y="0"/>
                </a:lnTo>
                <a:close/>
              </a:path>
              <a:path w="1211579" h="713739">
                <a:moveTo>
                  <a:pt x="512000" y="280352"/>
                </a:moveTo>
                <a:lnTo>
                  <a:pt x="473964" y="302552"/>
                </a:lnTo>
                <a:lnTo>
                  <a:pt x="440677" y="293039"/>
                </a:lnTo>
                <a:lnTo>
                  <a:pt x="445427" y="272427"/>
                </a:lnTo>
                <a:lnTo>
                  <a:pt x="412140" y="250240"/>
                </a:lnTo>
                <a:lnTo>
                  <a:pt x="396290" y="194741"/>
                </a:lnTo>
                <a:lnTo>
                  <a:pt x="364578" y="150355"/>
                </a:lnTo>
                <a:lnTo>
                  <a:pt x="364578" y="120230"/>
                </a:lnTo>
                <a:lnTo>
                  <a:pt x="347154" y="118643"/>
                </a:lnTo>
                <a:lnTo>
                  <a:pt x="336054" y="123405"/>
                </a:lnTo>
                <a:lnTo>
                  <a:pt x="288493" y="105968"/>
                </a:lnTo>
                <a:lnTo>
                  <a:pt x="275818" y="118643"/>
                </a:lnTo>
                <a:lnTo>
                  <a:pt x="264718" y="134505"/>
                </a:lnTo>
                <a:lnTo>
                  <a:pt x="239356" y="105968"/>
                </a:lnTo>
                <a:lnTo>
                  <a:pt x="213995" y="98044"/>
                </a:lnTo>
                <a:lnTo>
                  <a:pt x="212407" y="61569"/>
                </a:lnTo>
                <a:lnTo>
                  <a:pt x="175958" y="67919"/>
                </a:lnTo>
                <a:lnTo>
                  <a:pt x="152171" y="59994"/>
                </a:lnTo>
                <a:lnTo>
                  <a:pt x="120472" y="45720"/>
                </a:lnTo>
                <a:lnTo>
                  <a:pt x="112547" y="63157"/>
                </a:lnTo>
                <a:lnTo>
                  <a:pt x="71335" y="98044"/>
                </a:lnTo>
                <a:lnTo>
                  <a:pt x="63411" y="129743"/>
                </a:lnTo>
                <a:lnTo>
                  <a:pt x="33286" y="153530"/>
                </a:lnTo>
                <a:lnTo>
                  <a:pt x="12687" y="197916"/>
                </a:lnTo>
                <a:lnTo>
                  <a:pt x="12687" y="226453"/>
                </a:lnTo>
                <a:lnTo>
                  <a:pt x="0" y="274015"/>
                </a:lnTo>
                <a:lnTo>
                  <a:pt x="17437" y="294627"/>
                </a:lnTo>
                <a:lnTo>
                  <a:pt x="63411" y="354876"/>
                </a:lnTo>
                <a:lnTo>
                  <a:pt x="76085" y="346938"/>
                </a:lnTo>
                <a:lnTo>
                  <a:pt x="156933" y="346938"/>
                </a:lnTo>
                <a:lnTo>
                  <a:pt x="194970" y="361213"/>
                </a:lnTo>
                <a:lnTo>
                  <a:pt x="191808" y="408774"/>
                </a:lnTo>
                <a:lnTo>
                  <a:pt x="218757" y="470611"/>
                </a:lnTo>
                <a:lnTo>
                  <a:pt x="217170" y="488048"/>
                </a:lnTo>
                <a:lnTo>
                  <a:pt x="228257" y="507072"/>
                </a:lnTo>
                <a:lnTo>
                  <a:pt x="210820" y="551459"/>
                </a:lnTo>
                <a:lnTo>
                  <a:pt x="231432" y="606945"/>
                </a:lnTo>
                <a:lnTo>
                  <a:pt x="242531" y="651344"/>
                </a:lnTo>
                <a:lnTo>
                  <a:pt x="256794" y="678294"/>
                </a:lnTo>
                <a:lnTo>
                  <a:pt x="271056" y="713168"/>
                </a:lnTo>
                <a:lnTo>
                  <a:pt x="298005" y="708418"/>
                </a:lnTo>
                <a:lnTo>
                  <a:pt x="342392" y="683044"/>
                </a:lnTo>
                <a:lnTo>
                  <a:pt x="363004" y="651344"/>
                </a:lnTo>
                <a:lnTo>
                  <a:pt x="361416" y="630732"/>
                </a:lnTo>
                <a:lnTo>
                  <a:pt x="388366" y="614870"/>
                </a:lnTo>
                <a:lnTo>
                  <a:pt x="383603" y="584758"/>
                </a:lnTo>
                <a:lnTo>
                  <a:pt x="423240" y="537197"/>
                </a:lnTo>
                <a:lnTo>
                  <a:pt x="429577" y="497560"/>
                </a:lnTo>
                <a:lnTo>
                  <a:pt x="418477" y="484873"/>
                </a:lnTo>
                <a:lnTo>
                  <a:pt x="423240" y="469023"/>
                </a:lnTo>
                <a:lnTo>
                  <a:pt x="413727" y="454748"/>
                </a:lnTo>
                <a:lnTo>
                  <a:pt x="443839" y="416699"/>
                </a:lnTo>
                <a:lnTo>
                  <a:pt x="443839" y="397675"/>
                </a:lnTo>
                <a:lnTo>
                  <a:pt x="485051" y="365963"/>
                </a:lnTo>
                <a:lnTo>
                  <a:pt x="512000" y="280352"/>
                </a:lnTo>
                <a:close/>
              </a:path>
              <a:path w="1211579" h="713739">
                <a:moveTo>
                  <a:pt x="1211503" y="238975"/>
                </a:moveTo>
                <a:lnTo>
                  <a:pt x="1196975" y="234188"/>
                </a:lnTo>
                <a:lnTo>
                  <a:pt x="1196975" y="227799"/>
                </a:lnTo>
                <a:lnTo>
                  <a:pt x="1200200" y="219824"/>
                </a:lnTo>
                <a:lnTo>
                  <a:pt x="1196975" y="211836"/>
                </a:lnTo>
                <a:lnTo>
                  <a:pt x="1190523" y="215023"/>
                </a:lnTo>
                <a:lnTo>
                  <a:pt x="1185684" y="227799"/>
                </a:lnTo>
                <a:lnTo>
                  <a:pt x="1190523" y="234188"/>
                </a:lnTo>
                <a:lnTo>
                  <a:pt x="1185684" y="238975"/>
                </a:lnTo>
                <a:lnTo>
                  <a:pt x="1190523" y="243763"/>
                </a:lnTo>
                <a:lnTo>
                  <a:pt x="1200200" y="238975"/>
                </a:lnTo>
                <a:lnTo>
                  <a:pt x="1211503" y="243763"/>
                </a:lnTo>
                <a:lnTo>
                  <a:pt x="1211503" y="238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65592" y="5550405"/>
            <a:ext cx="76136" cy="10966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319510" y="5593075"/>
            <a:ext cx="132524" cy="105092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7187171" y="4748784"/>
            <a:ext cx="1473835" cy="1176655"/>
          </a:xfrm>
          <a:custGeom>
            <a:avLst/>
            <a:gdLst/>
            <a:ahLst/>
            <a:cxnLst/>
            <a:rect l="l" t="t" r="r" b="b"/>
            <a:pathLst>
              <a:path w="1473834" h="1176654">
                <a:moveTo>
                  <a:pt x="59448" y="304800"/>
                </a:moveTo>
                <a:lnTo>
                  <a:pt x="50304" y="304800"/>
                </a:lnTo>
                <a:lnTo>
                  <a:pt x="35064" y="320040"/>
                </a:lnTo>
                <a:lnTo>
                  <a:pt x="35064" y="329184"/>
                </a:lnTo>
                <a:lnTo>
                  <a:pt x="48780" y="329184"/>
                </a:lnTo>
                <a:lnTo>
                  <a:pt x="54876" y="321564"/>
                </a:lnTo>
                <a:lnTo>
                  <a:pt x="54876" y="312420"/>
                </a:lnTo>
                <a:lnTo>
                  <a:pt x="59448" y="312420"/>
                </a:lnTo>
                <a:lnTo>
                  <a:pt x="59448" y="304800"/>
                </a:lnTo>
                <a:close/>
              </a:path>
              <a:path w="1473834" h="1176654">
                <a:moveTo>
                  <a:pt x="92913" y="336042"/>
                </a:moveTo>
                <a:lnTo>
                  <a:pt x="80302" y="328104"/>
                </a:lnTo>
                <a:lnTo>
                  <a:pt x="80302" y="294767"/>
                </a:lnTo>
                <a:lnTo>
                  <a:pt x="86601" y="286829"/>
                </a:lnTo>
                <a:lnTo>
                  <a:pt x="75565" y="286829"/>
                </a:lnTo>
                <a:lnTo>
                  <a:pt x="81876" y="278892"/>
                </a:lnTo>
                <a:lnTo>
                  <a:pt x="73990" y="278892"/>
                </a:lnTo>
                <a:lnTo>
                  <a:pt x="64541" y="288417"/>
                </a:lnTo>
                <a:lnTo>
                  <a:pt x="64541" y="309054"/>
                </a:lnTo>
                <a:lnTo>
                  <a:pt x="69265" y="313817"/>
                </a:lnTo>
                <a:lnTo>
                  <a:pt x="69265" y="323342"/>
                </a:lnTo>
                <a:lnTo>
                  <a:pt x="66116" y="323342"/>
                </a:lnTo>
                <a:lnTo>
                  <a:pt x="58229" y="331279"/>
                </a:lnTo>
                <a:lnTo>
                  <a:pt x="58229" y="339217"/>
                </a:lnTo>
                <a:lnTo>
                  <a:pt x="48768" y="353504"/>
                </a:lnTo>
                <a:lnTo>
                  <a:pt x="81876" y="353504"/>
                </a:lnTo>
                <a:lnTo>
                  <a:pt x="92913" y="336042"/>
                </a:lnTo>
                <a:close/>
              </a:path>
              <a:path w="1473834" h="1176654">
                <a:moveTo>
                  <a:pt x="289509" y="259080"/>
                </a:moveTo>
                <a:lnTo>
                  <a:pt x="189839" y="259080"/>
                </a:lnTo>
                <a:lnTo>
                  <a:pt x="189839" y="275005"/>
                </a:lnTo>
                <a:lnTo>
                  <a:pt x="196164" y="281381"/>
                </a:lnTo>
                <a:lnTo>
                  <a:pt x="227812" y="281381"/>
                </a:lnTo>
                <a:lnTo>
                  <a:pt x="227812" y="290931"/>
                </a:lnTo>
                <a:lnTo>
                  <a:pt x="204076" y="290931"/>
                </a:lnTo>
                <a:lnTo>
                  <a:pt x="204076" y="318020"/>
                </a:lnTo>
                <a:lnTo>
                  <a:pt x="194589" y="305269"/>
                </a:lnTo>
                <a:lnTo>
                  <a:pt x="194589" y="322795"/>
                </a:lnTo>
                <a:lnTo>
                  <a:pt x="180352" y="338721"/>
                </a:lnTo>
                <a:lnTo>
                  <a:pt x="172440" y="329158"/>
                </a:lnTo>
                <a:lnTo>
                  <a:pt x="158203" y="340309"/>
                </a:lnTo>
                <a:lnTo>
                  <a:pt x="156616" y="337134"/>
                </a:lnTo>
                <a:lnTo>
                  <a:pt x="139217" y="337134"/>
                </a:lnTo>
                <a:lnTo>
                  <a:pt x="148704" y="325983"/>
                </a:lnTo>
                <a:lnTo>
                  <a:pt x="148704" y="321195"/>
                </a:lnTo>
                <a:lnTo>
                  <a:pt x="139217" y="313232"/>
                </a:lnTo>
                <a:lnTo>
                  <a:pt x="139217" y="300494"/>
                </a:lnTo>
                <a:lnTo>
                  <a:pt x="128143" y="313232"/>
                </a:lnTo>
                <a:lnTo>
                  <a:pt x="128143" y="337134"/>
                </a:lnTo>
                <a:lnTo>
                  <a:pt x="115481" y="337134"/>
                </a:lnTo>
                <a:lnTo>
                  <a:pt x="98082" y="354647"/>
                </a:lnTo>
                <a:lnTo>
                  <a:pt x="91757" y="354647"/>
                </a:lnTo>
                <a:lnTo>
                  <a:pt x="82270" y="365798"/>
                </a:lnTo>
                <a:lnTo>
                  <a:pt x="47459" y="365798"/>
                </a:lnTo>
                <a:lnTo>
                  <a:pt x="60121" y="381723"/>
                </a:lnTo>
                <a:lnTo>
                  <a:pt x="60121" y="407212"/>
                </a:lnTo>
                <a:lnTo>
                  <a:pt x="47459" y="421551"/>
                </a:lnTo>
                <a:lnTo>
                  <a:pt x="34810" y="407212"/>
                </a:lnTo>
                <a:lnTo>
                  <a:pt x="7912" y="407212"/>
                </a:lnTo>
                <a:lnTo>
                  <a:pt x="7912" y="424738"/>
                </a:lnTo>
                <a:lnTo>
                  <a:pt x="0" y="435889"/>
                </a:lnTo>
                <a:lnTo>
                  <a:pt x="0" y="459778"/>
                </a:lnTo>
                <a:lnTo>
                  <a:pt x="15824" y="478891"/>
                </a:lnTo>
                <a:lnTo>
                  <a:pt x="41135" y="478891"/>
                </a:lnTo>
                <a:lnTo>
                  <a:pt x="79095" y="432701"/>
                </a:lnTo>
                <a:lnTo>
                  <a:pt x="113906" y="432701"/>
                </a:lnTo>
                <a:lnTo>
                  <a:pt x="118656" y="423138"/>
                </a:lnTo>
                <a:lnTo>
                  <a:pt x="126555" y="432701"/>
                </a:lnTo>
                <a:lnTo>
                  <a:pt x="124980" y="442252"/>
                </a:lnTo>
                <a:lnTo>
                  <a:pt x="156616" y="474116"/>
                </a:lnTo>
                <a:lnTo>
                  <a:pt x="156616" y="486854"/>
                </a:lnTo>
                <a:lnTo>
                  <a:pt x="164528" y="482079"/>
                </a:lnTo>
                <a:lnTo>
                  <a:pt x="159778" y="474116"/>
                </a:lnTo>
                <a:lnTo>
                  <a:pt x="164528" y="469328"/>
                </a:lnTo>
                <a:lnTo>
                  <a:pt x="169278" y="474116"/>
                </a:lnTo>
                <a:lnTo>
                  <a:pt x="172440" y="472516"/>
                </a:lnTo>
                <a:lnTo>
                  <a:pt x="139217" y="431101"/>
                </a:lnTo>
                <a:lnTo>
                  <a:pt x="139217" y="416775"/>
                </a:lnTo>
                <a:lnTo>
                  <a:pt x="148704" y="416775"/>
                </a:lnTo>
                <a:lnTo>
                  <a:pt x="148704" y="424738"/>
                </a:lnTo>
                <a:lnTo>
                  <a:pt x="180352" y="461365"/>
                </a:lnTo>
                <a:lnTo>
                  <a:pt x="180352" y="472516"/>
                </a:lnTo>
                <a:lnTo>
                  <a:pt x="194589" y="488442"/>
                </a:lnTo>
                <a:lnTo>
                  <a:pt x="191427" y="491629"/>
                </a:lnTo>
                <a:lnTo>
                  <a:pt x="200914" y="504380"/>
                </a:lnTo>
                <a:lnTo>
                  <a:pt x="216738" y="486854"/>
                </a:lnTo>
                <a:lnTo>
                  <a:pt x="207238" y="475703"/>
                </a:lnTo>
                <a:lnTo>
                  <a:pt x="216738" y="466153"/>
                </a:lnTo>
                <a:lnTo>
                  <a:pt x="227812" y="466153"/>
                </a:lnTo>
                <a:lnTo>
                  <a:pt x="234137" y="459778"/>
                </a:lnTo>
                <a:lnTo>
                  <a:pt x="242049" y="459778"/>
                </a:lnTo>
                <a:lnTo>
                  <a:pt x="232549" y="445439"/>
                </a:lnTo>
                <a:lnTo>
                  <a:pt x="237299" y="439064"/>
                </a:lnTo>
                <a:lnTo>
                  <a:pt x="237299" y="415175"/>
                </a:lnTo>
                <a:lnTo>
                  <a:pt x="248373" y="402437"/>
                </a:lnTo>
                <a:lnTo>
                  <a:pt x="253123" y="407212"/>
                </a:lnTo>
                <a:lnTo>
                  <a:pt x="262610" y="407212"/>
                </a:lnTo>
                <a:lnTo>
                  <a:pt x="257860" y="413588"/>
                </a:lnTo>
                <a:lnTo>
                  <a:pt x="267360" y="423138"/>
                </a:lnTo>
                <a:lnTo>
                  <a:pt x="272097" y="415175"/>
                </a:lnTo>
                <a:lnTo>
                  <a:pt x="280009" y="415175"/>
                </a:lnTo>
                <a:lnTo>
                  <a:pt x="280009" y="410400"/>
                </a:lnTo>
                <a:lnTo>
                  <a:pt x="276847" y="410400"/>
                </a:lnTo>
                <a:lnTo>
                  <a:pt x="270522" y="407212"/>
                </a:lnTo>
                <a:lnTo>
                  <a:pt x="284759" y="388099"/>
                </a:lnTo>
                <a:lnTo>
                  <a:pt x="284759" y="415175"/>
                </a:lnTo>
                <a:lnTo>
                  <a:pt x="289509" y="415175"/>
                </a:lnTo>
                <a:lnTo>
                  <a:pt x="289509" y="259080"/>
                </a:lnTo>
                <a:close/>
              </a:path>
              <a:path w="1473834" h="1176654">
                <a:moveTo>
                  <a:pt x="1362405" y="133350"/>
                </a:moveTo>
                <a:lnTo>
                  <a:pt x="1262468" y="103187"/>
                </a:lnTo>
                <a:lnTo>
                  <a:pt x="1130795" y="109537"/>
                </a:lnTo>
                <a:lnTo>
                  <a:pt x="1078445" y="80962"/>
                </a:lnTo>
                <a:lnTo>
                  <a:pt x="994371" y="96837"/>
                </a:lnTo>
                <a:lnTo>
                  <a:pt x="921397" y="15875"/>
                </a:lnTo>
                <a:lnTo>
                  <a:pt x="886498" y="0"/>
                </a:lnTo>
                <a:lnTo>
                  <a:pt x="777036" y="31750"/>
                </a:lnTo>
                <a:lnTo>
                  <a:pt x="729449" y="7937"/>
                </a:lnTo>
                <a:lnTo>
                  <a:pt x="646950" y="25400"/>
                </a:lnTo>
                <a:lnTo>
                  <a:pt x="646950" y="71437"/>
                </a:lnTo>
                <a:lnTo>
                  <a:pt x="466115" y="150812"/>
                </a:lnTo>
                <a:lnTo>
                  <a:pt x="413766" y="219062"/>
                </a:lnTo>
                <a:lnTo>
                  <a:pt x="377278" y="195249"/>
                </a:lnTo>
                <a:lnTo>
                  <a:pt x="377278" y="173024"/>
                </a:lnTo>
                <a:lnTo>
                  <a:pt x="396316" y="141287"/>
                </a:lnTo>
                <a:lnTo>
                  <a:pt x="421690" y="125412"/>
                </a:lnTo>
                <a:lnTo>
                  <a:pt x="396316" y="125412"/>
                </a:lnTo>
                <a:lnTo>
                  <a:pt x="356654" y="169862"/>
                </a:lnTo>
                <a:lnTo>
                  <a:pt x="369341" y="195249"/>
                </a:lnTo>
                <a:lnTo>
                  <a:pt x="278917" y="230174"/>
                </a:lnTo>
                <a:lnTo>
                  <a:pt x="256705" y="203187"/>
                </a:lnTo>
                <a:lnTo>
                  <a:pt x="274167" y="206362"/>
                </a:lnTo>
                <a:lnTo>
                  <a:pt x="283679" y="206362"/>
                </a:lnTo>
                <a:lnTo>
                  <a:pt x="278917" y="182549"/>
                </a:lnTo>
                <a:lnTo>
                  <a:pt x="236093" y="152400"/>
                </a:lnTo>
                <a:lnTo>
                  <a:pt x="193255" y="177787"/>
                </a:lnTo>
                <a:lnTo>
                  <a:pt x="158356" y="230174"/>
                </a:lnTo>
                <a:lnTo>
                  <a:pt x="123456" y="257162"/>
                </a:lnTo>
                <a:lnTo>
                  <a:pt x="174218" y="257162"/>
                </a:lnTo>
                <a:lnTo>
                  <a:pt x="185331" y="238112"/>
                </a:lnTo>
                <a:lnTo>
                  <a:pt x="218643" y="206362"/>
                </a:lnTo>
                <a:lnTo>
                  <a:pt x="220230" y="219062"/>
                </a:lnTo>
                <a:lnTo>
                  <a:pt x="191668" y="257162"/>
                </a:lnTo>
                <a:lnTo>
                  <a:pt x="291617" y="257162"/>
                </a:lnTo>
                <a:lnTo>
                  <a:pt x="291617" y="417487"/>
                </a:lnTo>
                <a:lnTo>
                  <a:pt x="312229" y="438124"/>
                </a:lnTo>
                <a:lnTo>
                  <a:pt x="291617" y="447649"/>
                </a:lnTo>
                <a:lnTo>
                  <a:pt x="291617" y="492099"/>
                </a:lnTo>
                <a:lnTo>
                  <a:pt x="296367" y="531774"/>
                </a:lnTo>
                <a:lnTo>
                  <a:pt x="258292" y="563524"/>
                </a:lnTo>
                <a:lnTo>
                  <a:pt x="267817" y="590511"/>
                </a:lnTo>
                <a:lnTo>
                  <a:pt x="339204" y="688936"/>
                </a:lnTo>
                <a:lnTo>
                  <a:pt x="339204" y="717499"/>
                </a:lnTo>
                <a:lnTo>
                  <a:pt x="388378" y="706386"/>
                </a:lnTo>
                <a:lnTo>
                  <a:pt x="439140" y="657186"/>
                </a:lnTo>
                <a:lnTo>
                  <a:pt x="421690" y="657186"/>
                </a:lnTo>
                <a:lnTo>
                  <a:pt x="372516" y="620674"/>
                </a:lnTo>
                <a:lnTo>
                  <a:pt x="377278" y="580986"/>
                </a:lnTo>
                <a:lnTo>
                  <a:pt x="435965" y="620674"/>
                </a:lnTo>
                <a:lnTo>
                  <a:pt x="505764" y="620674"/>
                </a:lnTo>
                <a:lnTo>
                  <a:pt x="561289" y="660361"/>
                </a:lnTo>
                <a:lnTo>
                  <a:pt x="547014" y="692111"/>
                </a:lnTo>
                <a:lnTo>
                  <a:pt x="583501" y="693699"/>
                </a:lnTo>
                <a:lnTo>
                  <a:pt x="596188" y="674649"/>
                </a:lnTo>
                <a:lnTo>
                  <a:pt x="596188" y="725436"/>
                </a:lnTo>
                <a:lnTo>
                  <a:pt x="659650" y="841324"/>
                </a:lnTo>
                <a:lnTo>
                  <a:pt x="677100" y="841324"/>
                </a:lnTo>
                <a:lnTo>
                  <a:pt x="696137" y="785761"/>
                </a:lnTo>
                <a:lnTo>
                  <a:pt x="688200" y="757186"/>
                </a:lnTo>
                <a:lnTo>
                  <a:pt x="743724" y="679411"/>
                </a:lnTo>
                <a:lnTo>
                  <a:pt x="786561" y="676236"/>
                </a:lnTo>
                <a:lnTo>
                  <a:pt x="845248" y="712736"/>
                </a:lnTo>
                <a:lnTo>
                  <a:pt x="892848" y="850849"/>
                </a:lnTo>
                <a:lnTo>
                  <a:pt x="932497" y="876236"/>
                </a:lnTo>
                <a:lnTo>
                  <a:pt x="908710" y="834974"/>
                </a:lnTo>
                <a:lnTo>
                  <a:pt x="880148" y="806399"/>
                </a:lnTo>
                <a:lnTo>
                  <a:pt x="884910" y="774649"/>
                </a:lnTo>
                <a:lnTo>
                  <a:pt x="922985" y="804811"/>
                </a:lnTo>
                <a:lnTo>
                  <a:pt x="956297" y="749249"/>
                </a:lnTo>
                <a:lnTo>
                  <a:pt x="954709" y="701624"/>
                </a:lnTo>
                <a:lnTo>
                  <a:pt x="930910" y="666711"/>
                </a:lnTo>
                <a:lnTo>
                  <a:pt x="978509" y="671474"/>
                </a:lnTo>
                <a:lnTo>
                  <a:pt x="1034034" y="647661"/>
                </a:lnTo>
                <a:lnTo>
                  <a:pt x="1065758" y="565111"/>
                </a:lnTo>
                <a:lnTo>
                  <a:pt x="1056233" y="534949"/>
                </a:lnTo>
                <a:lnTo>
                  <a:pt x="1030859" y="474637"/>
                </a:lnTo>
                <a:lnTo>
                  <a:pt x="1059408" y="457174"/>
                </a:lnTo>
                <a:lnTo>
                  <a:pt x="1078445" y="469874"/>
                </a:lnTo>
                <a:lnTo>
                  <a:pt x="1078445" y="477812"/>
                </a:lnTo>
                <a:lnTo>
                  <a:pt x="1083208" y="500037"/>
                </a:lnTo>
                <a:lnTo>
                  <a:pt x="1099070" y="474637"/>
                </a:lnTo>
                <a:lnTo>
                  <a:pt x="1075270" y="438124"/>
                </a:lnTo>
                <a:lnTo>
                  <a:pt x="1103833" y="417487"/>
                </a:lnTo>
                <a:lnTo>
                  <a:pt x="1126032" y="361924"/>
                </a:lnTo>
                <a:lnTo>
                  <a:pt x="1130795" y="311137"/>
                </a:lnTo>
                <a:lnTo>
                  <a:pt x="1111758" y="311137"/>
                </a:lnTo>
                <a:lnTo>
                  <a:pt x="1129207" y="233349"/>
                </a:lnTo>
                <a:lnTo>
                  <a:pt x="1154595" y="263512"/>
                </a:lnTo>
                <a:lnTo>
                  <a:pt x="1179969" y="244462"/>
                </a:lnTo>
                <a:lnTo>
                  <a:pt x="1213281" y="209537"/>
                </a:lnTo>
                <a:lnTo>
                  <a:pt x="1216456" y="277799"/>
                </a:lnTo>
                <a:lnTo>
                  <a:pt x="1199007" y="311137"/>
                </a:lnTo>
                <a:lnTo>
                  <a:pt x="1211707" y="346049"/>
                </a:lnTo>
                <a:lnTo>
                  <a:pt x="1245019" y="307962"/>
                </a:lnTo>
                <a:lnTo>
                  <a:pt x="1246606" y="250812"/>
                </a:lnTo>
                <a:lnTo>
                  <a:pt x="1283093" y="234937"/>
                </a:lnTo>
                <a:lnTo>
                  <a:pt x="1268806" y="206362"/>
                </a:lnTo>
                <a:lnTo>
                  <a:pt x="1352892" y="177787"/>
                </a:lnTo>
                <a:lnTo>
                  <a:pt x="1362405" y="133350"/>
                </a:lnTo>
                <a:close/>
              </a:path>
              <a:path w="1473834" h="1176654">
                <a:moveTo>
                  <a:pt x="1473669" y="1095552"/>
                </a:moveTo>
                <a:lnTo>
                  <a:pt x="1438960" y="1062228"/>
                </a:lnTo>
                <a:lnTo>
                  <a:pt x="1435811" y="1106652"/>
                </a:lnTo>
                <a:lnTo>
                  <a:pt x="1385328" y="1157427"/>
                </a:lnTo>
                <a:lnTo>
                  <a:pt x="1402676" y="1176464"/>
                </a:lnTo>
                <a:lnTo>
                  <a:pt x="1473669" y="10955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89033" y="5106924"/>
            <a:ext cx="105117" cy="178244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7885182" y="5585460"/>
            <a:ext cx="26034" cy="40005"/>
          </a:xfrm>
          <a:custGeom>
            <a:avLst/>
            <a:gdLst/>
            <a:ahLst/>
            <a:cxnLst/>
            <a:rect l="l" t="t" r="r" b="b"/>
            <a:pathLst>
              <a:path w="26034" h="40004">
                <a:moveTo>
                  <a:pt x="12903" y="0"/>
                </a:moveTo>
                <a:lnTo>
                  <a:pt x="0" y="17411"/>
                </a:lnTo>
                <a:lnTo>
                  <a:pt x="8064" y="39560"/>
                </a:lnTo>
                <a:lnTo>
                  <a:pt x="25806" y="23736"/>
                </a:lnTo>
                <a:lnTo>
                  <a:pt x="129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046719" y="5628132"/>
            <a:ext cx="249872" cy="106616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522451" y="5693676"/>
            <a:ext cx="992505" cy="318770"/>
          </a:xfrm>
          <a:custGeom>
            <a:avLst/>
            <a:gdLst/>
            <a:ahLst/>
            <a:cxnLst/>
            <a:rect l="l" t="t" r="r" b="b"/>
            <a:pathLst>
              <a:path w="992504" h="318770">
                <a:moveTo>
                  <a:pt x="28879" y="48120"/>
                </a:moveTo>
                <a:lnTo>
                  <a:pt x="22466" y="0"/>
                </a:lnTo>
                <a:lnTo>
                  <a:pt x="14439" y="32080"/>
                </a:lnTo>
                <a:lnTo>
                  <a:pt x="3213" y="41706"/>
                </a:lnTo>
                <a:lnTo>
                  <a:pt x="4813" y="72186"/>
                </a:lnTo>
                <a:lnTo>
                  <a:pt x="0" y="91440"/>
                </a:lnTo>
                <a:lnTo>
                  <a:pt x="0" y="120307"/>
                </a:lnTo>
                <a:lnTo>
                  <a:pt x="19253" y="107480"/>
                </a:lnTo>
                <a:lnTo>
                  <a:pt x="28879" y="48120"/>
                </a:lnTo>
                <a:close/>
              </a:path>
              <a:path w="992504" h="318770">
                <a:moveTo>
                  <a:pt x="964603" y="288023"/>
                </a:moveTo>
                <a:lnTo>
                  <a:pt x="958151" y="291223"/>
                </a:lnTo>
                <a:lnTo>
                  <a:pt x="951699" y="291223"/>
                </a:lnTo>
                <a:lnTo>
                  <a:pt x="942022" y="288023"/>
                </a:lnTo>
                <a:lnTo>
                  <a:pt x="938796" y="288023"/>
                </a:lnTo>
                <a:lnTo>
                  <a:pt x="940409" y="296024"/>
                </a:lnTo>
                <a:lnTo>
                  <a:pt x="942022" y="300824"/>
                </a:lnTo>
                <a:lnTo>
                  <a:pt x="942022" y="308825"/>
                </a:lnTo>
                <a:lnTo>
                  <a:pt x="951699" y="313626"/>
                </a:lnTo>
                <a:lnTo>
                  <a:pt x="956538" y="318427"/>
                </a:lnTo>
                <a:lnTo>
                  <a:pt x="956538" y="313626"/>
                </a:lnTo>
                <a:lnTo>
                  <a:pt x="958151" y="313626"/>
                </a:lnTo>
                <a:lnTo>
                  <a:pt x="958151" y="308825"/>
                </a:lnTo>
                <a:lnTo>
                  <a:pt x="961377" y="304025"/>
                </a:lnTo>
                <a:lnTo>
                  <a:pt x="964603" y="300824"/>
                </a:lnTo>
                <a:lnTo>
                  <a:pt x="964603" y="288023"/>
                </a:lnTo>
                <a:close/>
              </a:path>
              <a:path w="992504" h="318770">
                <a:moveTo>
                  <a:pt x="992060" y="158089"/>
                </a:moveTo>
                <a:lnTo>
                  <a:pt x="987272" y="137414"/>
                </a:lnTo>
                <a:lnTo>
                  <a:pt x="974509" y="126276"/>
                </a:lnTo>
                <a:lnTo>
                  <a:pt x="972908" y="116725"/>
                </a:lnTo>
                <a:lnTo>
                  <a:pt x="958545" y="97637"/>
                </a:lnTo>
                <a:lnTo>
                  <a:pt x="947369" y="91274"/>
                </a:lnTo>
                <a:lnTo>
                  <a:pt x="939393" y="65811"/>
                </a:lnTo>
                <a:lnTo>
                  <a:pt x="934605" y="46723"/>
                </a:lnTo>
                <a:lnTo>
                  <a:pt x="926617" y="41948"/>
                </a:lnTo>
                <a:lnTo>
                  <a:pt x="918641" y="22847"/>
                </a:lnTo>
                <a:lnTo>
                  <a:pt x="913853" y="24447"/>
                </a:lnTo>
                <a:lnTo>
                  <a:pt x="910653" y="40360"/>
                </a:lnTo>
                <a:lnTo>
                  <a:pt x="913853" y="49898"/>
                </a:lnTo>
                <a:lnTo>
                  <a:pt x="909066" y="70586"/>
                </a:lnTo>
                <a:lnTo>
                  <a:pt x="899490" y="70586"/>
                </a:lnTo>
                <a:lnTo>
                  <a:pt x="888314" y="61036"/>
                </a:lnTo>
                <a:lnTo>
                  <a:pt x="880325" y="27622"/>
                </a:lnTo>
                <a:lnTo>
                  <a:pt x="865962" y="30810"/>
                </a:lnTo>
                <a:lnTo>
                  <a:pt x="848410" y="24447"/>
                </a:lnTo>
                <a:lnTo>
                  <a:pt x="851598" y="33985"/>
                </a:lnTo>
                <a:lnTo>
                  <a:pt x="838835" y="37172"/>
                </a:lnTo>
                <a:lnTo>
                  <a:pt x="835634" y="49898"/>
                </a:lnTo>
                <a:lnTo>
                  <a:pt x="822871" y="54673"/>
                </a:lnTo>
                <a:lnTo>
                  <a:pt x="811695" y="46723"/>
                </a:lnTo>
                <a:lnTo>
                  <a:pt x="790943" y="62623"/>
                </a:lnTo>
                <a:lnTo>
                  <a:pt x="787755" y="70586"/>
                </a:lnTo>
                <a:lnTo>
                  <a:pt x="786155" y="65811"/>
                </a:lnTo>
                <a:lnTo>
                  <a:pt x="778179" y="68999"/>
                </a:lnTo>
                <a:lnTo>
                  <a:pt x="781367" y="80137"/>
                </a:lnTo>
                <a:lnTo>
                  <a:pt x="773391" y="91274"/>
                </a:lnTo>
                <a:lnTo>
                  <a:pt x="741464" y="99225"/>
                </a:lnTo>
                <a:lnTo>
                  <a:pt x="727100" y="111950"/>
                </a:lnTo>
                <a:lnTo>
                  <a:pt x="723912" y="127863"/>
                </a:lnTo>
                <a:lnTo>
                  <a:pt x="727100" y="151726"/>
                </a:lnTo>
                <a:lnTo>
                  <a:pt x="731888" y="156502"/>
                </a:lnTo>
                <a:lnTo>
                  <a:pt x="728700" y="167640"/>
                </a:lnTo>
                <a:lnTo>
                  <a:pt x="735076" y="180365"/>
                </a:lnTo>
                <a:lnTo>
                  <a:pt x="739863" y="196278"/>
                </a:lnTo>
                <a:lnTo>
                  <a:pt x="739863" y="215379"/>
                </a:lnTo>
                <a:lnTo>
                  <a:pt x="755827" y="223329"/>
                </a:lnTo>
                <a:lnTo>
                  <a:pt x="768604" y="215379"/>
                </a:lnTo>
                <a:lnTo>
                  <a:pt x="794143" y="215379"/>
                </a:lnTo>
                <a:lnTo>
                  <a:pt x="794143" y="210604"/>
                </a:lnTo>
                <a:lnTo>
                  <a:pt x="822871" y="201053"/>
                </a:lnTo>
                <a:lnTo>
                  <a:pt x="822871" y="199466"/>
                </a:lnTo>
                <a:lnTo>
                  <a:pt x="835634" y="196278"/>
                </a:lnTo>
                <a:lnTo>
                  <a:pt x="848410" y="199466"/>
                </a:lnTo>
                <a:lnTo>
                  <a:pt x="862774" y="201053"/>
                </a:lnTo>
                <a:lnTo>
                  <a:pt x="864374" y="212191"/>
                </a:lnTo>
                <a:lnTo>
                  <a:pt x="870750" y="216966"/>
                </a:lnTo>
                <a:lnTo>
                  <a:pt x="870750" y="229692"/>
                </a:lnTo>
                <a:lnTo>
                  <a:pt x="891501" y="229692"/>
                </a:lnTo>
                <a:lnTo>
                  <a:pt x="899490" y="236054"/>
                </a:lnTo>
                <a:lnTo>
                  <a:pt x="902677" y="253555"/>
                </a:lnTo>
                <a:lnTo>
                  <a:pt x="926617" y="264693"/>
                </a:lnTo>
                <a:lnTo>
                  <a:pt x="934605" y="274243"/>
                </a:lnTo>
                <a:lnTo>
                  <a:pt x="939393" y="269468"/>
                </a:lnTo>
                <a:lnTo>
                  <a:pt x="947369" y="267881"/>
                </a:lnTo>
                <a:lnTo>
                  <a:pt x="958545" y="256743"/>
                </a:lnTo>
                <a:lnTo>
                  <a:pt x="971308" y="253555"/>
                </a:lnTo>
                <a:lnTo>
                  <a:pt x="971308" y="236054"/>
                </a:lnTo>
                <a:lnTo>
                  <a:pt x="974509" y="215379"/>
                </a:lnTo>
                <a:lnTo>
                  <a:pt x="987272" y="199466"/>
                </a:lnTo>
                <a:lnTo>
                  <a:pt x="992060" y="174002"/>
                </a:lnTo>
                <a:lnTo>
                  <a:pt x="992060" y="158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3482" y="165607"/>
            <a:ext cx="523703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975" y="1053768"/>
            <a:ext cx="8528050" cy="450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7937" y="6521751"/>
            <a:ext cx="25654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.com/en/javahistory/index.j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armstrong.edu/liang/JavaCharacteristics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87070" y="241807"/>
            <a:ext cx="21691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</a:t>
            </a:r>
            <a:r>
              <a:rPr spc="5" dirty="0"/>
              <a:t>og</a:t>
            </a:r>
            <a:r>
              <a:rPr spc="-5" dirty="0"/>
              <a:t>r</a:t>
            </a:r>
            <a:r>
              <a:rPr dirty="0"/>
              <a:t>a</a:t>
            </a:r>
            <a:r>
              <a:rPr spc="-5" dirty="0"/>
              <a:t>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07619" y="1392745"/>
            <a:ext cx="8456295" cy="47185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Computer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programs</a:t>
            </a:r>
            <a:r>
              <a:rPr sz="2800" spc="-15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known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software</a:t>
            </a:r>
            <a:r>
              <a:rPr sz="2800" spc="-15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instructions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computer.</a:t>
            </a:r>
            <a:endParaRPr lang="en-US" sz="2800" spc="-2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469900" marR="99695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800" spc="-95" dirty="0">
                <a:latin typeface="Times New Roman"/>
                <a:cs typeface="Times New Roman"/>
              </a:rPr>
              <a:t>You</a:t>
            </a:r>
            <a:r>
              <a:rPr sz="2800" spc="-5" dirty="0">
                <a:latin typeface="Times New Roman"/>
                <a:cs typeface="Times New Roman"/>
              </a:rPr>
              <a:t> tell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computer what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 through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programs.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Without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computer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an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empty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machine.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Computers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understand </a:t>
            </a:r>
            <a:r>
              <a:rPr sz="2800" spc="-10" dirty="0">
                <a:latin typeface="Times New Roman"/>
                <a:cs typeface="Times New Roman"/>
              </a:rPr>
              <a:t>human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languages,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</a:t>
            </a:r>
            <a:r>
              <a:rPr sz="2800" dirty="0">
                <a:latin typeface="Times New Roman"/>
                <a:cs typeface="Times New Roman"/>
              </a:rPr>
              <a:t> you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need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communicate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them.</a:t>
            </a:r>
            <a:endParaRPr lang="en-US" sz="2800" spc="-10" dirty="0">
              <a:latin typeface="Times New Roman"/>
              <a:cs typeface="Times New Roman"/>
            </a:endParaRPr>
          </a:p>
          <a:p>
            <a:pPr marL="12700" marR="99695">
              <a:lnSpc>
                <a:spcPct val="100000"/>
              </a:lnSpc>
            </a:pPr>
            <a:endParaRPr sz="40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Programs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written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49522" y="240665"/>
            <a:ext cx="2043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Why</a:t>
            </a:r>
            <a:r>
              <a:rPr sz="3600" spc="-70" dirty="0"/>
              <a:t> </a:t>
            </a:r>
            <a:r>
              <a:rPr sz="3600" spc="-5" dirty="0"/>
              <a:t>Java?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07975" y="1053768"/>
            <a:ext cx="8528050" cy="457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800" spc="-5" dirty="0"/>
              <a:t>The</a:t>
            </a:r>
            <a:r>
              <a:rPr sz="2800" dirty="0"/>
              <a:t> </a:t>
            </a:r>
            <a:r>
              <a:rPr sz="2800" spc="-10" dirty="0"/>
              <a:t>answer</a:t>
            </a:r>
            <a:r>
              <a:rPr sz="2800" spc="10" dirty="0"/>
              <a:t> </a:t>
            </a:r>
            <a:r>
              <a:rPr sz="2800" spc="-5" dirty="0"/>
              <a:t>is</a:t>
            </a:r>
            <a:r>
              <a:rPr sz="2800" spc="-10" dirty="0"/>
              <a:t> </a:t>
            </a:r>
            <a:r>
              <a:rPr sz="2800" spc="-5" dirty="0"/>
              <a:t>that</a:t>
            </a:r>
            <a:r>
              <a:rPr sz="2800" spc="-15" dirty="0"/>
              <a:t> </a:t>
            </a:r>
            <a:r>
              <a:rPr sz="2800" spc="-5" dirty="0"/>
              <a:t>Java enables</a:t>
            </a:r>
            <a:r>
              <a:rPr sz="2800" dirty="0"/>
              <a:t> </a:t>
            </a:r>
            <a:r>
              <a:rPr sz="2800" spc="-5" dirty="0"/>
              <a:t>users to</a:t>
            </a:r>
            <a:r>
              <a:rPr sz="2800" dirty="0"/>
              <a:t> </a:t>
            </a:r>
            <a:r>
              <a:rPr sz="2800" spc="-5" dirty="0"/>
              <a:t>develop</a:t>
            </a:r>
            <a:r>
              <a:rPr sz="2800" spc="-20" dirty="0"/>
              <a:t> </a:t>
            </a:r>
            <a:r>
              <a:rPr sz="2800" spc="-5" dirty="0"/>
              <a:t>and </a:t>
            </a:r>
            <a:r>
              <a:rPr sz="2800" dirty="0"/>
              <a:t> </a:t>
            </a:r>
            <a:r>
              <a:rPr sz="2800" spc="-5" dirty="0"/>
              <a:t>deploy applications </a:t>
            </a:r>
            <a:r>
              <a:rPr sz="2800" dirty="0"/>
              <a:t>on the </a:t>
            </a:r>
            <a:r>
              <a:rPr sz="2800" spc="-5" dirty="0"/>
              <a:t>Internet </a:t>
            </a:r>
            <a:r>
              <a:rPr sz="2800" dirty="0"/>
              <a:t>for </a:t>
            </a:r>
            <a:r>
              <a:rPr sz="2800" spc="-5" dirty="0"/>
              <a:t>servers, </a:t>
            </a:r>
            <a:r>
              <a:rPr sz="2800" dirty="0"/>
              <a:t>desktop </a:t>
            </a:r>
            <a:r>
              <a:rPr sz="2800" spc="5" dirty="0"/>
              <a:t> </a:t>
            </a:r>
            <a:r>
              <a:rPr sz="2800" spc="-5" dirty="0"/>
              <a:t>computers, and </a:t>
            </a:r>
            <a:r>
              <a:rPr sz="2800" spc="-10" dirty="0"/>
              <a:t>small </a:t>
            </a:r>
            <a:r>
              <a:rPr sz="2800" spc="-5" dirty="0"/>
              <a:t>hand-held devices.</a:t>
            </a:r>
            <a:endParaRPr lang="en-US" sz="2800" spc="-5" dirty="0"/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800" spc="-5" dirty="0"/>
              <a:t> </a:t>
            </a:r>
            <a:endParaRPr lang="en-US" sz="2800" spc="-5" dirty="0"/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800" spc="-5" dirty="0"/>
              <a:t>The </a:t>
            </a:r>
            <a:r>
              <a:rPr sz="2800" dirty="0"/>
              <a:t>future of </a:t>
            </a:r>
            <a:r>
              <a:rPr sz="2800" spc="5" dirty="0"/>
              <a:t> </a:t>
            </a:r>
            <a:r>
              <a:rPr sz="2800" spc="-5" dirty="0"/>
              <a:t>computing is being </a:t>
            </a:r>
            <a:r>
              <a:rPr sz="2800" dirty="0"/>
              <a:t>profoundly </a:t>
            </a:r>
            <a:r>
              <a:rPr sz="2800" spc="-5" dirty="0"/>
              <a:t>influenced </a:t>
            </a:r>
            <a:r>
              <a:rPr sz="2800" dirty="0"/>
              <a:t>by the </a:t>
            </a:r>
            <a:r>
              <a:rPr sz="2800" spc="-5" dirty="0"/>
              <a:t>Internet, </a:t>
            </a:r>
            <a:r>
              <a:rPr sz="2800" spc="-685" dirty="0"/>
              <a:t> </a:t>
            </a:r>
            <a:r>
              <a:rPr sz="2800" spc="-5" dirty="0"/>
              <a:t>and</a:t>
            </a:r>
            <a:r>
              <a:rPr sz="2800" dirty="0"/>
              <a:t> </a:t>
            </a:r>
            <a:r>
              <a:rPr sz="2800" spc="-5" dirty="0"/>
              <a:t>Java promises</a:t>
            </a:r>
            <a:r>
              <a:rPr sz="2800" spc="5" dirty="0"/>
              <a:t> </a:t>
            </a:r>
            <a:r>
              <a:rPr sz="2800" spc="-5" dirty="0"/>
              <a:t>to</a:t>
            </a:r>
            <a:r>
              <a:rPr sz="2800" spc="-10" dirty="0"/>
              <a:t> remain</a:t>
            </a:r>
            <a:r>
              <a:rPr sz="2800" spc="15" dirty="0"/>
              <a:t> </a:t>
            </a:r>
            <a:r>
              <a:rPr sz="2800" spc="-5" dirty="0"/>
              <a:t>a</a:t>
            </a:r>
            <a:r>
              <a:rPr sz="2800" spc="5" dirty="0"/>
              <a:t> </a:t>
            </a:r>
            <a:r>
              <a:rPr sz="2800" dirty="0"/>
              <a:t>big</a:t>
            </a:r>
            <a:r>
              <a:rPr sz="2800" spc="-10" dirty="0"/>
              <a:t> </a:t>
            </a:r>
            <a:r>
              <a:rPr sz="2800" spc="-5" dirty="0"/>
              <a:t>part </a:t>
            </a:r>
            <a:r>
              <a:rPr sz="2800" dirty="0"/>
              <a:t>of</a:t>
            </a:r>
            <a:r>
              <a:rPr sz="2800" spc="5" dirty="0"/>
              <a:t> </a:t>
            </a:r>
            <a:r>
              <a:rPr sz="2800" spc="-5" dirty="0"/>
              <a:t>that</a:t>
            </a:r>
            <a:r>
              <a:rPr sz="2800" spc="-10" dirty="0"/>
              <a:t> </a:t>
            </a:r>
            <a:r>
              <a:rPr sz="2800" spc="-5" dirty="0"/>
              <a:t>future. </a:t>
            </a:r>
            <a:endParaRPr lang="en-US" sz="2800" spc="-5" dirty="0"/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Arial" panose="020B0604020202020204" pitchFamily="34" charset="0"/>
              <a:buChar char="•"/>
            </a:pPr>
            <a:r>
              <a:rPr sz="2800" spc="-155" dirty="0"/>
              <a:t>Java</a:t>
            </a:r>
            <a:r>
              <a:rPr sz="2800" spc="-10" dirty="0"/>
              <a:t> </a:t>
            </a:r>
            <a:r>
              <a:rPr sz="2800" spc="-5" dirty="0"/>
              <a:t>is</a:t>
            </a:r>
            <a:r>
              <a:rPr sz="2800" spc="-15" dirty="0"/>
              <a:t> </a:t>
            </a:r>
            <a:r>
              <a:rPr sz="2800" spc="-5" dirty="0"/>
              <a:t>a</a:t>
            </a:r>
            <a:r>
              <a:rPr sz="2800" dirty="0"/>
              <a:t> </a:t>
            </a:r>
            <a:r>
              <a:rPr sz="2800" spc="-5" dirty="0"/>
              <a:t>general </a:t>
            </a:r>
            <a:r>
              <a:rPr sz="2800" dirty="0"/>
              <a:t>purpose</a:t>
            </a:r>
            <a:r>
              <a:rPr sz="2800" spc="-25" dirty="0"/>
              <a:t> </a:t>
            </a:r>
            <a:r>
              <a:rPr sz="2800" spc="-5" dirty="0"/>
              <a:t>programming</a:t>
            </a:r>
            <a:r>
              <a:rPr sz="2800" spc="15" dirty="0"/>
              <a:t> </a:t>
            </a:r>
            <a:r>
              <a:rPr sz="2800" spc="-5" dirty="0"/>
              <a:t>language.</a:t>
            </a:r>
            <a:endParaRPr sz="2800" dirty="0">
              <a:latin typeface="PMingLiU-ExtB"/>
              <a:cs typeface="PMingLiU-ExtB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Font typeface="Arial" panose="020B0604020202020204" pitchFamily="34" charset="0"/>
              <a:buChar char="•"/>
            </a:pPr>
            <a:r>
              <a:rPr sz="2800" spc="-155" dirty="0"/>
              <a:t>Java</a:t>
            </a:r>
            <a:r>
              <a:rPr sz="2800" spc="-10" dirty="0"/>
              <a:t> </a:t>
            </a:r>
            <a:r>
              <a:rPr sz="2800" spc="-5" dirty="0"/>
              <a:t>is</a:t>
            </a:r>
            <a:r>
              <a:rPr sz="2800" spc="-15" dirty="0"/>
              <a:t> </a:t>
            </a:r>
            <a:r>
              <a:rPr sz="2800" dirty="0"/>
              <a:t>the</a:t>
            </a:r>
            <a:r>
              <a:rPr sz="2800" spc="-5" dirty="0"/>
              <a:t> Internet</a:t>
            </a:r>
            <a:r>
              <a:rPr sz="2800" spc="-15" dirty="0"/>
              <a:t> </a:t>
            </a:r>
            <a:r>
              <a:rPr sz="2800" spc="-5" dirty="0"/>
              <a:t>programming</a:t>
            </a:r>
            <a:r>
              <a:rPr sz="2800" spc="25" dirty="0"/>
              <a:t> </a:t>
            </a:r>
            <a:r>
              <a:rPr sz="2800" spc="-5" dirty="0"/>
              <a:t>language.</a:t>
            </a:r>
            <a:endParaRPr sz="2800" dirty="0">
              <a:latin typeface="PMingLiU-ExtB"/>
              <a:cs typeface="PMingLiU-Ext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01723" y="275336"/>
            <a:ext cx="4787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Java,</a:t>
            </a:r>
            <a:r>
              <a:rPr sz="4000" spc="-100" dirty="0"/>
              <a:t> </a:t>
            </a:r>
            <a:r>
              <a:rPr sz="4000" spc="-85" dirty="0"/>
              <a:t>Web,</a:t>
            </a:r>
            <a:r>
              <a:rPr sz="4000" spc="-15" dirty="0"/>
              <a:t> </a:t>
            </a:r>
            <a:r>
              <a:rPr sz="4000" spc="-5" dirty="0"/>
              <a:t>and</a:t>
            </a:r>
            <a:r>
              <a:rPr sz="4000" spc="-15" dirty="0"/>
              <a:t> </a:t>
            </a:r>
            <a:r>
              <a:rPr sz="4000" spc="-5" dirty="0"/>
              <a:t>Beyond</a:t>
            </a:r>
            <a:endParaRPr sz="4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84175" y="1162621"/>
            <a:ext cx="8185150" cy="448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05156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400" spc="25" dirty="0">
                <a:latin typeface="Times New Roman"/>
                <a:cs typeface="Times New Roman"/>
              </a:rPr>
              <a:t>Java </a:t>
            </a:r>
            <a:r>
              <a:rPr sz="3400" spc="-5" dirty="0">
                <a:latin typeface="Times New Roman"/>
                <a:cs typeface="Times New Roman"/>
              </a:rPr>
              <a:t>can </a:t>
            </a:r>
            <a:r>
              <a:rPr sz="3400" dirty="0">
                <a:latin typeface="Times New Roman"/>
                <a:cs typeface="Times New Roman"/>
              </a:rPr>
              <a:t>be </a:t>
            </a:r>
            <a:r>
              <a:rPr sz="3400" spc="-5" dirty="0">
                <a:latin typeface="Times New Roman"/>
                <a:cs typeface="Times New Roman"/>
              </a:rPr>
              <a:t>used to </a:t>
            </a:r>
            <a:r>
              <a:rPr sz="3400" dirty="0">
                <a:latin typeface="Times New Roman"/>
                <a:cs typeface="Times New Roman"/>
              </a:rPr>
              <a:t>develop</a:t>
            </a:r>
            <a:r>
              <a:rPr lang="en-US" sz="340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standalone </a:t>
            </a:r>
            <a:r>
              <a:rPr sz="3400" spc="-83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applications.</a:t>
            </a:r>
            <a:endParaRPr sz="3400" dirty="0">
              <a:latin typeface="Times New Roman"/>
              <a:cs typeface="Times New Roman"/>
            </a:endParaRPr>
          </a:p>
          <a:p>
            <a:pPr marL="469900" marR="810260" indent="-457200">
              <a:lnSpc>
                <a:spcPct val="10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sz="3400" spc="25" dirty="0">
                <a:latin typeface="Times New Roman"/>
                <a:cs typeface="Times New Roman"/>
              </a:rPr>
              <a:t>Java </a:t>
            </a:r>
            <a:r>
              <a:rPr sz="3400" spc="-5" dirty="0">
                <a:latin typeface="Times New Roman"/>
                <a:cs typeface="Times New Roman"/>
              </a:rPr>
              <a:t>can </a:t>
            </a:r>
            <a:r>
              <a:rPr sz="3400" dirty="0">
                <a:latin typeface="Times New Roman"/>
                <a:cs typeface="Times New Roman"/>
              </a:rPr>
              <a:t>be </a:t>
            </a:r>
            <a:r>
              <a:rPr sz="3400" spc="-5" dirty="0">
                <a:latin typeface="Times New Roman"/>
                <a:cs typeface="Times New Roman"/>
              </a:rPr>
              <a:t>used to </a:t>
            </a:r>
            <a:r>
              <a:rPr sz="3400" dirty="0">
                <a:latin typeface="Times New Roman"/>
                <a:cs typeface="Times New Roman"/>
              </a:rPr>
              <a:t>develop applications </a:t>
            </a:r>
            <a:r>
              <a:rPr sz="3400" spc="-83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running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from</a:t>
            </a:r>
            <a:r>
              <a:rPr sz="3400" spc="2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a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spc="-30" dirty="0">
                <a:latin typeface="Times New Roman"/>
                <a:cs typeface="Times New Roman"/>
              </a:rPr>
              <a:t>browser.</a:t>
            </a:r>
            <a:endParaRPr sz="34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sz="3400" spc="25" dirty="0">
                <a:latin typeface="Times New Roman"/>
                <a:cs typeface="Times New Roman"/>
              </a:rPr>
              <a:t>Java </a:t>
            </a:r>
            <a:r>
              <a:rPr sz="3400" spc="-5" dirty="0">
                <a:latin typeface="Times New Roman"/>
                <a:cs typeface="Times New Roman"/>
              </a:rPr>
              <a:t>can also </a:t>
            </a:r>
            <a:r>
              <a:rPr sz="3400" dirty="0">
                <a:latin typeface="Times New Roman"/>
                <a:cs typeface="Times New Roman"/>
              </a:rPr>
              <a:t>be </a:t>
            </a:r>
            <a:r>
              <a:rPr sz="3400" spc="-5" dirty="0">
                <a:latin typeface="Times New Roman"/>
                <a:cs typeface="Times New Roman"/>
              </a:rPr>
              <a:t>used to </a:t>
            </a:r>
            <a:r>
              <a:rPr sz="3400" dirty="0">
                <a:latin typeface="Times New Roman"/>
                <a:cs typeface="Times New Roman"/>
              </a:rPr>
              <a:t>develop applications </a:t>
            </a:r>
            <a:r>
              <a:rPr sz="3400" spc="-83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for</a:t>
            </a:r>
            <a:r>
              <a:rPr sz="340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hand-held devices.</a:t>
            </a:r>
            <a:endParaRPr sz="3400" dirty="0">
              <a:latin typeface="Times New Roman"/>
              <a:cs typeface="Times New Roman"/>
            </a:endParaRPr>
          </a:p>
          <a:p>
            <a:pPr marL="469900" marR="198120" indent="-457200">
              <a:lnSpc>
                <a:spcPct val="10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sz="3400" spc="25" dirty="0">
                <a:latin typeface="Times New Roman"/>
                <a:cs typeface="Times New Roman"/>
              </a:rPr>
              <a:t>Java </a:t>
            </a:r>
            <a:r>
              <a:rPr sz="3400" spc="-5" dirty="0">
                <a:latin typeface="Times New Roman"/>
                <a:cs typeface="Times New Roman"/>
              </a:rPr>
              <a:t>can </a:t>
            </a:r>
            <a:r>
              <a:rPr sz="3400" dirty="0">
                <a:latin typeface="Times New Roman"/>
                <a:cs typeface="Times New Roman"/>
              </a:rPr>
              <a:t>be </a:t>
            </a:r>
            <a:r>
              <a:rPr sz="3400" spc="-5" dirty="0">
                <a:latin typeface="Times New Roman"/>
                <a:cs typeface="Times New Roman"/>
              </a:rPr>
              <a:t>used to </a:t>
            </a:r>
            <a:r>
              <a:rPr sz="3400" dirty="0">
                <a:latin typeface="Times New Roman"/>
                <a:cs typeface="Times New Roman"/>
              </a:rPr>
              <a:t>develop applications </a:t>
            </a:r>
            <a:r>
              <a:rPr sz="3400" spc="-5" dirty="0">
                <a:latin typeface="Times New Roman"/>
                <a:cs typeface="Times New Roman"/>
              </a:rPr>
              <a:t>for </a:t>
            </a:r>
            <a:r>
              <a:rPr sz="3400" spc="-835" dirty="0">
                <a:latin typeface="Times New Roman"/>
                <a:cs typeface="Times New Roman"/>
              </a:rPr>
              <a:t> </a:t>
            </a:r>
            <a:r>
              <a:rPr sz="3400" spc="-100" dirty="0">
                <a:latin typeface="Times New Roman"/>
                <a:cs typeface="Times New Roman"/>
              </a:rPr>
              <a:t>Web</a:t>
            </a:r>
            <a:r>
              <a:rPr sz="3400" spc="1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servers.</a:t>
            </a:r>
            <a:endParaRPr sz="3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7386" y="203707"/>
            <a:ext cx="32086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Java’s</a:t>
            </a:r>
            <a:r>
              <a:rPr spc="-110" dirty="0"/>
              <a:t> </a:t>
            </a:r>
            <a:r>
              <a:rPr dirty="0"/>
              <a:t>History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84175" y="766993"/>
            <a:ext cx="7715884" cy="4210768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35"/>
              </a:spcBef>
              <a:buFont typeface="Arial" panose="020B0604020202020204" pitchFamily="34" charset="0"/>
              <a:buChar char="•"/>
            </a:pPr>
            <a:r>
              <a:rPr sz="3200" dirty="0">
                <a:latin typeface="Times New Roman"/>
                <a:cs typeface="Times New Roman"/>
              </a:rPr>
              <a:t>J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li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 Mi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ms</a:t>
            </a:r>
          </a:p>
          <a:p>
            <a:pPr marL="469900" indent="-457200">
              <a:lnSpc>
                <a:spcPct val="100000"/>
              </a:lnSpc>
              <a:spcBef>
                <a:spcPts val="1535"/>
              </a:spcBef>
              <a:buFont typeface="Arial" panose="020B0604020202020204" pitchFamily="34" charset="0"/>
              <a:buChar char="•"/>
            </a:pPr>
            <a:r>
              <a:rPr sz="3200" dirty="0">
                <a:latin typeface="Times New Roman"/>
                <a:cs typeface="Times New Roman"/>
              </a:rPr>
              <a:t>J</a:t>
            </a:r>
            <a:r>
              <a:rPr sz="3200" spc="5" dirty="0">
                <a:latin typeface="Times New Roman"/>
                <a:cs typeface="Times New Roman"/>
              </a:rPr>
              <a:t>ava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20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1995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54" dirty="0">
                <a:latin typeface="Times New Roman"/>
                <a:cs typeface="Times New Roman"/>
              </a:rPr>
              <a:t>W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d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Font typeface="Arial" panose="020B0604020202020204" pitchFamily="34" charset="0"/>
              <a:buChar char="•"/>
            </a:pPr>
            <a:r>
              <a:rPr sz="2400" spc="-325" dirty="0">
                <a:latin typeface="PMingLiU-ExtB"/>
                <a:cs typeface="PMingLiU-ExtB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J</a:t>
            </a:r>
            <a:r>
              <a:rPr sz="3200" spc="5" dirty="0">
                <a:latin typeface="Times New Roman"/>
                <a:cs typeface="Times New Roman"/>
              </a:rPr>
              <a:t>ava</a:t>
            </a:r>
            <a:endParaRPr sz="3200" dirty="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first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Java-enabled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Web</a:t>
            </a:r>
            <a:r>
              <a:rPr sz="2800" spc="-5" dirty="0">
                <a:latin typeface="Times New Roman"/>
                <a:cs typeface="Times New Roman"/>
              </a:rPr>
              <a:t> browser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35"/>
              </a:spcBef>
              <a:buFont typeface="Arial" panose="020B0604020202020204" pitchFamily="34" charset="0"/>
              <a:buChar char="•"/>
            </a:pP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4" dirty="0">
                <a:latin typeface="Times New Roman"/>
                <a:cs typeface="Times New Roman"/>
              </a:rPr>
              <a:t>W</a:t>
            </a:r>
            <a:r>
              <a:rPr sz="3200" spc="5" dirty="0">
                <a:latin typeface="Times New Roman"/>
                <a:cs typeface="Times New Roman"/>
              </a:rPr>
              <a:t>eb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spc="5" dirty="0">
                <a:latin typeface="Times New Roman"/>
                <a:cs typeface="Times New Roman"/>
              </a:rPr>
              <a:t>e:</a:t>
            </a:r>
            <a:endParaRPr sz="32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3200" u="heavy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  <a:hlinkClick r:id="rId2"/>
              </a:rPr>
              <a:t>http://www.java.com/en/javahistory/index.jsp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28602" y="127507"/>
            <a:ext cx="50857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Characteristics</a:t>
            </a:r>
            <a:r>
              <a:rPr spc="-7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Java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84175" y="773392"/>
            <a:ext cx="6611620" cy="56064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SzPct val="75000"/>
              <a:buFont typeface="PMingLiU-ExtB"/>
              <a:buChar char="□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Simple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PMingLiU-ExtB"/>
              <a:buChar char="□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Object-Oriented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PMingLiU-ExtB"/>
              <a:buChar char="□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Distributed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SzPct val="75000"/>
              <a:buFont typeface="PMingLiU-ExtB"/>
              <a:buChar char="□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Interpreted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PMingLiU-ExtB"/>
              <a:buChar char="□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Robust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PMingLiU-ExtB"/>
              <a:buChar char="□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Secure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PMingLiU-ExtB"/>
              <a:buChar char="□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Architecture-Neutral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PMingLiU-ExtB"/>
              <a:buChar char="□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Portable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SzPct val="75000"/>
              <a:buFont typeface="PMingLiU-ExtB"/>
              <a:buChar char="□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Java's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Performance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PMingLiU-ExtB"/>
              <a:buChar char="□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Multithreaded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PMingLiU-ExtB"/>
              <a:buChar char="□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Dynamic</a:t>
            </a:r>
            <a:endParaRPr sz="2800">
              <a:latin typeface="Times New Roman"/>
              <a:cs typeface="Times New Roman"/>
            </a:endParaRPr>
          </a:p>
          <a:p>
            <a:pPr marL="186690">
              <a:lnSpc>
                <a:spcPct val="100000"/>
              </a:lnSpc>
              <a:spcBef>
                <a:spcPts val="405"/>
              </a:spcBef>
            </a:pPr>
            <a:r>
              <a:rPr sz="2400" u="heavy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  <a:hlinkClick r:id="rId2"/>
              </a:rPr>
              <a:t>www.cs.armstrong.edu/liang/JavaCharacteristics.pdf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3711" y="6248400"/>
            <a:ext cx="535619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1000" spc="-10" dirty="0">
                <a:latin typeface="Arial MT"/>
                <a:cs typeface="Arial MT"/>
              </a:rPr>
              <a:t>https://www.java.com/releases/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17647" y="203707"/>
            <a:ext cx="3107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JDK</a:t>
            </a:r>
            <a:r>
              <a:rPr spc="-180" dirty="0"/>
              <a:t> </a:t>
            </a:r>
            <a:r>
              <a:rPr spc="-60" dirty="0"/>
              <a:t>Versions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60375" y="1071181"/>
            <a:ext cx="6399530" cy="4551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50" spc="5" dirty="0">
                <a:latin typeface="PMingLiU-ExtB"/>
                <a:cs typeface="PMingLiU-ExtB"/>
              </a:rPr>
              <a:t>□</a:t>
            </a:r>
            <a:r>
              <a:rPr sz="2250" spc="-145" dirty="0">
                <a:latin typeface="PMingLiU-ExtB"/>
                <a:cs typeface="PMingLiU-ExtB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J</a:t>
            </a:r>
            <a:r>
              <a:rPr sz="3000" spc="5" dirty="0">
                <a:latin typeface="Times New Roman"/>
                <a:cs typeface="Times New Roman"/>
              </a:rPr>
              <a:t>D</a:t>
            </a:r>
            <a:r>
              <a:rPr sz="3000" dirty="0">
                <a:latin typeface="Times New Roman"/>
                <a:cs typeface="Times New Roman"/>
              </a:rPr>
              <a:t>K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1</a:t>
            </a:r>
            <a:r>
              <a:rPr sz="3000" spc="5" dirty="0">
                <a:latin typeface="Times New Roman"/>
                <a:cs typeface="Times New Roman"/>
              </a:rPr>
              <a:t>.</a:t>
            </a:r>
            <a:r>
              <a:rPr sz="3000" dirty="0">
                <a:latin typeface="Times New Roman"/>
                <a:cs typeface="Times New Roman"/>
              </a:rPr>
              <a:t>02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(</a:t>
            </a:r>
            <a:r>
              <a:rPr sz="3000" dirty="0">
                <a:latin typeface="Times New Roman"/>
                <a:cs typeface="Times New Roman"/>
              </a:rPr>
              <a:t>1995)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50" spc="5" dirty="0">
                <a:latin typeface="PMingLiU-ExtB"/>
                <a:cs typeface="PMingLiU-ExtB"/>
              </a:rPr>
              <a:t>□</a:t>
            </a:r>
            <a:r>
              <a:rPr sz="2250" spc="-145" dirty="0">
                <a:latin typeface="PMingLiU-ExtB"/>
                <a:cs typeface="PMingLiU-ExtB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J</a:t>
            </a:r>
            <a:r>
              <a:rPr sz="3000" spc="5" dirty="0">
                <a:latin typeface="Times New Roman"/>
                <a:cs typeface="Times New Roman"/>
              </a:rPr>
              <a:t>D</a:t>
            </a:r>
            <a:r>
              <a:rPr sz="3000" dirty="0">
                <a:latin typeface="Times New Roman"/>
                <a:cs typeface="Times New Roman"/>
              </a:rPr>
              <a:t>K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1</a:t>
            </a:r>
            <a:r>
              <a:rPr sz="3000" spc="5" dirty="0">
                <a:latin typeface="Times New Roman"/>
                <a:cs typeface="Times New Roman"/>
              </a:rPr>
              <a:t>.</a:t>
            </a:r>
            <a:r>
              <a:rPr sz="3000" dirty="0">
                <a:latin typeface="Times New Roman"/>
                <a:cs typeface="Times New Roman"/>
              </a:rPr>
              <a:t>1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(</a:t>
            </a:r>
            <a:r>
              <a:rPr sz="3000" dirty="0">
                <a:latin typeface="Times New Roman"/>
                <a:cs typeface="Times New Roman"/>
              </a:rPr>
              <a:t>1996)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250" spc="5" dirty="0">
                <a:latin typeface="PMingLiU-ExtB"/>
                <a:cs typeface="PMingLiU-ExtB"/>
              </a:rPr>
              <a:t>□</a:t>
            </a:r>
            <a:r>
              <a:rPr sz="2250" spc="-145" dirty="0">
                <a:latin typeface="PMingLiU-ExtB"/>
                <a:cs typeface="PMingLiU-ExtB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J</a:t>
            </a:r>
            <a:r>
              <a:rPr sz="3000" spc="5" dirty="0">
                <a:latin typeface="Times New Roman"/>
                <a:cs typeface="Times New Roman"/>
              </a:rPr>
              <a:t>D</a:t>
            </a:r>
            <a:r>
              <a:rPr sz="3000" dirty="0">
                <a:latin typeface="Times New Roman"/>
                <a:cs typeface="Times New Roman"/>
              </a:rPr>
              <a:t>K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1</a:t>
            </a:r>
            <a:r>
              <a:rPr sz="3000" spc="5" dirty="0">
                <a:latin typeface="Times New Roman"/>
                <a:cs typeface="Times New Roman"/>
              </a:rPr>
              <a:t>.</a:t>
            </a:r>
            <a:r>
              <a:rPr sz="3000" dirty="0">
                <a:latin typeface="Times New Roman"/>
                <a:cs typeface="Times New Roman"/>
              </a:rPr>
              <a:t>2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(</a:t>
            </a:r>
            <a:r>
              <a:rPr sz="3000" dirty="0">
                <a:latin typeface="Times New Roman"/>
                <a:cs typeface="Times New Roman"/>
              </a:rPr>
              <a:t>1998)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250" spc="5" dirty="0">
                <a:latin typeface="PMingLiU-ExtB"/>
                <a:cs typeface="PMingLiU-ExtB"/>
              </a:rPr>
              <a:t>□</a:t>
            </a:r>
            <a:r>
              <a:rPr sz="2250" spc="-145" dirty="0">
                <a:latin typeface="PMingLiU-ExtB"/>
                <a:cs typeface="PMingLiU-ExtB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J</a:t>
            </a:r>
            <a:r>
              <a:rPr sz="3000" spc="5" dirty="0">
                <a:latin typeface="Times New Roman"/>
                <a:cs typeface="Times New Roman"/>
              </a:rPr>
              <a:t>D</a:t>
            </a:r>
            <a:r>
              <a:rPr sz="3000" dirty="0">
                <a:latin typeface="Times New Roman"/>
                <a:cs typeface="Times New Roman"/>
              </a:rPr>
              <a:t>K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1</a:t>
            </a:r>
            <a:r>
              <a:rPr sz="3000" spc="5" dirty="0">
                <a:latin typeface="Times New Roman"/>
                <a:cs typeface="Times New Roman"/>
              </a:rPr>
              <a:t>.</a:t>
            </a:r>
            <a:r>
              <a:rPr sz="3000" dirty="0">
                <a:latin typeface="Times New Roman"/>
                <a:cs typeface="Times New Roman"/>
              </a:rPr>
              <a:t>3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(</a:t>
            </a:r>
            <a:r>
              <a:rPr sz="3000" dirty="0">
                <a:latin typeface="Times New Roman"/>
                <a:cs typeface="Times New Roman"/>
              </a:rPr>
              <a:t>2000)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250" spc="5" dirty="0">
                <a:latin typeface="PMingLiU-ExtB"/>
                <a:cs typeface="PMingLiU-ExtB"/>
              </a:rPr>
              <a:t>□</a:t>
            </a:r>
            <a:r>
              <a:rPr sz="2250" spc="-145" dirty="0">
                <a:latin typeface="PMingLiU-ExtB"/>
                <a:cs typeface="PMingLiU-ExtB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J</a:t>
            </a:r>
            <a:r>
              <a:rPr sz="3000" spc="5" dirty="0">
                <a:latin typeface="Times New Roman"/>
                <a:cs typeface="Times New Roman"/>
              </a:rPr>
              <a:t>D</a:t>
            </a:r>
            <a:r>
              <a:rPr sz="3000" dirty="0">
                <a:latin typeface="Times New Roman"/>
                <a:cs typeface="Times New Roman"/>
              </a:rPr>
              <a:t>K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1</a:t>
            </a:r>
            <a:r>
              <a:rPr sz="3000" spc="5" dirty="0">
                <a:latin typeface="Times New Roman"/>
                <a:cs typeface="Times New Roman"/>
              </a:rPr>
              <a:t>.</a:t>
            </a:r>
            <a:r>
              <a:rPr sz="3000" dirty="0">
                <a:latin typeface="Times New Roman"/>
                <a:cs typeface="Times New Roman"/>
              </a:rPr>
              <a:t>4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(</a:t>
            </a:r>
            <a:r>
              <a:rPr sz="3000" dirty="0">
                <a:latin typeface="Times New Roman"/>
                <a:cs typeface="Times New Roman"/>
              </a:rPr>
              <a:t>2002)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75000"/>
              <a:buFont typeface="PMingLiU-ExtB"/>
              <a:buChar char="□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JDK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1.5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(2004) </a:t>
            </a:r>
            <a:r>
              <a:rPr sz="3000" dirty="0">
                <a:latin typeface="Times New Roman"/>
                <a:cs typeface="Times New Roman"/>
              </a:rPr>
              <a:t>a.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k.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a.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JDK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5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-5" dirty="0">
                <a:latin typeface="Times New Roman"/>
                <a:cs typeface="Times New Roman"/>
              </a:rPr>
              <a:t> Java</a:t>
            </a:r>
            <a:r>
              <a:rPr sz="3000" dirty="0">
                <a:latin typeface="Times New Roman"/>
                <a:cs typeface="Times New Roman"/>
              </a:rPr>
              <a:t> 5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SzPct val="75000"/>
              <a:buFont typeface="PMingLiU-ExtB"/>
              <a:buChar char="□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JDK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1.6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(2006) </a:t>
            </a:r>
            <a:r>
              <a:rPr sz="3000" dirty="0">
                <a:latin typeface="Times New Roman"/>
                <a:cs typeface="Times New Roman"/>
              </a:rPr>
              <a:t>a.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k.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a.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JDK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6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-5" dirty="0">
                <a:latin typeface="Times New Roman"/>
                <a:cs typeface="Times New Roman"/>
              </a:rPr>
              <a:t> Java</a:t>
            </a:r>
            <a:r>
              <a:rPr sz="3000" dirty="0">
                <a:latin typeface="Times New Roman"/>
                <a:cs typeface="Times New Roman"/>
              </a:rPr>
              <a:t> 6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75000"/>
              <a:buFont typeface="PMingLiU-ExtB"/>
              <a:buChar char="□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JDK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1.7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(2011)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a.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k.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a.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JDK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7 or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Java</a:t>
            </a:r>
            <a:r>
              <a:rPr sz="3000" dirty="0">
                <a:latin typeface="Times New Roman"/>
                <a:cs typeface="Times New Roman"/>
              </a:rPr>
              <a:t> 7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75000"/>
              <a:buFont typeface="PMingLiU-ExtB"/>
              <a:buChar char="□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JDK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1.8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(2014) </a:t>
            </a:r>
            <a:r>
              <a:rPr sz="3000" dirty="0">
                <a:latin typeface="Times New Roman"/>
                <a:cs typeface="Times New Roman"/>
              </a:rPr>
              <a:t>a.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k.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a.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JDK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8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-5" dirty="0">
                <a:latin typeface="Times New Roman"/>
                <a:cs typeface="Times New Roman"/>
              </a:rPr>
              <a:t> Java</a:t>
            </a:r>
            <a:r>
              <a:rPr sz="3000" dirty="0">
                <a:latin typeface="Times New Roman"/>
                <a:cs typeface="Times New Roman"/>
              </a:rPr>
              <a:t> 8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3586" y="165607"/>
            <a:ext cx="3056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JDK</a:t>
            </a:r>
            <a:r>
              <a:rPr spc="-80" dirty="0"/>
              <a:t> </a:t>
            </a:r>
            <a:r>
              <a:rPr dirty="0"/>
              <a:t>Editions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07975" y="975315"/>
            <a:ext cx="8138159" cy="4600618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5"/>
              </a:spcBef>
              <a:buSzPct val="75000"/>
              <a:buFont typeface="PMingLiU-ExtB"/>
              <a:buChar char="□"/>
              <a:tabLst>
                <a:tab pos="355600" algn="l"/>
              </a:tabLst>
            </a:pPr>
            <a:r>
              <a:rPr sz="3000" spc="-25" dirty="0">
                <a:latin typeface="Palatino Linotype"/>
                <a:cs typeface="Palatino Linotype"/>
              </a:rPr>
              <a:t>Java</a:t>
            </a:r>
            <a:r>
              <a:rPr sz="3000" dirty="0">
                <a:latin typeface="Palatino Linotype"/>
                <a:cs typeface="Palatino Linotype"/>
              </a:rPr>
              <a:t> Standard</a:t>
            </a:r>
            <a:r>
              <a:rPr sz="3000" spc="-15" dirty="0">
                <a:latin typeface="Palatino Linotype"/>
                <a:cs typeface="Palatino Linotype"/>
              </a:rPr>
              <a:t> </a:t>
            </a:r>
            <a:r>
              <a:rPr sz="3000" spc="-5" dirty="0">
                <a:latin typeface="Palatino Linotype"/>
                <a:cs typeface="Palatino Linotype"/>
              </a:rPr>
              <a:t>Edition</a:t>
            </a:r>
            <a:r>
              <a:rPr sz="3000" spc="-15" dirty="0">
                <a:latin typeface="Palatino Linotype"/>
                <a:cs typeface="Palatino Linotype"/>
              </a:rPr>
              <a:t> </a:t>
            </a:r>
            <a:r>
              <a:rPr sz="3000" spc="20" dirty="0">
                <a:latin typeface="Palatino Linotype"/>
                <a:cs typeface="Palatino Linotype"/>
              </a:rPr>
              <a:t>(J2SE)</a:t>
            </a:r>
            <a:endParaRPr sz="3000" dirty="0">
              <a:latin typeface="Palatino Linotype"/>
              <a:cs typeface="Palatino Linotype"/>
            </a:endParaRPr>
          </a:p>
          <a:p>
            <a:pPr marL="756285" marR="321945" lvl="1" indent="-287020">
              <a:lnSpc>
                <a:spcPct val="100000"/>
              </a:lnSpc>
              <a:spcBef>
                <a:spcPts val="645"/>
              </a:spcBef>
              <a:buChar char="–"/>
              <a:tabLst>
                <a:tab pos="756285" algn="l"/>
                <a:tab pos="756920" algn="l"/>
              </a:tabLst>
            </a:pPr>
            <a:r>
              <a:rPr sz="2500" spc="-5" dirty="0">
                <a:latin typeface="Palatino Linotype"/>
                <a:cs typeface="Palatino Linotype"/>
              </a:rPr>
              <a:t>J2SE</a:t>
            </a:r>
            <a:r>
              <a:rPr sz="2500" spc="5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can</a:t>
            </a:r>
            <a:r>
              <a:rPr sz="2500" spc="10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be</a:t>
            </a:r>
            <a:r>
              <a:rPr sz="2500" spc="15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used</a:t>
            </a:r>
            <a:r>
              <a:rPr sz="2500" spc="20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to</a:t>
            </a:r>
            <a:r>
              <a:rPr sz="2500" spc="-10" dirty="0">
                <a:latin typeface="Palatino Linotype"/>
                <a:cs typeface="Palatino Linotype"/>
              </a:rPr>
              <a:t> develop</a:t>
            </a:r>
            <a:r>
              <a:rPr sz="2500" spc="-15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client-side</a:t>
            </a:r>
            <a:r>
              <a:rPr sz="2500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standalone </a:t>
            </a:r>
            <a:r>
              <a:rPr sz="2500" spc="-610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applications</a:t>
            </a:r>
            <a:r>
              <a:rPr sz="2500" spc="-25" dirty="0">
                <a:latin typeface="Palatino Linotype"/>
                <a:cs typeface="Palatino Linotype"/>
              </a:rPr>
              <a:t> </a:t>
            </a:r>
            <a:r>
              <a:rPr sz="2500" dirty="0">
                <a:latin typeface="Palatino Linotype"/>
                <a:cs typeface="Palatino Linotype"/>
              </a:rPr>
              <a:t>or</a:t>
            </a:r>
            <a:r>
              <a:rPr sz="2500" spc="-5" dirty="0">
                <a:latin typeface="Palatino Linotype"/>
                <a:cs typeface="Palatino Linotype"/>
              </a:rPr>
              <a:t> applets.</a:t>
            </a:r>
            <a:endParaRPr sz="2500" dirty="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75000"/>
              <a:buFont typeface="PMingLiU-ExtB"/>
              <a:buChar char="□"/>
              <a:tabLst>
                <a:tab pos="355600" algn="l"/>
              </a:tabLst>
            </a:pPr>
            <a:r>
              <a:rPr sz="3000" spc="-25" dirty="0">
                <a:latin typeface="Palatino Linotype"/>
                <a:cs typeface="Palatino Linotype"/>
              </a:rPr>
              <a:t>Java</a:t>
            </a:r>
            <a:r>
              <a:rPr sz="3000" spc="5" dirty="0">
                <a:latin typeface="Palatino Linotype"/>
                <a:cs typeface="Palatino Linotype"/>
              </a:rPr>
              <a:t> </a:t>
            </a:r>
            <a:r>
              <a:rPr sz="3000" dirty="0">
                <a:latin typeface="Palatino Linotype"/>
                <a:cs typeface="Palatino Linotype"/>
              </a:rPr>
              <a:t>Enterprise</a:t>
            </a:r>
            <a:r>
              <a:rPr sz="3000" spc="-25" dirty="0">
                <a:latin typeface="Palatino Linotype"/>
                <a:cs typeface="Palatino Linotype"/>
              </a:rPr>
              <a:t> </a:t>
            </a:r>
            <a:r>
              <a:rPr sz="3000" spc="-5" dirty="0">
                <a:latin typeface="Palatino Linotype"/>
                <a:cs typeface="Palatino Linotype"/>
              </a:rPr>
              <a:t>Edition</a:t>
            </a:r>
            <a:r>
              <a:rPr sz="3000" spc="-15" dirty="0">
                <a:latin typeface="Palatino Linotype"/>
                <a:cs typeface="Palatino Linotype"/>
              </a:rPr>
              <a:t> </a:t>
            </a:r>
            <a:r>
              <a:rPr sz="3000" spc="20" dirty="0">
                <a:latin typeface="Palatino Linotype"/>
                <a:cs typeface="Palatino Linotype"/>
              </a:rPr>
              <a:t>(J2EE)</a:t>
            </a:r>
            <a:endParaRPr sz="3000" dirty="0">
              <a:latin typeface="Palatino Linotype"/>
              <a:cs typeface="Palatino Linotype"/>
            </a:endParaRPr>
          </a:p>
          <a:p>
            <a:pPr marL="756285" marR="17780" lvl="1" indent="-287020">
              <a:lnSpc>
                <a:spcPct val="100000"/>
              </a:lnSpc>
              <a:spcBef>
                <a:spcPts val="645"/>
              </a:spcBef>
              <a:buChar char="–"/>
              <a:tabLst>
                <a:tab pos="756285" algn="l"/>
                <a:tab pos="756920" algn="l"/>
              </a:tabLst>
            </a:pPr>
            <a:r>
              <a:rPr sz="2500" spc="-5" dirty="0">
                <a:latin typeface="Palatino Linotype"/>
                <a:cs typeface="Palatino Linotype"/>
              </a:rPr>
              <a:t>J2EE</a:t>
            </a:r>
            <a:r>
              <a:rPr sz="2500" spc="10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can</a:t>
            </a:r>
            <a:r>
              <a:rPr sz="2500" spc="10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be</a:t>
            </a:r>
            <a:r>
              <a:rPr sz="2500" spc="20" dirty="0">
                <a:latin typeface="Palatino Linotype"/>
                <a:cs typeface="Palatino Linotype"/>
              </a:rPr>
              <a:t> </a:t>
            </a:r>
            <a:r>
              <a:rPr sz="2500" spc="-10" dirty="0">
                <a:latin typeface="Palatino Linotype"/>
                <a:cs typeface="Palatino Linotype"/>
              </a:rPr>
              <a:t>used</a:t>
            </a:r>
            <a:r>
              <a:rPr sz="2500" spc="10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to</a:t>
            </a:r>
            <a:r>
              <a:rPr sz="2500" dirty="0">
                <a:latin typeface="Palatino Linotype"/>
                <a:cs typeface="Palatino Linotype"/>
              </a:rPr>
              <a:t> </a:t>
            </a:r>
            <a:r>
              <a:rPr sz="2500" spc="-10" dirty="0">
                <a:latin typeface="Palatino Linotype"/>
                <a:cs typeface="Palatino Linotype"/>
              </a:rPr>
              <a:t>develop server-side</a:t>
            </a:r>
            <a:r>
              <a:rPr sz="2500" spc="25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applications </a:t>
            </a:r>
            <a:r>
              <a:rPr sz="2500" spc="-610" dirty="0">
                <a:latin typeface="Palatino Linotype"/>
                <a:cs typeface="Palatino Linotype"/>
              </a:rPr>
              <a:t> </a:t>
            </a:r>
            <a:r>
              <a:rPr sz="2500" spc="-10" dirty="0">
                <a:latin typeface="Palatino Linotype"/>
                <a:cs typeface="Palatino Linotype"/>
              </a:rPr>
              <a:t>such</a:t>
            </a:r>
            <a:r>
              <a:rPr sz="2500" spc="20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as</a:t>
            </a:r>
            <a:r>
              <a:rPr sz="2500" spc="5" dirty="0">
                <a:latin typeface="Palatino Linotype"/>
                <a:cs typeface="Palatino Linotype"/>
              </a:rPr>
              <a:t> </a:t>
            </a:r>
            <a:r>
              <a:rPr sz="2500" spc="-25" dirty="0">
                <a:latin typeface="Palatino Linotype"/>
                <a:cs typeface="Palatino Linotype"/>
              </a:rPr>
              <a:t>Java</a:t>
            </a:r>
            <a:r>
              <a:rPr sz="2500" spc="10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servlets,</a:t>
            </a:r>
            <a:r>
              <a:rPr sz="2500" spc="10" dirty="0">
                <a:latin typeface="Palatino Linotype"/>
                <a:cs typeface="Palatino Linotype"/>
              </a:rPr>
              <a:t> </a:t>
            </a:r>
            <a:r>
              <a:rPr sz="2500" spc="-25" dirty="0">
                <a:latin typeface="Palatino Linotype"/>
                <a:cs typeface="Palatino Linotype"/>
              </a:rPr>
              <a:t>Java</a:t>
            </a:r>
            <a:r>
              <a:rPr sz="2500" spc="15" dirty="0">
                <a:latin typeface="Palatino Linotype"/>
                <a:cs typeface="Palatino Linotype"/>
              </a:rPr>
              <a:t> </a:t>
            </a:r>
            <a:r>
              <a:rPr sz="2500" spc="-15" dirty="0">
                <a:latin typeface="Palatino Linotype"/>
                <a:cs typeface="Palatino Linotype"/>
              </a:rPr>
              <a:t>ServerPages,</a:t>
            </a:r>
            <a:r>
              <a:rPr sz="2500" spc="20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and </a:t>
            </a:r>
            <a:r>
              <a:rPr sz="2500" spc="-25" dirty="0">
                <a:latin typeface="Palatino Linotype"/>
                <a:cs typeface="Palatino Linotype"/>
              </a:rPr>
              <a:t>Java </a:t>
            </a:r>
            <a:r>
              <a:rPr sz="2500" spc="-20" dirty="0">
                <a:latin typeface="Palatino Linotype"/>
                <a:cs typeface="Palatino Linotype"/>
              </a:rPr>
              <a:t> </a:t>
            </a:r>
            <a:r>
              <a:rPr sz="2500" spc="-10" dirty="0">
                <a:latin typeface="Palatino Linotype"/>
                <a:cs typeface="Palatino Linotype"/>
              </a:rPr>
              <a:t>ServerFaces.</a:t>
            </a:r>
            <a:endParaRPr sz="2500" dirty="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75000"/>
              <a:buFont typeface="PMingLiU-ExtB"/>
              <a:buChar char="□"/>
              <a:tabLst>
                <a:tab pos="355600" algn="l"/>
              </a:tabLst>
            </a:pPr>
            <a:r>
              <a:rPr sz="3000" spc="-25" dirty="0">
                <a:latin typeface="Palatino Linotype"/>
                <a:cs typeface="Palatino Linotype"/>
              </a:rPr>
              <a:t>Java</a:t>
            </a:r>
            <a:r>
              <a:rPr sz="3000" spc="5" dirty="0">
                <a:latin typeface="Palatino Linotype"/>
                <a:cs typeface="Palatino Linotype"/>
              </a:rPr>
              <a:t> </a:t>
            </a:r>
            <a:r>
              <a:rPr sz="3000" spc="-5" dirty="0">
                <a:latin typeface="Palatino Linotype"/>
                <a:cs typeface="Palatino Linotype"/>
              </a:rPr>
              <a:t>Micro</a:t>
            </a:r>
            <a:r>
              <a:rPr sz="3000" spc="5" dirty="0">
                <a:latin typeface="Palatino Linotype"/>
                <a:cs typeface="Palatino Linotype"/>
              </a:rPr>
              <a:t> </a:t>
            </a:r>
            <a:r>
              <a:rPr sz="3000" spc="-5" dirty="0">
                <a:latin typeface="Palatino Linotype"/>
                <a:cs typeface="Palatino Linotype"/>
              </a:rPr>
              <a:t>Edition</a:t>
            </a:r>
            <a:r>
              <a:rPr sz="3000" spc="-10" dirty="0">
                <a:latin typeface="Palatino Linotype"/>
                <a:cs typeface="Palatino Linotype"/>
              </a:rPr>
              <a:t> </a:t>
            </a:r>
            <a:r>
              <a:rPr sz="3000" spc="15" dirty="0">
                <a:latin typeface="Palatino Linotype"/>
                <a:cs typeface="Palatino Linotype"/>
              </a:rPr>
              <a:t>(J2ME).</a:t>
            </a:r>
            <a:endParaRPr sz="3000" dirty="0">
              <a:latin typeface="Palatino Linotype"/>
              <a:cs typeface="Palatino Linotype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45"/>
              </a:spcBef>
              <a:buChar char="–"/>
              <a:tabLst>
                <a:tab pos="756285" algn="l"/>
                <a:tab pos="756920" algn="l"/>
              </a:tabLst>
            </a:pPr>
            <a:r>
              <a:rPr sz="2500" spc="-5" dirty="0">
                <a:latin typeface="Palatino Linotype"/>
                <a:cs typeface="Palatino Linotype"/>
              </a:rPr>
              <a:t>J2ME</a:t>
            </a:r>
            <a:r>
              <a:rPr sz="2500" spc="10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can</a:t>
            </a:r>
            <a:r>
              <a:rPr sz="2500" spc="15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be</a:t>
            </a:r>
            <a:r>
              <a:rPr sz="2500" spc="15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used</a:t>
            </a:r>
            <a:r>
              <a:rPr sz="2500" spc="15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to</a:t>
            </a:r>
            <a:r>
              <a:rPr sz="2500" dirty="0">
                <a:latin typeface="Palatino Linotype"/>
                <a:cs typeface="Palatino Linotype"/>
              </a:rPr>
              <a:t> </a:t>
            </a:r>
            <a:r>
              <a:rPr sz="2500" spc="-10" dirty="0">
                <a:latin typeface="Palatino Linotype"/>
                <a:cs typeface="Palatino Linotype"/>
              </a:rPr>
              <a:t>develop</a:t>
            </a:r>
            <a:r>
              <a:rPr sz="2500" spc="-15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applications</a:t>
            </a:r>
            <a:r>
              <a:rPr sz="2500" spc="-10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for</a:t>
            </a:r>
            <a:r>
              <a:rPr sz="2500" spc="5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mobile </a:t>
            </a:r>
            <a:r>
              <a:rPr sz="2500" spc="-610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devices</a:t>
            </a:r>
            <a:r>
              <a:rPr sz="2500" dirty="0">
                <a:latin typeface="Palatino Linotype"/>
                <a:cs typeface="Palatino Linotype"/>
              </a:rPr>
              <a:t> </a:t>
            </a:r>
            <a:r>
              <a:rPr sz="2500" spc="-10" dirty="0">
                <a:latin typeface="Palatino Linotype"/>
                <a:cs typeface="Palatino Linotype"/>
              </a:rPr>
              <a:t>such</a:t>
            </a:r>
            <a:r>
              <a:rPr sz="2500" spc="20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as</a:t>
            </a:r>
            <a:r>
              <a:rPr sz="2500" spc="5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cell</a:t>
            </a:r>
            <a:r>
              <a:rPr sz="2500" spc="-10" dirty="0">
                <a:latin typeface="Palatino Linotype"/>
                <a:cs typeface="Palatino Linotype"/>
              </a:rPr>
              <a:t> </a:t>
            </a:r>
            <a:r>
              <a:rPr sz="2500" spc="-5" dirty="0">
                <a:latin typeface="Palatino Linotype"/>
                <a:cs typeface="Palatino Linotype"/>
              </a:rPr>
              <a:t>phones.</a:t>
            </a:r>
            <a:endParaRPr sz="25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79706" y="318007"/>
            <a:ext cx="4184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Popular</a:t>
            </a:r>
            <a:r>
              <a:rPr spc="-60" dirty="0"/>
              <a:t> </a:t>
            </a:r>
            <a:r>
              <a:rPr dirty="0"/>
              <a:t>Java</a:t>
            </a:r>
            <a:r>
              <a:rPr spc="-45" dirty="0"/>
              <a:t> </a:t>
            </a:r>
            <a:r>
              <a:rPr spc="-5" dirty="0"/>
              <a:t>IDEs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36575" y="1162621"/>
            <a:ext cx="3806825" cy="1300356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40"/>
              </a:spcBef>
              <a:buSzPct val="75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NetBea</a:t>
            </a:r>
            <a:r>
              <a:rPr lang="en-US" sz="3000" spc="-5" dirty="0">
                <a:latin typeface="Times New Roman"/>
                <a:cs typeface="Times New Roman"/>
              </a:rPr>
              <a:t>n</a:t>
            </a:r>
            <a:r>
              <a:rPr sz="3000" spc="-5" dirty="0">
                <a:latin typeface="Times New Roman"/>
                <a:cs typeface="Times New Roman"/>
              </a:rPr>
              <a:t>s</a:t>
            </a:r>
            <a:endParaRPr sz="30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SzPct val="75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Eclipse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428744"/>
            <a:ext cx="9131935" cy="2417445"/>
            <a:chOff x="0" y="4428744"/>
            <a:chExt cx="9131935" cy="2417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77012"/>
              <a:ext cx="9131808" cy="3687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4343" y="4428744"/>
              <a:ext cx="1639759" cy="20192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364730" y="6133338"/>
              <a:ext cx="165100" cy="295910"/>
            </a:xfrm>
            <a:custGeom>
              <a:avLst/>
              <a:gdLst/>
              <a:ahLst/>
              <a:cxnLst/>
              <a:rect l="l" t="t" r="r" b="b"/>
              <a:pathLst>
                <a:path w="165100" h="295910">
                  <a:moveTo>
                    <a:pt x="0" y="295656"/>
                  </a:moveTo>
                  <a:lnTo>
                    <a:pt x="16459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5323" y="6455664"/>
              <a:ext cx="957008" cy="1736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71509" y="4563618"/>
              <a:ext cx="58419" cy="113030"/>
            </a:xfrm>
            <a:custGeom>
              <a:avLst/>
              <a:gdLst/>
              <a:ahLst/>
              <a:cxnLst/>
              <a:rect l="l" t="t" r="r" b="b"/>
              <a:pathLst>
                <a:path w="58420" h="113029">
                  <a:moveTo>
                    <a:pt x="0" y="112775"/>
                  </a:moveTo>
                  <a:lnTo>
                    <a:pt x="5791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7456" y="4570476"/>
              <a:ext cx="1705355" cy="1703832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8367521" y="4368546"/>
            <a:ext cx="56515" cy="113030"/>
          </a:xfrm>
          <a:custGeom>
            <a:avLst/>
            <a:gdLst/>
            <a:ahLst/>
            <a:cxnLst/>
            <a:rect l="l" t="t" r="r" b="b"/>
            <a:pathLst>
              <a:path w="56515" h="113029">
                <a:moveTo>
                  <a:pt x="0" y="112775"/>
                </a:moveTo>
                <a:lnTo>
                  <a:pt x="56388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7077454" y="4748777"/>
            <a:ext cx="1472565" cy="1263650"/>
            <a:chOff x="7077454" y="4748777"/>
            <a:chExt cx="1472565" cy="1263650"/>
          </a:xfrm>
        </p:grpSpPr>
        <p:sp>
          <p:nvSpPr>
            <p:cNvPr id="11" name="object 11"/>
            <p:cNvSpPr/>
            <p:nvPr/>
          </p:nvSpPr>
          <p:spPr>
            <a:xfrm>
              <a:off x="7077443" y="5007863"/>
              <a:ext cx="1211580" cy="904240"/>
            </a:xfrm>
            <a:custGeom>
              <a:avLst/>
              <a:gdLst/>
              <a:ahLst/>
              <a:cxnLst/>
              <a:rect l="l" t="t" r="r" b="b"/>
              <a:pathLst>
                <a:path w="1211579" h="904239">
                  <a:moveTo>
                    <a:pt x="169176" y="45720"/>
                  </a:moveTo>
                  <a:lnTo>
                    <a:pt x="160032" y="45720"/>
                  </a:lnTo>
                  <a:lnTo>
                    <a:pt x="144792" y="60960"/>
                  </a:lnTo>
                  <a:lnTo>
                    <a:pt x="144792" y="70104"/>
                  </a:lnTo>
                  <a:lnTo>
                    <a:pt x="158508" y="70104"/>
                  </a:lnTo>
                  <a:lnTo>
                    <a:pt x="164604" y="62484"/>
                  </a:lnTo>
                  <a:lnTo>
                    <a:pt x="164604" y="53340"/>
                  </a:lnTo>
                  <a:lnTo>
                    <a:pt x="169176" y="53340"/>
                  </a:lnTo>
                  <a:lnTo>
                    <a:pt x="169176" y="45720"/>
                  </a:lnTo>
                  <a:close/>
                </a:path>
                <a:path w="1211579" h="904239">
                  <a:moveTo>
                    <a:pt x="202641" y="76962"/>
                  </a:moveTo>
                  <a:lnTo>
                    <a:pt x="190030" y="69024"/>
                  </a:lnTo>
                  <a:lnTo>
                    <a:pt x="190030" y="35687"/>
                  </a:lnTo>
                  <a:lnTo>
                    <a:pt x="196329" y="27749"/>
                  </a:lnTo>
                  <a:lnTo>
                    <a:pt x="185293" y="27749"/>
                  </a:lnTo>
                  <a:lnTo>
                    <a:pt x="191604" y="19812"/>
                  </a:lnTo>
                  <a:lnTo>
                    <a:pt x="183718" y="19812"/>
                  </a:lnTo>
                  <a:lnTo>
                    <a:pt x="174269" y="29337"/>
                  </a:lnTo>
                  <a:lnTo>
                    <a:pt x="174269" y="49974"/>
                  </a:lnTo>
                  <a:lnTo>
                    <a:pt x="178993" y="54737"/>
                  </a:lnTo>
                  <a:lnTo>
                    <a:pt x="178993" y="64262"/>
                  </a:lnTo>
                  <a:lnTo>
                    <a:pt x="175844" y="64262"/>
                  </a:lnTo>
                  <a:lnTo>
                    <a:pt x="167957" y="72199"/>
                  </a:lnTo>
                  <a:lnTo>
                    <a:pt x="167957" y="80137"/>
                  </a:lnTo>
                  <a:lnTo>
                    <a:pt x="158496" y="94424"/>
                  </a:lnTo>
                  <a:lnTo>
                    <a:pt x="191604" y="94424"/>
                  </a:lnTo>
                  <a:lnTo>
                    <a:pt x="202641" y="76962"/>
                  </a:lnTo>
                  <a:close/>
                </a:path>
                <a:path w="1211579" h="904239">
                  <a:moveTo>
                    <a:pt x="275767" y="239268"/>
                  </a:moveTo>
                  <a:lnTo>
                    <a:pt x="249948" y="239268"/>
                  </a:lnTo>
                  <a:lnTo>
                    <a:pt x="275767" y="263652"/>
                  </a:lnTo>
                  <a:lnTo>
                    <a:pt x="275767" y="239268"/>
                  </a:lnTo>
                  <a:close/>
                </a:path>
                <a:path w="1211579" h="904239">
                  <a:moveTo>
                    <a:pt x="399237" y="0"/>
                  </a:moveTo>
                  <a:lnTo>
                    <a:pt x="299567" y="0"/>
                  </a:lnTo>
                  <a:lnTo>
                    <a:pt x="299567" y="15925"/>
                  </a:lnTo>
                  <a:lnTo>
                    <a:pt x="305892" y="22301"/>
                  </a:lnTo>
                  <a:lnTo>
                    <a:pt x="337540" y="22301"/>
                  </a:lnTo>
                  <a:lnTo>
                    <a:pt x="337540" y="31851"/>
                  </a:lnTo>
                  <a:lnTo>
                    <a:pt x="313804" y="31851"/>
                  </a:lnTo>
                  <a:lnTo>
                    <a:pt x="313804" y="58940"/>
                  </a:lnTo>
                  <a:lnTo>
                    <a:pt x="304317" y="46189"/>
                  </a:lnTo>
                  <a:lnTo>
                    <a:pt x="304317" y="63715"/>
                  </a:lnTo>
                  <a:lnTo>
                    <a:pt x="290080" y="79641"/>
                  </a:lnTo>
                  <a:lnTo>
                    <a:pt x="282168" y="70078"/>
                  </a:lnTo>
                  <a:lnTo>
                    <a:pt x="267931" y="81229"/>
                  </a:lnTo>
                  <a:lnTo>
                    <a:pt x="266344" y="78054"/>
                  </a:lnTo>
                  <a:lnTo>
                    <a:pt x="248945" y="78054"/>
                  </a:lnTo>
                  <a:lnTo>
                    <a:pt x="258432" y="66903"/>
                  </a:lnTo>
                  <a:lnTo>
                    <a:pt x="258432" y="62115"/>
                  </a:lnTo>
                  <a:lnTo>
                    <a:pt x="248945" y="54152"/>
                  </a:lnTo>
                  <a:lnTo>
                    <a:pt x="248945" y="41414"/>
                  </a:lnTo>
                  <a:lnTo>
                    <a:pt x="237871" y="54152"/>
                  </a:lnTo>
                  <a:lnTo>
                    <a:pt x="237871" y="78054"/>
                  </a:lnTo>
                  <a:lnTo>
                    <a:pt x="225209" y="78054"/>
                  </a:lnTo>
                  <a:lnTo>
                    <a:pt x="207810" y="95567"/>
                  </a:lnTo>
                  <a:lnTo>
                    <a:pt x="201485" y="95567"/>
                  </a:lnTo>
                  <a:lnTo>
                    <a:pt x="191998" y="106718"/>
                  </a:lnTo>
                  <a:lnTo>
                    <a:pt x="157187" y="106718"/>
                  </a:lnTo>
                  <a:lnTo>
                    <a:pt x="169849" y="122643"/>
                  </a:lnTo>
                  <a:lnTo>
                    <a:pt x="169849" y="148132"/>
                  </a:lnTo>
                  <a:lnTo>
                    <a:pt x="157187" y="162471"/>
                  </a:lnTo>
                  <a:lnTo>
                    <a:pt x="144538" y="148132"/>
                  </a:lnTo>
                  <a:lnTo>
                    <a:pt x="117640" y="148132"/>
                  </a:lnTo>
                  <a:lnTo>
                    <a:pt x="117640" y="165658"/>
                  </a:lnTo>
                  <a:lnTo>
                    <a:pt x="109728" y="176809"/>
                  </a:lnTo>
                  <a:lnTo>
                    <a:pt x="109728" y="200698"/>
                  </a:lnTo>
                  <a:lnTo>
                    <a:pt x="125552" y="219811"/>
                  </a:lnTo>
                  <a:lnTo>
                    <a:pt x="150863" y="219811"/>
                  </a:lnTo>
                  <a:lnTo>
                    <a:pt x="188823" y="173621"/>
                  </a:lnTo>
                  <a:lnTo>
                    <a:pt x="223634" y="173621"/>
                  </a:lnTo>
                  <a:lnTo>
                    <a:pt x="228384" y="164058"/>
                  </a:lnTo>
                  <a:lnTo>
                    <a:pt x="236283" y="173621"/>
                  </a:lnTo>
                  <a:lnTo>
                    <a:pt x="234708" y="183172"/>
                  </a:lnTo>
                  <a:lnTo>
                    <a:pt x="266344" y="215036"/>
                  </a:lnTo>
                  <a:lnTo>
                    <a:pt x="266344" y="227774"/>
                  </a:lnTo>
                  <a:lnTo>
                    <a:pt x="274256" y="222999"/>
                  </a:lnTo>
                  <a:lnTo>
                    <a:pt x="269506" y="215036"/>
                  </a:lnTo>
                  <a:lnTo>
                    <a:pt x="274256" y="210248"/>
                  </a:lnTo>
                  <a:lnTo>
                    <a:pt x="279006" y="215036"/>
                  </a:lnTo>
                  <a:lnTo>
                    <a:pt x="282168" y="213436"/>
                  </a:lnTo>
                  <a:lnTo>
                    <a:pt x="248945" y="172021"/>
                  </a:lnTo>
                  <a:lnTo>
                    <a:pt x="248945" y="157695"/>
                  </a:lnTo>
                  <a:lnTo>
                    <a:pt x="258432" y="157695"/>
                  </a:lnTo>
                  <a:lnTo>
                    <a:pt x="258432" y="165658"/>
                  </a:lnTo>
                  <a:lnTo>
                    <a:pt x="290080" y="202285"/>
                  </a:lnTo>
                  <a:lnTo>
                    <a:pt x="290080" y="213436"/>
                  </a:lnTo>
                  <a:lnTo>
                    <a:pt x="304317" y="229362"/>
                  </a:lnTo>
                  <a:lnTo>
                    <a:pt x="301155" y="232549"/>
                  </a:lnTo>
                  <a:lnTo>
                    <a:pt x="310642" y="245300"/>
                  </a:lnTo>
                  <a:lnTo>
                    <a:pt x="326466" y="227774"/>
                  </a:lnTo>
                  <a:lnTo>
                    <a:pt x="316966" y="216623"/>
                  </a:lnTo>
                  <a:lnTo>
                    <a:pt x="326466" y="207073"/>
                  </a:lnTo>
                  <a:lnTo>
                    <a:pt x="337540" y="207073"/>
                  </a:lnTo>
                  <a:lnTo>
                    <a:pt x="343865" y="200698"/>
                  </a:lnTo>
                  <a:lnTo>
                    <a:pt x="351777" y="200698"/>
                  </a:lnTo>
                  <a:lnTo>
                    <a:pt x="342277" y="186359"/>
                  </a:lnTo>
                  <a:lnTo>
                    <a:pt x="347027" y="179984"/>
                  </a:lnTo>
                  <a:lnTo>
                    <a:pt x="347027" y="156095"/>
                  </a:lnTo>
                  <a:lnTo>
                    <a:pt x="358101" y="143357"/>
                  </a:lnTo>
                  <a:lnTo>
                    <a:pt x="362851" y="148132"/>
                  </a:lnTo>
                  <a:lnTo>
                    <a:pt x="372338" y="148132"/>
                  </a:lnTo>
                  <a:lnTo>
                    <a:pt x="367588" y="154508"/>
                  </a:lnTo>
                  <a:lnTo>
                    <a:pt x="377088" y="164058"/>
                  </a:lnTo>
                  <a:lnTo>
                    <a:pt x="381825" y="156095"/>
                  </a:lnTo>
                  <a:lnTo>
                    <a:pt x="389737" y="156095"/>
                  </a:lnTo>
                  <a:lnTo>
                    <a:pt x="389737" y="151320"/>
                  </a:lnTo>
                  <a:lnTo>
                    <a:pt x="386575" y="151320"/>
                  </a:lnTo>
                  <a:lnTo>
                    <a:pt x="380250" y="148132"/>
                  </a:lnTo>
                  <a:lnTo>
                    <a:pt x="394487" y="129019"/>
                  </a:lnTo>
                  <a:lnTo>
                    <a:pt x="394487" y="156095"/>
                  </a:lnTo>
                  <a:lnTo>
                    <a:pt x="399237" y="156095"/>
                  </a:lnTo>
                  <a:lnTo>
                    <a:pt x="399237" y="0"/>
                  </a:lnTo>
                  <a:close/>
                </a:path>
                <a:path w="1211579" h="904239">
                  <a:moveTo>
                    <a:pt x="399249" y="190500"/>
                  </a:moveTo>
                  <a:lnTo>
                    <a:pt x="377342" y="190500"/>
                  </a:lnTo>
                  <a:lnTo>
                    <a:pt x="364820" y="205003"/>
                  </a:lnTo>
                  <a:lnTo>
                    <a:pt x="356984" y="205003"/>
                  </a:lnTo>
                  <a:lnTo>
                    <a:pt x="350723" y="211442"/>
                  </a:lnTo>
                  <a:lnTo>
                    <a:pt x="342900" y="211442"/>
                  </a:lnTo>
                  <a:lnTo>
                    <a:pt x="342900" y="230771"/>
                  </a:lnTo>
                  <a:lnTo>
                    <a:pt x="355422" y="245275"/>
                  </a:lnTo>
                  <a:lnTo>
                    <a:pt x="388289" y="245275"/>
                  </a:lnTo>
                  <a:lnTo>
                    <a:pt x="399249" y="230771"/>
                  </a:lnTo>
                  <a:lnTo>
                    <a:pt x="399249" y="190500"/>
                  </a:lnTo>
                  <a:close/>
                </a:path>
                <a:path w="1211579" h="904239">
                  <a:moveTo>
                    <a:pt x="512000" y="470852"/>
                  </a:moveTo>
                  <a:lnTo>
                    <a:pt x="473964" y="493052"/>
                  </a:lnTo>
                  <a:lnTo>
                    <a:pt x="440677" y="483539"/>
                  </a:lnTo>
                  <a:lnTo>
                    <a:pt x="445427" y="462927"/>
                  </a:lnTo>
                  <a:lnTo>
                    <a:pt x="412140" y="440740"/>
                  </a:lnTo>
                  <a:lnTo>
                    <a:pt x="396290" y="385241"/>
                  </a:lnTo>
                  <a:lnTo>
                    <a:pt x="364578" y="340855"/>
                  </a:lnTo>
                  <a:lnTo>
                    <a:pt x="364578" y="310730"/>
                  </a:lnTo>
                  <a:lnTo>
                    <a:pt x="347154" y="309143"/>
                  </a:lnTo>
                  <a:lnTo>
                    <a:pt x="336054" y="313905"/>
                  </a:lnTo>
                  <a:lnTo>
                    <a:pt x="288493" y="296468"/>
                  </a:lnTo>
                  <a:lnTo>
                    <a:pt x="275818" y="309143"/>
                  </a:lnTo>
                  <a:lnTo>
                    <a:pt x="264718" y="325005"/>
                  </a:lnTo>
                  <a:lnTo>
                    <a:pt x="239356" y="296468"/>
                  </a:lnTo>
                  <a:lnTo>
                    <a:pt x="213995" y="288544"/>
                  </a:lnTo>
                  <a:lnTo>
                    <a:pt x="212407" y="252069"/>
                  </a:lnTo>
                  <a:lnTo>
                    <a:pt x="175958" y="258419"/>
                  </a:lnTo>
                  <a:lnTo>
                    <a:pt x="152171" y="250494"/>
                  </a:lnTo>
                  <a:lnTo>
                    <a:pt x="120472" y="236220"/>
                  </a:lnTo>
                  <a:lnTo>
                    <a:pt x="112547" y="253657"/>
                  </a:lnTo>
                  <a:lnTo>
                    <a:pt x="71335" y="288544"/>
                  </a:lnTo>
                  <a:lnTo>
                    <a:pt x="63411" y="320243"/>
                  </a:lnTo>
                  <a:lnTo>
                    <a:pt x="33286" y="344030"/>
                  </a:lnTo>
                  <a:lnTo>
                    <a:pt x="12687" y="388416"/>
                  </a:lnTo>
                  <a:lnTo>
                    <a:pt x="12687" y="416953"/>
                  </a:lnTo>
                  <a:lnTo>
                    <a:pt x="0" y="464515"/>
                  </a:lnTo>
                  <a:lnTo>
                    <a:pt x="17437" y="485127"/>
                  </a:lnTo>
                  <a:lnTo>
                    <a:pt x="63411" y="545376"/>
                  </a:lnTo>
                  <a:lnTo>
                    <a:pt x="76085" y="537438"/>
                  </a:lnTo>
                  <a:lnTo>
                    <a:pt x="156933" y="537438"/>
                  </a:lnTo>
                  <a:lnTo>
                    <a:pt x="194970" y="551713"/>
                  </a:lnTo>
                  <a:lnTo>
                    <a:pt x="191808" y="599274"/>
                  </a:lnTo>
                  <a:lnTo>
                    <a:pt x="218757" y="661111"/>
                  </a:lnTo>
                  <a:lnTo>
                    <a:pt x="217170" y="678548"/>
                  </a:lnTo>
                  <a:lnTo>
                    <a:pt x="228257" y="697572"/>
                  </a:lnTo>
                  <a:lnTo>
                    <a:pt x="210820" y="741959"/>
                  </a:lnTo>
                  <a:lnTo>
                    <a:pt x="231432" y="797445"/>
                  </a:lnTo>
                  <a:lnTo>
                    <a:pt x="242531" y="841844"/>
                  </a:lnTo>
                  <a:lnTo>
                    <a:pt x="256794" y="868794"/>
                  </a:lnTo>
                  <a:lnTo>
                    <a:pt x="271056" y="903668"/>
                  </a:lnTo>
                  <a:lnTo>
                    <a:pt x="298005" y="898918"/>
                  </a:lnTo>
                  <a:lnTo>
                    <a:pt x="342392" y="873544"/>
                  </a:lnTo>
                  <a:lnTo>
                    <a:pt x="363004" y="841844"/>
                  </a:lnTo>
                  <a:lnTo>
                    <a:pt x="361416" y="821232"/>
                  </a:lnTo>
                  <a:lnTo>
                    <a:pt x="388366" y="805370"/>
                  </a:lnTo>
                  <a:lnTo>
                    <a:pt x="383603" y="775258"/>
                  </a:lnTo>
                  <a:lnTo>
                    <a:pt x="423240" y="727697"/>
                  </a:lnTo>
                  <a:lnTo>
                    <a:pt x="429577" y="688060"/>
                  </a:lnTo>
                  <a:lnTo>
                    <a:pt x="418477" y="675373"/>
                  </a:lnTo>
                  <a:lnTo>
                    <a:pt x="423240" y="659523"/>
                  </a:lnTo>
                  <a:lnTo>
                    <a:pt x="413727" y="645248"/>
                  </a:lnTo>
                  <a:lnTo>
                    <a:pt x="443839" y="607199"/>
                  </a:lnTo>
                  <a:lnTo>
                    <a:pt x="443839" y="588175"/>
                  </a:lnTo>
                  <a:lnTo>
                    <a:pt x="485051" y="556463"/>
                  </a:lnTo>
                  <a:lnTo>
                    <a:pt x="512000" y="470852"/>
                  </a:lnTo>
                  <a:close/>
                </a:path>
                <a:path w="1211579" h="904239">
                  <a:moveTo>
                    <a:pt x="1211503" y="429475"/>
                  </a:moveTo>
                  <a:lnTo>
                    <a:pt x="1196975" y="424688"/>
                  </a:lnTo>
                  <a:lnTo>
                    <a:pt x="1196975" y="418299"/>
                  </a:lnTo>
                  <a:lnTo>
                    <a:pt x="1200200" y="410324"/>
                  </a:lnTo>
                  <a:lnTo>
                    <a:pt x="1196975" y="402336"/>
                  </a:lnTo>
                  <a:lnTo>
                    <a:pt x="1190523" y="405523"/>
                  </a:lnTo>
                  <a:lnTo>
                    <a:pt x="1185684" y="418299"/>
                  </a:lnTo>
                  <a:lnTo>
                    <a:pt x="1190523" y="424688"/>
                  </a:lnTo>
                  <a:lnTo>
                    <a:pt x="1185684" y="429475"/>
                  </a:lnTo>
                  <a:lnTo>
                    <a:pt x="1190523" y="434263"/>
                  </a:lnTo>
                  <a:lnTo>
                    <a:pt x="1200200" y="429475"/>
                  </a:lnTo>
                  <a:lnTo>
                    <a:pt x="1211503" y="434263"/>
                  </a:lnTo>
                  <a:lnTo>
                    <a:pt x="1211503" y="429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65592" y="5550405"/>
              <a:ext cx="76136" cy="1096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19510" y="5593074"/>
              <a:ext cx="132524" cy="10509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10628" y="4748777"/>
              <a:ext cx="1239520" cy="876300"/>
            </a:xfrm>
            <a:custGeom>
              <a:avLst/>
              <a:gdLst/>
              <a:ahLst/>
              <a:cxnLst/>
              <a:rect l="l" t="t" r="r" b="b"/>
              <a:pathLst>
                <a:path w="1239520" h="876300">
                  <a:moveTo>
                    <a:pt x="763041" y="0"/>
                  </a:moveTo>
                  <a:lnTo>
                    <a:pt x="653580" y="31750"/>
                  </a:lnTo>
                  <a:lnTo>
                    <a:pt x="605993" y="7937"/>
                  </a:lnTo>
                  <a:lnTo>
                    <a:pt x="523494" y="25400"/>
                  </a:lnTo>
                  <a:lnTo>
                    <a:pt x="523494" y="71437"/>
                  </a:lnTo>
                  <a:lnTo>
                    <a:pt x="342658" y="150812"/>
                  </a:lnTo>
                  <a:lnTo>
                    <a:pt x="290309" y="219062"/>
                  </a:lnTo>
                  <a:lnTo>
                    <a:pt x="253822" y="195249"/>
                  </a:lnTo>
                  <a:lnTo>
                    <a:pt x="253822" y="173024"/>
                  </a:lnTo>
                  <a:lnTo>
                    <a:pt x="272859" y="141287"/>
                  </a:lnTo>
                  <a:lnTo>
                    <a:pt x="298234" y="125412"/>
                  </a:lnTo>
                  <a:lnTo>
                    <a:pt x="272859" y="125412"/>
                  </a:lnTo>
                  <a:lnTo>
                    <a:pt x="233197" y="169862"/>
                  </a:lnTo>
                  <a:lnTo>
                    <a:pt x="245884" y="195249"/>
                  </a:lnTo>
                  <a:lnTo>
                    <a:pt x="155460" y="230174"/>
                  </a:lnTo>
                  <a:lnTo>
                    <a:pt x="133248" y="203187"/>
                  </a:lnTo>
                  <a:lnTo>
                    <a:pt x="150710" y="206362"/>
                  </a:lnTo>
                  <a:lnTo>
                    <a:pt x="160223" y="206362"/>
                  </a:lnTo>
                  <a:lnTo>
                    <a:pt x="155460" y="182549"/>
                  </a:lnTo>
                  <a:lnTo>
                    <a:pt x="112636" y="152400"/>
                  </a:lnTo>
                  <a:lnTo>
                    <a:pt x="69799" y="177787"/>
                  </a:lnTo>
                  <a:lnTo>
                    <a:pt x="34899" y="230174"/>
                  </a:lnTo>
                  <a:lnTo>
                    <a:pt x="0" y="257162"/>
                  </a:lnTo>
                  <a:lnTo>
                    <a:pt x="50761" y="257162"/>
                  </a:lnTo>
                  <a:lnTo>
                    <a:pt x="61874" y="238112"/>
                  </a:lnTo>
                  <a:lnTo>
                    <a:pt x="95186" y="206362"/>
                  </a:lnTo>
                  <a:lnTo>
                    <a:pt x="96774" y="219062"/>
                  </a:lnTo>
                  <a:lnTo>
                    <a:pt x="68211" y="257162"/>
                  </a:lnTo>
                  <a:lnTo>
                    <a:pt x="168160" y="257162"/>
                  </a:lnTo>
                  <a:lnTo>
                    <a:pt x="168160" y="417487"/>
                  </a:lnTo>
                  <a:lnTo>
                    <a:pt x="188772" y="438124"/>
                  </a:lnTo>
                  <a:lnTo>
                    <a:pt x="168160" y="447649"/>
                  </a:lnTo>
                  <a:lnTo>
                    <a:pt x="168160" y="492099"/>
                  </a:lnTo>
                  <a:lnTo>
                    <a:pt x="172910" y="531774"/>
                  </a:lnTo>
                  <a:lnTo>
                    <a:pt x="134835" y="563524"/>
                  </a:lnTo>
                  <a:lnTo>
                    <a:pt x="144360" y="590511"/>
                  </a:lnTo>
                  <a:lnTo>
                    <a:pt x="215747" y="688936"/>
                  </a:lnTo>
                  <a:lnTo>
                    <a:pt x="215747" y="717499"/>
                  </a:lnTo>
                  <a:lnTo>
                    <a:pt x="264922" y="706386"/>
                  </a:lnTo>
                  <a:lnTo>
                    <a:pt x="315683" y="657186"/>
                  </a:lnTo>
                  <a:lnTo>
                    <a:pt x="298234" y="657186"/>
                  </a:lnTo>
                  <a:lnTo>
                    <a:pt x="249059" y="620674"/>
                  </a:lnTo>
                  <a:lnTo>
                    <a:pt x="253822" y="580986"/>
                  </a:lnTo>
                  <a:lnTo>
                    <a:pt x="312508" y="620674"/>
                  </a:lnTo>
                  <a:lnTo>
                    <a:pt x="382308" y="620674"/>
                  </a:lnTo>
                  <a:lnTo>
                    <a:pt x="437832" y="660361"/>
                  </a:lnTo>
                  <a:lnTo>
                    <a:pt x="423557" y="692111"/>
                  </a:lnTo>
                  <a:lnTo>
                    <a:pt x="460044" y="693699"/>
                  </a:lnTo>
                  <a:lnTo>
                    <a:pt x="472732" y="674649"/>
                  </a:lnTo>
                  <a:lnTo>
                    <a:pt x="472732" y="725436"/>
                  </a:lnTo>
                  <a:lnTo>
                    <a:pt x="536194" y="841324"/>
                  </a:lnTo>
                  <a:lnTo>
                    <a:pt x="553643" y="841324"/>
                  </a:lnTo>
                  <a:lnTo>
                    <a:pt x="572681" y="785761"/>
                  </a:lnTo>
                  <a:lnTo>
                    <a:pt x="564743" y="757186"/>
                  </a:lnTo>
                  <a:lnTo>
                    <a:pt x="620268" y="679411"/>
                  </a:lnTo>
                  <a:lnTo>
                    <a:pt x="663105" y="676236"/>
                  </a:lnTo>
                  <a:lnTo>
                    <a:pt x="721791" y="712736"/>
                  </a:lnTo>
                  <a:lnTo>
                    <a:pt x="769391" y="850849"/>
                  </a:lnTo>
                  <a:lnTo>
                    <a:pt x="809040" y="876236"/>
                  </a:lnTo>
                  <a:lnTo>
                    <a:pt x="785253" y="834974"/>
                  </a:lnTo>
                  <a:lnTo>
                    <a:pt x="756691" y="806399"/>
                  </a:lnTo>
                  <a:lnTo>
                    <a:pt x="761453" y="774649"/>
                  </a:lnTo>
                  <a:lnTo>
                    <a:pt x="799528" y="804811"/>
                  </a:lnTo>
                  <a:lnTo>
                    <a:pt x="832840" y="749249"/>
                  </a:lnTo>
                  <a:lnTo>
                    <a:pt x="831253" y="701624"/>
                  </a:lnTo>
                  <a:lnTo>
                    <a:pt x="807453" y="666711"/>
                  </a:lnTo>
                  <a:lnTo>
                    <a:pt x="855052" y="671474"/>
                  </a:lnTo>
                  <a:lnTo>
                    <a:pt x="910577" y="647661"/>
                  </a:lnTo>
                  <a:lnTo>
                    <a:pt x="942301" y="565111"/>
                  </a:lnTo>
                  <a:lnTo>
                    <a:pt x="932776" y="534949"/>
                  </a:lnTo>
                  <a:lnTo>
                    <a:pt x="907402" y="474637"/>
                  </a:lnTo>
                  <a:lnTo>
                    <a:pt x="935951" y="457174"/>
                  </a:lnTo>
                  <a:lnTo>
                    <a:pt x="954989" y="469874"/>
                  </a:lnTo>
                  <a:lnTo>
                    <a:pt x="954989" y="477812"/>
                  </a:lnTo>
                  <a:lnTo>
                    <a:pt x="959751" y="500037"/>
                  </a:lnTo>
                  <a:lnTo>
                    <a:pt x="975613" y="474637"/>
                  </a:lnTo>
                  <a:lnTo>
                    <a:pt x="951814" y="438124"/>
                  </a:lnTo>
                  <a:lnTo>
                    <a:pt x="980376" y="417487"/>
                  </a:lnTo>
                  <a:lnTo>
                    <a:pt x="1002576" y="361924"/>
                  </a:lnTo>
                  <a:lnTo>
                    <a:pt x="1007338" y="311137"/>
                  </a:lnTo>
                  <a:lnTo>
                    <a:pt x="988301" y="311137"/>
                  </a:lnTo>
                  <a:lnTo>
                    <a:pt x="1005751" y="233349"/>
                  </a:lnTo>
                  <a:lnTo>
                    <a:pt x="1031138" y="263512"/>
                  </a:lnTo>
                  <a:lnTo>
                    <a:pt x="1056513" y="244462"/>
                  </a:lnTo>
                  <a:lnTo>
                    <a:pt x="1089825" y="209537"/>
                  </a:lnTo>
                  <a:lnTo>
                    <a:pt x="1093000" y="277799"/>
                  </a:lnTo>
                  <a:lnTo>
                    <a:pt x="1075550" y="311137"/>
                  </a:lnTo>
                  <a:lnTo>
                    <a:pt x="1088250" y="346049"/>
                  </a:lnTo>
                  <a:lnTo>
                    <a:pt x="1121562" y="307962"/>
                  </a:lnTo>
                  <a:lnTo>
                    <a:pt x="1123149" y="250812"/>
                  </a:lnTo>
                  <a:lnTo>
                    <a:pt x="1159637" y="234937"/>
                  </a:lnTo>
                  <a:lnTo>
                    <a:pt x="1145349" y="206362"/>
                  </a:lnTo>
                  <a:lnTo>
                    <a:pt x="1229436" y="177787"/>
                  </a:lnTo>
                  <a:lnTo>
                    <a:pt x="1238948" y="133350"/>
                  </a:lnTo>
                  <a:lnTo>
                    <a:pt x="1139012" y="103187"/>
                  </a:lnTo>
                  <a:lnTo>
                    <a:pt x="1007338" y="109537"/>
                  </a:lnTo>
                  <a:lnTo>
                    <a:pt x="954989" y="80962"/>
                  </a:lnTo>
                  <a:lnTo>
                    <a:pt x="870915" y="96837"/>
                  </a:lnTo>
                  <a:lnTo>
                    <a:pt x="797941" y="15875"/>
                  </a:lnTo>
                  <a:lnTo>
                    <a:pt x="763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9033" y="5106923"/>
              <a:ext cx="105117" cy="1782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885182" y="5585459"/>
              <a:ext cx="26034" cy="40005"/>
            </a:xfrm>
            <a:custGeom>
              <a:avLst/>
              <a:gdLst/>
              <a:ahLst/>
              <a:cxnLst/>
              <a:rect l="l" t="t" r="r" b="b"/>
              <a:pathLst>
                <a:path w="26034" h="40004">
                  <a:moveTo>
                    <a:pt x="12903" y="0"/>
                  </a:moveTo>
                  <a:lnTo>
                    <a:pt x="0" y="17411"/>
                  </a:lnTo>
                  <a:lnTo>
                    <a:pt x="8064" y="39560"/>
                  </a:lnTo>
                  <a:lnTo>
                    <a:pt x="25806" y="23736"/>
                  </a:lnTo>
                  <a:lnTo>
                    <a:pt x="129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46720" y="5628131"/>
              <a:ext cx="249872" cy="10661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522451" y="5693676"/>
              <a:ext cx="992505" cy="318770"/>
            </a:xfrm>
            <a:custGeom>
              <a:avLst/>
              <a:gdLst/>
              <a:ahLst/>
              <a:cxnLst/>
              <a:rect l="l" t="t" r="r" b="b"/>
              <a:pathLst>
                <a:path w="992504" h="318770">
                  <a:moveTo>
                    <a:pt x="28879" y="48120"/>
                  </a:moveTo>
                  <a:lnTo>
                    <a:pt x="22466" y="0"/>
                  </a:lnTo>
                  <a:lnTo>
                    <a:pt x="14439" y="32080"/>
                  </a:lnTo>
                  <a:lnTo>
                    <a:pt x="3213" y="41706"/>
                  </a:lnTo>
                  <a:lnTo>
                    <a:pt x="4813" y="72186"/>
                  </a:lnTo>
                  <a:lnTo>
                    <a:pt x="0" y="91440"/>
                  </a:lnTo>
                  <a:lnTo>
                    <a:pt x="0" y="120307"/>
                  </a:lnTo>
                  <a:lnTo>
                    <a:pt x="19253" y="107480"/>
                  </a:lnTo>
                  <a:lnTo>
                    <a:pt x="28879" y="48120"/>
                  </a:lnTo>
                  <a:close/>
                </a:path>
                <a:path w="992504" h="318770">
                  <a:moveTo>
                    <a:pt x="964603" y="288023"/>
                  </a:moveTo>
                  <a:lnTo>
                    <a:pt x="958151" y="291223"/>
                  </a:lnTo>
                  <a:lnTo>
                    <a:pt x="951699" y="291223"/>
                  </a:lnTo>
                  <a:lnTo>
                    <a:pt x="942022" y="288023"/>
                  </a:lnTo>
                  <a:lnTo>
                    <a:pt x="938796" y="288023"/>
                  </a:lnTo>
                  <a:lnTo>
                    <a:pt x="940409" y="296024"/>
                  </a:lnTo>
                  <a:lnTo>
                    <a:pt x="942022" y="300824"/>
                  </a:lnTo>
                  <a:lnTo>
                    <a:pt x="942022" y="308825"/>
                  </a:lnTo>
                  <a:lnTo>
                    <a:pt x="951699" y="313626"/>
                  </a:lnTo>
                  <a:lnTo>
                    <a:pt x="956538" y="318427"/>
                  </a:lnTo>
                  <a:lnTo>
                    <a:pt x="956538" y="313626"/>
                  </a:lnTo>
                  <a:lnTo>
                    <a:pt x="958151" y="313626"/>
                  </a:lnTo>
                  <a:lnTo>
                    <a:pt x="958151" y="308825"/>
                  </a:lnTo>
                  <a:lnTo>
                    <a:pt x="961377" y="304025"/>
                  </a:lnTo>
                  <a:lnTo>
                    <a:pt x="964603" y="300824"/>
                  </a:lnTo>
                  <a:lnTo>
                    <a:pt x="964603" y="288023"/>
                  </a:lnTo>
                  <a:close/>
                </a:path>
                <a:path w="992504" h="318770">
                  <a:moveTo>
                    <a:pt x="992060" y="158089"/>
                  </a:moveTo>
                  <a:lnTo>
                    <a:pt x="987272" y="137414"/>
                  </a:lnTo>
                  <a:lnTo>
                    <a:pt x="974509" y="126276"/>
                  </a:lnTo>
                  <a:lnTo>
                    <a:pt x="972908" y="116725"/>
                  </a:lnTo>
                  <a:lnTo>
                    <a:pt x="958545" y="97637"/>
                  </a:lnTo>
                  <a:lnTo>
                    <a:pt x="947369" y="91274"/>
                  </a:lnTo>
                  <a:lnTo>
                    <a:pt x="939393" y="65811"/>
                  </a:lnTo>
                  <a:lnTo>
                    <a:pt x="934605" y="46723"/>
                  </a:lnTo>
                  <a:lnTo>
                    <a:pt x="926617" y="41948"/>
                  </a:lnTo>
                  <a:lnTo>
                    <a:pt x="918641" y="22847"/>
                  </a:lnTo>
                  <a:lnTo>
                    <a:pt x="913853" y="24447"/>
                  </a:lnTo>
                  <a:lnTo>
                    <a:pt x="910653" y="40360"/>
                  </a:lnTo>
                  <a:lnTo>
                    <a:pt x="913853" y="49898"/>
                  </a:lnTo>
                  <a:lnTo>
                    <a:pt x="909066" y="70586"/>
                  </a:lnTo>
                  <a:lnTo>
                    <a:pt x="899490" y="70586"/>
                  </a:lnTo>
                  <a:lnTo>
                    <a:pt x="888314" y="61036"/>
                  </a:lnTo>
                  <a:lnTo>
                    <a:pt x="880325" y="27622"/>
                  </a:lnTo>
                  <a:lnTo>
                    <a:pt x="865962" y="30810"/>
                  </a:lnTo>
                  <a:lnTo>
                    <a:pt x="848410" y="24447"/>
                  </a:lnTo>
                  <a:lnTo>
                    <a:pt x="851598" y="33985"/>
                  </a:lnTo>
                  <a:lnTo>
                    <a:pt x="838835" y="37172"/>
                  </a:lnTo>
                  <a:lnTo>
                    <a:pt x="835634" y="49898"/>
                  </a:lnTo>
                  <a:lnTo>
                    <a:pt x="822871" y="54673"/>
                  </a:lnTo>
                  <a:lnTo>
                    <a:pt x="811695" y="46723"/>
                  </a:lnTo>
                  <a:lnTo>
                    <a:pt x="790943" y="62623"/>
                  </a:lnTo>
                  <a:lnTo>
                    <a:pt x="787755" y="70586"/>
                  </a:lnTo>
                  <a:lnTo>
                    <a:pt x="786155" y="65811"/>
                  </a:lnTo>
                  <a:lnTo>
                    <a:pt x="778179" y="68999"/>
                  </a:lnTo>
                  <a:lnTo>
                    <a:pt x="781367" y="80137"/>
                  </a:lnTo>
                  <a:lnTo>
                    <a:pt x="773391" y="91274"/>
                  </a:lnTo>
                  <a:lnTo>
                    <a:pt x="741464" y="99225"/>
                  </a:lnTo>
                  <a:lnTo>
                    <a:pt x="727100" y="111950"/>
                  </a:lnTo>
                  <a:lnTo>
                    <a:pt x="723912" y="127863"/>
                  </a:lnTo>
                  <a:lnTo>
                    <a:pt x="727100" y="151726"/>
                  </a:lnTo>
                  <a:lnTo>
                    <a:pt x="731888" y="156502"/>
                  </a:lnTo>
                  <a:lnTo>
                    <a:pt x="728700" y="167640"/>
                  </a:lnTo>
                  <a:lnTo>
                    <a:pt x="735076" y="180365"/>
                  </a:lnTo>
                  <a:lnTo>
                    <a:pt x="739863" y="196278"/>
                  </a:lnTo>
                  <a:lnTo>
                    <a:pt x="739863" y="215379"/>
                  </a:lnTo>
                  <a:lnTo>
                    <a:pt x="755827" y="223329"/>
                  </a:lnTo>
                  <a:lnTo>
                    <a:pt x="768604" y="215379"/>
                  </a:lnTo>
                  <a:lnTo>
                    <a:pt x="794143" y="215379"/>
                  </a:lnTo>
                  <a:lnTo>
                    <a:pt x="794143" y="210604"/>
                  </a:lnTo>
                  <a:lnTo>
                    <a:pt x="822871" y="201053"/>
                  </a:lnTo>
                  <a:lnTo>
                    <a:pt x="822871" y="199466"/>
                  </a:lnTo>
                  <a:lnTo>
                    <a:pt x="835634" y="196278"/>
                  </a:lnTo>
                  <a:lnTo>
                    <a:pt x="848410" y="199466"/>
                  </a:lnTo>
                  <a:lnTo>
                    <a:pt x="862774" y="201053"/>
                  </a:lnTo>
                  <a:lnTo>
                    <a:pt x="864374" y="212191"/>
                  </a:lnTo>
                  <a:lnTo>
                    <a:pt x="870750" y="216966"/>
                  </a:lnTo>
                  <a:lnTo>
                    <a:pt x="870750" y="229692"/>
                  </a:lnTo>
                  <a:lnTo>
                    <a:pt x="891501" y="229692"/>
                  </a:lnTo>
                  <a:lnTo>
                    <a:pt x="899490" y="236054"/>
                  </a:lnTo>
                  <a:lnTo>
                    <a:pt x="902677" y="253555"/>
                  </a:lnTo>
                  <a:lnTo>
                    <a:pt x="926617" y="264693"/>
                  </a:lnTo>
                  <a:lnTo>
                    <a:pt x="934605" y="274243"/>
                  </a:lnTo>
                  <a:lnTo>
                    <a:pt x="939393" y="269468"/>
                  </a:lnTo>
                  <a:lnTo>
                    <a:pt x="947369" y="267881"/>
                  </a:lnTo>
                  <a:lnTo>
                    <a:pt x="958545" y="256743"/>
                  </a:lnTo>
                  <a:lnTo>
                    <a:pt x="971308" y="253555"/>
                  </a:lnTo>
                  <a:lnTo>
                    <a:pt x="971308" y="236054"/>
                  </a:lnTo>
                  <a:lnTo>
                    <a:pt x="974509" y="215379"/>
                  </a:lnTo>
                  <a:lnTo>
                    <a:pt x="987272" y="199466"/>
                  </a:lnTo>
                  <a:lnTo>
                    <a:pt x="992060" y="174002"/>
                  </a:lnTo>
                  <a:lnTo>
                    <a:pt x="992060" y="1580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8572501" y="5811011"/>
            <a:ext cx="88900" cy="114300"/>
          </a:xfrm>
          <a:custGeom>
            <a:avLst/>
            <a:gdLst/>
            <a:ahLst/>
            <a:cxnLst/>
            <a:rect l="l" t="t" r="r" b="b"/>
            <a:pathLst>
              <a:path w="88900" h="114300">
                <a:moveTo>
                  <a:pt x="53632" y="0"/>
                </a:moveTo>
                <a:lnTo>
                  <a:pt x="50482" y="44424"/>
                </a:lnTo>
                <a:lnTo>
                  <a:pt x="0" y="95199"/>
                </a:lnTo>
                <a:lnTo>
                  <a:pt x="17348" y="114236"/>
                </a:lnTo>
                <a:lnTo>
                  <a:pt x="88341" y="33324"/>
                </a:lnTo>
                <a:lnTo>
                  <a:pt x="536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22" name="object 22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911254" y="89407"/>
            <a:ext cx="5320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265" dirty="0"/>
              <a:t> </a:t>
            </a:r>
            <a:r>
              <a:rPr spc="-5" dirty="0"/>
              <a:t>Simple</a:t>
            </a:r>
            <a:r>
              <a:rPr spc="-30" dirty="0"/>
              <a:t> </a:t>
            </a:r>
            <a:r>
              <a:rPr dirty="0"/>
              <a:t>Java</a:t>
            </a:r>
            <a:r>
              <a:rPr spc="-35" dirty="0"/>
              <a:t> </a:t>
            </a:r>
            <a:r>
              <a:rPr dirty="0"/>
              <a:t>Program</a:t>
            </a:r>
          </a:p>
        </p:txBody>
      </p:sp>
      <p:sp>
        <p:nvSpPr>
          <p:cNvPr id="25" name="object 25"/>
          <p:cNvSpPr/>
          <p:nvPr/>
        </p:nvSpPr>
        <p:spPr>
          <a:xfrm>
            <a:off x="457200" y="1676400"/>
            <a:ext cx="8305800" cy="2286000"/>
          </a:xfrm>
          <a:custGeom>
            <a:avLst/>
            <a:gdLst/>
            <a:ahLst/>
            <a:cxnLst/>
            <a:rect l="l" t="t" r="r" b="b"/>
            <a:pathLst>
              <a:path w="8305800" h="2286000">
                <a:moveTo>
                  <a:pt x="0" y="0"/>
                </a:moveTo>
                <a:lnTo>
                  <a:pt x="8305800" y="0"/>
                </a:lnTo>
                <a:lnTo>
                  <a:pt x="830580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6575" y="1645729"/>
            <a:ext cx="7874000" cy="20370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733425">
              <a:lnSpc>
                <a:spcPts val="2590"/>
              </a:lnSpc>
              <a:spcBef>
                <a:spcPts val="425"/>
              </a:spcBef>
            </a:pPr>
            <a:r>
              <a:rPr sz="2400" b="1" spc="-5" dirty="0">
                <a:latin typeface="Courier New"/>
                <a:cs typeface="Courier New"/>
              </a:rPr>
              <a:t>// This program prints </a:t>
            </a:r>
            <a:r>
              <a:rPr sz="2400" b="1" spc="-10" dirty="0">
                <a:latin typeface="Courier New"/>
                <a:cs typeface="Courier New"/>
              </a:rPr>
              <a:t>Welcome to </a:t>
            </a:r>
            <a:r>
              <a:rPr sz="2400" b="1" spc="-5" dirty="0">
                <a:latin typeface="Courier New"/>
                <a:cs typeface="Courier New"/>
              </a:rPr>
              <a:t>Java!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class Welcome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744220" marR="5080" indent="-365760">
              <a:lnSpc>
                <a:spcPts val="2590"/>
              </a:lnSpc>
              <a:spcBef>
                <a:spcPts val="5"/>
              </a:spcBef>
            </a:pPr>
            <a:r>
              <a:rPr sz="2400" b="1" spc="-10" dirty="0">
                <a:latin typeface="Courier New"/>
                <a:cs typeface="Courier New"/>
              </a:rPr>
              <a:t>public </a:t>
            </a:r>
            <a:r>
              <a:rPr sz="2400" b="1" spc="-5" dirty="0">
                <a:latin typeface="Courier New"/>
                <a:cs typeface="Courier New"/>
              </a:rPr>
              <a:t>static void </a:t>
            </a:r>
            <a:r>
              <a:rPr sz="2400" b="1" spc="-10" dirty="0">
                <a:latin typeface="Courier New"/>
                <a:cs typeface="Courier New"/>
              </a:rPr>
              <a:t>main(String[] args)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System.out.println("Welcome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 </a:t>
            </a:r>
            <a:r>
              <a:rPr sz="2400" b="1" spc="-10" dirty="0">
                <a:latin typeface="Courier New"/>
                <a:cs typeface="Courier New"/>
              </a:rPr>
              <a:t>Java!");</a:t>
            </a:r>
            <a:endParaRPr sz="2400" dirty="0">
              <a:latin typeface="Courier New"/>
              <a:cs typeface="Courier New"/>
            </a:endParaRPr>
          </a:p>
          <a:p>
            <a:pPr marL="378460">
              <a:lnSpc>
                <a:spcPts val="241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2735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400" y="73152"/>
            <a:ext cx="8839200" cy="6446520"/>
            <a:chOff x="152400" y="73152"/>
            <a:chExt cx="8839200" cy="64465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1031747"/>
              <a:ext cx="7772399" cy="548791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73152"/>
              <a:ext cx="3960875" cy="136396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86813" y="11684"/>
            <a:ext cx="3902710" cy="92964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18159" marR="5080" indent="-506095">
              <a:lnSpc>
                <a:spcPts val="3520"/>
              </a:lnSpc>
              <a:spcBef>
                <a:spcPts val="275"/>
              </a:spcBef>
            </a:pPr>
            <a:r>
              <a:rPr sz="3000" spc="-5" dirty="0"/>
              <a:t>Creating, Compiling, </a:t>
            </a:r>
            <a:r>
              <a:rPr sz="3000" dirty="0"/>
              <a:t>and </a:t>
            </a:r>
            <a:r>
              <a:rPr sz="3000" spc="-735" dirty="0"/>
              <a:t> </a:t>
            </a:r>
            <a:r>
              <a:rPr sz="3000" spc="-5" dirty="0"/>
              <a:t>Running Programs</a:t>
            </a:r>
            <a:endParaRPr sz="3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0955" y="457200"/>
            <a:ext cx="6562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Compiling</a:t>
            </a:r>
            <a:r>
              <a:rPr spc="-60" dirty="0"/>
              <a:t> </a:t>
            </a:r>
            <a:r>
              <a:rPr dirty="0"/>
              <a:t>Java</a:t>
            </a:r>
            <a:r>
              <a:rPr spc="-50" dirty="0"/>
              <a:t> </a:t>
            </a:r>
            <a:r>
              <a:rPr dirty="0"/>
              <a:t>Source</a:t>
            </a:r>
            <a:r>
              <a:rPr spc="-45" dirty="0"/>
              <a:t> </a:t>
            </a:r>
            <a:r>
              <a:rPr dirty="0"/>
              <a:t>Code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781" y="2057400"/>
            <a:ext cx="7854696" cy="244449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40535" y="127507"/>
            <a:ext cx="56610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Programming</a:t>
            </a:r>
            <a:r>
              <a:rPr spc="-4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7" name="object 7"/>
          <p:cNvSpPr/>
          <p:nvPr/>
        </p:nvSpPr>
        <p:spPr>
          <a:xfrm>
            <a:off x="228600" y="1600200"/>
            <a:ext cx="8686800" cy="4495800"/>
          </a:xfrm>
          <a:custGeom>
            <a:avLst/>
            <a:gdLst/>
            <a:ahLst/>
            <a:cxnLst/>
            <a:rect l="l" t="t" r="r" b="b"/>
            <a:pathLst>
              <a:path w="8686800" h="4495800">
                <a:moveTo>
                  <a:pt x="0" y="0"/>
                </a:moveTo>
                <a:lnTo>
                  <a:pt x="8686800" y="0"/>
                </a:lnTo>
                <a:lnTo>
                  <a:pt x="8686800" y="4495800"/>
                </a:lnTo>
                <a:lnTo>
                  <a:pt x="0" y="4495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975" y="869431"/>
            <a:ext cx="8484870" cy="5133457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spcBef>
                <a:spcPts val="1230"/>
              </a:spcBef>
              <a:tabLst>
                <a:tab pos="2640965" algn="l"/>
                <a:tab pos="559435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Machine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Language	</a:t>
            </a:r>
            <a:r>
              <a:rPr sz="2400" spc="-5" dirty="0">
                <a:latin typeface="Times New Roman"/>
                <a:cs typeface="Times New Roman"/>
              </a:rPr>
              <a:t>Assembly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	High-Level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95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/>
                <a:cs typeface="Times New Roman"/>
              </a:rPr>
              <a:t>Machine language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set of primitive instructions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computer.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endParaRPr lang="en-US" sz="2400" spc="-40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95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binary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code,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you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enter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binary </a:t>
            </a:r>
            <a:r>
              <a:rPr sz="2400" spc="-7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codes </a:t>
            </a:r>
            <a:r>
              <a:rPr sz="2400" dirty="0">
                <a:latin typeface="Times New Roman"/>
                <a:cs typeface="Times New Roman"/>
              </a:rPr>
              <a:t>for various instructions. 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95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/>
                <a:cs typeface="Times New Roman"/>
              </a:rPr>
              <a:t>Program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native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 language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tedious process.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950"/>
              </a:spcBef>
              <a:buFont typeface="Arial" panose="020B0604020202020204" pitchFamily="34" charset="0"/>
              <a:buChar char="•"/>
            </a:pPr>
            <a:r>
              <a:rPr sz="2400" spc="5" dirty="0">
                <a:latin typeface="Times New Roman"/>
                <a:cs typeface="Times New Roman"/>
              </a:rPr>
              <a:t>Moreover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highly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difficult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and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modify. </a:t>
            </a:r>
            <a:endParaRPr lang="en-US" sz="2400" spc="-30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95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/>
                <a:cs typeface="Times New Roman"/>
              </a:rPr>
              <a:t>For example,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spc="5" dirty="0">
                <a:latin typeface="Times New Roman"/>
                <a:cs typeface="Times New Roman"/>
              </a:rPr>
              <a:t>add </a:t>
            </a:r>
            <a:r>
              <a:rPr sz="2400" dirty="0">
                <a:latin typeface="Times New Roman"/>
                <a:cs typeface="Times New Roman"/>
              </a:rPr>
              <a:t>two numbers, </a:t>
            </a:r>
            <a:r>
              <a:rPr sz="2400" spc="5" dirty="0">
                <a:latin typeface="Times New Roman"/>
                <a:cs typeface="Times New Roman"/>
              </a:rPr>
              <a:t>you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might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write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binary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this:</a:t>
            </a:r>
          </a:p>
          <a:p>
            <a:pPr marL="469900" algn="ctr"/>
            <a:r>
              <a:rPr sz="2400" spc="-10" dirty="0">
                <a:latin typeface="Courier New"/>
                <a:cs typeface="Courier New"/>
              </a:rPr>
              <a:t>1101101010011010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57200" y="2362200"/>
            <a:ext cx="8305800" cy="2590800"/>
          </a:xfrm>
          <a:custGeom>
            <a:avLst/>
            <a:gdLst/>
            <a:ahLst/>
            <a:cxnLst/>
            <a:rect l="l" t="t" r="r" b="b"/>
            <a:pathLst>
              <a:path w="8305800" h="2590800">
                <a:moveTo>
                  <a:pt x="0" y="0"/>
                </a:moveTo>
                <a:lnTo>
                  <a:pt x="8305800" y="0"/>
                </a:lnTo>
                <a:lnTo>
                  <a:pt x="83058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575" y="2358961"/>
            <a:ext cx="7874000" cy="222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34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// This program prints </a:t>
            </a:r>
            <a:r>
              <a:rPr sz="2400" b="1" spc="-10" dirty="0">
                <a:latin typeface="Courier New"/>
                <a:cs typeface="Courier New"/>
              </a:rPr>
              <a:t>Welcome to </a:t>
            </a:r>
            <a:r>
              <a:rPr sz="2400" b="1" spc="-5" dirty="0">
                <a:latin typeface="Courier New"/>
                <a:cs typeface="Courier New"/>
              </a:rPr>
              <a:t>Java!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class Welcome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3585" marR="5080" indent="-36576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public </a:t>
            </a:r>
            <a:r>
              <a:rPr sz="2400" b="1" spc="-5" dirty="0">
                <a:latin typeface="Courier New"/>
                <a:cs typeface="Courier New"/>
              </a:rPr>
              <a:t>static void </a:t>
            </a:r>
            <a:r>
              <a:rPr sz="2400" b="1" spc="-10" dirty="0">
                <a:latin typeface="Courier New"/>
                <a:cs typeface="Courier New"/>
              </a:rPr>
              <a:t>main(String[] args)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System.out.println("Welcome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 </a:t>
            </a:r>
            <a:r>
              <a:rPr sz="2400" b="1" spc="-10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72926" y="365252"/>
            <a:ext cx="599757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5" dirty="0"/>
              <a:t>Trace</a:t>
            </a:r>
            <a:r>
              <a:rPr sz="4300" spc="5" dirty="0"/>
              <a:t> </a:t>
            </a:r>
            <a:r>
              <a:rPr sz="4300" spc="-5" dirty="0"/>
              <a:t>a</a:t>
            </a:r>
            <a:r>
              <a:rPr sz="4300" spc="-25" dirty="0"/>
              <a:t> </a:t>
            </a:r>
            <a:r>
              <a:rPr sz="4300" spc="-5" dirty="0"/>
              <a:t>Program</a:t>
            </a:r>
            <a:r>
              <a:rPr sz="4300" spc="10" dirty="0"/>
              <a:t> </a:t>
            </a:r>
            <a:r>
              <a:rPr sz="4300" spc="-5" dirty="0"/>
              <a:t>Execution</a:t>
            </a:r>
            <a:endParaRPr sz="4300"/>
          </a:p>
        </p:txBody>
      </p:sp>
      <p:grpSp>
        <p:nvGrpSpPr>
          <p:cNvPr id="9" name="object 9"/>
          <p:cNvGrpSpPr/>
          <p:nvPr/>
        </p:nvGrpSpPr>
        <p:grpSpPr>
          <a:xfrm>
            <a:off x="831850" y="1212852"/>
            <a:ext cx="7608570" cy="2289810"/>
            <a:chOff x="831850" y="1212852"/>
            <a:chExt cx="7608570" cy="2289810"/>
          </a:xfrm>
        </p:grpSpPr>
        <p:sp>
          <p:nvSpPr>
            <p:cNvPr id="10" name="object 10"/>
            <p:cNvSpPr/>
            <p:nvPr/>
          </p:nvSpPr>
          <p:spPr>
            <a:xfrm>
              <a:off x="838200" y="3124200"/>
              <a:ext cx="7086600" cy="372110"/>
            </a:xfrm>
            <a:custGeom>
              <a:avLst/>
              <a:gdLst/>
              <a:ahLst/>
              <a:cxnLst/>
              <a:rect l="l" t="t" r="r" b="b"/>
              <a:pathLst>
                <a:path w="7086600" h="372110">
                  <a:moveTo>
                    <a:pt x="7086600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7086600" y="371855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CACACA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200" y="3124200"/>
              <a:ext cx="7086600" cy="372110"/>
            </a:xfrm>
            <a:custGeom>
              <a:avLst/>
              <a:gdLst/>
              <a:ahLst/>
              <a:cxnLst/>
              <a:rect l="l" t="t" r="r" b="b"/>
              <a:pathLst>
                <a:path w="7086600" h="372110">
                  <a:moveTo>
                    <a:pt x="0" y="0"/>
                  </a:moveTo>
                  <a:lnTo>
                    <a:pt x="7086600" y="0"/>
                  </a:lnTo>
                  <a:lnTo>
                    <a:pt x="7086600" y="371855"/>
                  </a:lnTo>
                  <a:lnTo>
                    <a:pt x="0" y="37185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50079" y="1219202"/>
              <a:ext cx="3783965" cy="1976120"/>
            </a:xfrm>
            <a:custGeom>
              <a:avLst/>
              <a:gdLst/>
              <a:ahLst/>
              <a:cxnLst/>
              <a:rect l="l" t="t" r="r" b="b"/>
              <a:pathLst>
                <a:path w="3783965" h="1976120">
                  <a:moveTo>
                    <a:pt x="2331110" y="615695"/>
                  </a:moveTo>
                  <a:lnTo>
                    <a:pt x="1708556" y="615695"/>
                  </a:lnTo>
                  <a:lnTo>
                    <a:pt x="0" y="1975611"/>
                  </a:lnTo>
                  <a:lnTo>
                    <a:pt x="2331110" y="615695"/>
                  </a:lnTo>
                  <a:close/>
                </a:path>
                <a:path w="3783965" h="1976120">
                  <a:moveTo>
                    <a:pt x="3681120" y="0"/>
                  </a:moveTo>
                  <a:lnTo>
                    <a:pt x="1396136" y="0"/>
                  </a:lnTo>
                  <a:lnTo>
                    <a:pt x="1356196" y="8063"/>
                  </a:lnTo>
                  <a:lnTo>
                    <a:pt x="1323578" y="30052"/>
                  </a:lnTo>
                  <a:lnTo>
                    <a:pt x="1301585" y="62670"/>
                  </a:lnTo>
                  <a:lnTo>
                    <a:pt x="1293520" y="102615"/>
                  </a:lnTo>
                  <a:lnTo>
                    <a:pt x="1293520" y="513079"/>
                  </a:lnTo>
                  <a:lnTo>
                    <a:pt x="1301585" y="553020"/>
                  </a:lnTo>
                  <a:lnTo>
                    <a:pt x="1323578" y="585638"/>
                  </a:lnTo>
                  <a:lnTo>
                    <a:pt x="1356196" y="607631"/>
                  </a:lnTo>
                  <a:lnTo>
                    <a:pt x="1396136" y="615695"/>
                  </a:lnTo>
                  <a:lnTo>
                    <a:pt x="3681120" y="615695"/>
                  </a:lnTo>
                  <a:lnTo>
                    <a:pt x="3721060" y="607631"/>
                  </a:lnTo>
                  <a:lnTo>
                    <a:pt x="3753678" y="585638"/>
                  </a:lnTo>
                  <a:lnTo>
                    <a:pt x="3775671" y="553020"/>
                  </a:lnTo>
                  <a:lnTo>
                    <a:pt x="3783736" y="513079"/>
                  </a:lnTo>
                  <a:lnTo>
                    <a:pt x="3783736" y="102615"/>
                  </a:lnTo>
                  <a:lnTo>
                    <a:pt x="3775671" y="62670"/>
                  </a:lnTo>
                  <a:lnTo>
                    <a:pt x="3753678" y="30052"/>
                  </a:lnTo>
                  <a:lnTo>
                    <a:pt x="3721060" y="8063"/>
                  </a:lnTo>
                  <a:lnTo>
                    <a:pt x="368112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50079" y="1219202"/>
              <a:ext cx="3783965" cy="1976120"/>
            </a:xfrm>
            <a:custGeom>
              <a:avLst/>
              <a:gdLst/>
              <a:ahLst/>
              <a:cxnLst/>
              <a:rect l="l" t="t" r="r" b="b"/>
              <a:pathLst>
                <a:path w="3783965" h="1976120">
                  <a:moveTo>
                    <a:pt x="1293520" y="102615"/>
                  </a:moveTo>
                  <a:lnTo>
                    <a:pt x="1301585" y="62670"/>
                  </a:lnTo>
                  <a:lnTo>
                    <a:pt x="1323578" y="30052"/>
                  </a:lnTo>
                  <a:lnTo>
                    <a:pt x="1356196" y="8063"/>
                  </a:lnTo>
                  <a:lnTo>
                    <a:pt x="1396136" y="0"/>
                  </a:lnTo>
                  <a:lnTo>
                    <a:pt x="1708556" y="0"/>
                  </a:lnTo>
                  <a:lnTo>
                    <a:pt x="2331110" y="0"/>
                  </a:lnTo>
                  <a:lnTo>
                    <a:pt x="3681120" y="0"/>
                  </a:lnTo>
                  <a:lnTo>
                    <a:pt x="3721060" y="8063"/>
                  </a:lnTo>
                  <a:lnTo>
                    <a:pt x="3753678" y="30052"/>
                  </a:lnTo>
                  <a:lnTo>
                    <a:pt x="3775671" y="62670"/>
                  </a:lnTo>
                  <a:lnTo>
                    <a:pt x="3783736" y="102615"/>
                  </a:lnTo>
                  <a:lnTo>
                    <a:pt x="3783736" y="359155"/>
                  </a:lnTo>
                  <a:lnTo>
                    <a:pt x="3783736" y="513079"/>
                  </a:lnTo>
                  <a:lnTo>
                    <a:pt x="3775671" y="553020"/>
                  </a:lnTo>
                  <a:lnTo>
                    <a:pt x="3753678" y="585638"/>
                  </a:lnTo>
                  <a:lnTo>
                    <a:pt x="3721060" y="607631"/>
                  </a:lnTo>
                  <a:lnTo>
                    <a:pt x="3681120" y="615695"/>
                  </a:lnTo>
                  <a:lnTo>
                    <a:pt x="2331110" y="615695"/>
                  </a:lnTo>
                  <a:lnTo>
                    <a:pt x="0" y="1975611"/>
                  </a:lnTo>
                  <a:lnTo>
                    <a:pt x="1708556" y="615695"/>
                  </a:lnTo>
                  <a:lnTo>
                    <a:pt x="1396136" y="615695"/>
                  </a:lnTo>
                  <a:lnTo>
                    <a:pt x="1356196" y="607631"/>
                  </a:lnTo>
                  <a:lnTo>
                    <a:pt x="1323578" y="585638"/>
                  </a:lnTo>
                  <a:lnTo>
                    <a:pt x="1301585" y="553020"/>
                  </a:lnTo>
                  <a:lnTo>
                    <a:pt x="1293520" y="513079"/>
                  </a:lnTo>
                  <a:lnTo>
                    <a:pt x="1293520" y="359155"/>
                  </a:lnTo>
                  <a:lnTo>
                    <a:pt x="1293520" y="1026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00057" y="1274668"/>
            <a:ext cx="177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Enter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method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57200" y="2362200"/>
            <a:ext cx="8305800" cy="2590800"/>
          </a:xfrm>
          <a:custGeom>
            <a:avLst/>
            <a:gdLst/>
            <a:ahLst/>
            <a:cxnLst/>
            <a:rect l="l" t="t" r="r" b="b"/>
            <a:pathLst>
              <a:path w="8305800" h="2590800">
                <a:moveTo>
                  <a:pt x="0" y="0"/>
                </a:moveTo>
                <a:lnTo>
                  <a:pt x="8305800" y="0"/>
                </a:lnTo>
                <a:lnTo>
                  <a:pt x="83058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575" y="2358961"/>
            <a:ext cx="76911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054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// This program prints </a:t>
            </a:r>
            <a:r>
              <a:rPr sz="2400" b="1" spc="-10" dirty="0">
                <a:latin typeface="Courier New"/>
                <a:cs typeface="Courier New"/>
              </a:rPr>
              <a:t>Welcome to </a:t>
            </a:r>
            <a:r>
              <a:rPr sz="2400" b="1" spc="-5" dirty="0">
                <a:latin typeface="Courier New"/>
                <a:cs typeface="Courier New"/>
              </a:rPr>
              <a:t>Java!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class Welcome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public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 </a:t>
            </a:r>
            <a:r>
              <a:rPr sz="2400" b="1" spc="-10" dirty="0">
                <a:latin typeface="Courier New"/>
                <a:cs typeface="Courier New"/>
              </a:rPr>
              <a:t>main(String[] args)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200" y="3505200"/>
            <a:ext cx="7188200" cy="372110"/>
          </a:xfrm>
          <a:prstGeom prst="rect">
            <a:avLst/>
          </a:prstGeom>
          <a:solidFill>
            <a:srgbClr val="CACACA">
              <a:alpha val="45097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2595"/>
              </a:lnSpc>
            </a:pPr>
            <a:r>
              <a:rPr sz="2400" b="1" spc="-10" dirty="0">
                <a:latin typeface="Courier New"/>
                <a:cs typeface="Courier New"/>
              </a:rPr>
              <a:t>System.out.println("Welcome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 </a:t>
            </a:r>
            <a:r>
              <a:rPr sz="2400" b="1" spc="-10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575" y="3822001"/>
            <a:ext cx="57467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72926" y="289052"/>
            <a:ext cx="599757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5" dirty="0"/>
              <a:t>Trace</a:t>
            </a:r>
            <a:r>
              <a:rPr sz="4300" spc="5" dirty="0"/>
              <a:t> </a:t>
            </a:r>
            <a:r>
              <a:rPr sz="4300" spc="-5" dirty="0"/>
              <a:t>a</a:t>
            </a:r>
            <a:r>
              <a:rPr sz="4300" spc="-25" dirty="0"/>
              <a:t> </a:t>
            </a:r>
            <a:r>
              <a:rPr sz="4300" spc="-5" dirty="0"/>
              <a:t>Program</a:t>
            </a:r>
            <a:r>
              <a:rPr sz="4300" spc="10" dirty="0"/>
              <a:t> </a:t>
            </a:r>
            <a:r>
              <a:rPr sz="4300" spc="-5" dirty="0"/>
              <a:t>Execution</a:t>
            </a:r>
            <a:endParaRPr sz="4300"/>
          </a:p>
        </p:txBody>
      </p:sp>
      <p:grpSp>
        <p:nvGrpSpPr>
          <p:cNvPr id="11" name="object 11"/>
          <p:cNvGrpSpPr/>
          <p:nvPr/>
        </p:nvGrpSpPr>
        <p:grpSpPr>
          <a:xfrm>
            <a:off x="4505604" y="1212852"/>
            <a:ext cx="3935095" cy="2323465"/>
            <a:chOff x="4505604" y="1212852"/>
            <a:chExt cx="3935095" cy="2323465"/>
          </a:xfrm>
        </p:grpSpPr>
        <p:sp>
          <p:nvSpPr>
            <p:cNvPr id="12" name="object 12"/>
            <p:cNvSpPr/>
            <p:nvPr/>
          </p:nvSpPr>
          <p:spPr>
            <a:xfrm>
              <a:off x="4511954" y="1219202"/>
              <a:ext cx="3922395" cy="2310765"/>
            </a:xfrm>
            <a:custGeom>
              <a:avLst/>
              <a:gdLst/>
              <a:ahLst/>
              <a:cxnLst/>
              <a:rect l="l" t="t" r="r" b="b"/>
              <a:pathLst>
                <a:path w="3922395" h="2310765">
                  <a:moveTo>
                    <a:pt x="2469235" y="615695"/>
                  </a:moveTo>
                  <a:lnTo>
                    <a:pt x="1846681" y="615695"/>
                  </a:lnTo>
                  <a:lnTo>
                    <a:pt x="0" y="2310447"/>
                  </a:lnTo>
                  <a:lnTo>
                    <a:pt x="2469235" y="615695"/>
                  </a:lnTo>
                  <a:close/>
                </a:path>
                <a:path w="3922395" h="2310765">
                  <a:moveTo>
                    <a:pt x="3819245" y="0"/>
                  </a:moveTo>
                  <a:lnTo>
                    <a:pt x="1534261" y="0"/>
                  </a:lnTo>
                  <a:lnTo>
                    <a:pt x="1494321" y="8063"/>
                  </a:lnTo>
                  <a:lnTo>
                    <a:pt x="1461703" y="30052"/>
                  </a:lnTo>
                  <a:lnTo>
                    <a:pt x="1439710" y="62670"/>
                  </a:lnTo>
                  <a:lnTo>
                    <a:pt x="1431645" y="102615"/>
                  </a:lnTo>
                  <a:lnTo>
                    <a:pt x="1431645" y="513079"/>
                  </a:lnTo>
                  <a:lnTo>
                    <a:pt x="1439710" y="553020"/>
                  </a:lnTo>
                  <a:lnTo>
                    <a:pt x="1461703" y="585638"/>
                  </a:lnTo>
                  <a:lnTo>
                    <a:pt x="1494321" y="607631"/>
                  </a:lnTo>
                  <a:lnTo>
                    <a:pt x="1534261" y="615695"/>
                  </a:lnTo>
                  <a:lnTo>
                    <a:pt x="3819245" y="615695"/>
                  </a:lnTo>
                  <a:lnTo>
                    <a:pt x="3859185" y="607631"/>
                  </a:lnTo>
                  <a:lnTo>
                    <a:pt x="3891803" y="585638"/>
                  </a:lnTo>
                  <a:lnTo>
                    <a:pt x="3913796" y="553020"/>
                  </a:lnTo>
                  <a:lnTo>
                    <a:pt x="3921861" y="513079"/>
                  </a:lnTo>
                  <a:lnTo>
                    <a:pt x="3921861" y="102615"/>
                  </a:lnTo>
                  <a:lnTo>
                    <a:pt x="3913796" y="62670"/>
                  </a:lnTo>
                  <a:lnTo>
                    <a:pt x="3891803" y="30052"/>
                  </a:lnTo>
                  <a:lnTo>
                    <a:pt x="3859185" y="8063"/>
                  </a:lnTo>
                  <a:lnTo>
                    <a:pt x="3819245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1954" y="1219202"/>
              <a:ext cx="3922395" cy="2310765"/>
            </a:xfrm>
            <a:custGeom>
              <a:avLst/>
              <a:gdLst/>
              <a:ahLst/>
              <a:cxnLst/>
              <a:rect l="l" t="t" r="r" b="b"/>
              <a:pathLst>
                <a:path w="3922395" h="2310765">
                  <a:moveTo>
                    <a:pt x="1431645" y="102615"/>
                  </a:moveTo>
                  <a:lnTo>
                    <a:pt x="1439710" y="62670"/>
                  </a:lnTo>
                  <a:lnTo>
                    <a:pt x="1461703" y="30052"/>
                  </a:lnTo>
                  <a:lnTo>
                    <a:pt x="1494321" y="8063"/>
                  </a:lnTo>
                  <a:lnTo>
                    <a:pt x="1534261" y="0"/>
                  </a:lnTo>
                  <a:lnTo>
                    <a:pt x="1846681" y="0"/>
                  </a:lnTo>
                  <a:lnTo>
                    <a:pt x="2469235" y="0"/>
                  </a:lnTo>
                  <a:lnTo>
                    <a:pt x="3819245" y="0"/>
                  </a:lnTo>
                  <a:lnTo>
                    <a:pt x="3859185" y="8063"/>
                  </a:lnTo>
                  <a:lnTo>
                    <a:pt x="3891803" y="30052"/>
                  </a:lnTo>
                  <a:lnTo>
                    <a:pt x="3913796" y="62670"/>
                  </a:lnTo>
                  <a:lnTo>
                    <a:pt x="3921861" y="102615"/>
                  </a:lnTo>
                  <a:lnTo>
                    <a:pt x="3921861" y="359155"/>
                  </a:lnTo>
                  <a:lnTo>
                    <a:pt x="3921861" y="513079"/>
                  </a:lnTo>
                  <a:lnTo>
                    <a:pt x="3913796" y="553020"/>
                  </a:lnTo>
                  <a:lnTo>
                    <a:pt x="3891803" y="585638"/>
                  </a:lnTo>
                  <a:lnTo>
                    <a:pt x="3859185" y="607631"/>
                  </a:lnTo>
                  <a:lnTo>
                    <a:pt x="3819245" y="615695"/>
                  </a:lnTo>
                  <a:lnTo>
                    <a:pt x="2469235" y="615695"/>
                  </a:lnTo>
                  <a:lnTo>
                    <a:pt x="0" y="2310447"/>
                  </a:lnTo>
                  <a:lnTo>
                    <a:pt x="1846681" y="615695"/>
                  </a:lnTo>
                  <a:lnTo>
                    <a:pt x="1534261" y="615695"/>
                  </a:lnTo>
                  <a:lnTo>
                    <a:pt x="1494321" y="607631"/>
                  </a:lnTo>
                  <a:lnTo>
                    <a:pt x="1461703" y="585638"/>
                  </a:lnTo>
                  <a:lnTo>
                    <a:pt x="1439710" y="553020"/>
                  </a:lnTo>
                  <a:lnTo>
                    <a:pt x="1431645" y="513079"/>
                  </a:lnTo>
                  <a:lnTo>
                    <a:pt x="1431645" y="359155"/>
                  </a:lnTo>
                  <a:lnTo>
                    <a:pt x="1431645" y="1026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39681" y="1274668"/>
            <a:ext cx="1697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Execute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57200" y="2362200"/>
            <a:ext cx="8305800" cy="2590800"/>
          </a:xfrm>
          <a:custGeom>
            <a:avLst/>
            <a:gdLst/>
            <a:ahLst/>
            <a:cxnLst/>
            <a:rect l="l" t="t" r="r" b="b"/>
            <a:pathLst>
              <a:path w="8305800" h="2590800">
                <a:moveTo>
                  <a:pt x="0" y="0"/>
                </a:moveTo>
                <a:lnTo>
                  <a:pt x="8305800" y="0"/>
                </a:lnTo>
                <a:lnTo>
                  <a:pt x="83058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575" y="2358961"/>
            <a:ext cx="76911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054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// This program prints </a:t>
            </a:r>
            <a:r>
              <a:rPr sz="2400" b="1" spc="-10" dirty="0">
                <a:latin typeface="Courier New"/>
                <a:cs typeface="Courier New"/>
              </a:rPr>
              <a:t>Welcome to </a:t>
            </a:r>
            <a:r>
              <a:rPr sz="2400" b="1" spc="-5" dirty="0">
                <a:latin typeface="Courier New"/>
                <a:cs typeface="Courier New"/>
              </a:rPr>
              <a:t>Java!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class Welcome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public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 </a:t>
            </a:r>
            <a:r>
              <a:rPr sz="2400" b="1" spc="-10" dirty="0">
                <a:latin typeface="Courier New"/>
                <a:cs typeface="Courier New"/>
              </a:rPr>
              <a:t>main(String[] args)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200" y="3505200"/>
            <a:ext cx="7188200" cy="3721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2595"/>
              </a:lnSpc>
            </a:pPr>
            <a:r>
              <a:rPr sz="2400" b="1" spc="-10" dirty="0">
                <a:latin typeface="Courier New"/>
                <a:cs typeface="Courier New"/>
              </a:rPr>
              <a:t>System.out.println("Welcome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 </a:t>
            </a:r>
            <a:r>
              <a:rPr sz="2400" b="1" spc="-10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575" y="3822001"/>
            <a:ext cx="57467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72926" y="289052"/>
            <a:ext cx="599757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5" dirty="0"/>
              <a:t>Trace</a:t>
            </a:r>
            <a:r>
              <a:rPr sz="4300" spc="5" dirty="0"/>
              <a:t> </a:t>
            </a:r>
            <a:r>
              <a:rPr sz="4300" spc="-5" dirty="0"/>
              <a:t>a</a:t>
            </a:r>
            <a:r>
              <a:rPr sz="4300" spc="-25" dirty="0"/>
              <a:t> </a:t>
            </a:r>
            <a:r>
              <a:rPr sz="4300" spc="-5" dirty="0"/>
              <a:t>Program</a:t>
            </a:r>
            <a:r>
              <a:rPr sz="4300" spc="10" dirty="0"/>
              <a:t> </a:t>
            </a:r>
            <a:r>
              <a:rPr sz="4300" spc="-5" dirty="0"/>
              <a:t>Execution</a:t>
            </a:r>
            <a:endParaRPr sz="4300"/>
          </a:p>
        </p:txBody>
      </p:sp>
      <p:grpSp>
        <p:nvGrpSpPr>
          <p:cNvPr id="11" name="object 11"/>
          <p:cNvGrpSpPr/>
          <p:nvPr/>
        </p:nvGrpSpPr>
        <p:grpSpPr>
          <a:xfrm>
            <a:off x="1219200" y="3505200"/>
            <a:ext cx="7162800" cy="1676400"/>
            <a:chOff x="1219200" y="3505200"/>
            <a:chExt cx="7162800" cy="1676400"/>
          </a:xfrm>
        </p:grpSpPr>
        <p:sp>
          <p:nvSpPr>
            <p:cNvPr id="12" name="object 12"/>
            <p:cNvSpPr/>
            <p:nvPr/>
          </p:nvSpPr>
          <p:spPr>
            <a:xfrm>
              <a:off x="1219200" y="3505200"/>
              <a:ext cx="7162800" cy="372110"/>
            </a:xfrm>
            <a:custGeom>
              <a:avLst/>
              <a:gdLst/>
              <a:ahLst/>
              <a:cxnLst/>
              <a:rect l="l" t="t" r="r" b="b"/>
              <a:pathLst>
                <a:path w="7162800" h="372110">
                  <a:moveTo>
                    <a:pt x="7162800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7162800" y="371856"/>
                  </a:lnTo>
                  <a:lnTo>
                    <a:pt x="7162800" y="0"/>
                  </a:lnTo>
                  <a:close/>
                </a:path>
              </a:pathLst>
            </a:custGeom>
            <a:solidFill>
              <a:srgbClr val="CACACA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79278" y="3810000"/>
              <a:ext cx="1202690" cy="1353185"/>
            </a:xfrm>
            <a:custGeom>
              <a:avLst/>
              <a:gdLst/>
              <a:ahLst/>
              <a:cxnLst/>
              <a:rect l="l" t="t" r="r" b="b"/>
              <a:pathLst>
                <a:path w="1202689" h="1353185">
                  <a:moveTo>
                    <a:pt x="1202321" y="0"/>
                  </a:moveTo>
                  <a:lnTo>
                    <a:pt x="0" y="135261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396" y="5126749"/>
              <a:ext cx="53340" cy="55244"/>
            </a:xfrm>
            <a:custGeom>
              <a:avLst/>
              <a:gdLst/>
              <a:ahLst/>
              <a:cxnLst/>
              <a:rect l="l" t="t" r="r" b="b"/>
              <a:pathLst>
                <a:path w="53339" h="55245">
                  <a:moveTo>
                    <a:pt x="14770" y="0"/>
                  </a:moveTo>
                  <a:lnTo>
                    <a:pt x="0" y="54851"/>
                  </a:lnTo>
                  <a:lnTo>
                    <a:pt x="52743" y="33756"/>
                  </a:lnTo>
                  <a:lnTo>
                    <a:pt x="16878" y="35864"/>
                  </a:lnTo>
                  <a:lnTo>
                    <a:pt x="147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131767" y="5403852"/>
            <a:ext cx="4658995" cy="704850"/>
            <a:chOff x="4131767" y="5403852"/>
            <a:chExt cx="4658995" cy="704850"/>
          </a:xfrm>
        </p:grpSpPr>
        <p:sp>
          <p:nvSpPr>
            <p:cNvPr id="17" name="object 17"/>
            <p:cNvSpPr/>
            <p:nvPr/>
          </p:nvSpPr>
          <p:spPr>
            <a:xfrm>
              <a:off x="4138117" y="5410202"/>
              <a:ext cx="4646295" cy="692150"/>
            </a:xfrm>
            <a:custGeom>
              <a:avLst/>
              <a:gdLst/>
              <a:ahLst/>
              <a:cxnLst/>
              <a:rect l="l" t="t" r="r" b="b"/>
              <a:pathLst>
                <a:path w="4646295" h="692150">
                  <a:moveTo>
                    <a:pt x="4530902" y="0"/>
                  </a:moveTo>
                  <a:lnTo>
                    <a:pt x="2073198" y="0"/>
                  </a:lnTo>
                  <a:lnTo>
                    <a:pt x="2028311" y="9061"/>
                  </a:lnTo>
                  <a:lnTo>
                    <a:pt x="1991656" y="33774"/>
                  </a:lnTo>
                  <a:lnTo>
                    <a:pt x="1966944" y="70428"/>
                  </a:lnTo>
                  <a:lnTo>
                    <a:pt x="1957882" y="115315"/>
                  </a:lnTo>
                  <a:lnTo>
                    <a:pt x="0" y="282460"/>
                  </a:lnTo>
                  <a:lnTo>
                    <a:pt x="1957882" y="288289"/>
                  </a:lnTo>
                  <a:lnTo>
                    <a:pt x="1957882" y="576580"/>
                  </a:lnTo>
                  <a:lnTo>
                    <a:pt x="1966944" y="621462"/>
                  </a:lnTo>
                  <a:lnTo>
                    <a:pt x="1991656" y="658117"/>
                  </a:lnTo>
                  <a:lnTo>
                    <a:pt x="2028311" y="682832"/>
                  </a:lnTo>
                  <a:lnTo>
                    <a:pt x="2073198" y="691896"/>
                  </a:lnTo>
                  <a:lnTo>
                    <a:pt x="4530902" y="691896"/>
                  </a:lnTo>
                  <a:lnTo>
                    <a:pt x="4575790" y="682832"/>
                  </a:lnTo>
                  <a:lnTo>
                    <a:pt x="4612444" y="658117"/>
                  </a:lnTo>
                  <a:lnTo>
                    <a:pt x="4637157" y="621462"/>
                  </a:lnTo>
                  <a:lnTo>
                    <a:pt x="4646218" y="576580"/>
                  </a:lnTo>
                  <a:lnTo>
                    <a:pt x="4646218" y="115315"/>
                  </a:lnTo>
                  <a:lnTo>
                    <a:pt x="4637157" y="70428"/>
                  </a:lnTo>
                  <a:lnTo>
                    <a:pt x="4612444" y="33774"/>
                  </a:lnTo>
                  <a:lnTo>
                    <a:pt x="4575790" y="9061"/>
                  </a:lnTo>
                  <a:lnTo>
                    <a:pt x="4530902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38117" y="5410202"/>
              <a:ext cx="4646295" cy="692150"/>
            </a:xfrm>
            <a:custGeom>
              <a:avLst/>
              <a:gdLst/>
              <a:ahLst/>
              <a:cxnLst/>
              <a:rect l="l" t="t" r="r" b="b"/>
              <a:pathLst>
                <a:path w="4646295" h="692150">
                  <a:moveTo>
                    <a:pt x="1957882" y="115315"/>
                  </a:moveTo>
                  <a:lnTo>
                    <a:pt x="1966944" y="70428"/>
                  </a:lnTo>
                  <a:lnTo>
                    <a:pt x="1991656" y="33774"/>
                  </a:lnTo>
                  <a:lnTo>
                    <a:pt x="2028311" y="9061"/>
                  </a:lnTo>
                  <a:lnTo>
                    <a:pt x="2073198" y="0"/>
                  </a:lnTo>
                  <a:lnTo>
                    <a:pt x="2405938" y="0"/>
                  </a:lnTo>
                  <a:lnTo>
                    <a:pt x="3078022" y="0"/>
                  </a:lnTo>
                  <a:lnTo>
                    <a:pt x="4530902" y="0"/>
                  </a:lnTo>
                  <a:lnTo>
                    <a:pt x="4575790" y="9061"/>
                  </a:lnTo>
                  <a:lnTo>
                    <a:pt x="4612444" y="33774"/>
                  </a:lnTo>
                  <a:lnTo>
                    <a:pt x="4637157" y="70428"/>
                  </a:lnTo>
                  <a:lnTo>
                    <a:pt x="4646218" y="115315"/>
                  </a:lnTo>
                  <a:lnTo>
                    <a:pt x="4646218" y="288289"/>
                  </a:lnTo>
                  <a:lnTo>
                    <a:pt x="4646218" y="576580"/>
                  </a:lnTo>
                  <a:lnTo>
                    <a:pt x="4637157" y="621462"/>
                  </a:lnTo>
                  <a:lnTo>
                    <a:pt x="4612444" y="658117"/>
                  </a:lnTo>
                  <a:lnTo>
                    <a:pt x="4575790" y="682832"/>
                  </a:lnTo>
                  <a:lnTo>
                    <a:pt x="4530902" y="691896"/>
                  </a:lnTo>
                  <a:lnTo>
                    <a:pt x="3078022" y="691896"/>
                  </a:lnTo>
                  <a:lnTo>
                    <a:pt x="2405938" y="691896"/>
                  </a:lnTo>
                  <a:lnTo>
                    <a:pt x="2073198" y="691896"/>
                  </a:lnTo>
                  <a:lnTo>
                    <a:pt x="2028311" y="682832"/>
                  </a:lnTo>
                  <a:lnTo>
                    <a:pt x="1991656" y="658117"/>
                  </a:lnTo>
                  <a:lnTo>
                    <a:pt x="1966944" y="621462"/>
                  </a:lnTo>
                  <a:lnTo>
                    <a:pt x="1957882" y="576580"/>
                  </a:lnTo>
                  <a:lnTo>
                    <a:pt x="1957882" y="288289"/>
                  </a:lnTo>
                  <a:lnTo>
                    <a:pt x="0" y="282460"/>
                  </a:lnTo>
                  <a:lnTo>
                    <a:pt x="1957882" y="1153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08528" y="5469388"/>
            <a:ext cx="2019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print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message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console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5257800"/>
            <a:ext cx="2072639" cy="1036319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23542" y="346582"/>
            <a:ext cx="62960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Anatomy</a:t>
            </a:r>
            <a:r>
              <a:rPr spc="-4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Java</a:t>
            </a:r>
            <a:r>
              <a:rPr spc="-35" dirty="0"/>
              <a:t> </a:t>
            </a:r>
            <a:r>
              <a:rPr dirty="0"/>
              <a:t>Program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36575" y="1210780"/>
            <a:ext cx="4006215" cy="49186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15"/>
              </a:spcBef>
              <a:buFont typeface="Arial" panose="020B0604020202020204" pitchFamily="34" charset="0"/>
              <a:buChar char="•"/>
            </a:pPr>
            <a:r>
              <a:rPr sz="3400" spc="20" dirty="0">
                <a:latin typeface="Times New Roman"/>
                <a:cs typeface="Times New Roman"/>
              </a:rPr>
              <a:t>Class</a:t>
            </a:r>
            <a:r>
              <a:rPr sz="3400" spc="-4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name</a:t>
            </a:r>
            <a:endParaRPr sz="3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sz="3400" spc="25" dirty="0">
                <a:latin typeface="Times New Roman"/>
                <a:cs typeface="Times New Roman"/>
              </a:rPr>
              <a:t>Main</a:t>
            </a:r>
            <a:r>
              <a:rPr sz="3400" spc="-3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method</a:t>
            </a:r>
            <a:endParaRPr sz="3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sz="3400" spc="10" dirty="0">
                <a:latin typeface="Times New Roman"/>
                <a:cs typeface="Times New Roman"/>
              </a:rPr>
              <a:t>Statements</a:t>
            </a:r>
            <a:endParaRPr sz="3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sz="3400" spc="10" dirty="0">
                <a:latin typeface="Times New Roman"/>
                <a:cs typeface="Times New Roman"/>
              </a:rPr>
              <a:t>Statement</a:t>
            </a:r>
            <a:r>
              <a:rPr sz="3400" spc="-2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terminator</a:t>
            </a:r>
            <a:endParaRPr sz="3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sz="3400" spc="10" dirty="0">
                <a:latin typeface="Times New Roman"/>
                <a:cs typeface="Times New Roman"/>
              </a:rPr>
              <a:t>Reserved</a:t>
            </a:r>
            <a:r>
              <a:rPr sz="3400" spc="-2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words</a:t>
            </a:r>
            <a:endParaRPr sz="3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sz="3400" spc="10" dirty="0">
                <a:latin typeface="Times New Roman"/>
                <a:cs typeface="Times New Roman"/>
              </a:rPr>
              <a:t>Comments</a:t>
            </a:r>
            <a:endParaRPr sz="3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sz="3400" spc="20" dirty="0">
                <a:latin typeface="Times New Roman"/>
                <a:cs typeface="Times New Roman"/>
              </a:rPr>
              <a:t>Blocks</a:t>
            </a:r>
            <a:endParaRPr sz="3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1000" y="3733800"/>
            <a:ext cx="8305800" cy="2590800"/>
          </a:xfrm>
          <a:custGeom>
            <a:avLst/>
            <a:gdLst/>
            <a:ahLst/>
            <a:cxnLst/>
            <a:rect l="l" t="t" r="r" b="b"/>
            <a:pathLst>
              <a:path w="8305800" h="2590800">
                <a:moveTo>
                  <a:pt x="0" y="0"/>
                </a:moveTo>
                <a:lnTo>
                  <a:pt x="8305800" y="0"/>
                </a:lnTo>
                <a:lnTo>
                  <a:pt x="83058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0375" y="4096322"/>
            <a:ext cx="2216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public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class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819400" y="4114800"/>
            <a:ext cx="1371600" cy="372110"/>
          </a:xfrm>
          <a:prstGeom prst="rect">
            <a:avLst/>
          </a:prstGeom>
          <a:solidFill>
            <a:srgbClr val="CACACA">
              <a:alpha val="45097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ts val="2835"/>
              </a:lnSpc>
            </a:pPr>
            <a:r>
              <a:rPr sz="2400" spc="-10" dirty="0">
                <a:latin typeface="Courier New"/>
                <a:cs typeface="Courier New"/>
              </a:rPr>
              <a:t>Welcome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4342" y="4096322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375" y="4462082"/>
            <a:ext cx="787400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3585" marR="5080" indent="-36576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public </a:t>
            </a:r>
            <a:r>
              <a:rPr sz="2400" spc="-5" dirty="0">
                <a:latin typeface="Courier New"/>
                <a:cs typeface="Courier New"/>
              </a:rPr>
              <a:t>static void </a:t>
            </a:r>
            <a:r>
              <a:rPr sz="2400" spc="-10" dirty="0">
                <a:latin typeface="Courier New"/>
                <a:cs typeface="Courier New"/>
              </a:rPr>
              <a:t>main(String[] args) </a:t>
            </a:r>
            <a:r>
              <a:rPr sz="2400" dirty="0">
                <a:latin typeface="Courier New"/>
                <a:cs typeface="Courier New"/>
              </a:rPr>
              <a:t>{ 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System.out.println("Welcome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to </a:t>
            </a:r>
            <a:r>
              <a:rPr sz="2400" spc="-10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975" y="1238821"/>
            <a:ext cx="8371205" cy="288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Every Java program must </a:t>
            </a:r>
            <a:r>
              <a:rPr sz="3200" spc="5" dirty="0">
                <a:latin typeface="Times New Roman"/>
                <a:cs typeface="Times New Roman"/>
              </a:rPr>
              <a:t>have </a:t>
            </a:r>
            <a:r>
              <a:rPr sz="3200" dirty="0">
                <a:latin typeface="Times New Roman"/>
                <a:cs typeface="Times New Roman"/>
              </a:rPr>
              <a:t>at least </a:t>
            </a:r>
            <a:r>
              <a:rPr sz="3200" spc="5" dirty="0">
                <a:latin typeface="Times New Roman"/>
                <a:cs typeface="Times New Roman"/>
              </a:rPr>
              <a:t>one </a:t>
            </a:r>
            <a:r>
              <a:rPr sz="3200" dirty="0">
                <a:latin typeface="Times New Roman"/>
                <a:cs typeface="Times New Roman"/>
              </a:rPr>
              <a:t>class.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Each class </a:t>
            </a:r>
            <a:r>
              <a:rPr sz="3200" spc="5" dirty="0">
                <a:latin typeface="Times New Roman"/>
                <a:cs typeface="Times New Roman"/>
              </a:rPr>
              <a:t>has </a:t>
            </a:r>
            <a:r>
              <a:rPr sz="3200" dirty="0">
                <a:latin typeface="Times New Roman"/>
                <a:cs typeface="Times New Roman"/>
              </a:rPr>
              <a:t>a name. </a:t>
            </a:r>
            <a:r>
              <a:rPr sz="3200" spc="-5" dirty="0">
                <a:latin typeface="Times New Roman"/>
                <a:cs typeface="Times New Roman"/>
              </a:rPr>
              <a:t>By </a:t>
            </a:r>
            <a:r>
              <a:rPr sz="3200" dirty="0">
                <a:latin typeface="Times New Roman"/>
                <a:cs typeface="Times New Roman"/>
              </a:rPr>
              <a:t>convention, class </a:t>
            </a:r>
            <a:r>
              <a:rPr sz="3200" spc="5" dirty="0">
                <a:latin typeface="Times New Roman"/>
                <a:cs typeface="Times New Roman"/>
              </a:rPr>
              <a:t>names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start </a:t>
            </a:r>
            <a:r>
              <a:rPr sz="3200" spc="-5" dirty="0">
                <a:latin typeface="Times New Roman"/>
                <a:cs typeface="Times New Roman"/>
              </a:rPr>
              <a:t>with </a:t>
            </a:r>
            <a:r>
              <a:rPr sz="3200" dirty="0">
                <a:latin typeface="Times New Roman"/>
                <a:cs typeface="Times New Roman"/>
              </a:rPr>
              <a:t>an </a:t>
            </a:r>
            <a:r>
              <a:rPr sz="3200" spc="5" dirty="0">
                <a:latin typeface="Times New Roman"/>
                <a:cs typeface="Times New Roman"/>
              </a:rPr>
              <a:t>uppercase </a:t>
            </a:r>
            <a:r>
              <a:rPr sz="3200" spc="-30" dirty="0">
                <a:latin typeface="Times New Roman"/>
                <a:cs typeface="Times New Roman"/>
              </a:rPr>
              <a:t>letter. </a:t>
            </a:r>
            <a:r>
              <a:rPr sz="3200" dirty="0">
                <a:latin typeface="Times New Roman"/>
                <a:cs typeface="Times New Roman"/>
              </a:rPr>
              <a:t>In this example, the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class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name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Welcome.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//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This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program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prints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Welcome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to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Java!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215798" y="279907"/>
            <a:ext cx="27101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</a:t>
            </a:r>
            <a:r>
              <a:rPr spc="-95" dirty="0"/>
              <a:t> </a:t>
            </a:r>
            <a:r>
              <a:rPr spc="-5" dirty="0"/>
              <a:t>Name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1000" y="3733800"/>
            <a:ext cx="8305800" cy="2590800"/>
          </a:xfrm>
          <a:custGeom>
            <a:avLst/>
            <a:gdLst/>
            <a:ahLst/>
            <a:cxnLst/>
            <a:rect l="l" t="t" r="r" b="b"/>
            <a:pathLst>
              <a:path w="8305800" h="2590800">
                <a:moveTo>
                  <a:pt x="0" y="0"/>
                </a:moveTo>
                <a:lnTo>
                  <a:pt x="8305800" y="0"/>
                </a:lnTo>
                <a:lnTo>
                  <a:pt x="83058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0375" y="3730562"/>
            <a:ext cx="7874000" cy="222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34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// This program prints </a:t>
            </a:r>
            <a:r>
              <a:rPr sz="2400" b="1" spc="-10" dirty="0">
                <a:latin typeface="Courier New"/>
                <a:cs typeface="Courier New"/>
              </a:rPr>
              <a:t>Welcome to </a:t>
            </a:r>
            <a:r>
              <a:rPr sz="2400" b="1" spc="-5" dirty="0">
                <a:latin typeface="Courier New"/>
                <a:cs typeface="Courier New"/>
              </a:rPr>
              <a:t>Java!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class Welcome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3585" marR="5080" indent="-36576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public </a:t>
            </a:r>
            <a:r>
              <a:rPr sz="2400" b="1" spc="-5" dirty="0">
                <a:latin typeface="Courier New"/>
                <a:cs typeface="Courier New"/>
              </a:rPr>
              <a:t>static void </a:t>
            </a:r>
            <a:r>
              <a:rPr sz="2400" b="1" spc="-10" dirty="0">
                <a:latin typeface="Courier New"/>
                <a:cs typeface="Courier New"/>
              </a:rPr>
              <a:t>main(String[] args)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System.out.println("Welcome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 </a:t>
            </a:r>
            <a:r>
              <a:rPr sz="2400" b="1" spc="-10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8314" y="279907"/>
            <a:ext cx="3086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Main</a:t>
            </a:r>
            <a:r>
              <a:rPr spc="-80" dirty="0"/>
              <a:t> </a:t>
            </a:r>
            <a:r>
              <a:rPr dirty="0"/>
              <a:t>Method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755650" y="4489450"/>
            <a:ext cx="7099300" cy="384810"/>
            <a:chOff x="755650" y="4489450"/>
            <a:chExt cx="7099300" cy="384810"/>
          </a:xfrm>
        </p:grpSpPr>
        <p:sp>
          <p:nvSpPr>
            <p:cNvPr id="10" name="object 10"/>
            <p:cNvSpPr/>
            <p:nvPr/>
          </p:nvSpPr>
          <p:spPr>
            <a:xfrm>
              <a:off x="762000" y="4495800"/>
              <a:ext cx="7086600" cy="372110"/>
            </a:xfrm>
            <a:custGeom>
              <a:avLst/>
              <a:gdLst/>
              <a:ahLst/>
              <a:cxnLst/>
              <a:rect l="l" t="t" r="r" b="b"/>
              <a:pathLst>
                <a:path w="7086600" h="372110">
                  <a:moveTo>
                    <a:pt x="7086600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7086600" y="371856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CACACA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000" y="4495800"/>
              <a:ext cx="7086600" cy="372110"/>
            </a:xfrm>
            <a:custGeom>
              <a:avLst/>
              <a:gdLst/>
              <a:ahLst/>
              <a:cxnLst/>
              <a:rect l="l" t="t" r="r" b="b"/>
              <a:pathLst>
                <a:path w="7086600" h="372110">
                  <a:moveTo>
                    <a:pt x="0" y="0"/>
                  </a:moveTo>
                  <a:lnTo>
                    <a:pt x="7086600" y="0"/>
                  </a:lnTo>
                  <a:lnTo>
                    <a:pt x="7086600" y="371856"/>
                  </a:lnTo>
                  <a:lnTo>
                    <a:pt x="0" y="371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8387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Line 2 defines the main method. In order </a:t>
            </a:r>
            <a:r>
              <a:rPr spc="-5" dirty="0"/>
              <a:t>to </a:t>
            </a:r>
            <a:r>
              <a:rPr dirty="0"/>
              <a:t>run a </a:t>
            </a:r>
            <a:r>
              <a:rPr spc="5" dirty="0"/>
              <a:t> </a:t>
            </a:r>
            <a:r>
              <a:rPr dirty="0"/>
              <a:t>class,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class</a:t>
            </a:r>
            <a:r>
              <a:rPr spc="-10" dirty="0"/>
              <a:t> </a:t>
            </a:r>
            <a:r>
              <a:rPr dirty="0"/>
              <a:t>must</a:t>
            </a:r>
            <a:r>
              <a:rPr spc="-15" dirty="0"/>
              <a:t> </a:t>
            </a:r>
            <a:r>
              <a:rPr dirty="0"/>
              <a:t>contain</a:t>
            </a:r>
            <a:r>
              <a:rPr spc="-2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method</a:t>
            </a:r>
            <a:r>
              <a:rPr spc="-30" dirty="0"/>
              <a:t> </a:t>
            </a:r>
            <a:r>
              <a:rPr spc="5" dirty="0"/>
              <a:t>named</a:t>
            </a:r>
            <a:r>
              <a:rPr spc="-25" dirty="0"/>
              <a:t> </a:t>
            </a:r>
            <a:r>
              <a:rPr dirty="0"/>
              <a:t>main. </a:t>
            </a:r>
            <a:r>
              <a:rPr spc="-78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program</a:t>
            </a:r>
            <a:r>
              <a:rPr spc="-40" dirty="0"/>
              <a:t> </a:t>
            </a:r>
            <a:r>
              <a:rPr spc="-5" dirty="0"/>
              <a:t>is</a:t>
            </a:r>
            <a:r>
              <a:rPr spc="10" dirty="0"/>
              <a:t> </a:t>
            </a:r>
            <a:r>
              <a:rPr dirty="0"/>
              <a:t>executed</a:t>
            </a:r>
            <a:r>
              <a:rPr spc="-40" dirty="0"/>
              <a:t> </a:t>
            </a:r>
            <a:r>
              <a:rPr dirty="0"/>
              <a:t>from</a:t>
            </a:r>
            <a:r>
              <a:rPr spc="-15" dirty="0"/>
              <a:t> </a:t>
            </a:r>
            <a:r>
              <a:rPr dirty="0"/>
              <a:t>the main</a:t>
            </a:r>
            <a:r>
              <a:rPr spc="-10" dirty="0"/>
              <a:t> </a:t>
            </a:r>
            <a:r>
              <a:rPr dirty="0"/>
              <a:t>method.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8000" y="2315210"/>
            <a:ext cx="7874000" cy="222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34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// This program prints </a:t>
            </a:r>
            <a:r>
              <a:rPr sz="2400" b="1" spc="-10" dirty="0">
                <a:latin typeface="Courier New"/>
                <a:cs typeface="Courier New"/>
              </a:rPr>
              <a:t>Welcome to </a:t>
            </a:r>
            <a:r>
              <a:rPr sz="2400" b="1" spc="-5" dirty="0">
                <a:latin typeface="Courier New"/>
                <a:cs typeface="Courier New"/>
              </a:rPr>
              <a:t>Java!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class Welcome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743585" marR="5080" indent="-36576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public </a:t>
            </a:r>
            <a:r>
              <a:rPr sz="2400" b="1" spc="-5" dirty="0">
                <a:latin typeface="Courier New"/>
                <a:cs typeface="Courier New"/>
              </a:rPr>
              <a:t>static void </a:t>
            </a:r>
            <a:r>
              <a:rPr sz="2400" b="1" spc="-10" dirty="0">
                <a:latin typeface="Courier New"/>
                <a:cs typeface="Courier New"/>
              </a:rPr>
              <a:t>main(String[] args)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System.out.println("Welcome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 </a:t>
            </a:r>
            <a:r>
              <a:rPr sz="2400" b="1" spc="-10" dirty="0">
                <a:latin typeface="Courier New"/>
                <a:cs typeface="Courier New"/>
              </a:rPr>
              <a:t>Java!");</a:t>
            </a:r>
            <a:endParaRPr sz="2400" dirty="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5760" y="533400"/>
            <a:ext cx="8211820" cy="1479251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635"/>
              </a:spcBef>
            </a:pPr>
            <a:r>
              <a:rPr sz="4700" spc="-5" dirty="0"/>
              <a:t>Statement</a:t>
            </a:r>
            <a:endParaRPr sz="4700" dirty="0"/>
          </a:p>
          <a:p>
            <a:pPr marL="12700" marR="5080">
              <a:lnSpc>
                <a:spcPct val="100000"/>
              </a:lnSpc>
              <a:spcBef>
                <a:spcPts val="905"/>
              </a:spcBef>
            </a:pPr>
            <a:r>
              <a:rPr sz="2800" spc="-5" dirty="0"/>
              <a:t>A</a:t>
            </a:r>
            <a:r>
              <a:rPr sz="2800" spc="-155" dirty="0"/>
              <a:t> </a:t>
            </a:r>
            <a:r>
              <a:rPr sz="2800" spc="-5" dirty="0"/>
              <a:t>statement represents</a:t>
            </a:r>
            <a:r>
              <a:rPr sz="2800" spc="-15" dirty="0"/>
              <a:t> </a:t>
            </a:r>
            <a:r>
              <a:rPr sz="2800" spc="-10" dirty="0"/>
              <a:t>an</a:t>
            </a:r>
            <a:r>
              <a:rPr sz="2800" dirty="0"/>
              <a:t> </a:t>
            </a:r>
            <a:r>
              <a:rPr sz="2800" spc="-5" dirty="0"/>
              <a:t>action</a:t>
            </a:r>
            <a:r>
              <a:rPr sz="2800" dirty="0"/>
              <a:t> or </a:t>
            </a:r>
            <a:r>
              <a:rPr sz="2800" spc="-5" dirty="0"/>
              <a:t>a</a:t>
            </a:r>
            <a:r>
              <a:rPr sz="2800" spc="-10" dirty="0"/>
              <a:t> </a:t>
            </a:r>
            <a:r>
              <a:rPr sz="2800" spc="-5" dirty="0"/>
              <a:t>sequence</a:t>
            </a:r>
            <a:r>
              <a:rPr sz="2800" spc="-10" dirty="0"/>
              <a:t> </a:t>
            </a:r>
            <a:r>
              <a:rPr sz="2800" dirty="0"/>
              <a:t>of </a:t>
            </a:r>
            <a:r>
              <a:rPr sz="2800" spc="-5" dirty="0"/>
              <a:t>actions. </a:t>
            </a:r>
            <a:r>
              <a:rPr sz="2800" spc="-685" dirty="0"/>
              <a:t> </a:t>
            </a:r>
            <a:endParaRPr sz="28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6900" y="2354453"/>
            <a:ext cx="7874000" cy="222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34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// This program prints </a:t>
            </a:r>
            <a:r>
              <a:rPr sz="2400" b="1" spc="-10" dirty="0">
                <a:latin typeface="Courier New"/>
                <a:cs typeface="Courier New"/>
              </a:rPr>
              <a:t>Welcome to </a:t>
            </a:r>
            <a:r>
              <a:rPr sz="2400" b="1" spc="-5" dirty="0">
                <a:latin typeface="Courier New"/>
                <a:cs typeface="Courier New"/>
              </a:rPr>
              <a:t>Java!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class Welcome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743585" marR="5080" indent="-36576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public </a:t>
            </a:r>
            <a:r>
              <a:rPr sz="2400" b="1" spc="-5" dirty="0">
                <a:latin typeface="Courier New"/>
                <a:cs typeface="Courier New"/>
              </a:rPr>
              <a:t>static void </a:t>
            </a:r>
            <a:r>
              <a:rPr sz="2400" b="1" spc="-10" dirty="0">
                <a:latin typeface="Courier New"/>
                <a:cs typeface="Courier New"/>
              </a:rPr>
              <a:t>main(String[] args)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System.out.println("Welcome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 </a:t>
            </a:r>
            <a:r>
              <a:rPr sz="2400" b="1" spc="-10" dirty="0">
                <a:latin typeface="Courier New"/>
                <a:cs typeface="Courier New"/>
              </a:rPr>
              <a:t>Java!");</a:t>
            </a:r>
            <a:endParaRPr sz="2400" dirty="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73707" y="255524"/>
            <a:ext cx="519303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5" dirty="0"/>
              <a:t>Statement</a:t>
            </a:r>
            <a:r>
              <a:rPr sz="4700" spc="-170" dirty="0"/>
              <a:t> </a:t>
            </a:r>
            <a:r>
              <a:rPr sz="4700" spc="-35" dirty="0"/>
              <a:t>Terminator</a:t>
            </a:r>
            <a:endParaRPr sz="4700"/>
          </a:p>
        </p:txBody>
      </p:sp>
      <p:grpSp>
        <p:nvGrpSpPr>
          <p:cNvPr id="9" name="object 9"/>
          <p:cNvGrpSpPr/>
          <p:nvPr/>
        </p:nvGrpSpPr>
        <p:grpSpPr>
          <a:xfrm>
            <a:off x="8147050" y="4870450"/>
            <a:ext cx="241300" cy="393700"/>
            <a:chOff x="8147050" y="4870450"/>
            <a:chExt cx="241300" cy="393700"/>
          </a:xfrm>
        </p:grpSpPr>
        <p:sp>
          <p:nvSpPr>
            <p:cNvPr id="10" name="object 10"/>
            <p:cNvSpPr/>
            <p:nvPr/>
          </p:nvSpPr>
          <p:spPr>
            <a:xfrm>
              <a:off x="8153400" y="48768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CACACA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53400" y="48768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0"/>
                  </a:moveTo>
                  <a:lnTo>
                    <a:pt x="228600" y="0"/>
                  </a:lnTo>
                  <a:lnTo>
                    <a:pt x="228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" y="1470152"/>
            <a:ext cx="6156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Java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semicolon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(;).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76237" y="3729037"/>
            <a:ext cx="8315325" cy="2600325"/>
            <a:chOff x="376237" y="3729037"/>
            <a:chExt cx="8315325" cy="2600325"/>
          </a:xfrm>
        </p:grpSpPr>
        <p:sp>
          <p:nvSpPr>
            <p:cNvPr id="7" name="object 7"/>
            <p:cNvSpPr/>
            <p:nvPr/>
          </p:nvSpPr>
          <p:spPr>
            <a:xfrm>
              <a:off x="381000" y="3733800"/>
              <a:ext cx="8305800" cy="2590800"/>
            </a:xfrm>
            <a:custGeom>
              <a:avLst/>
              <a:gdLst/>
              <a:ahLst/>
              <a:cxnLst/>
              <a:rect l="l" t="t" r="r" b="b"/>
              <a:pathLst>
                <a:path w="8305800" h="2590800">
                  <a:moveTo>
                    <a:pt x="0" y="0"/>
                  </a:moveTo>
                  <a:lnTo>
                    <a:pt x="8305800" y="0"/>
                  </a:lnTo>
                  <a:lnTo>
                    <a:pt x="8305800" y="2590800"/>
                  </a:lnTo>
                  <a:lnTo>
                    <a:pt x="0" y="2590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4191000"/>
              <a:ext cx="2209800" cy="304800"/>
            </a:xfrm>
            <a:custGeom>
              <a:avLst/>
              <a:gdLst/>
              <a:ahLst/>
              <a:cxnLst/>
              <a:rect l="l" t="t" r="r" b="b"/>
              <a:pathLst>
                <a:path w="2209800" h="304800">
                  <a:moveTo>
                    <a:pt x="2209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09800" y="3048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CACACA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4191000"/>
              <a:ext cx="2209800" cy="304800"/>
            </a:xfrm>
            <a:custGeom>
              <a:avLst/>
              <a:gdLst/>
              <a:ahLst/>
              <a:cxnLst/>
              <a:rect l="l" t="t" r="r" b="b"/>
              <a:pathLst>
                <a:path w="2209800" h="304800">
                  <a:moveTo>
                    <a:pt x="0" y="0"/>
                  </a:moveTo>
                  <a:lnTo>
                    <a:pt x="2209800" y="0"/>
                  </a:lnTo>
                  <a:lnTo>
                    <a:pt x="2209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" y="4572000"/>
              <a:ext cx="3429000" cy="304800"/>
            </a:xfrm>
            <a:custGeom>
              <a:avLst/>
              <a:gdLst/>
              <a:ahLst/>
              <a:cxnLst/>
              <a:rect l="l" t="t" r="r" b="b"/>
              <a:pathLst>
                <a:path w="3429000" h="304800">
                  <a:moveTo>
                    <a:pt x="3429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429000" y="30480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CACACA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000" y="4572000"/>
              <a:ext cx="3429000" cy="304800"/>
            </a:xfrm>
            <a:custGeom>
              <a:avLst/>
              <a:gdLst/>
              <a:ahLst/>
              <a:cxnLst/>
              <a:rect l="l" t="t" r="r" b="b"/>
              <a:pathLst>
                <a:path w="3429000" h="304800">
                  <a:moveTo>
                    <a:pt x="0" y="0"/>
                  </a:moveTo>
                  <a:lnTo>
                    <a:pt x="3429000" y="0"/>
                  </a:lnTo>
                  <a:lnTo>
                    <a:pt x="3429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4175" y="1087945"/>
            <a:ext cx="8212455" cy="487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Reserved </a:t>
            </a:r>
            <a:r>
              <a:rPr sz="2800" dirty="0">
                <a:latin typeface="Times New Roman"/>
                <a:cs typeface="Times New Roman"/>
              </a:rPr>
              <a:t>words or </a:t>
            </a:r>
            <a:r>
              <a:rPr sz="2800" spc="-5" dirty="0">
                <a:latin typeface="Times New Roman"/>
                <a:cs typeface="Times New Roman"/>
              </a:rPr>
              <a:t>keywords are </a:t>
            </a:r>
            <a:r>
              <a:rPr sz="2800" dirty="0">
                <a:latin typeface="Times New Roman"/>
                <a:cs typeface="Times New Roman"/>
              </a:rPr>
              <a:t>words </a:t>
            </a:r>
            <a:r>
              <a:rPr sz="2800" spc="-5" dirty="0">
                <a:latin typeface="Times New Roman"/>
                <a:cs typeface="Times New Roman"/>
              </a:rPr>
              <a:t>that have a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specific meaning 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compiler and cannot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used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other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purposes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program.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example,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when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compiler sees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class,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after class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name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Times New Roman"/>
              <a:cs typeface="Times New Roman"/>
            </a:endParaRPr>
          </a:p>
          <a:p>
            <a:pPr marL="88900" marR="99568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// This program prints </a:t>
            </a:r>
            <a:r>
              <a:rPr sz="2400" b="1" spc="-10" dirty="0">
                <a:latin typeface="Courier New"/>
                <a:cs typeface="Courier New"/>
              </a:rPr>
              <a:t>Welcome to </a:t>
            </a:r>
            <a:r>
              <a:rPr sz="2400" b="1" spc="-5" dirty="0">
                <a:latin typeface="Courier New"/>
                <a:cs typeface="Courier New"/>
              </a:rPr>
              <a:t>Java!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class Welcome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820419" marR="266700" indent="-36576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public </a:t>
            </a:r>
            <a:r>
              <a:rPr sz="2400" b="1" spc="-5" dirty="0">
                <a:latin typeface="Courier New"/>
                <a:cs typeface="Courier New"/>
              </a:rPr>
              <a:t>static void </a:t>
            </a:r>
            <a:r>
              <a:rPr sz="2400" b="1" spc="-10" dirty="0">
                <a:latin typeface="Courier New"/>
                <a:cs typeface="Courier New"/>
              </a:rPr>
              <a:t>main(String[] args)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System.out.println("Welcome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 </a:t>
            </a:r>
            <a:r>
              <a:rPr sz="2400" b="1" spc="-10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454659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769235" y="212852"/>
            <a:ext cx="352996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Reserved</a:t>
            </a:r>
            <a:r>
              <a:rPr sz="4300" spc="-40" dirty="0"/>
              <a:t> </a:t>
            </a:r>
            <a:r>
              <a:rPr sz="4300" spc="-5" dirty="0"/>
              <a:t>words</a:t>
            </a:r>
            <a:endParaRPr sz="4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81169" y="51307"/>
            <a:ext cx="1581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</a:t>
            </a:r>
            <a:r>
              <a:rPr spc="-5" dirty="0"/>
              <a:t>l</a:t>
            </a:r>
            <a:r>
              <a:rPr dirty="0"/>
              <a:t>ocks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40" y="1005331"/>
            <a:ext cx="8488680" cy="1101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95"/>
              </a:spcBef>
            </a:pP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pair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braces in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program forms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block that groups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components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program.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473" y="3596456"/>
            <a:ext cx="260667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5" dirty="0">
                <a:latin typeface="Courier New"/>
                <a:cs typeface="Courier New"/>
              </a:rPr>
              <a:t>public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class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Test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5113" y="3854357"/>
            <a:ext cx="545846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15" dirty="0">
                <a:latin typeface="Courier New"/>
                <a:cs typeface="Courier New"/>
              </a:rPr>
              <a:t>public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static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void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main(String[]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args)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3199" y="3632612"/>
            <a:ext cx="7084059" cy="1327785"/>
            <a:chOff x="933199" y="3632612"/>
            <a:chExt cx="7084059" cy="1327785"/>
          </a:xfrm>
        </p:grpSpPr>
        <p:sp>
          <p:nvSpPr>
            <p:cNvPr id="11" name="object 11"/>
            <p:cNvSpPr/>
            <p:nvPr/>
          </p:nvSpPr>
          <p:spPr>
            <a:xfrm>
              <a:off x="8006479" y="4175859"/>
              <a:ext cx="0" cy="662305"/>
            </a:xfrm>
            <a:custGeom>
              <a:avLst/>
              <a:gdLst/>
              <a:ahLst/>
              <a:cxnLst/>
              <a:rect l="l" t="t" r="r" b="b"/>
              <a:pathLst>
                <a:path h="662304">
                  <a:moveTo>
                    <a:pt x="0" y="0"/>
                  </a:moveTo>
                  <a:lnTo>
                    <a:pt x="0" y="661721"/>
                  </a:lnTo>
                </a:path>
              </a:pathLst>
            </a:custGeom>
            <a:ln w="6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3676" y="4837580"/>
              <a:ext cx="7063105" cy="0"/>
            </a:xfrm>
            <a:custGeom>
              <a:avLst/>
              <a:gdLst/>
              <a:ahLst/>
              <a:cxnLst/>
              <a:rect l="l" t="t" r="r" b="b"/>
              <a:pathLst>
                <a:path w="7063105">
                  <a:moveTo>
                    <a:pt x="0" y="0"/>
                  </a:moveTo>
                  <a:lnTo>
                    <a:pt x="7062803" y="0"/>
                  </a:lnTo>
                </a:path>
              </a:pathLst>
            </a:custGeom>
            <a:ln w="20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7072" y="4728989"/>
              <a:ext cx="220979" cy="220979"/>
            </a:xfrm>
            <a:custGeom>
              <a:avLst/>
              <a:gdLst/>
              <a:ahLst/>
              <a:cxnLst/>
              <a:rect l="l" t="t" r="r" b="b"/>
              <a:pathLst>
                <a:path w="220980" h="220979">
                  <a:moveTo>
                    <a:pt x="220712" y="0"/>
                  </a:moveTo>
                  <a:lnTo>
                    <a:pt x="0" y="108590"/>
                  </a:lnTo>
                  <a:lnTo>
                    <a:pt x="220712" y="220573"/>
                  </a:lnTo>
                </a:path>
              </a:pathLst>
            </a:custGeom>
            <a:ln w="20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06479" y="3751680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1802"/>
                  </a:lnTo>
                </a:path>
              </a:pathLst>
            </a:custGeom>
            <a:ln w="6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2449" y="3751680"/>
              <a:ext cx="4584065" cy="0"/>
            </a:xfrm>
            <a:custGeom>
              <a:avLst/>
              <a:gdLst/>
              <a:ahLst/>
              <a:cxnLst/>
              <a:rect l="l" t="t" r="r" b="b"/>
              <a:pathLst>
                <a:path w="4584065">
                  <a:moveTo>
                    <a:pt x="0" y="0"/>
                  </a:moveTo>
                  <a:lnTo>
                    <a:pt x="4584031" y="0"/>
                  </a:lnTo>
                </a:path>
              </a:pathLst>
            </a:custGeom>
            <a:ln w="20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5845" y="3643089"/>
              <a:ext cx="220979" cy="220979"/>
            </a:xfrm>
            <a:custGeom>
              <a:avLst/>
              <a:gdLst/>
              <a:ahLst/>
              <a:cxnLst/>
              <a:rect l="l" t="t" r="r" b="b"/>
              <a:pathLst>
                <a:path w="220979" h="220979">
                  <a:moveTo>
                    <a:pt x="220712" y="0"/>
                  </a:moveTo>
                  <a:lnTo>
                    <a:pt x="0" y="108590"/>
                  </a:lnTo>
                  <a:lnTo>
                    <a:pt x="220712" y="220573"/>
                  </a:lnTo>
                </a:path>
              </a:pathLst>
            </a:custGeom>
            <a:ln w="20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27398" y="3837387"/>
            <a:ext cx="7962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" dirty="0">
                <a:latin typeface="Times New Roman"/>
                <a:cs typeface="Times New Roman"/>
              </a:rPr>
              <a:t>Class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block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08535" y="3887411"/>
            <a:ext cx="6435090" cy="817880"/>
            <a:chOff x="1208535" y="3887411"/>
            <a:chExt cx="6435090" cy="817880"/>
          </a:xfrm>
        </p:grpSpPr>
        <p:sp>
          <p:nvSpPr>
            <p:cNvPr id="19" name="object 19"/>
            <p:cNvSpPr/>
            <p:nvPr/>
          </p:nvSpPr>
          <p:spPr>
            <a:xfrm>
              <a:off x="7157585" y="4006186"/>
              <a:ext cx="0" cy="577215"/>
            </a:xfrm>
            <a:custGeom>
              <a:avLst/>
              <a:gdLst/>
              <a:ahLst/>
              <a:cxnLst/>
              <a:rect l="l" t="t" r="r" b="b"/>
              <a:pathLst>
                <a:path h="577214">
                  <a:moveTo>
                    <a:pt x="0" y="492047"/>
                  </a:moveTo>
                  <a:lnTo>
                    <a:pt x="0" y="576884"/>
                  </a:lnTo>
                </a:path>
                <a:path h="577214">
                  <a:moveTo>
                    <a:pt x="0" y="0"/>
                  </a:moveTo>
                  <a:lnTo>
                    <a:pt x="0" y="169671"/>
                  </a:lnTo>
                </a:path>
              </a:pathLst>
            </a:custGeom>
            <a:ln w="6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14293" y="4006185"/>
              <a:ext cx="543560" cy="0"/>
            </a:xfrm>
            <a:custGeom>
              <a:avLst/>
              <a:gdLst/>
              <a:ahLst/>
              <a:cxnLst/>
              <a:rect l="l" t="t" r="r" b="b"/>
              <a:pathLst>
                <a:path w="543559">
                  <a:moveTo>
                    <a:pt x="0" y="0"/>
                  </a:moveTo>
                  <a:lnTo>
                    <a:pt x="543292" y="0"/>
                  </a:lnTo>
                </a:path>
              </a:pathLst>
            </a:custGeom>
            <a:ln w="20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17689" y="3897595"/>
              <a:ext cx="220979" cy="220979"/>
            </a:xfrm>
            <a:custGeom>
              <a:avLst/>
              <a:gdLst/>
              <a:ahLst/>
              <a:cxnLst/>
              <a:rect l="l" t="t" r="r" b="b"/>
              <a:pathLst>
                <a:path w="220979" h="220979">
                  <a:moveTo>
                    <a:pt x="220712" y="0"/>
                  </a:moveTo>
                  <a:lnTo>
                    <a:pt x="0" y="111983"/>
                  </a:lnTo>
                  <a:lnTo>
                    <a:pt x="220712" y="220573"/>
                  </a:lnTo>
                </a:path>
              </a:pathLst>
            </a:custGeom>
            <a:ln w="20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5323" y="4583069"/>
              <a:ext cx="5942330" cy="0"/>
            </a:xfrm>
            <a:custGeom>
              <a:avLst/>
              <a:gdLst/>
              <a:ahLst/>
              <a:cxnLst/>
              <a:rect l="l" t="t" r="r" b="b"/>
              <a:pathLst>
                <a:path w="5942330">
                  <a:moveTo>
                    <a:pt x="0" y="0"/>
                  </a:moveTo>
                  <a:lnTo>
                    <a:pt x="5942262" y="0"/>
                  </a:lnTo>
                </a:path>
              </a:pathLst>
            </a:custGeom>
            <a:ln w="20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18718" y="4474479"/>
              <a:ext cx="220979" cy="220979"/>
            </a:xfrm>
            <a:custGeom>
              <a:avLst/>
              <a:gdLst/>
              <a:ahLst/>
              <a:cxnLst/>
              <a:rect l="l" t="t" r="r" b="b"/>
              <a:pathLst>
                <a:path w="220980" h="220979">
                  <a:moveTo>
                    <a:pt x="220712" y="0"/>
                  </a:moveTo>
                  <a:lnTo>
                    <a:pt x="0" y="111983"/>
                  </a:lnTo>
                  <a:lnTo>
                    <a:pt x="220712" y="220573"/>
                  </a:lnTo>
                </a:path>
              </a:pathLst>
            </a:custGeom>
            <a:ln w="20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14292" y="4175857"/>
              <a:ext cx="1019175" cy="322580"/>
            </a:xfrm>
            <a:custGeom>
              <a:avLst/>
              <a:gdLst/>
              <a:ahLst/>
              <a:cxnLst/>
              <a:rect l="l" t="t" r="r" b="b"/>
              <a:pathLst>
                <a:path w="1019175" h="322579">
                  <a:moveTo>
                    <a:pt x="1018673" y="322376"/>
                  </a:moveTo>
                  <a:lnTo>
                    <a:pt x="0" y="322376"/>
                  </a:lnTo>
                  <a:lnTo>
                    <a:pt x="0" y="0"/>
                  </a:lnTo>
                  <a:lnTo>
                    <a:pt x="1018673" y="0"/>
                  </a:lnTo>
                  <a:lnTo>
                    <a:pt x="1018673" y="3223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14293" y="4175856"/>
              <a:ext cx="1019175" cy="322580"/>
            </a:xfrm>
            <a:custGeom>
              <a:avLst/>
              <a:gdLst/>
              <a:ahLst/>
              <a:cxnLst/>
              <a:rect l="l" t="t" r="r" b="b"/>
              <a:pathLst>
                <a:path w="1019175" h="322579">
                  <a:moveTo>
                    <a:pt x="0" y="0"/>
                  </a:moveTo>
                  <a:lnTo>
                    <a:pt x="1018673" y="0"/>
                  </a:lnTo>
                  <a:lnTo>
                    <a:pt x="1018673" y="322376"/>
                  </a:lnTo>
                  <a:lnTo>
                    <a:pt x="0" y="322376"/>
                  </a:lnTo>
                  <a:lnTo>
                    <a:pt x="0" y="0"/>
                  </a:lnTo>
                  <a:close/>
                </a:path>
              </a:pathLst>
            </a:custGeom>
            <a:ln w="203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3473" y="4108865"/>
            <a:ext cx="6904990" cy="810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5625">
              <a:lnSpc>
                <a:spcPts val="2095"/>
              </a:lnSpc>
              <a:spcBef>
                <a:spcPts val="90"/>
              </a:spcBef>
            </a:pPr>
            <a:r>
              <a:rPr sz="1800" spc="-20" dirty="0">
                <a:latin typeface="Courier New"/>
                <a:cs typeface="Courier New"/>
              </a:rPr>
              <a:t>System.out.println("Welcom</a:t>
            </a:r>
            <a:r>
              <a:rPr sz="1800" spc="-10" dirty="0">
                <a:latin typeface="Courier New"/>
                <a:cs typeface="Courier New"/>
              </a:rPr>
              <a:t>e</a:t>
            </a:r>
            <a:r>
              <a:rPr sz="1800" spc="-20" dirty="0">
                <a:latin typeface="Courier New"/>
                <a:cs typeface="Courier New"/>
              </a:rPr>
              <a:t> t</a:t>
            </a:r>
            <a:r>
              <a:rPr sz="1800" spc="-10" dirty="0">
                <a:latin typeface="Courier New"/>
                <a:cs typeface="Courier New"/>
              </a:rPr>
              <a:t>o</a:t>
            </a:r>
            <a:r>
              <a:rPr sz="1800" spc="-20" dirty="0">
                <a:latin typeface="Courier New"/>
                <a:cs typeface="Courier New"/>
              </a:rPr>
              <a:t> Java!")</a:t>
            </a:r>
            <a:r>
              <a:rPr sz="1800" spc="-10" dirty="0">
                <a:latin typeface="Courier New"/>
                <a:cs typeface="Courier New"/>
              </a:rPr>
              <a:t>;</a:t>
            </a:r>
            <a:r>
              <a:rPr sz="1800" spc="-335" dirty="0">
                <a:latin typeface="Courier New"/>
                <a:cs typeface="Courier New"/>
              </a:rPr>
              <a:t> </a:t>
            </a:r>
            <a:r>
              <a:rPr sz="1950" spc="22" baseline="2136" dirty="0">
                <a:latin typeface="Times New Roman"/>
                <a:cs typeface="Times New Roman"/>
              </a:rPr>
              <a:t>M</a:t>
            </a:r>
            <a:r>
              <a:rPr sz="1950" spc="7" baseline="2136" dirty="0">
                <a:latin typeface="Times New Roman"/>
                <a:cs typeface="Times New Roman"/>
              </a:rPr>
              <a:t>e</a:t>
            </a:r>
            <a:r>
              <a:rPr sz="1950" spc="52" baseline="2136" dirty="0">
                <a:latin typeface="Times New Roman"/>
                <a:cs typeface="Times New Roman"/>
              </a:rPr>
              <a:t>t</a:t>
            </a:r>
            <a:r>
              <a:rPr sz="1950" spc="-22" baseline="2136" dirty="0">
                <a:latin typeface="Times New Roman"/>
                <a:cs typeface="Times New Roman"/>
              </a:rPr>
              <a:t>h</a:t>
            </a:r>
            <a:r>
              <a:rPr sz="1950" spc="60" baseline="2136" dirty="0">
                <a:latin typeface="Times New Roman"/>
                <a:cs typeface="Times New Roman"/>
              </a:rPr>
              <a:t>o</a:t>
            </a:r>
            <a:r>
              <a:rPr sz="1950" spc="22" baseline="2136" dirty="0">
                <a:latin typeface="Times New Roman"/>
                <a:cs typeface="Times New Roman"/>
              </a:rPr>
              <a:t>d</a:t>
            </a:r>
            <a:r>
              <a:rPr sz="1950" spc="30" baseline="2136" dirty="0">
                <a:latin typeface="Times New Roman"/>
                <a:cs typeface="Times New Roman"/>
              </a:rPr>
              <a:t> </a:t>
            </a:r>
            <a:r>
              <a:rPr sz="1950" spc="-22" baseline="2136" dirty="0">
                <a:latin typeface="Times New Roman"/>
                <a:cs typeface="Times New Roman"/>
              </a:rPr>
              <a:t>b</a:t>
            </a:r>
            <a:r>
              <a:rPr sz="1950" spc="-67" baseline="2136" dirty="0">
                <a:latin typeface="Times New Roman"/>
                <a:cs typeface="Times New Roman"/>
              </a:rPr>
              <a:t>l</a:t>
            </a:r>
            <a:r>
              <a:rPr sz="1950" spc="60" baseline="2136" dirty="0">
                <a:latin typeface="Times New Roman"/>
                <a:cs typeface="Times New Roman"/>
              </a:rPr>
              <a:t>o</a:t>
            </a:r>
            <a:r>
              <a:rPr sz="1950" spc="7" baseline="2136" dirty="0">
                <a:latin typeface="Times New Roman"/>
                <a:cs typeface="Times New Roman"/>
              </a:rPr>
              <a:t>c</a:t>
            </a:r>
            <a:r>
              <a:rPr sz="1950" spc="22" baseline="2136" dirty="0">
                <a:latin typeface="Times New Roman"/>
                <a:cs typeface="Times New Roman"/>
              </a:rPr>
              <a:t>k</a:t>
            </a:r>
            <a:endParaRPr sz="1950" baseline="2136">
              <a:latin typeface="Times New Roman"/>
              <a:cs typeface="Times New Roman"/>
            </a:endParaRPr>
          </a:p>
          <a:p>
            <a:pPr marL="283845">
              <a:lnSpc>
                <a:spcPts val="2014"/>
              </a:lnSpc>
            </a:pPr>
            <a:r>
              <a:rPr sz="1800" spc="-1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80"/>
              </a:lnSpc>
            </a:pPr>
            <a:r>
              <a:rPr sz="1800" spc="-1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40535" y="127507"/>
            <a:ext cx="56610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Programming</a:t>
            </a:r>
            <a:r>
              <a:rPr spc="-4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7" name="object 7"/>
          <p:cNvSpPr/>
          <p:nvPr/>
        </p:nvSpPr>
        <p:spPr>
          <a:xfrm>
            <a:off x="228600" y="1600200"/>
            <a:ext cx="8686800" cy="4495800"/>
          </a:xfrm>
          <a:custGeom>
            <a:avLst/>
            <a:gdLst/>
            <a:ahLst/>
            <a:cxnLst/>
            <a:rect l="l" t="t" r="r" b="b"/>
            <a:pathLst>
              <a:path w="8686800" h="4495800">
                <a:moveTo>
                  <a:pt x="0" y="0"/>
                </a:moveTo>
                <a:lnTo>
                  <a:pt x="8686800" y="0"/>
                </a:lnTo>
                <a:lnTo>
                  <a:pt x="8686800" y="4495800"/>
                </a:lnTo>
                <a:lnTo>
                  <a:pt x="0" y="4495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975" y="841901"/>
            <a:ext cx="8525510" cy="3758721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  <a:tabLst>
                <a:tab pos="2640965" algn="l"/>
                <a:tab pos="5594985" algn="l"/>
              </a:tabLst>
            </a:pP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	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Assembly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Language	</a:t>
            </a:r>
            <a:r>
              <a:rPr sz="2400" spc="-5" dirty="0">
                <a:latin typeface="Times New Roman"/>
                <a:cs typeface="Times New Roman"/>
              </a:rPr>
              <a:t>High-Level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30"/>
              </a:lnSpc>
              <a:spcBef>
                <a:spcPts val="1939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/>
                <a:cs typeface="Times New Roman"/>
              </a:rPr>
              <a:t>Assembly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developed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make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programming </a:t>
            </a:r>
            <a:r>
              <a:rPr sz="2400" spc="-68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easy. </a:t>
            </a:r>
            <a:endParaRPr lang="en-US" sz="2400" spc="-4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30"/>
              </a:lnSpc>
              <a:spcBef>
                <a:spcPts val="1939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/>
                <a:cs typeface="Times New Roman"/>
              </a:rPr>
              <a:t>Since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computer cannot understand assembly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language,</a:t>
            </a:r>
            <a:r>
              <a:rPr sz="2400" spc="-20" dirty="0">
                <a:latin typeface="Times New Roman"/>
                <a:cs typeface="Times New Roman"/>
              </a:rPr>
              <a:t> however,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called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assembler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convert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assembly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 machine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code.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12700">
              <a:lnSpc>
                <a:spcPts val="2800"/>
              </a:lnSpc>
            </a:pPr>
            <a:r>
              <a:rPr sz="2400" spc="-5" dirty="0">
                <a:latin typeface="Times New Roman"/>
                <a:cs typeface="Times New Roman"/>
              </a:rPr>
              <a:t>For example,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 numbers,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might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write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3195"/>
              </a:lnSpc>
            </a:pPr>
            <a:r>
              <a:rPr sz="2400" spc="-5" dirty="0">
                <a:latin typeface="Times New Roman"/>
                <a:cs typeface="Times New Roman"/>
              </a:rPr>
              <a:t>instruction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assembly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code like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this:</a:t>
            </a:r>
            <a:endParaRPr sz="2400" dirty="0">
              <a:latin typeface="Times New Roman"/>
              <a:cs typeface="Times New Roman"/>
            </a:endParaRPr>
          </a:p>
          <a:p>
            <a:pPr marL="525780" algn="ctr">
              <a:lnSpc>
                <a:spcPct val="100000"/>
              </a:lnSpc>
              <a:spcBef>
                <a:spcPts val="340"/>
              </a:spcBef>
            </a:pPr>
            <a:r>
              <a:rPr sz="2400" spc="-5" dirty="0">
                <a:latin typeface="Times New Roman"/>
                <a:cs typeface="Times New Roman"/>
              </a:rPr>
              <a:t>ADDF3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R1,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R3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340" y="4583838"/>
            <a:ext cx="7081137" cy="175639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7658" y="122936"/>
            <a:ext cx="3428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Special</a:t>
            </a:r>
            <a:r>
              <a:rPr sz="4000" spc="-40" dirty="0"/>
              <a:t> </a:t>
            </a:r>
            <a:r>
              <a:rPr sz="4000" spc="-5" dirty="0"/>
              <a:t>Symbols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408699" y="1681924"/>
            <a:ext cx="142748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5" dirty="0">
                <a:latin typeface="Courier New"/>
                <a:cs typeface="Courier New"/>
              </a:rPr>
              <a:t>Character</a:t>
            </a:r>
            <a:r>
              <a:rPr sz="1300" b="1" spc="-55" dirty="0">
                <a:latin typeface="Courier New"/>
                <a:cs typeface="Courier New"/>
              </a:rPr>
              <a:t> </a:t>
            </a:r>
            <a:r>
              <a:rPr sz="1300" b="1" spc="5" dirty="0">
                <a:latin typeface="Courier New"/>
                <a:cs typeface="Courier New"/>
              </a:rPr>
              <a:t>Name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1148" y="1681924"/>
            <a:ext cx="112712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5" dirty="0">
                <a:latin typeface="Courier New"/>
                <a:cs typeface="Courier New"/>
              </a:rPr>
              <a:t>Description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2929" y="1963111"/>
            <a:ext cx="6927850" cy="0"/>
          </a:xfrm>
          <a:custGeom>
            <a:avLst/>
            <a:gdLst/>
            <a:ahLst/>
            <a:cxnLst/>
            <a:rect l="l" t="t" r="r" b="b"/>
            <a:pathLst>
              <a:path w="6927850">
                <a:moveTo>
                  <a:pt x="0" y="0"/>
                </a:moveTo>
                <a:lnTo>
                  <a:pt x="6927440" y="0"/>
                </a:lnTo>
              </a:path>
            </a:pathLst>
          </a:custGeom>
          <a:ln w="15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699" y="2043251"/>
            <a:ext cx="22606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Courier New"/>
                <a:cs typeface="Courier New"/>
              </a:rPr>
              <a:t>{}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699" y="2547603"/>
            <a:ext cx="22606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699" y="2969150"/>
            <a:ext cx="22606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Courier New"/>
                <a:cs typeface="Courier New"/>
              </a:rPr>
              <a:t>[]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699" y="3345534"/>
            <a:ext cx="22606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Courier New"/>
                <a:cs typeface="Courier New"/>
              </a:rPr>
              <a:t>//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699" y="3726934"/>
            <a:ext cx="32639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"</a:t>
            </a:r>
            <a:r>
              <a:rPr sz="1300" spc="-8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"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8699" y="4156010"/>
            <a:ext cx="126364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0257" y="2063324"/>
            <a:ext cx="1928495" cy="23399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220"/>
              </a:spcBef>
            </a:pPr>
            <a:r>
              <a:rPr sz="1300" spc="5" dirty="0">
                <a:latin typeface="Courier New"/>
                <a:cs typeface="Courier New"/>
              </a:rPr>
              <a:t>Opening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and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closing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braces</a:t>
            </a:r>
            <a:endParaRPr sz="1300">
              <a:latin typeface="Courier New"/>
              <a:cs typeface="Courier New"/>
            </a:endParaRPr>
          </a:p>
          <a:p>
            <a:pPr marL="12700" marR="5080">
              <a:lnSpc>
                <a:spcPts val="1500"/>
              </a:lnSpc>
              <a:spcBef>
                <a:spcPts val="480"/>
              </a:spcBef>
            </a:pPr>
            <a:r>
              <a:rPr sz="1300" spc="5" dirty="0">
                <a:latin typeface="Courier New"/>
                <a:cs typeface="Courier New"/>
              </a:rPr>
              <a:t>Opening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and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closing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parentheses</a:t>
            </a:r>
            <a:endParaRPr sz="1300">
              <a:latin typeface="Courier New"/>
              <a:cs typeface="Courier New"/>
            </a:endParaRPr>
          </a:p>
          <a:p>
            <a:pPr marL="12700" marR="5080">
              <a:lnSpc>
                <a:spcPts val="1500"/>
              </a:lnSpc>
              <a:spcBef>
                <a:spcPts val="475"/>
              </a:spcBef>
            </a:pPr>
            <a:r>
              <a:rPr sz="1300" spc="5" dirty="0">
                <a:latin typeface="Courier New"/>
                <a:cs typeface="Courier New"/>
              </a:rPr>
              <a:t>Opening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and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closing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brackets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00" spc="5" dirty="0">
                <a:latin typeface="Courier New"/>
                <a:cs typeface="Courier New"/>
              </a:rPr>
              <a:t>Double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slashes</a:t>
            </a:r>
            <a:endParaRPr sz="1300">
              <a:latin typeface="Courier New"/>
              <a:cs typeface="Courier New"/>
            </a:endParaRPr>
          </a:p>
          <a:p>
            <a:pPr marL="12700" marR="5080">
              <a:lnSpc>
                <a:spcPts val="1500"/>
              </a:lnSpc>
              <a:spcBef>
                <a:spcPts val="1265"/>
              </a:spcBef>
            </a:pPr>
            <a:r>
              <a:rPr sz="1300" spc="5" dirty="0">
                <a:latin typeface="Courier New"/>
                <a:cs typeface="Courier New"/>
              </a:rPr>
              <a:t>Opening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and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closing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quotation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marks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00" spc="5" dirty="0">
                <a:latin typeface="Courier New"/>
                <a:cs typeface="Courier New"/>
              </a:rPr>
              <a:t>Semicolon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46259" y="2088572"/>
            <a:ext cx="5049520" cy="2404745"/>
          </a:xfrm>
          <a:custGeom>
            <a:avLst/>
            <a:gdLst/>
            <a:ahLst/>
            <a:cxnLst/>
            <a:rect l="l" t="t" r="r" b="b"/>
            <a:pathLst>
              <a:path w="5049520" h="2404745">
                <a:moveTo>
                  <a:pt x="5049520" y="2404663"/>
                </a:moveTo>
                <a:lnTo>
                  <a:pt x="0" y="2404663"/>
                </a:lnTo>
                <a:lnTo>
                  <a:pt x="0" y="0"/>
                </a:lnTo>
                <a:lnTo>
                  <a:pt x="5049520" y="0"/>
                </a:lnTo>
                <a:lnTo>
                  <a:pt x="5049520" y="2404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38566" y="2063324"/>
            <a:ext cx="3830954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Courier New"/>
                <a:cs typeface="Courier New"/>
              </a:rPr>
              <a:t>Denotes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block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to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enclose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statements.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538566" y="2504946"/>
            <a:ext cx="182880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Courier New"/>
                <a:cs typeface="Courier New"/>
              </a:rPr>
              <a:t>Used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with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methods.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38566" y="2946568"/>
            <a:ext cx="172847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Courier New"/>
                <a:cs typeface="Courier New"/>
              </a:rPr>
              <a:t>Denotes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an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array.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38566" y="3368117"/>
            <a:ext cx="242887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Courier New"/>
                <a:cs typeface="Courier New"/>
              </a:rPr>
              <a:t>Precedes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comment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line.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38566" y="3747008"/>
            <a:ext cx="503428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Courier New"/>
                <a:cs typeface="Courier New"/>
              </a:rPr>
              <a:t>Enclosing </a:t>
            </a:r>
            <a:r>
              <a:rPr sz="1300" spc="10" dirty="0">
                <a:latin typeface="Courier New"/>
                <a:cs typeface="Courier New"/>
              </a:rPr>
              <a:t>a</a:t>
            </a:r>
            <a:r>
              <a:rPr sz="1300" spc="5" dirty="0">
                <a:latin typeface="Courier New"/>
                <a:cs typeface="Courier New"/>
              </a:rPr>
              <a:t> string (i.e., sequence</a:t>
            </a:r>
            <a:r>
              <a:rPr sz="1300" spc="10" dirty="0">
                <a:latin typeface="Courier New"/>
                <a:cs typeface="Courier New"/>
              </a:rPr>
              <a:t> of</a:t>
            </a:r>
            <a:r>
              <a:rPr sz="1300" spc="5" dirty="0">
                <a:latin typeface="Courier New"/>
                <a:cs typeface="Courier New"/>
              </a:rPr>
              <a:t> characters).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38566" y="4188629"/>
            <a:ext cx="292989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Courier New"/>
                <a:cs typeface="Courier New"/>
              </a:rPr>
              <a:t>Marks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the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end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of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statement.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02149"/>
              </p:ext>
            </p:extLst>
          </p:nvPr>
        </p:nvGraphicFramePr>
        <p:xfrm>
          <a:off x="418653" y="2091057"/>
          <a:ext cx="8305800" cy="2362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0">
                <a:tc gridSpan="3">
                  <a:txBody>
                    <a:bodyPr/>
                    <a:lstStyle/>
                    <a:p>
                      <a:pPr marL="92075" marR="1085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// This program prints 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Welcome to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Java! </a:t>
                      </a:r>
                      <a:r>
                        <a:rPr sz="2400" b="1" spc="-14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24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class Welcome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823594" marR="357505" indent="-36576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main(String[] args)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2400" b="1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System.out.println("Welcome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Java!");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9525">
                      <a:solidFill>
                        <a:srgbClr val="5F5F5F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9525">
                      <a:solidFill>
                        <a:srgbClr val="5F5F5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475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pPr marL="92075">
                        <a:lnSpc>
                          <a:spcPts val="245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F5F5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5F5F5F"/>
                      </a:solidFill>
                      <a:prstDash val="solid"/>
                    </a:lnR>
                    <a:lnB w="9525">
                      <a:solidFill>
                        <a:srgbClr val="5F5F5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00981" y="489457"/>
            <a:ext cx="1541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070" algn="l"/>
              </a:tabLst>
            </a:pPr>
            <a:r>
              <a:rPr sz="4400" dirty="0">
                <a:latin typeface="Times New Roman"/>
                <a:cs typeface="Times New Roman"/>
              </a:rPr>
              <a:t>{	…</a:t>
            </a:r>
            <a:r>
              <a:rPr sz="4400" spc="-8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}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77853" y="2438400"/>
            <a:ext cx="393700" cy="384810"/>
            <a:chOff x="4260850" y="4413250"/>
            <a:chExt cx="393700" cy="384810"/>
          </a:xfrm>
        </p:grpSpPr>
        <p:sp>
          <p:nvSpPr>
            <p:cNvPr id="9" name="object 9"/>
            <p:cNvSpPr/>
            <p:nvPr/>
          </p:nvSpPr>
          <p:spPr>
            <a:xfrm>
              <a:off x="4267200" y="4419600"/>
              <a:ext cx="381000" cy="372110"/>
            </a:xfrm>
            <a:custGeom>
              <a:avLst/>
              <a:gdLst/>
              <a:ahLst/>
              <a:cxnLst/>
              <a:rect l="l" t="t" r="r" b="b"/>
              <a:pathLst>
                <a:path w="381000" h="372110">
                  <a:moveTo>
                    <a:pt x="381000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381000" y="371856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ACACA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4419600"/>
              <a:ext cx="381000" cy="372110"/>
            </a:xfrm>
            <a:custGeom>
              <a:avLst/>
              <a:gdLst/>
              <a:ahLst/>
              <a:cxnLst/>
              <a:rect l="l" t="t" r="r" b="b"/>
              <a:pathLst>
                <a:path w="381000" h="372110">
                  <a:moveTo>
                    <a:pt x="0" y="0"/>
                  </a:moveTo>
                  <a:lnTo>
                    <a:pt x="381000" y="0"/>
                  </a:lnTo>
                  <a:lnTo>
                    <a:pt x="381000" y="371856"/>
                  </a:lnTo>
                  <a:lnTo>
                    <a:pt x="0" y="371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794494" y="2816860"/>
            <a:ext cx="393700" cy="384810"/>
            <a:chOff x="7842250" y="4718050"/>
            <a:chExt cx="393700" cy="384810"/>
          </a:xfrm>
        </p:grpSpPr>
        <p:sp>
          <p:nvSpPr>
            <p:cNvPr id="12" name="object 12"/>
            <p:cNvSpPr/>
            <p:nvPr/>
          </p:nvSpPr>
          <p:spPr>
            <a:xfrm>
              <a:off x="7848600" y="4724400"/>
              <a:ext cx="381000" cy="372110"/>
            </a:xfrm>
            <a:custGeom>
              <a:avLst/>
              <a:gdLst/>
              <a:ahLst/>
              <a:cxnLst/>
              <a:rect l="l" t="t" r="r" b="b"/>
              <a:pathLst>
                <a:path w="381000" h="372110">
                  <a:moveTo>
                    <a:pt x="381000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381000" y="371856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ACACA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48600" y="4724400"/>
              <a:ext cx="381000" cy="372110"/>
            </a:xfrm>
            <a:custGeom>
              <a:avLst/>
              <a:gdLst/>
              <a:ahLst/>
              <a:cxnLst/>
              <a:rect l="l" t="t" r="r" b="b"/>
              <a:pathLst>
                <a:path w="381000" h="372110">
                  <a:moveTo>
                    <a:pt x="0" y="0"/>
                  </a:moveTo>
                  <a:lnTo>
                    <a:pt x="381000" y="0"/>
                  </a:lnTo>
                  <a:lnTo>
                    <a:pt x="381000" y="371856"/>
                  </a:lnTo>
                  <a:lnTo>
                    <a:pt x="0" y="371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1200" y="2103120"/>
            <a:ext cx="7874000" cy="222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34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// This program prints </a:t>
            </a:r>
            <a:r>
              <a:rPr sz="2400" b="1" spc="-10" dirty="0">
                <a:latin typeface="Courier New"/>
                <a:cs typeface="Courier New"/>
              </a:rPr>
              <a:t>Welcome to </a:t>
            </a:r>
            <a:r>
              <a:rPr sz="2400" b="1" spc="-5" dirty="0">
                <a:latin typeface="Courier New"/>
                <a:cs typeface="Courier New"/>
              </a:rPr>
              <a:t>Java!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class Welcome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743585" marR="5080" indent="-36576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public </a:t>
            </a:r>
            <a:r>
              <a:rPr sz="2400" b="1" spc="-5" dirty="0">
                <a:latin typeface="Courier New"/>
                <a:cs typeface="Courier New"/>
              </a:rPr>
              <a:t>static void </a:t>
            </a:r>
            <a:r>
              <a:rPr sz="2400" b="1" spc="-10" dirty="0">
                <a:latin typeface="Courier New"/>
                <a:cs typeface="Courier New"/>
              </a:rPr>
              <a:t>main(String[] args)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System.out.println("Welcome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 </a:t>
            </a:r>
            <a:r>
              <a:rPr sz="2400" b="1" spc="-10" dirty="0">
                <a:latin typeface="Courier New"/>
                <a:cs typeface="Courier New"/>
              </a:rPr>
              <a:t>Java!");</a:t>
            </a:r>
            <a:endParaRPr sz="2400" dirty="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14697" y="489457"/>
            <a:ext cx="1515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6884" algn="l"/>
                <a:tab pos="1315085" algn="l"/>
              </a:tabLst>
            </a:pPr>
            <a:r>
              <a:rPr dirty="0"/>
              <a:t>(	…	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565650" y="2438400"/>
            <a:ext cx="165100" cy="384810"/>
            <a:chOff x="5099050" y="4718050"/>
            <a:chExt cx="165100" cy="384810"/>
          </a:xfrm>
        </p:grpSpPr>
        <p:sp>
          <p:nvSpPr>
            <p:cNvPr id="10" name="object 10"/>
            <p:cNvSpPr/>
            <p:nvPr/>
          </p:nvSpPr>
          <p:spPr>
            <a:xfrm>
              <a:off x="5105400" y="4724400"/>
              <a:ext cx="152400" cy="372110"/>
            </a:xfrm>
            <a:custGeom>
              <a:avLst/>
              <a:gdLst/>
              <a:ahLst/>
              <a:cxnLst/>
              <a:rect l="l" t="t" r="r" b="b"/>
              <a:pathLst>
                <a:path w="152400" h="372110">
                  <a:moveTo>
                    <a:pt x="152400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152400" y="37185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ACACA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05400" y="4724400"/>
              <a:ext cx="152400" cy="372110"/>
            </a:xfrm>
            <a:custGeom>
              <a:avLst/>
              <a:gdLst/>
              <a:ahLst/>
              <a:cxnLst/>
              <a:rect l="l" t="t" r="r" b="b"/>
              <a:pathLst>
                <a:path w="152400" h="372110">
                  <a:moveTo>
                    <a:pt x="0" y="0"/>
                  </a:moveTo>
                  <a:lnTo>
                    <a:pt x="152400" y="0"/>
                  </a:lnTo>
                  <a:lnTo>
                    <a:pt x="152400" y="371856"/>
                  </a:lnTo>
                  <a:lnTo>
                    <a:pt x="0" y="371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26440" y="3978275"/>
            <a:ext cx="165100" cy="384810"/>
            <a:chOff x="7613650" y="4718050"/>
            <a:chExt cx="165100" cy="384810"/>
          </a:xfrm>
        </p:grpSpPr>
        <p:sp>
          <p:nvSpPr>
            <p:cNvPr id="13" name="object 13"/>
            <p:cNvSpPr/>
            <p:nvPr/>
          </p:nvSpPr>
          <p:spPr>
            <a:xfrm>
              <a:off x="7620000" y="4724400"/>
              <a:ext cx="152400" cy="372110"/>
            </a:xfrm>
            <a:custGeom>
              <a:avLst/>
              <a:gdLst/>
              <a:ahLst/>
              <a:cxnLst/>
              <a:rect l="l" t="t" r="r" b="b"/>
              <a:pathLst>
                <a:path w="152400" h="372110">
                  <a:moveTo>
                    <a:pt x="152400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152400" y="37185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ACACA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0000" y="4724400"/>
              <a:ext cx="152400" cy="372110"/>
            </a:xfrm>
            <a:custGeom>
              <a:avLst/>
              <a:gdLst/>
              <a:ahLst/>
              <a:cxnLst/>
              <a:rect l="l" t="t" r="r" b="b"/>
              <a:pathLst>
                <a:path w="152400" h="372110">
                  <a:moveTo>
                    <a:pt x="0" y="0"/>
                  </a:moveTo>
                  <a:lnTo>
                    <a:pt x="152400" y="0"/>
                  </a:lnTo>
                  <a:lnTo>
                    <a:pt x="152400" y="371856"/>
                  </a:lnTo>
                  <a:lnTo>
                    <a:pt x="0" y="371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66800" y="3581400"/>
            <a:ext cx="165100" cy="384810"/>
            <a:chOff x="4489450" y="5099050"/>
            <a:chExt cx="165100" cy="384810"/>
          </a:xfrm>
        </p:grpSpPr>
        <p:sp>
          <p:nvSpPr>
            <p:cNvPr id="16" name="object 16"/>
            <p:cNvSpPr/>
            <p:nvPr/>
          </p:nvSpPr>
          <p:spPr>
            <a:xfrm>
              <a:off x="4495800" y="5105400"/>
              <a:ext cx="152400" cy="372110"/>
            </a:xfrm>
            <a:custGeom>
              <a:avLst/>
              <a:gdLst/>
              <a:ahLst/>
              <a:cxnLst/>
              <a:rect l="l" t="t" r="r" b="b"/>
              <a:pathLst>
                <a:path w="152400" h="372110">
                  <a:moveTo>
                    <a:pt x="152400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152400" y="37185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ACACA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5800" y="5105400"/>
              <a:ext cx="152400" cy="372110"/>
            </a:xfrm>
            <a:custGeom>
              <a:avLst/>
              <a:gdLst/>
              <a:ahLst/>
              <a:cxnLst/>
              <a:rect l="l" t="t" r="r" b="b"/>
              <a:pathLst>
                <a:path w="152400" h="372110">
                  <a:moveTo>
                    <a:pt x="0" y="0"/>
                  </a:moveTo>
                  <a:lnTo>
                    <a:pt x="152400" y="0"/>
                  </a:lnTo>
                  <a:lnTo>
                    <a:pt x="152400" y="371856"/>
                  </a:lnTo>
                  <a:lnTo>
                    <a:pt x="0" y="371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153400" y="2835275"/>
            <a:ext cx="165100" cy="384810"/>
            <a:chOff x="7994650" y="5099050"/>
            <a:chExt cx="165100" cy="384810"/>
          </a:xfrm>
        </p:grpSpPr>
        <p:sp>
          <p:nvSpPr>
            <p:cNvPr id="19" name="object 19"/>
            <p:cNvSpPr/>
            <p:nvPr/>
          </p:nvSpPr>
          <p:spPr>
            <a:xfrm>
              <a:off x="8001000" y="5105400"/>
              <a:ext cx="152400" cy="372110"/>
            </a:xfrm>
            <a:custGeom>
              <a:avLst/>
              <a:gdLst/>
              <a:ahLst/>
              <a:cxnLst/>
              <a:rect l="l" t="t" r="r" b="b"/>
              <a:pathLst>
                <a:path w="152400" h="372110">
                  <a:moveTo>
                    <a:pt x="152400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152400" y="37185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ACACA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01000" y="5105400"/>
              <a:ext cx="152400" cy="372110"/>
            </a:xfrm>
            <a:custGeom>
              <a:avLst/>
              <a:gdLst/>
              <a:ahLst/>
              <a:cxnLst/>
              <a:rect l="l" t="t" r="r" b="b"/>
              <a:pathLst>
                <a:path w="152400" h="372110">
                  <a:moveTo>
                    <a:pt x="0" y="0"/>
                  </a:moveTo>
                  <a:lnTo>
                    <a:pt x="152400" y="0"/>
                  </a:lnTo>
                  <a:lnTo>
                    <a:pt x="152400" y="371856"/>
                  </a:lnTo>
                  <a:lnTo>
                    <a:pt x="0" y="371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1000" y="3962400"/>
            <a:ext cx="8305800" cy="2362200"/>
          </a:xfrm>
          <a:custGeom>
            <a:avLst/>
            <a:gdLst/>
            <a:ahLst/>
            <a:cxnLst/>
            <a:rect l="l" t="t" r="r" b="b"/>
            <a:pathLst>
              <a:path w="8305800" h="2362200">
                <a:moveTo>
                  <a:pt x="0" y="0"/>
                </a:moveTo>
                <a:lnTo>
                  <a:pt x="8305800" y="0"/>
                </a:lnTo>
                <a:lnTo>
                  <a:pt x="830580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0375" y="3959162"/>
            <a:ext cx="7874000" cy="222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34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// This program prints </a:t>
            </a:r>
            <a:r>
              <a:rPr sz="2400" b="1" spc="-10" dirty="0">
                <a:latin typeface="Courier New"/>
                <a:cs typeface="Courier New"/>
              </a:rPr>
              <a:t>Welcome to </a:t>
            </a:r>
            <a:r>
              <a:rPr sz="2400" b="1" spc="-5" dirty="0">
                <a:latin typeface="Courier New"/>
                <a:cs typeface="Courier New"/>
              </a:rPr>
              <a:t>Java!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class Welcome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3585" marR="5080" indent="-36576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public </a:t>
            </a:r>
            <a:r>
              <a:rPr sz="2400" b="1" spc="-5" dirty="0">
                <a:latin typeface="Courier New"/>
                <a:cs typeface="Courier New"/>
              </a:rPr>
              <a:t>static void </a:t>
            </a:r>
            <a:r>
              <a:rPr sz="2400" b="1" spc="-10" dirty="0">
                <a:latin typeface="Courier New"/>
                <a:cs typeface="Courier New"/>
              </a:rPr>
              <a:t>main(String[] args)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System.out.println("Welcome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 </a:t>
            </a:r>
            <a:r>
              <a:rPr sz="2400" b="1" spc="-10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80685" y="489457"/>
            <a:ext cx="180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;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070850" y="5099050"/>
            <a:ext cx="317500" cy="384810"/>
            <a:chOff x="8070850" y="5099050"/>
            <a:chExt cx="317500" cy="384810"/>
          </a:xfrm>
        </p:grpSpPr>
        <p:sp>
          <p:nvSpPr>
            <p:cNvPr id="10" name="object 10"/>
            <p:cNvSpPr/>
            <p:nvPr/>
          </p:nvSpPr>
          <p:spPr>
            <a:xfrm>
              <a:off x="8077200" y="5105400"/>
              <a:ext cx="304800" cy="372110"/>
            </a:xfrm>
            <a:custGeom>
              <a:avLst/>
              <a:gdLst/>
              <a:ahLst/>
              <a:cxnLst/>
              <a:rect l="l" t="t" r="r" b="b"/>
              <a:pathLst>
                <a:path w="304800" h="372110">
                  <a:moveTo>
                    <a:pt x="304800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304800" y="37185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ACACA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77200" y="5105400"/>
              <a:ext cx="304800" cy="372110"/>
            </a:xfrm>
            <a:custGeom>
              <a:avLst/>
              <a:gdLst/>
              <a:ahLst/>
              <a:cxnLst/>
              <a:rect l="l" t="t" r="r" b="b"/>
              <a:pathLst>
                <a:path w="304800" h="372110">
                  <a:moveTo>
                    <a:pt x="0" y="0"/>
                  </a:moveTo>
                  <a:lnTo>
                    <a:pt x="304800" y="0"/>
                  </a:lnTo>
                  <a:lnTo>
                    <a:pt x="304800" y="371856"/>
                  </a:lnTo>
                  <a:lnTo>
                    <a:pt x="0" y="371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1000" y="3962400"/>
            <a:ext cx="8305800" cy="2362200"/>
          </a:xfrm>
          <a:custGeom>
            <a:avLst/>
            <a:gdLst/>
            <a:ahLst/>
            <a:cxnLst/>
            <a:rect l="l" t="t" r="r" b="b"/>
            <a:pathLst>
              <a:path w="8305800" h="2362200">
                <a:moveTo>
                  <a:pt x="0" y="0"/>
                </a:moveTo>
                <a:lnTo>
                  <a:pt x="8305800" y="0"/>
                </a:lnTo>
                <a:lnTo>
                  <a:pt x="830580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00" y="4038600"/>
            <a:ext cx="457200" cy="372110"/>
          </a:xfrm>
          <a:prstGeom prst="rect">
            <a:avLst/>
          </a:prstGeom>
          <a:solidFill>
            <a:srgbClr val="CACACA">
              <a:alpha val="45097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ts val="2355"/>
              </a:lnSpc>
            </a:pPr>
            <a:r>
              <a:rPr sz="2400" b="1" spc="-5" dirty="0">
                <a:latin typeface="Courier New"/>
                <a:cs typeface="Courier New"/>
              </a:rPr>
              <a:t>//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008955" y="3959162"/>
            <a:ext cx="6597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This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program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prints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Welcome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to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375" y="4324922"/>
            <a:ext cx="7874000" cy="186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class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Welcome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3585" marR="5080" indent="-36576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public </a:t>
            </a:r>
            <a:r>
              <a:rPr sz="2400" b="1" spc="-5" dirty="0">
                <a:latin typeface="Courier New"/>
                <a:cs typeface="Courier New"/>
              </a:rPr>
              <a:t>static void </a:t>
            </a:r>
            <a:r>
              <a:rPr sz="2400" b="1" spc="-10" dirty="0">
                <a:latin typeface="Courier New"/>
                <a:cs typeface="Courier New"/>
              </a:rPr>
              <a:t>main(String[] args)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System.out.println("Welcome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 </a:t>
            </a:r>
            <a:r>
              <a:rPr sz="2400" b="1" spc="-10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53966" y="489457"/>
            <a:ext cx="103631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//</a:t>
            </a:r>
            <a:r>
              <a:rPr spc="-85" dirty="0"/>
              <a:t> </a:t>
            </a:r>
            <a:r>
              <a:rPr dirty="0"/>
              <a:t>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1000" y="3962400"/>
            <a:ext cx="8305800" cy="2362200"/>
          </a:xfrm>
          <a:custGeom>
            <a:avLst/>
            <a:gdLst/>
            <a:ahLst/>
            <a:cxnLst/>
            <a:rect l="l" t="t" r="r" b="b"/>
            <a:pathLst>
              <a:path w="8305800" h="2362200">
                <a:moveTo>
                  <a:pt x="0" y="0"/>
                </a:moveTo>
                <a:lnTo>
                  <a:pt x="8305800" y="0"/>
                </a:lnTo>
                <a:lnTo>
                  <a:pt x="830580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0375" y="3959162"/>
            <a:ext cx="7874000" cy="222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34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// This program prints </a:t>
            </a:r>
            <a:r>
              <a:rPr sz="2400" b="1" spc="-10" dirty="0">
                <a:latin typeface="Courier New"/>
                <a:cs typeface="Courier New"/>
              </a:rPr>
              <a:t>Welcome to </a:t>
            </a:r>
            <a:r>
              <a:rPr sz="2400" b="1" spc="-5" dirty="0">
                <a:latin typeface="Courier New"/>
                <a:cs typeface="Courier New"/>
              </a:rPr>
              <a:t>Java!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class Welcome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3585" marR="5080" indent="-36576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public </a:t>
            </a:r>
            <a:r>
              <a:rPr sz="2400" b="1" spc="-5" dirty="0">
                <a:latin typeface="Courier New"/>
                <a:cs typeface="Courier New"/>
              </a:rPr>
              <a:t>static void </a:t>
            </a:r>
            <a:r>
              <a:rPr sz="2400" b="1" spc="-10" dirty="0">
                <a:latin typeface="Courier New"/>
                <a:cs typeface="Courier New"/>
              </a:rPr>
              <a:t>main(String[] args)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System.out.println("Welcome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 </a:t>
            </a:r>
            <a:r>
              <a:rPr sz="2400" b="1" spc="-10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10710" y="489457"/>
            <a:ext cx="1320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"</a:t>
            </a:r>
            <a:r>
              <a:rPr spc="-40" dirty="0"/>
              <a:t> </a:t>
            </a:r>
            <a:r>
              <a:rPr dirty="0"/>
              <a:t>…</a:t>
            </a:r>
            <a:r>
              <a:rPr spc="-55" dirty="0"/>
              <a:t> </a:t>
            </a:r>
            <a:r>
              <a:rPr dirty="0"/>
              <a:t>"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641850" y="5099050"/>
            <a:ext cx="241300" cy="384810"/>
            <a:chOff x="4641850" y="5099050"/>
            <a:chExt cx="241300" cy="384810"/>
          </a:xfrm>
        </p:grpSpPr>
        <p:sp>
          <p:nvSpPr>
            <p:cNvPr id="10" name="object 10"/>
            <p:cNvSpPr/>
            <p:nvPr/>
          </p:nvSpPr>
          <p:spPr>
            <a:xfrm>
              <a:off x="4648200" y="5105400"/>
              <a:ext cx="228600" cy="372110"/>
            </a:xfrm>
            <a:custGeom>
              <a:avLst/>
              <a:gdLst/>
              <a:ahLst/>
              <a:cxnLst/>
              <a:rect l="l" t="t" r="r" b="b"/>
              <a:pathLst>
                <a:path w="228600" h="372110">
                  <a:moveTo>
                    <a:pt x="228600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228600" y="371856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CACACA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8200" y="5105400"/>
              <a:ext cx="228600" cy="372110"/>
            </a:xfrm>
            <a:custGeom>
              <a:avLst/>
              <a:gdLst/>
              <a:ahLst/>
              <a:cxnLst/>
              <a:rect l="l" t="t" r="r" b="b"/>
              <a:pathLst>
                <a:path w="228600" h="372110">
                  <a:moveTo>
                    <a:pt x="0" y="0"/>
                  </a:moveTo>
                  <a:lnTo>
                    <a:pt x="228600" y="0"/>
                  </a:lnTo>
                  <a:lnTo>
                    <a:pt x="228600" y="371856"/>
                  </a:lnTo>
                  <a:lnTo>
                    <a:pt x="0" y="371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766050" y="5099050"/>
            <a:ext cx="241300" cy="384810"/>
            <a:chOff x="7766050" y="5099050"/>
            <a:chExt cx="241300" cy="384810"/>
          </a:xfrm>
        </p:grpSpPr>
        <p:sp>
          <p:nvSpPr>
            <p:cNvPr id="13" name="object 13"/>
            <p:cNvSpPr/>
            <p:nvPr/>
          </p:nvSpPr>
          <p:spPr>
            <a:xfrm>
              <a:off x="7772400" y="5105400"/>
              <a:ext cx="228600" cy="372110"/>
            </a:xfrm>
            <a:custGeom>
              <a:avLst/>
              <a:gdLst/>
              <a:ahLst/>
              <a:cxnLst/>
              <a:rect l="l" t="t" r="r" b="b"/>
              <a:pathLst>
                <a:path w="228600" h="372110">
                  <a:moveTo>
                    <a:pt x="228600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228600" y="371856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CACACA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2400" y="5105400"/>
              <a:ext cx="228600" cy="372110"/>
            </a:xfrm>
            <a:custGeom>
              <a:avLst/>
              <a:gdLst/>
              <a:ahLst/>
              <a:cxnLst/>
              <a:rect l="l" t="t" r="r" b="b"/>
              <a:pathLst>
                <a:path w="228600" h="372110">
                  <a:moveTo>
                    <a:pt x="0" y="0"/>
                  </a:moveTo>
                  <a:lnTo>
                    <a:pt x="228600" y="0"/>
                  </a:lnTo>
                  <a:lnTo>
                    <a:pt x="228600" y="371856"/>
                  </a:lnTo>
                  <a:lnTo>
                    <a:pt x="0" y="371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40535" y="127507"/>
            <a:ext cx="56610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Programming</a:t>
            </a:r>
            <a:r>
              <a:rPr spc="-4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7" name="object 7"/>
          <p:cNvSpPr/>
          <p:nvPr/>
        </p:nvSpPr>
        <p:spPr>
          <a:xfrm>
            <a:off x="228600" y="1600200"/>
            <a:ext cx="8686800" cy="4495800"/>
          </a:xfrm>
          <a:custGeom>
            <a:avLst/>
            <a:gdLst/>
            <a:ahLst/>
            <a:cxnLst/>
            <a:rect l="l" t="t" r="r" b="b"/>
            <a:pathLst>
              <a:path w="8686800" h="4495800">
                <a:moveTo>
                  <a:pt x="0" y="0"/>
                </a:moveTo>
                <a:lnTo>
                  <a:pt x="8686800" y="0"/>
                </a:lnTo>
                <a:lnTo>
                  <a:pt x="8686800" y="4495800"/>
                </a:lnTo>
                <a:lnTo>
                  <a:pt x="0" y="4495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975" y="805273"/>
            <a:ext cx="8446770" cy="3754233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  <a:tabLst>
                <a:tab pos="2640965" algn="l"/>
                <a:tab pos="5594350" algn="l"/>
              </a:tabLst>
            </a:pP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	Assembly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	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High-Level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Language</a:t>
            </a:r>
            <a:endParaRPr sz="24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1905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The high-level languages are </a:t>
            </a:r>
            <a:r>
              <a:rPr sz="2800" dirty="0">
                <a:latin typeface="Times New Roman"/>
                <a:cs typeface="Times New Roman"/>
              </a:rPr>
              <a:t>English-like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easy </a:t>
            </a:r>
            <a:r>
              <a:rPr sz="2800" spc="-5" dirty="0">
                <a:latin typeface="Times New Roman"/>
                <a:cs typeface="Times New Roman"/>
              </a:rPr>
              <a:t>to learn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endParaRPr lang="en-US" sz="2800" spc="5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1905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example,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high-level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 </a:t>
            </a:r>
            <a:r>
              <a:rPr sz="2800" spc="-10" dirty="0">
                <a:latin typeface="Times New Roman"/>
                <a:cs typeface="Times New Roman"/>
              </a:rPr>
              <a:t>statement </a:t>
            </a:r>
            <a:r>
              <a:rPr sz="2800" spc="-5" dirty="0">
                <a:latin typeface="Times New Roman"/>
                <a:cs typeface="Times New Roman"/>
              </a:rPr>
              <a:t>that computes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area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 circle with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radius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5:</a:t>
            </a:r>
          </a:p>
          <a:p>
            <a:pPr marL="8121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area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5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5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3.1415;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 dirty="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50194" y="241807"/>
            <a:ext cx="70421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Popular</a:t>
            </a:r>
            <a:r>
              <a:rPr spc="-65" dirty="0"/>
              <a:t> </a:t>
            </a:r>
            <a:r>
              <a:rPr dirty="0"/>
              <a:t>High-Level</a:t>
            </a:r>
            <a:r>
              <a:rPr spc="-60" dirty="0"/>
              <a:t> </a:t>
            </a:r>
            <a:r>
              <a:rPr dirty="0"/>
              <a:t>Languages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4001" y="1337198"/>
            <a:ext cx="812800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15" dirty="0">
                <a:latin typeface="Times New Roman"/>
                <a:cs typeface="Times New Roman"/>
              </a:rPr>
              <a:t>La</a:t>
            </a:r>
            <a:r>
              <a:rPr sz="1450" b="1" spc="-20" dirty="0">
                <a:latin typeface="Times New Roman"/>
                <a:cs typeface="Times New Roman"/>
              </a:rPr>
              <a:t>n</a:t>
            </a:r>
            <a:r>
              <a:rPr sz="1450" b="1" spc="15" dirty="0">
                <a:latin typeface="Times New Roman"/>
                <a:cs typeface="Times New Roman"/>
              </a:rPr>
              <a:t>g</a:t>
            </a:r>
            <a:r>
              <a:rPr sz="1450" b="1" dirty="0">
                <a:latin typeface="Times New Roman"/>
                <a:cs typeface="Times New Roman"/>
              </a:rPr>
              <a:t>u</a:t>
            </a:r>
            <a:r>
              <a:rPr sz="1450" b="1" spc="-10" dirty="0">
                <a:latin typeface="Times New Roman"/>
                <a:cs typeface="Times New Roman"/>
              </a:rPr>
              <a:t>a</a:t>
            </a:r>
            <a:r>
              <a:rPr sz="1450" b="1" spc="15" dirty="0">
                <a:latin typeface="Times New Roman"/>
                <a:cs typeface="Times New Roman"/>
              </a:rPr>
              <a:t>g</a:t>
            </a:r>
            <a:r>
              <a:rPr sz="1450" b="1" spc="5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9937" y="1337198"/>
            <a:ext cx="942340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latin typeface="Times New Roman"/>
                <a:cs typeface="Times New Roman"/>
              </a:rPr>
              <a:t>Description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7203" y="1630884"/>
            <a:ext cx="7700009" cy="0"/>
          </a:xfrm>
          <a:custGeom>
            <a:avLst/>
            <a:gdLst/>
            <a:ahLst/>
            <a:cxnLst/>
            <a:rect l="l" t="t" r="r" b="b"/>
            <a:pathLst>
              <a:path w="7700009">
                <a:moveTo>
                  <a:pt x="0" y="0"/>
                </a:moveTo>
                <a:lnTo>
                  <a:pt x="7699845" y="0"/>
                </a:lnTo>
              </a:path>
            </a:pathLst>
          </a:custGeom>
          <a:ln w="174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4001" y="1776154"/>
            <a:ext cx="334010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25" dirty="0">
                <a:latin typeface="Times New Roman"/>
                <a:cs typeface="Times New Roman"/>
              </a:rPr>
              <a:t>A</a:t>
            </a:r>
            <a:r>
              <a:rPr sz="1450" spc="15" dirty="0">
                <a:latin typeface="Times New Roman"/>
                <a:cs typeface="Times New Roman"/>
              </a:rPr>
              <a:t>d</a:t>
            </a:r>
            <a:r>
              <a:rPr sz="1450" spc="5" dirty="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001" y="2276621"/>
            <a:ext cx="567690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5" dirty="0">
                <a:latin typeface="Times New Roman"/>
                <a:cs typeface="Times New Roman"/>
              </a:rPr>
              <a:t>B</a:t>
            </a:r>
            <a:r>
              <a:rPr sz="1450" spc="-25" dirty="0">
                <a:latin typeface="Times New Roman"/>
                <a:cs typeface="Times New Roman"/>
              </a:rPr>
              <a:t>A</a:t>
            </a:r>
            <a:r>
              <a:rPr sz="1450" spc="25" dirty="0">
                <a:latin typeface="Times New Roman"/>
                <a:cs typeface="Times New Roman"/>
              </a:rPr>
              <a:t>S</a:t>
            </a:r>
            <a:r>
              <a:rPr sz="1450" spc="-50" dirty="0">
                <a:latin typeface="Times New Roman"/>
                <a:cs typeface="Times New Roman"/>
              </a:rPr>
              <a:t>I</a:t>
            </a:r>
            <a:r>
              <a:rPr sz="1450" spc="10" dirty="0">
                <a:latin typeface="Times New Roman"/>
                <a:cs typeface="Times New Roman"/>
              </a:rPr>
              <a:t>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001" y="2796659"/>
            <a:ext cx="149860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0" dirty="0">
                <a:latin typeface="Times New Roman"/>
                <a:cs typeface="Times New Roman"/>
              </a:rPr>
              <a:t>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001" y="3161244"/>
            <a:ext cx="885190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27685">
              <a:lnSpc>
                <a:spcPct val="139200"/>
              </a:lnSpc>
              <a:spcBef>
                <a:spcPts val="95"/>
              </a:spcBef>
            </a:pPr>
            <a:r>
              <a:rPr sz="1450" spc="15" dirty="0">
                <a:latin typeface="Times New Roman"/>
                <a:cs typeface="Times New Roman"/>
              </a:rPr>
              <a:t>C</a:t>
            </a:r>
            <a:r>
              <a:rPr sz="1450" spc="5" dirty="0">
                <a:latin typeface="Times New Roman"/>
                <a:cs typeface="Times New Roman"/>
              </a:rPr>
              <a:t>++  </a:t>
            </a:r>
            <a:r>
              <a:rPr sz="1450" spc="15" dirty="0">
                <a:latin typeface="Times New Roman"/>
                <a:cs typeface="Times New Roman"/>
              </a:rPr>
              <a:t>C#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29099"/>
              </a:lnSpc>
              <a:spcBef>
                <a:spcPts val="175"/>
              </a:spcBef>
            </a:pPr>
            <a:r>
              <a:rPr sz="1450" spc="5" dirty="0">
                <a:latin typeface="Times New Roman"/>
                <a:cs typeface="Times New Roman"/>
              </a:rPr>
              <a:t>COBOL 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F</a:t>
            </a:r>
            <a:r>
              <a:rPr sz="1450" dirty="0">
                <a:latin typeface="Times New Roman"/>
                <a:cs typeface="Times New Roman"/>
              </a:rPr>
              <a:t>O</a:t>
            </a:r>
            <a:r>
              <a:rPr sz="1450" spc="15" dirty="0">
                <a:latin typeface="Times New Roman"/>
                <a:cs typeface="Times New Roman"/>
              </a:rPr>
              <a:t>R</a:t>
            </a:r>
            <a:r>
              <a:rPr sz="1450" spc="-15" dirty="0">
                <a:latin typeface="Times New Roman"/>
                <a:cs typeface="Times New Roman"/>
              </a:rPr>
              <a:t>T</a:t>
            </a:r>
            <a:r>
              <a:rPr sz="1450" spc="35" dirty="0">
                <a:latin typeface="Times New Roman"/>
                <a:cs typeface="Times New Roman"/>
              </a:rPr>
              <a:t>R</a:t>
            </a:r>
            <a:r>
              <a:rPr sz="1450" spc="-25" dirty="0">
                <a:latin typeface="Times New Roman"/>
                <a:cs typeface="Times New Roman"/>
              </a:rPr>
              <a:t>AN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50" dirty="0">
                <a:latin typeface="Times New Roman"/>
                <a:cs typeface="Times New Roman"/>
              </a:rPr>
              <a:t>Java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001" y="4921547"/>
            <a:ext cx="504190" cy="250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Times New Roman"/>
                <a:cs typeface="Times New Roman"/>
              </a:rPr>
              <a:t>P</a:t>
            </a:r>
            <a:r>
              <a:rPr sz="1450" spc="10" dirty="0">
                <a:latin typeface="Times New Roman"/>
                <a:cs typeface="Times New Roman"/>
              </a:rPr>
              <a:t>a</a:t>
            </a:r>
            <a:r>
              <a:rPr sz="1450" dirty="0">
                <a:latin typeface="Times New Roman"/>
                <a:cs typeface="Times New Roman"/>
              </a:rPr>
              <a:t>s</a:t>
            </a:r>
            <a:r>
              <a:rPr sz="1450" spc="10" dirty="0">
                <a:latin typeface="Times New Roman"/>
                <a:cs typeface="Times New Roman"/>
              </a:rPr>
              <a:t>cal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001" y="5216232"/>
            <a:ext cx="550545" cy="94805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450" dirty="0">
                <a:latin typeface="Times New Roman"/>
                <a:cs typeface="Times New Roman"/>
              </a:rPr>
              <a:t>P</a:t>
            </a:r>
            <a:r>
              <a:rPr sz="1450" spc="-30" dirty="0">
                <a:latin typeface="Times New Roman"/>
                <a:cs typeface="Times New Roman"/>
              </a:rPr>
              <a:t>y</a:t>
            </a:r>
            <a:r>
              <a:rPr sz="1450" spc="10" dirty="0">
                <a:latin typeface="Times New Roman"/>
                <a:cs typeface="Times New Roman"/>
              </a:rPr>
              <a:t>t</a:t>
            </a:r>
            <a:r>
              <a:rPr sz="1450" spc="15" dirty="0">
                <a:latin typeface="Times New Roman"/>
                <a:cs typeface="Times New Roman"/>
              </a:rPr>
              <a:t>h</a:t>
            </a:r>
            <a:r>
              <a:rPr sz="1450" spc="-10" dirty="0">
                <a:latin typeface="Times New Roman"/>
                <a:cs typeface="Times New Roman"/>
              </a:rPr>
              <a:t>o</a:t>
            </a:r>
            <a:r>
              <a:rPr sz="1450" spc="5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  <a:p>
            <a:pPr marL="12700" marR="40640">
              <a:lnSpc>
                <a:spcPts val="1670"/>
              </a:lnSpc>
              <a:spcBef>
                <a:spcPts val="1170"/>
              </a:spcBef>
            </a:pPr>
            <a:r>
              <a:rPr sz="1450" dirty="0">
                <a:latin typeface="Times New Roman"/>
                <a:cs typeface="Times New Roman"/>
              </a:rPr>
              <a:t>V</a:t>
            </a:r>
            <a:r>
              <a:rPr sz="1450" spc="10" dirty="0">
                <a:latin typeface="Times New Roman"/>
                <a:cs typeface="Times New Roman"/>
              </a:rPr>
              <a:t>i</a:t>
            </a:r>
            <a:r>
              <a:rPr sz="1450" dirty="0">
                <a:latin typeface="Times New Roman"/>
                <a:cs typeface="Times New Roman"/>
              </a:rPr>
              <a:t>s</a:t>
            </a:r>
            <a:r>
              <a:rPr sz="1450" spc="15" dirty="0">
                <a:latin typeface="Times New Roman"/>
                <a:cs typeface="Times New Roman"/>
              </a:rPr>
              <a:t>u</a:t>
            </a:r>
            <a:r>
              <a:rPr sz="1450" spc="10" dirty="0">
                <a:latin typeface="Times New Roman"/>
                <a:cs typeface="Times New Roman"/>
              </a:rPr>
              <a:t>a</a:t>
            </a:r>
            <a:r>
              <a:rPr sz="1450" dirty="0">
                <a:latin typeface="Times New Roman"/>
                <a:cs typeface="Times New Roman"/>
              </a:rPr>
              <a:t>l  Basic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50029" y="1724197"/>
            <a:ext cx="7398384" cy="4519930"/>
          </a:xfrm>
          <a:custGeom>
            <a:avLst/>
            <a:gdLst/>
            <a:ahLst/>
            <a:cxnLst/>
            <a:rect l="l" t="t" r="r" b="b"/>
            <a:pathLst>
              <a:path w="7398384" h="4519930">
                <a:moveTo>
                  <a:pt x="7398223" y="4519922"/>
                </a:moveTo>
                <a:lnTo>
                  <a:pt x="0" y="4519922"/>
                </a:lnTo>
                <a:lnTo>
                  <a:pt x="0" y="0"/>
                </a:lnTo>
                <a:lnTo>
                  <a:pt x="7398223" y="0"/>
                </a:lnTo>
                <a:lnTo>
                  <a:pt x="7398223" y="45199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42201" y="1776154"/>
            <a:ext cx="7252334" cy="43802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182245">
              <a:lnSpc>
                <a:spcPts val="1700"/>
              </a:lnSpc>
              <a:spcBef>
                <a:spcPts val="215"/>
              </a:spcBef>
            </a:pPr>
            <a:r>
              <a:rPr sz="1450" dirty="0">
                <a:latin typeface="Times New Roman"/>
                <a:cs typeface="Times New Roman"/>
              </a:rPr>
              <a:t>Named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for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Ada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Lovelace,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who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worked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on mechanical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general-purpose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computers.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The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Ada </a:t>
            </a:r>
            <a:r>
              <a:rPr sz="1450" spc="5" dirty="0">
                <a:latin typeface="Times New Roman"/>
                <a:cs typeface="Times New Roman"/>
              </a:rPr>
              <a:t> language</a:t>
            </a:r>
            <a:r>
              <a:rPr sz="1450" spc="-5" dirty="0">
                <a:latin typeface="Times New Roman"/>
                <a:cs typeface="Times New Roman"/>
              </a:rPr>
              <a:t> was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developed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for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the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Department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of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Defense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and is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used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mainly </a:t>
            </a:r>
            <a:r>
              <a:rPr sz="1450" spc="5" dirty="0">
                <a:latin typeface="Times New Roman"/>
                <a:cs typeface="Times New Roman"/>
              </a:rPr>
              <a:t>in</a:t>
            </a:r>
            <a:r>
              <a:rPr sz="1450" dirty="0">
                <a:latin typeface="Times New Roman"/>
                <a:cs typeface="Times New Roman"/>
              </a:rPr>
              <a:t> defense projects.</a:t>
            </a:r>
          </a:p>
          <a:p>
            <a:pPr marL="12700" marR="5080">
              <a:lnSpc>
                <a:spcPts val="1670"/>
              </a:lnSpc>
              <a:spcBef>
                <a:spcPts val="565"/>
              </a:spcBef>
            </a:pPr>
            <a:r>
              <a:rPr sz="1450" dirty="0">
                <a:latin typeface="Times New Roman"/>
                <a:cs typeface="Times New Roman"/>
              </a:rPr>
              <a:t>Beginner’s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All-purpose Symbolic</a:t>
            </a:r>
            <a:r>
              <a:rPr sz="1450" spc="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Instruction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Code.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It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was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designed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to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be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learned</a:t>
            </a:r>
            <a:r>
              <a:rPr sz="1450" spc="5" dirty="0">
                <a:latin typeface="Times New Roman"/>
                <a:cs typeface="Times New Roman"/>
              </a:rPr>
              <a:t> and </a:t>
            </a:r>
            <a:r>
              <a:rPr sz="1450" dirty="0">
                <a:latin typeface="Times New Roman"/>
                <a:cs typeface="Times New Roman"/>
              </a:rPr>
              <a:t>used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easily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by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beginners.</a:t>
            </a:r>
          </a:p>
          <a:p>
            <a:pPr marL="12700" marR="57785">
              <a:lnSpc>
                <a:spcPts val="1700"/>
              </a:lnSpc>
              <a:spcBef>
                <a:spcPts val="555"/>
              </a:spcBef>
            </a:pPr>
            <a:r>
              <a:rPr sz="1450" dirty="0">
                <a:latin typeface="Times New Roman"/>
                <a:cs typeface="Times New Roman"/>
              </a:rPr>
              <a:t>Developed </a:t>
            </a:r>
            <a:r>
              <a:rPr sz="1450" spc="5" dirty="0">
                <a:latin typeface="Times New Roman"/>
                <a:cs typeface="Times New Roman"/>
              </a:rPr>
              <a:t>at </a:t>
            </a:r>
            <a:r>
              <a:rPr sz="1450" dirty="0">
                <a:latin typeface="Times New Roman"/>
                <a:cs typeface="Times New Roman"/>
              </a:rPr>
              <a:t>Bell Laboratories. </a:t>
            </a:r>
            <a:r>
              <a:rPr sz="1450" spc="10" dirty="0">
                <a:latin typeface="Times New Roman"/>
                <a:cs typeface="Times New Roman"/>
              </a:rPr>
              <a:t>C </a:t>
            </a:r>
            <a:r>
              <a:rPr sz="1450" dirty="0">
                <a:latin typeface="Times New Roman"/>
                <a:cs typeface="Times New Roman"/>
              </a:rPr>
              <a:t>combines </a:t>
            </a:r>
            <a:r>
              <a:rPr sz="1450" spc="5" dirty="0">
                <a:latin typeface="Times New Roman"/>
                <a:cs typeface="Times New Roman"/>
              </a:rPr>
              <a:t>the </a:t>
            </a:r>
            <a:r>
              <a:rPr sz="1450" spc="-5" dirty="0">
                <a:latin typeface="Times New Roman"/>
                <a:cs typeface="Times New Roman"/>
              </a:rPr>
              <a:t>power </a:t>
            </a:r>
            <a:r>
              <a:rPr sz="1450" dirty="0">
                <a:latin typeface="Times New Roman"/>
                <a:cs typeface="Times New Roman"/>
              </a:rPr>
              <a:t>of </a:t>
            </a:r>
            <a:r>
              <a:rPr sz="1450" spc="10" dirty="0">
                <a:latin typeface="Times New Roman"/>
                <a:cs typeface="Times New Roman"/>
              </a:rPr>
              <a:t>an </a:t>
            </a:r>
            <a:r>
              <a:rPr sz="1450" dirty="0">
                <a:latin typeface="Times New Roman"/>
                <a:cs typeface="Times New Roman"/>
              </a:rPr>
              <a:t>assembly </a:t>
            </a:r>
            <a:r>
              <a:rPr sz="1450" spc="5" dirty="0">
                <a:latin typeface="Times New Roman"/>
                <a:cs typeface="Times New Roman"/>
              </a:rPr>
              <a:t>language </a:t>
            </a:r>
            <a:r>
              <a:rPr sz="1450" dirty="0">
                <a:latin typeface="Times New Roman"/>
                <a:cs typeface="Times New Roman"/>
              </a:rPr>
              <a:t>with </a:t>
            </a:r>
            <a:r>
              <a:rPr sz="1450" spc="10" dirty="0">
                <a:latin typeface="Times New Roman"/>
                <a:cs typeface="Times New Roman"/>
              </a:rPr>
              <a:t>the </a:t>
            </a:r>
            <a:r>
              <a:rPr sz="1450" dirty="0">
                <a:latin typeface="Times New Roman"/>
                <a:cs typeface="Times New Roman"/>
              </a:rPr>
              <a:t>ease of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use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and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portability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of </a:t>
            </a:r>
            <a:r>
              <a:rPr sz="1450" spc="5" dirty="0">
                <a:latin typeface="Times New Roman"/>
                <a:cs typeface="Times New Roman"/>
              </a:rPr>
              <a:t>a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high-level </a:t>
            </a:r>
            <a:r>
              <a:rPr sz="1450" dirty="0">
                <a:latin typeface="Times New Roman"/>
                <a:cs typeface="Times New Roman"/>
              </a:rPr>
              <a:t>language.</a:t>
            </a: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450" spc="10" dirty="0">
                <a:latin typeface="Times New Roman"/>
                <a:cs typeface="Times New Roman"/>
              </a:rPr>
              <a:t>C++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is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an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object-oriented language,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based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on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C.</a:t>
            </a:r>
            <a:endParaRPr sz="1450" dirty="0">
              <a:latin typeface="Times New Roman"/>
              <a:cs typeface="Times New Roman"/>
            </a:endParaRPr>
          </a:p>
          <a:p>
            <a:pPr marL="12700" marR="708025">
              <a:lnSpc>
                <a:spcPct val="129099"/>
              </a:lnSpc>
            </a:pPr>
            <a:r>
              <a:rPr sz="1450" dirty="0">
                <a:latin typeface="Times New Roman"/>
                <a:cs typeface="Times New Roman"/>
              </a:rPr>
              <a:t>Pronounced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“C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Sharp.”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It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is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a</a:t>
            </a:r>
            <a:r>
              <a:rPr sz="1450" dirty="0">
                <a:latin typeface="Times New Roman"/>
                <a:cs typeface="Times New Roman"/>
              </a:rPr>
              <a:t> hybrid of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Java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and</a:t>
            </a:r>
            <a:r>
              <a:rPr sz="1450" dirty="0">
                <a:latin typeface="Times New Roman"/>
                <a:cs typeface="Times New Roman"/>
              </a:rPr>
              <a:t> C++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and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was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developed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by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Microsoft. </a:t>
            </a:r>
            <a:r>
              <a:rPr sz="1450" spc="-34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COmmon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Business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Oriented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Language.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Used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for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business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applications.</a:t>
            </a: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450" dirty="0">
                <a:latin typeface="Times New Roman"/>
                <a:cs typeface="Times New Roman"/>
              </a:rPr>
              <a:t>FORmula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TRANslation.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Popular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for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scientific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and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mathematical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applications.</a:t>
            </a:r>
          </a:p>
          <a:p>
            <a:pPr marL="12700" marR="88900">
              <a:lnSpc>
                <a:spcPts val="1700"/>
              </a:lnSpc>
              <a:spcBef>
                <a:spcPts val="595"/>
              </a:spcBef>
            </a:pPr>
            <a:r>
              <a:rPr sz="1450" dirty="0">
                <a:latin typeface="Times New Roman"/>
                <a:cs typeface="Times New Roman"/>
              </a:rPr>
              <a:t>Developed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by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Sun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Microsystems,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now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part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of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Oracle.</a:t>
            </a:r>
            <a:r>
              <a:rPr sz="1450" spc="4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It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is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widely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used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for</a:t>
            </a:r>
            <a:r>
              <a:rPr sz="1450" spc="5" dirty="0">
                <a:latin typeface="Times New Roman"/>
                <a:cs typeface="Times New Roman"/>
              </a:rPr>
              <a:t> developing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platform-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independent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Internet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applications.</a:t>
            </a:r>
          </a:p>
          <a:p>
            <a:pPr marL="12700" marR="109855">
              <a:lnSpc>
                <a:spcPts val="1700"/>
              </a:lnSpc>
              <a:spcBef>
                <a:spcPts val="520"/>
              </a:spcBef>
            </a:pPr>
            <a:r>
              <a:rPr sz="1450" dirty="0">
                <a:latin typeface="Times New Roman"/>
                <a:cs typeface="Times New Roman"/>
              </a:rPr>
              <a:t>Named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for</a:t>
            </a:r>
            <a:r>
              <a:rPr sz="1450" spc="5" dirty="0">
                <a:latin typeface="Times New Roman"/>
                <a:cs typeface="Times New Roman"/>
              </a:rPr>
              <a:t> Blaise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Pascal,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who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pioneered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calculating </a:t>
            </a:r>
            <a:r>
              <a:rPr sz="1450" dirty="0">
                <a:latin typeface="Times New Roman"/>
                <a:cs typeface="Times New Roman"/>
              </a:rPr>
              <a:t>machines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in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the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seventeenth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century.</a:t>
            </a:r>
            <a:r>
              <a:rPr sz="1450" spc="4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It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is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a </a:t>
            </a:r>
            <a:r>
              <a:rPr sz="1450" spc="-3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simple,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structured,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general-purpose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language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primarily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for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teaching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programming.</a:t>
            </a: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450" spc="10" dirty="0">
                <a:latin typeface="Times New Roman"/>
                <a:cs typeface="Times New Roman"/>
              </a:rPr>
              <a:t>A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simple </a:t>
            </a:r>
            <a:r>
              <a:rPr sz="1450" dirty="0">
                <a:latin typeface="Times New Roman"/>
                <a:cs typeface="Times New Roman"/>
              </a:rPr>
              <a:t>general-purpose scripting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language </a:t>
            </a:r>
            <a:r>
              <a:rPr sz="1450" spc="-5" dirty="0">
                <a:latin typeface="Times New Roman"/>
                <a:cs typeface="Times New Roman"/>
              </a:rPr>
              <a:t>good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for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writing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short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programs.</a:t>
            </a:r>
          </a:p>
          <a:p>
            <a:pPr marL="12700" marR="365125">
              <a:lnSpc>
                <a:spcPts val="1700"/>
              </a:lnSpc>
              <a:spcBef>
                <a:spcPts val="575"/>
              </a:spcBef>
            </a:pPr>
            <a:r>
              <a:rPr sz="1450" spc="5" dirty="0">
                <a:latin typeface="Times New Roman"/>
                <a:cs typeface="Times New Roman"/>
              </a:rPr>
              <a:t>Visual Basic </a:t>
            </a:r>
            <a:r>
              <a:rPr sz="1450" spc="-5" dirty="0">
                <a:latin typeface="Times New Roman"/>
                <a:cs typeface="Times New Roman"/>
              </a:rPr>
              <a:t>was </a:t>
            </a:r>
            <a:r>
              <a:rPr sz="1450" dirty="0">
                <a:latin typeface="Times New Roman"/>
                <a:cs typeface="Times New Roman"/>
              </a:rPr>
              <a:t>developed </a:t>
            </a:r>
            <a:r>
              <a:rPr sz="1450" spc="10" dirty="0">
                <a:latin typeface="Times New Roman"/>
                <a:cs typeface="Times New Roman"/>
              </a:rPr>
              <a:t>by </a:t>
            </a:r>
            <a:r>
              <a:rPr sz="1450" dirty="0">
                <a:latin typeface="Times New Roman"/>
                <a:cs typeface="Times New Roman"/>
              </a:rPr>
              <a:t>Microsoft </a:t>
            </a:r>
            <a:r>
              <a:rPr sz="1450" spc="5" dirty="0">
                <a:latin typeface="Times New Roman"/>
                <a:cs typeface="Times New Roman"/>
              </a:rPr>
              <a:t>and it </a:t>
            </a:r>
            <a:r>
              <a:rPr sz="1450" dirty="0">
                <a:latin typeface="Times New Roman"/>
                <a:cs typeface="Times New Roman"/>
              </a:rPr>
              <a:t>enables </a:t>
            </a:r>
            <a:r>
              <a:rPr sz="1450" spc="10" dirty="0">
                <a:latin typeface="Times New Roman"/>
                <a:cs typeface="Times New Roman"/>
              </a:rPr>
              <a:t>the </a:t>
            </a:r>
            <a:r>
              <a:rPr sz="1450" dirty="0">
                <a:latin typeface="Times New Roman"/>
                <a:cs typeface="Times New Roman"/>
              </a:rPr>
              <a:t>programmers </a:t>
            </a:r>
            <a:r>
              <a:rPr sz="1450" spc="5" dirty="0">
                <a:latin typeface="Times New Roman"/>
                <a:cs typeface="Times New Roman"/>
              </a:rPr>
              <a:t>to </a:t>
            </a:r>
            <a:r>
              <a:rPr sz="1450" dirty="0">
                <a:latin typeface="Times New Roman"/>
                <a:cs typeface="Times New Roman"/>
              </a:rPr>
              <a:t>rapidly </a:t>
            </a:r>
            <a:r>
              <a:rPr sz="1450" spc="-5" dirty="0">
                <a:latin typeface="Times New Roman"/>
                <a:cs typeface="Times New Roman"/>
              </a:rPr>
              <a:t>develop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graphical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user interfaces.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2230" y="275336"/>
            <a:ext cx="74777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Interpreting/Compiling</a:t>
            </a:r>
            <a:r>
              <a:rPr sz="4000" spc="-55" dirty="0"/>
              <a:t> </a:t>
            </a:r>
            <a:r>
              <a:rPr sz="4000" spc="-5" dirty="0"/>
              <a:t>Source</a:t>
            </a:r>
            <a:r>
              <a:rPr sz="4000" spc="-20" dirty="0"/>
              <a:t> </a:t>
            </a:r>
            <a:r>
              <a:rPr sz="4000" spc="-5" dirty="0"/>
              <a:t>Code</a:t>
            </a:r>
            <a:endParaRPr sz="4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07975" y="1053768"/>
            <a:ext cx="8528050" cy="4088568"/>
          </a:xfrm>
          <a:prstGeom prst="rect">
            <a:avLst/>
          </a:prstGeom>
        </p:spPr>
        <p:txBody>
          <a:bodyPr vert="horz" wrap="square" lIns="0" tIns="122187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dirty="0"/>
              <a:t>A</a:t>
            </a:r>
            <a:r>
              <a:rPr spc="-175" dirty="0"/>
              <a:t> </a:t>
            </a:r>
            <a:r>
              <a:rPr dirty="0"/>
              <a:t>program</a:t>
            </a:r>
            <a:r>
              <a:rPr spc="-45" dirty="0"/>
              <a:t> </a:t>
            </a:r>
            <a:r>
              <a:rPr dirty="0"/>
              <a:t>written</a:t>
            </a:r>
            <a:r>
              <a:rPr spc="-15" dirty="0"/>
              <a:t> </a:t>
            </a:r>
            <a:r>
              <a:rPr spc="-5" dirty="0"/>
              <a:t>in </a:t>
            </a:r>
            <a:r>
              <a:rPr dirty="0"/>
              <a:t>a</a:t>
            </a:r>
            <a:r>
              <a:rPr spc="10" dirty="0"/>
              <a:t> </a:t>
            </a:r>
            <a:r>
              <a:rPr dirty="0"/>
              <a:t>high-level</a:t>
            </a:r>
            <a:r>
              <a:rPr spc="-35" dirty="0"/>
              <a:t> </a:t>
            </a:r>
            <a:r>
              <a:rPr dirty="0"/>
              <a:t>language</a:t>
            </a:r>
            <a:r>
              <a:rPr spc="-25" dirty="0"/>
              <a:t> </a:t>
            </a:r>
            <a:r>
              <a:rPr spc="-5" dirty="0"/>
              <a:t>is</a:t>
            </a:r>
            <a:r>
              <a:rPr spc="10" dirty="0"/>
              <a:t> </a:t>
            </a:r>
            <a:r>
              <a:rPr dirty="0"/>
              <a:t>called </a:t>
            </a:r>
            <a:r>
              <a:rPr spc="-785" dirty="0"/>
              <a:t> </a:t>
            </a:r>
            <a:r>
              <a:rPr dirty="0"/>
              <a:t>a </a:t>
            </a:r>
            <a:r>
              <a:rPr i="1" spc="-20" dirty="0">
                <a:latin typeface="Times New Roman"/>
                <a:cs typeface="Times New Roman"/>
              </a:rPr>
              <a:t>source </a:t>
            </a:r>
            <a:r>
              <a:rPr i="1" spc="-15" dirty="0">
                <a:latin typeface="Times New Roman"/>
                <a:cs typeface="Times New Roman"/>
              </a:rPr>
              <a:t>program </a:t>
            </a:r>
            <a:r>
              <a:rPr dirty="0"/>
              <a:t>or </a:t>
            </a:r>
            <a:r>
              <a:rPr i="1" spc="-20" dirty="0">
                <a:latin typeface="Times New Roman"/>
                <a:cs typeface="Times New Roman"/>
              </a:rPr>
              <a:t>source </a:t>
            </a:r>
            <a:r>
              <a:rPr i="1" spc="5" dirty="0">
                <a:latin typeface="Times New Roman"/>
                <a:cs typeface="Times New Roman"/>
              </a:rPr>
              <a:t>code</a:t>
            </a:r>
            <a:r>
              <a:rPr spc="5" dirty="0"/>
              <a:t>. </a:t>
            </a:r>
            <a:endParaRPr lang="en-US" spc="5" dirty="0"/>
          </a:p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dirty="0"/>
              <a:t>Because a </a:t>
            </a:r>
            <a:r>
              <a:rPr spc="5" dirty="0"/>
              <a:t> </a:t>
            </a:r>
            <a:r>
              <a:rPr dirty="0"/>
              <a:t>computer </a:t>
            </a:r>
            <a:r>
              <a:rPr spc="5" dirty="0"/>
              <a:t>cannot </a:t>
            </a:r>
            <a:r>
              <a:rPr dirty="0"/>
              <a:t>understand a source program, a </a:t>
            </a:r>
            <a:r>
              <a:rPr spc="5" dirty="0"/>
              <a:t> </a:t>
            </a:r>
            <a:r>
              <a:rPr dirty="0"/>
              <a:t>source program must be translated into machine </a:t>
            </a:r>
            <a:r>
              <a:rPr spc="5" dirty="0"/>
              <a:t> code </a:t>
            </a:r>
            <a:r>
              <a:rPr dirty="0"/>
              <a:t>for execution. </a:t>
            </a:r>
            <a:endParaRPr lang="en-US" dirty="0"/>
          </a:p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dirty="0"/>
              <a:t>The translation </a:t>
            </a:r>
            <a:r>
              <a:rPr spc="5" dirty="0"/>
              <a:t>can </a:t>
            </a:r>
            <a:r>
              <a:rPr dirty="0"/>
              <a:t>be </a:t>
            </a:r>
            <a:r>
              <a:rPr spc="5" dirty="0"/>
              <a:t>done </a:t>
            </a:r>
            <a:r>
              <a:rPr spc="10" dirty="0"/>
              <a:t> </a:t>
            </a:r>
            <a:r>
              <a:rPr dirty="0"/>
              <a:t>using another programming tool called </a:t>
            </a:r>
            <a:r>
              <a:rPr spc="5" dirty="0"/>
              <a:t>an </a:t>
            </a:r>
            <a:r>
              <a:rPr spc="10" dirty="0"/>
              <a:t> </a:t>
            </a:r>
            <a:r>
              <a:rPr i="1" spc="-10" dirty="0">
                <a:latin typeface="Times New Roman"/>
                <a:cs typeface="Times New Roman"/>
              </a:rPr>
              <a:t>interpreter</a:t>
            </a:r>
            <a:r>
              <a:rPr i="1" spc="-30" dirty="0">
                <a:latin typeface="Times New Roman"/>
                <a:cs typeface="Times New Roman"/>
              </a:rPr>
              <a:t> </a:t>
            </a:r>
            <a:r>
              <a:rPr dirty="0"/>
              <a:t>or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i="1" dirty="0">
                <a:latin typeface="Times New Roman"/>
                <a:cs typeface="Times New Roman"/>
              </a:rPr>
              <a:t>compiler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34470" y="241807"/>
            <a:ext cx="56749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Interpreting</a:t>
            </a:r>
            <a:r>
              <a:rPr spc="-65" dirty="0"/>
              <a:t> </a:t>
            </a:r>
            <a:r>
              <a:rPr dirty="0"/>
              <a:t>Source</a:t>
            </a:r>
            <a:r>
              <a:rPr spc="-60" dirty="0"/>
              <a:t> </a:t>
            </a:r>
            <a:r>
              <a:rPr dirty="0"/>
              <a:t>Code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07975" y="1053768"/>
            <a:ext cx="8528050" cy="29809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dirty="0"/>
              <a:t>An interpreter reads </a:t>
            </a:r>
            <a:r>
              <a:rPr spc="5" dirty="0"/>
              <a:t>one </a:t>
            </a:r>
            <a:r>
              <a:rPr dirty="0"/>
              <a:t>statement from the </a:t>
            </a:r>
            <a:r>
              <a:rPr spc="5" dirty="0"/>
              <a:t>source </a:t>
            </a:r>
            <a:r>
              <a:rPr spc="10" dirty="0"/>
              <a:t> </a:t>
            </a:r>
            <a:r>
              <a:rPr spc="5" dirty="0"/>
              <a:t>code, </a:t>
            </a:r>
            <a:r>
              <a:rPr dirty="0"/>
              <a:t>translates </a:t>
            </a:r>
            <a:r>
              <a:rPr spc="-5" dirty="0"/>
              <a:t>it to </a:t>
            </a:r>
            <a:r>
              <a:rPr dirty="0"/>
              <a:t>the machine </a:t>
            </a:r>
            <a:r>
              <a:rPr spc="5" dirty="0"/>
              <a:t>code </a:t>
            </a:r>
            <a:r>
              <a:rPr dirty="0"/>
              <a:t>or virtual </a:t>
            </a:r>
            <a:r>
              <a:rPr spc="5" dirty="0"/>
              <a:t> </a:t>
            </a:r>
            <a:r>
              <a:rPr dirty="0"/>
              <a:t>machine </a:t>
            </a:r>
            <a:r>
              <a:rPr spc="5" dirty="0"/>
              <a:t>code, and </a:t>
            </a:r>
            <a:r>
              <a:rPr dirty="0"/>
              <a:t>then executes </a:t>
            </a:r>
            <a:r>
              <a:rPr spc="-5" dirty="0"/>
              <a:t>it </a:t>
            </a:r>
            <a:r>
              <a:rPr dirty="0"/>
              <a:t>right </a:t>
            </a:r>
            <a:r>
              <a:rPr spc="-40" dirty="0"/>
              <a:t>away, </a:t>
            </a:r>
            <a:r>
              <a:rPr spc="5" dirty="0"/>
              <a:t>as </a:t>
            </a:r>
            <a:r>
              <a:rPr spc="10" dirty="0"/>
              <a:t> </a:t>
            </a:r>
            <a:r>
              <a:rPr dirty="0"/>
              <a:t>shown</a:t>
            </a:r>
            <a:r>
              <a:rPr spc="-15" dirty="0"/>
              <a:t> </a:t>
            </a:r>
            <a:r>
              <a:rPr spc="-5" dirty="0"/>
              <a:t>in</a:t>
            </a:r>
            <a:r>
              <a:rPr dirty="0"/>
              <a:t> the</a:t>
            </a:r>
            <a:r>
              <a:rPr spc="-15" dirty="0"/>
              <a:t> </a:t>
            </a:r>
            <a:r>
              <a:rPr dirty="0"/>
              <a:t>following</a:t>
            </a:r>
            <a:r>
              <a:rPr spc="-35" dirty="0"/>
              <a:t> </a:t>
            </a:r>
            <a:r>
              <a:rPr dirty="0"/>
              <a:t>figure.</a:t>
            </a:r>
            <a:r>
              <a:rPr spc="-30" dirty="0"/>
              <a:t> </a:t>
            </a:r>
            <a:endParaRPr lang="en-US" spc="-30" dirty="0"/>
          </a:p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dirty="0"/>
              <a:t>Note that</a:t>
            </a:r>
            <a:r>
              <a:rPr spc="-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dirty="0"/>
              <a:t>statement </a:t>
            </a:r>
            <a:r>
              <a:rPr spc="-785" dirty="0"/>
              <a:t> </a:t>
            </a:r>
            <a:r>
              <a:rPr dirty="0"/>
              <a:t>from the source </a:t>
            </a:r>
            <a:r>
              <a:rPr spc="5" dirty="0"/>
              <a:t>code </a:t>
            </a:r>
            <a:r>
              <a:rPr dirty="0"/>
              <a:t>may be translated into </a:t>
            </a:r>
            <a:r>
              <a:rPr spc="5" dirty="0"/>
              <a:t>several </a:t>
            </a:r>
            <a:r>
              <a:rPr spc="-785" dirty="0"/>
              <a:t> </a:t>
            </a:r>
            <a:r>
              <a:rPr dirty="0"/>
              <a:t>machine</a:t>
            </a:r>
            <a:r>
              <a:rPr spc="-30" dirty="0"/>
              <a:t> </a:t>
            </a:r>
            <a:r>
              <a:rPr dirty="0"/>
              <a:t>instructions.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4114800"/>
            <a:ext cx="7868399" cy="229514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56390" y="241807"/>
            <a:ext cx="54298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Times New Roman"/>
                <a:cs typeface="Times New Roman"/>
              </a:rPr>
              <a:t>Compiling</a:t>
            </a:r>
            <a:r>
              <a:rPr sz="4400" spc="-7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Source</a:t>
            </a:r>
            <a:r>
              <a:rPr sz="4400" spc="-6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Code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975" y="1467421"/>
            <a:ext cx="8159750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compiler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translates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entire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source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code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machine-code file, </a:t>
            </a: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the machine-code </a:t>
            </a:r>
            <a:r>
              <a:rPr sz="3200" spc="-5" dirty="0">
                <a:latin typeface="Times New Roman"/>
                <a:cs typeface="Times New Roman"/>
              </a:rPr>
              <a:t>file is </a:t>
            </a:r>
            <a:r>
              <a:rPr sz="3200" dirty="0">
                <a:latin typeface="Times New Roman"/>
                <a:cs typeface="Times New Roman"/>
              </a:rPr>
              <a:t> then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executed,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shown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following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figure.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" y="3668267"/>
            <a:ext cx="8973299" cy="15819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06" y="6493554"/>
            <a:ext cx="516636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sz="1000" spc="-10" dirty="0">
                <a:latin typeface="Arial MT"/>
                <a:cs typeface="Arial MT"/>
              </a:rPr>
              <a:t>Liang,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Introduction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Eleventh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Edition,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2018</a:t>
            </a:r>
            <a:r>
              <a:rPr sz="1000" spc="-5" dirty="0">
                <a:latin typeface="Arial MT"/>
                <a:cs typeface="Arial MT"/>
              </a:rPr>
              <a:t> Pearson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Education,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Ltd.</a:t>
            </a:r>
            <a:endParaRPr sz="1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rights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reserved.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6250" y="6470650"/>
            <a:ext cx="5346700" cy="393700"/>
            <a:chOff x="1746250" y="6470650"/>
            <a:chExt cx="5346700" cy="393700"/>
          </a:xfrm>
        </p:grpSpPr>
        <p:sp>
          <p:nvSpPr>
            <p:cNvPr id="4" name="object 4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533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0" y="381000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6477000"/>
              <a:ext cx="5334000" cy="381000"/>
            </a:xfrm>
            <a:custGeom>
              <a:avLst/>
              <a:gdLst/>
              <a:ahLst/>
              <a:cxnLst/>
              <a:rect l="l" t="t" r="r" b="b"/>
              <a:pathLst>
                <a:path w="5334000" h="381000">
                  <a:moveTo>
                    <a:pt x="0" y="0"/>
                  </a:moveTo>
                  <a:lnTo>
                    <a:pt x="5334000" y="0"/>
                  </a:lnTo>
                  <a:lnTo>
                    <a:pt x="5334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40082" y="241807"/>
            <a:ext cx="42633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Operating</a:t>
            </a:r>
            <a:r>
              <a:rPr spc="-114" dirty="0"/>
              <a:t> </a:t>
            </a:r>
            <a:r>
              <a:rPr dirty="0"/>
              <a:t>Systems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859" y="1129093"/>
            <a:ext cx="4307840" cy="41407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38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i="1" dirty="0">
                <a:latin typeface="Times New Roman"/>
                <a:cs typeface="Times New Roman"/>
              </a:rPr>
              <a:t>operating system </a:t>
            </a:r>
            <a:r>
              <a:rPr sz="2400" spc="-5" dirty="0">
                <a:latin typeface="Times New Roman"/>
                <a:cs typeface="Times New Roman"/>
              </a:rPr>
              <a:t>(OS)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computer’s </a:t>
            </a:r>
            <a:r>
              <a:rPr sz="2400" spc="-5" dirty="0">
                <a:latin typeface="Times New Roman"/>
                <a:cs typeface="Times New Roman"/>
              </a:rPr>
              <a:t>activities. 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38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popular operating systems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6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general-purpose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Microsoft </a:t>
            </a:r>
            <a:r>
              <a:rPr sz="2400" spc="-15" dirty="0">
                <a:latin typeface="Times New Roman"/>
                <a:cs typeface="Times New Roman"/>
              </a:rPr>
              <a:t>Windows, </a:t>
            </a:r>
            <a:r>
              <a:rPr sz="2400" spc="-10" dirty="0">
                <a:latin typeface="Times New Roman"/>
                <a:cs typeface="Times New Roman"/>
              </a:rPr>
              <a:t>Mac </a:t>
            </a:r>
            <a:r>
              <a:rPr sz="2400" spc="-5" dirty="0">
                <a:latin typeface="Times New Roman"/>
                <a:cs typeface="Times New Roman"/>
              </a:rPr>
              <a:t> OS, and Linux. 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38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/>
                <a:cs typeface="Times New Roman"/>
              </a:rPr>
              <a:t>Application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programs, such as a </a:t>
            </a:r>
            <a:r>
              <a:rPr sz="2400" spc="-85" dirty="0">
                <a:latin typeface="Times New Roman"/>
                <a:cs typeface="Times New Roman"/>
              </a:rPr>
              <a:t>Web 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browser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processor,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cannot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unless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operating system is installed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running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computer.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1219212"/>
            <a:ext cx="3572255" cy="446073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2709</Words>
  <Application>Microsoft Office PowerPoint</Application>
  <PresentationFormat>On-screen Show (4:3)</PresentationFormat>
  <Paragraphs>343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PMingLiU-ExtB</vt:lpstr>
      <vt:lpstr>Arial</vt:lpstr>
      <vt:lpstr>Arial MT</vt:lpstr>
      <vt:lpstr>Calibri</vt:lpstr>
      <vt:lpstr>Courier New</vt:lpstr>
      <vt:lpstr>Palatino Linotype</vt:lpstr>
      <vt:lpstr>Times New Roman</vt:lpstr>
      <vt:lpstr>Office Theme</vt:lpstr>
      <vt:lpstr>Programs</vt:lpstr>
      <vt:lpstr>Programming Languages</vt:lpstr>
      <vt:lpstr>Programming Languages</vt:lpstr>
      <vt:lpstr>Programming Languages</vt:lpstr>
      <vt:lpstr>Popular High-Level Languages</vt:lpstr>
      <vt:lpstr>Interpreting/Compiling Source Code</vt:lpstr>
      <vt:lpstr>Interpreting Source Code</vt:lpstr>
      <vt:lpstr>PowerPoint Presentation</vt:lpstr>
      <vt:lpstr>Operating Systems</vt:lpstr>
      <vt:lpstr>Why Java?</vt:lpstr>
      <vt:lpstr>Java, Web, and Beyond</vt:lpstr>
      <vt:lpstr>Java’s History</vt:lpstr>
      <vt:lpstr>Characteristics of Java</vt:lpstr>
      <vt:lpstr>JDK Versions</vt:lpstr>
      <vt:lpstr>JDK Editions</vt:lpstr>
      <vt:lpstr>Popular Java IDEs</vt:lpstr>
      <vt:lpstr>A Simple Java Program</vt:lpstr>
      <vt:lpstr>Creating, Compiling, and  Running Programs</vt:lpstr>
      <vt:lpstr>Compiling Java Source Code</vt:lpstr>
      <vt:lpstr>Trace a Program Execution</vt:lpstr>
      <vt:lpstr>Trace a Program Execution</vt:lpstr>
      <vt:lpstr>Trace a Program Execution</vt:lpstr>
      <vt:lpstr>Anatomy of a Java Program</vt:lpstr>
      <vt:lpstr>Class Name</vt:lpstr>
      <vt:lpstr>Main Method</vt:lpstr>
      <vt:lpstr>Statement A statement represents an action or a sequence of actions.  </vt:lpstr>
      <vt:lpstr>Statement Terminator</vt:lpstr>
      <vt:lpstr>Reserved words</vt:lpstr>
      <vt:lpstr>Blocks</vt:lpstr>
      <vt:lpstr>Special Symbols</vt:lpstr>
      <vt:lpstr>PowerPoint Presentation</vt:lpstr>
      <vt:lpstr>( … )</vt:lpstr>
      <vt:lpstr>;</vt:lpstr>
      <vt:lpstr>// …</vt:lpstr>
      <vt:lpstr>" … 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Java</dc:title>
  <dc:creator>Y. Daniel Liang</dc:creator>
  <cp:lastModifiedBy>Sitwat Ashraf</cp:lastModifiedBy>
  <cp:revision>6</cp:revision>
  <dcterms:created xsi:type="dcterms:W3CDTF">2022-03-24T09:20:00Z</dcterms:created>
  <dcterms:modified xsi:type="dcterms:W3CDTF">2024-03-15T06:06:15Z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2021-02-13T00:00:00Z</vt:filetime>
  </property>
  <property fmtid="{D5CDD505-2E9C-101B-9397-08002B2CF9AE}" pid="3" name="Creator">
    <vt:lpwstr>Acrobat PDFMaker 21 for PowerPoint</vt:lpwstr>
  </property>
  <property fmtid="{D5CDD505-2E9C-101B-9397-08002B2CF9AE}" pid="4" name="LastSaved">
    <vt:filetime>2022-03-24T00:00:00Z</vt:filetime>
  </property>
</Properties>
</file>