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E8"/>
    <a:srgbClr val="CD034B"/>
    <a:srgbClr val="F6BCCD"/>
    <a:srgbClr val="FC2872"/>
    <a:srgbClr val="C10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1C324-6EB2-492A-B747-1D618E43A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A09C7-6425-43B8-93E2-1910BEC23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535A6-1A41-4F34-82F2-EAF8484C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08D57-1833-4D69-A4BD-8BB3915C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9D6D3-9B64-4482-AA61-600801F0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9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9596A-9B22-46C8-835F-7631B151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10D83-6250-4D70-B872-A5D9A865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5261E-B996-42C2-931C-DF92F9E0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C5B2A-5305-4EB0-9158-88C7DA8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B85AA-7862-473B-970F-8690421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7F062F-9ED5-459D-9042-E9BE020FB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65D97-2954-4DE4-9835-EE9B76ED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20F5F-81F5-41C6-B290-71344434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C2151-421C-45D8-8B99-F7A1D7E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CB6DE-DE83-4481-B57A-6B4B8606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4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D2253-25C0-4D43-BC94-2082A465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24546-8E6D-42E4-9A5C-57F23A58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2AA4-E869-44F2-B07D-D73CD601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5C813-9240-484C-9665-0FB34CBB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BE5F9-46A9-496A-B927-B67A18D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7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5594-0911-4A10-81CF-85A56ECF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0DDDF-E737-4A48-9C23-1ECEC0F9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826A1-8236-494F-93AB-C9A9D5C6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38A09-5E7D-4388-87C2-41AE45A3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687A1-E5A6-4253-A01D-7E7B066B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6EE7-3197-4EEA-9EB2-7AF65C38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F52AD-62A7-443D-A045-A64992B45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C7494-E794-4062-8A94-CF06A3F5D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00B32-1592-4626-BB9F-D6F8998F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0C51A-F0F2-4750-82C5-553A30CC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9E6ED-B7D8-49A5-9FF1-70B6E55E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3A1D6-4278-4D04-BFDE-38A00B51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BCC12-51E4-4C60-9B8A-D260439A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69DBF-EC54-4D55-8AC3-4EB7BE67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FAB030-AAD0-468E-914A-46A07EE20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0135E0-A27B-473C-BDBF-DBCEBFDCC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5E5572-262A-4F12-ABB9-789CF908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F2C38-6242-4B07-BCF4-D4C7BFF6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BD55F9-1A09-4C39-9D08-CEDAACF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9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F68E6-6B70-43E0-BCAA-F4A8B556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6E6A3-13D4-4849-A6D1-61BD3B0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BFAF-CCC1-462C-BB9F-248EC2D7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47150A-2BCA-4954-9F45-3955CB41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230C5-B8AA-4BB8-92C9-B57B321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C9AAB-08AD-4D4D-A230-0F48D1E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2A0CC-1B4E-46B3-9C65-810907F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CB73F-38E6-49E0-A390-6BEE7B0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B2F89-1AC3-418B-95AD-79C15EFA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D86D6-5ABC-4A86-B4B6-C17F1A0F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EA047-04CB-4A15-A6E4-24D1246B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29A20-A924-43B7-B88D-8177177C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5C1C6-A275-42BF-83B3-A91B2E79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A3A6-BA2D-430F-9DF1-96053093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C0132E-0B82-4F80-B013-5E8A47D84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BE359-1899-4F7D-BC98-2034C878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E0F8C-4756-47E2-BD70-C292F85F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D17945-EC8A-4BDA-BD3C-A897CEA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A01D2-99B0-436A-A10F-9F43E96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3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ECDA47-419E-492E-8E85-141C332D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12D4E-3E4B-4F4A-A56C-D8D917FB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3A77A-DE93-4CC2-8AB5-565CA245D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B87C-6E54-4E0D-AAC9-5739FBA58F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981F1-7EE3-41BB-AB33-C1E96E8C9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B7551-067E-49ED-BE2A-A66EFCBF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F3F9-0264-487F-AF97-DB53A5905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3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431E-7B2C-4B8E-9B9D-E618289FA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2DGP </a:t>
            </a:r>
            <a:br>
              <a:rPr lang="en-US" altLang="ko-KR" dirty="0">
                <a:latin typeface="제주명조" panose="02000300000000000000" pitchFamily="2" charset="-127"/>
                <a:ea typeface="제주명조" panose="02000300000000000000" pitchFamily="2" charset="-127"/>
              </a:rPr>
            </a:br>
            <a:r>
              <a:rPr lang="ko-KR" altLang="en-US" sz="4400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</a:t>
            </a:r>
            <a:r>
              <a:rPr lang="en-US" altLang="ko-KR" sz="4400" dirty="0">
                <a:latin typeface="제주명조" panose="02000300000000000000" pitchFamily="2" charset="-127"/>
                <a:ea typeface="제주명조" panose="02000300000000000000" pitchFamily="2" charset="-127"/>
              </a:rPr>
              <a:t>1</a:t>
            </a:r>
            <a:r>
              <a:rPr lang="ko-KR" altLang="en-US" sz="44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차발표</a:t>
            </a:r>
            <a:endParaRPr lang="ko-KR" altLang="en-US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6180D2-46D9-4C75-9DCA-A9A95DB6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470"/>
            <a:ext cx="9144000" cy="645497"/>
          </a:xfrm>
        </p:spPr>
        <p:txBody>
          <a:bodyPr/>
          <a:lstStyle/>
          <a:p>
            <a:r>
              <a:rPr lang="en-US" altLang="ko-KR" dirty="0">
                <a:latin typeface="제주명조" panose="02000300000000000000" pitchFamily="2" charset="-127"/>
                <a:ea typeface="제주명조" panose="02000300000000000000" pitchFamily="2" charset="-127"/>
              </a:rPr>
              <a:t>2018180019 </a:t>
            </a:r>
            <a:r>
              <a:rPr lang="ko-KR" altLang="en-US" dirty="0">
                <a:latin typeface="제주명조" panose="02000300000000000000" pitchFamily="2" charset="-127"/>
                <a:ea typeface="제주명조" panose="02000300000000000000" pitchFamily="2" charset="-127"/>
              </a:rPr>
              <a:t>박소영</a:t>
            </a:r>
          </a:p>
        </p:txBody>
      </p:sp>
    </p:spTree>
    <p:extLst>
      <p:ext uri="{BB962C8B-B14F-4D97-AF65-F5344CB8AC3E}">
        <p14:creationId xmlns:p14="http://schemas.microsoft.com/office/powerpoint/2010/main" val="41432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0611-6DBE-4451-A0BE-20C30D4F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9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게임 컨셉</a:t>
            </a:r>
          </a:p>
        </p:txBody>
      </p:sp>
      <p:pic>
        <p:nvPicPr>
          <p:cNvPr id="1028" name="Picture 4" descr="just shapes &amp; beatsì ëí ì´ë¯¸ì§ ê²ìê²°ê³¼">
            <a:extLst>
              <a:ext uri="{FF2B5EF4-FFF2-40B4-BE49-F238E27FC236}">
                <a16:creationId xmlns:a16="http://schemas.microsoft.com/office/drawing/2014/main" id="{12E93CD0-2AC3-4501-B899-D914BEAC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01" y="347867"/>
            <a:ext cx="5088193" cy="28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just shapes &amp; beatsì ëí ì´ë¯¸ì§ ê²ìê²°ê³¼">
            <a:extLst>
              <a:ext uri="{FF2B5EF4-FFF2-40B4-BE49-F238E27FC236}">
                <a16:creationId xmlns:a16="http://schemas.microsoft.com/office/drawing/2014/main" id="{4DDC8BB1-33C0-4245-9D3B-6C8FE9A9C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just shapes &amp; beatsì ëí ì´ë¯¸ì§ ê²ìê²°ê³¼">
            <a:extLst>
              <a:ext uri="{FF2B5EF4-FFF2-40B4-BE49-F238E27FC236}">
                <a16:creationId xmlns:a16="http://schemas.microsoft.com/office/drawing/2014/main" id="{DA83E295-491A-4CA0-A984-450CA34FA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just shapes &amp; beatsì ëí ì´ë¯¸ì§ ê²ìê²°ê³¼">
            <a:extLst>
              <a:ext uri="{FF2B5EF4-FFF2-40B4-BE49-F238E27FC236}">
                <a16:creationId xmlns:a16="http://schemas.microsoft.com/office/drawing/2014/main" id="{C2E066E0-FF36-4EEA-97F9-0FD8D22F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4" y="3099466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95938-CB7A-4E9F-99D1-35D9E0B3B5DF}"/>
              </a:ext>
            </a:extLst>
          </p:cNvPr>
          <p:cNvSpPr txBox="1"/>
          <p:nvPr/>
        </p:nvSpPr>
        <p:spPr>
          <a:xfrm>
            <a:off x="7285386" y="4233269"/>
            <a:ext cx="3822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제주명조" panose="02000300000000000000" pitchFamily="2" charset="-127"/>
                <a:ea typeface="제주명조" panose="02000300000000000000" pitchFamily="2" charset="-127"/>
              </a:rPr>
              <a:t>노래가 </a:t>
            </a:r>
            <a:r>
              <a:rPr lang="ko-KR" altLang="en-US" sz="28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끝날때까지</a:t>
            </a:r>
            <a:endParaRPr lang="en-US" altLang="ko-KR" sz="28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ko-KR" altLang="en-US" sz="2800" dirty="0">
                <a:latin typeface="제주명조" panose="02000300000000000000" pitchFamily="2" charset="-127"/>
                <a:ea typeface="제주명조" panose="02000300000000000000" pitchFamily="2" charset="-127"/>
              </a:rPr>
              <a:t>모든 분홍색을 피하여</a:t>
            </a:r>
            <a:endParaRPr lang="en-US" altLang="ko-KR" sz="28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ko-KR" altLang="en-US" sz="2800" dirty="0">
                <a:latin typeface="제주명조" panose="02000300000000000000" pitchFamily="2" charset="-127"/>
                <a:ea typeface="제주명조" panose="02000300000000000000" pitchFamily="2" charset="-127"/>
              </a:rPr>
              <a:t>게임을 클리어하자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5AE7D-18E9-4A68-855F-0E7BA938A5ED}"/>
              </a:ext>
            </a:extLst>
          </p:cNvPr>
          <p:cNvSpPr txBox="1"/>
          <p:nvPr/>
        </p:nvSpPr>
        <p:spPr>
          <a:xfrm>
            <a:off x="1036193" y="1754773"/>
            <a:ext cx="4907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제주명조" panose="02000300000000000000" pitchFamily="2" charset="-127"/>
                <a:ea typeface="제주명조" panose="02000300000000000000" pitchFamily="2" charset="-127"/>
              </a:rPr>
              <a:t>움직이는 장애물들을 피하는</a:t>
            </a:r>
            <a:endParaRPr lang="en-US" altLang="ko-KR" sz="28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ko-KR" altLang="en-US" sz="2800" dirty="0">
                <a:latin typeface="제주명조" panose="02000300000000000000" pitchFamily="2" charset="-127"/>
                <a:ea typeface="제주명조" panose="02000300000000000000" pitchFamily="2" charset="-127"/>
              </a:rPr>
              <a:t>리듬게임 </a:t>
            </a:r>
          </a:p>
        </p:txBody>
      </p:sp>
    </p:spTree>
    <p:extLst>
      <p:ext uri="{BB962C8B-B14F-4D97-AF65-F5344CB8AC3E}">
        <p14:creationId xmlns:p14="http://schemas.microsoft.com/office/powerpoint/2010/main" val="652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BCB37-2522-4F07-A777-4A232C94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개발 범위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692594E-66F0-4EED-BB0B-D34BE2045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888597"/>
              </p:ext>
            </p:extLst>
          </p:nvPr>
        </p:nvGraphicFramePr>
        <p:xfrm>
          <a:off x="838200" y="1091954"/>
          <a:ext cx="10515597" cy="555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13">
                  <a:extLst>
                    <a:ext uri="{9D8B030D-6E8A-4147-A177-3AD203B41FA5}">
                      <a16:colId xmlns:a16="http://schemas.microsoft.com/office/drawing/2014/main" val="3792888380"/>
                    </a:ext>
                  </a:extLst>
                </a:gridCol>
                <a:gridCol w="4308985">
                  <a:extLst>
                    <a:ext uri="{9D8B030D-6E8A-4147-A177-3AD203B41FA5}">
                      <a16:colId xmlns:a16="http://schemas.microsoft.com/office/drawing/2014/main" val="31418227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594249"/>
                    </a:ext>
                  </a:extLst>
                </a:gridCol>
              </a:tblGrid>
              <a:tr h="4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내용</a:t>
                      </a:r>
                    </a:p>
                  </a:txBody>
                  <a:tcPr>
                    <a:solidFill>
                      <a:srgbClr val="CD03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최소 범위</a:t>
                      </a:r>
                    </a:p>
                  </a:txBody>
                  <a:tcPr>
                    <a:solidFill>
                      <a:srgbClr val="CD03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추가 범위</a:t>
                      </a:r>
                    </a:p>
                  </a:txBody>
                  <a:tcPr>
                    <a:solidFill>
                      <a:srgbClr val="CD03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1015"/>
                  </a:ext>
                </a:extLst>
              </a:tr>
              <a:tr h="80562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키 조작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방향키 </a:t>
                      </a:r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(UP,</a:t>
                      </a:r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 </a:t>
                      </a:r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DOWN, LEFT, RIGHT)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점프</a:t>
                      </a:r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(</a:t>
                      </a:r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빠르게 이동</a:t>
                      </a:r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) SPACE</a:t>
                      </a:r>
                      <a:endParaRPr lang="ko-KR" altLang="en-US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일정 기간 게이지를 모으면 공격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대량으로 없애기 가능</a:t>
                      </a:r>
                      <a:r>
                        <a:rPr lang="en-US" altLang="ko-KR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)</a:t>
                      </a:r>
                      <a:endParaRPr lang="ko-KR" altLang="en-US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359544"/>
                  </a:ext>
                </a:extLst>
              </a:tr>
              <a:tr h="80562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난이도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일정 시간이 지나면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장애물의 속도가 </a:t>
                      </a:r>
                      <a:r>
                        <a:rPr lang="ko-KR" altLang="en-US" sz="18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빨라짐</a:t>
                      </a:r>
                      <a:endParaRPr lang="ko-KR" altLang="en-US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일정 시간이 지나면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패턴이 추가됨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51454"/>
                  </a:ext>
                </a:extLst>
              </a:tr>
              <a:tr h="80562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사운드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배경음악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충돌 시 효과음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패턴이 추가될 때 효과음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5873"/>
                  </a:ext>
                </a:extLst>
              </a:tr>
              <a:tr h="934021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애니메이션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플레이어 캐릭터 이동 애니메이션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보스 캐릭터 애니메이션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장애물과 충돌 시 무적 상태    애니메이션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98258"/>
                  </a:ext>
                </a:extLst>
              </a:tr>
              <a:tr h="80562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패턴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랜덤으로 날아옴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캐릭터가 일정 방향으로 </a:t>
                      </a:r>
                      <a:r>
                        <a:rPr lang="ko-KR" altLang="en-US" sz="18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돌아감</a:t>
                      </a:r>
                      <a:endParaRPr lang="ko-KR" altLang="en-US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패턴을 노래에 맞춰 구현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캐릭터 말고 다른 종류의 장애물 패턴 구현 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49235"/>
                  </a:ext>
                </a:extLst>
              </a:tr>
              <a:tr h="80562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캐릭터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장애물과 </a:t>
                      </a:r>
                      <a:r>
                        <a:rPr lang="ko-KR" altLang="en-US" sz="18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충돌시</a:t>
                      </a:r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 체력 감소</a:t>
                      </a:r>
                      <a:endParaRPr lang="en-US" altLang="ko-KR" sz="1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HP</a:t>
                      </a:r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가 </a:t>
                      </a:r>
                      <a:r>
                        <a:rPr lang="en-US" altLang="ko-KR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0</a:t>
                      </a:r>
                      <a:r>
                        <a:rPr lang="ko-KR" altLang="en-US" sz="18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이 되면 게임오버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HP </a:t>
                      </a:r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회복기능 구현</a:t>
                      </a:r>
                    </a:p>
                  </a:txBody>
                  <a:tcPr>
                    <a:solidFill>
                      <a:srgbClr val="FBE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30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50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A2DC5-CE98-4BEA-97EA-4181384D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1" y="-33050"/>
            <a:ext cx="10515600" cy="1162475"/>
          </a:xfrm>
        </p:spPr>
        <p:txBody>
          <a:bodyPr/>
          <a:lstStyle/>
          <a:p>
            <a:r>
              <a:rPr lang="ko-KR" altLang="en-US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예상 게임 화면 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9445F3-2FE2-4EFE-AF5C-AA0B4DD234CC}"/>
              </a:ext>
            </a:extLst>
          </p:cNvPr>
          <p:cNvGrpSpPr/>
          <p:nvPr/>
        </p:nvGrpSpPr>
        <p:grpSpPr>
          <a:xfrm>
            <a:off x="1144860" y="951939"/>
            <a:ext cx="9898602" cy="5652719"/>
            <a:chOff x="1801906" y="1370712"/>
            <a:chExt cx="8875059" cy="4992221"/>
          </a:xfrm>
        </p:grpSpPr>
        <p:pic>
          <p:nvPicPr>
            <p:cNvPr id="2050" name="Picture 2" descr="ê´ë ¨ ì´ë¯¸ì§">
              <a:extLst>
                <a:ext uri="{FF2B5EF4-FFF2-40B4-BE49-F238E27FC236}">
                  <a16:creationId xmlns:a16="http://schemas.microsoft.com/office/drawing/2014/main" id="{34DDEA03-6940-4DF3-88B8-12A3B1A1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906" y="1370712"/>
              <a:ext cx="8875059" cy="499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DC878A3-D0B8-4C77-879F-177FCB404316}"/>
                </a:ext>
              </a:extLst>
            </p:cNvPr>
            <p:cNvSpPr/>
            <p:nvPr/>
          </p:nvSpPr>
          <p:spPr>
            <a:xfrm>
              <a:off x="2130641" y="2601157"/>
              <a:ext cx="523782" cy="5326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제주명조" panose="02000300000000000000" pitchFamily="2" charset="-127"/>
                <a:ea typeface="제주명조" panose="02000300000000000000" pitchFamily="2" charset="-127"/>
              </a:endParaRPr>
            </a:p>
          </p:txBody>
        </p:sp>
      </p:grp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9C6BF1CD-FEEC-4494-BF3D-D9D89D6398AB}"/>
              </a:ext>
            </a:extLst>
          </p:cNvPr>
          <p:cNvSpPr/>
          <p:nvPr/>
        </p:nvSpPr>
        <p:spPr>
          <a:xfrm rot="20035249">
            <a:off x="9217491" y="2160388"/>
            <a:ext cx="1000897" cy="16063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7" name="화살표: 왼쪽으로 구부러짐 6">
            <a:extLst>
              <a:ext uri="{FF2B5EF4-FFF2-40B4-BE49-F238E27FC236}">
                <a16:creationId xmlns:a16="http://schemas.microsoft.com/office/drawing/2014/main" id="{4FAA9B72-CAD6-4637-AF8D-5D7462DEC2A3}"/>
              </a:ext>
            </a:extLst>
          </p:cNvPr>
          <p:cNvSpPr/>
          <p:nvPr/>
        </p:nvSpPr>
        <p:spPr>
          <a:xfrm rot="11444601">
            <a:off x="3217219" y="2114956"/>
            <a:ext cx="1175850" cy="19166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42736ED7-3760-4E75-B464-FD634A2BC06C}"/>
              </a:ext>
            </a:extLst>
          </p:cNvPr>
          <p:cNvSpPr/>
          <p:nvPr/>
        </p:nvSpPr>
        <p:spPr>
          <a:xfrm>
            <a:off x="2740384" y="907510"/>
            <a:ext cx="1729946" cy="1350011"/>
          </a:xfrm>
          <a:prstGeom prst="wedgeEllipseCallout">
            <a:avLst>
              <a:gd name="adj1" fmla="val -66547"/>
              <a:gd name="adj2" fmla="val 4049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플레이어</a:t>
            </a:r>
            <a:endParaRPr lang="en-US" altLang="ko-KR" b="1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캐릭터</a:t>
            </a:r>
            <a:endParaRPr lang="en-US" altLang="ko-KR" b="1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상하좌우 이동가능</a:t>
            </a:r>
            <a:r>
              <a:rPr lang="en-US" altLang="ko-KR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화살표: 왼쪽/오른쪽/위쪽/아래쪽 13">
            <a:extLst>
              <a:ext uri="{FF2B5EF4-FFF2-40B4-BE49-F238E27FC236}">
                <a16:creationId xmlns:a16="http://schemas.microsoft.com/office/drawing/2014/main" id="{E75BB30C-C258-4E7E-BA7A-8D74AC1DA462}"/>
              </a:ext>
            </a:extLst>
          </p:cNvPr>
          <p:cNvSpPr/>
          <p:nvPr/>
        </p:nvSpPr>
        <p:spPr>
          <a:xfrm>
            <a:off x="1446416" y="1349318"/>
            <a:ext cx="1149179" cy="1045612"/>
          </a:xfrm>
          <a:prstGeom prst="quadArrow">
            <a:avLst>
              <a:gd name="adj1" fmla="val 8319"/>
              <a:gd name="adj2" fmla="val 11864"/>
              <a:gd name="adj3" fmla="val 1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459D0D92-BE89-4452-A681-40B4AD754B8A}"/>
              </a:ext>
            </a:extLst>
          </p:cNvPr>
          <p:cNvSpPr/>
          <p:nvPr/>
        </p:nvSpPr>
        <p:spPr>
          <a:xfrm>
            <a:off x="9176162" y="1145693"/>
            <a:ext cx="460623" cy="44662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0BAD9E83-FB81-40B6-B0D0-B1FB2CC6B568}"/>
              </a:ext>
            </a:extLst>
          </p:cNvPr>
          <p:cNvSpPr/>
          <p:nvPr/>
        </p:nvSpPr>
        <p:spPr>
          <a:xfrm>
            <a:off x="9730561" y="1163935"/>
            <a:ext cx="460623" cy="44662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FFB8E5BB-41AB-48E3-A840-B9DD1916862A}"/>
              </a:ext>
            </a:extLst>
          </p:cNvPr>
          <p:cNvSpPr/>
          <p:nvPr/>
        </p:nvSpPr>
        <p:spPr>
          <a:xfrm>
            <a:off x="10284961" y="1145693"/>
            <a:ext cx="460623" cy="446628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39C56D4F-412A-46CB-8413-66165C531106}"/>
              </a:ext>
            </a:extLst>
          </p:cNvPr>
          <p:cNvSpPr/>
          <p:nvPr/>
        </p:nvSpPr>
        <p:spPr>
          <a:xfrm>
            <a:off x="10406972" y="87727"/>
            <a:ext cx="1566236" cy="952690"/>
          </a:xfrm>
          <a:prstGeom prst="wedgeEllipseCallout">
            <a:avLst>
              <a:gd name="adj1" fmla="val -46034"/>
              <a:gd name="adj2" fmla="val 508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플레이어 </a:t>
            </a:r>
            <a:r>
              <a:rPr lang="en-US" altLang="ko-KR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HP</a:t>
            </a:r>
            <a:endParaRPr lang="ko-KR" altLang="en-US" b="1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80DFF-C728-4FCC-98E6-16551A40391D}"/>
              </a:ext>
            </a:extLst>
          </p:cNvPr>
          <p:cNvSpPr/>
          <p:nvPr/>
        </p:nvSpPr>
        <p:spPr>
          <a:xfrm>
            <a:off x="4561405" y="958789"/>
            <a:ext cx="329831" cy="5645870"/>
          </a:xfrm>
          <a:prstGeom prst="rect">
            <a:avLst/>
          </a:prstGeom>
          <a:solidFill>
            <a:srgbClr val="C10347"/>
          </a:solidFill>
          <a:ln>
            <a:solidFill>
              <a:srgbClr val="C10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EF0FA0-E3D5-4426-BA16-6777D71ACB33}"/>
              </a:ext>
            </a:extLst>
          </p:cNvPr>
          <p:cNvSpPr/>
          <p:nvPr/>
        </p:nvSpPr>
        <p:spPr>
          <a:xfrm>
            <a:off x="8245999" y="958789"/>
            <a:ext cx="329831" cy="5645870"/>
          </a:xfrm>
          <a:prstGeom prst="rect">
            <a:avLst/>
          </a:prstGeom>
          <a:solidFill>
            <a:srgbClr val="C10347"/>
          </a:solidFill>
          <a:ln>
            <a:solidFill>
              <a:srgbClr val="C10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0DB078-81DA-4AB4-B171-5FB3E2293502}"/>
              </a:ext>
            </a:extLst>
          </p:cNvPr>
          <p:cNvSpPr/>
          <p:nvPr/>
        </p:nvSpPr>
        <p:spPr>
          <a:xfrm rot="16200000">
            <a:off x="5929246" y="-1006086"/>
            <a:ext cx="329831" cy="9898602"/>
          </a:xfrm>
          <a:prstGeom prst="rect">
            <a:avLst/>
          </a:prstGeom>
          <a:solidFill>
            <a:srgbClr val="C10347"/>
          </a:solidFill>
          <a:ln>
            <a:solidFill>
              <a:srgbClr val="C10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9" name="화살표: 왼쪽으로 구부러짐 8">
            <a:extLst>
              <a:ext uri="{FF2B5EF4-FFF2-40B4-BE49-F238E27FC236}">
                <a16:creationId xmlns:a16="http://schemas.microsoft.com/office/drawing/2014/main" id="{BC968C61-F221-43BD-A3B1-FD6B82771FFF}"/>
              </a:ext>
            </a:extLst>
          </p:cNvPr>
          <p:cNvSpPr/>
          <p:nvPr/>
        </p:nvSpPr>
        <p:spPr>
          <a:xfrm rot="20035249">
            <a:off x="9202059" y="2160385"/>
            <a:ext cx="1000897" cy="1606379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FF2F8807-F5F8-4687-90E2-F7DBCB2A2D5D}"/>
              </a:ext>
            </a:extLst>
          </p:cNvPr>
          <p:cNvSpPr/>
          <p:nvPr/>
        </p:nvSpPr>
        <p:spPr>
          <a:xfrm rot="11444601">
            <a:off x="3217220" y="2114956"/>
            <a:ext cx="1175850" cy="1916645"/>
          </a:xfrm>
          <a:prstGeom prst="curved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E38B4499-175E-40F3-97AB-A1104BF11F6D}"/>
              </a:ext>
            </a:extLst>
          </p:cNvPr>
          <p:cNvSpPr/>
          <p:nvPr/>
        </p:nvSpPr>
        <p:spPr>
          <a:xfrm>
            <a:off x="9406473" y="3802902"/>
            <a:ext cx="2524120" cy="1135215"/>
          </a:xfrm>
          <a:prstGeom prst="wedgeEllipseCallout">
            <a:avLst>
              <a:gd name="adj1" fmla="val -20439"/>
              <a:gd name="adj2" fmla="val -7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보스 </a:t>
            </a:r>
            <a:r>
              <a:rPr lang="ko-KR" altLang="en-US" sz="2400" b="1" dirty="0" err="1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캐릭터팔</a:t>
            </a:r>
            <a:r>
              <a:rPr lang="ko-KR" altLang="en-US" sz="2400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 회전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7A1703BD-9020-46E6-A390-B87DFC55A054}"/>
              </a:ext>
            </a:extLst>
          </p:cNvPr>
          <p:cNvSpPr/>
          <p:nvPr/>
        </p:nvSpPr>
        <p:spPr>
          <a:xfrm>
            <a:off x="5575469" y="4411500"/>
            <a:ext cx="2331010" cy="1260630"/>
          </a:xfrm>
          <a:prstGeom prst="wedgeEllipseCallout">
            <a:avLst>
              <a:gd name="adj1" fmla="val -78382"/>
              <a:gd name="adj2" fmla="val -6989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추가</a:t>
            </a:r>
            <a:endParaRPr lang="en-US" altLang="ko-KR" sz="2400" b="1" dirty="0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장애물 패턴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7F99BE-E37E-4906-81E6-3CD3B0BECBC4}"/>
              </a:ext>
            </a:extLst>
          </p:cNvPr>
          <p:cNvSpPr/>
          <p:nvPr/>
        </p:nvSpPr>
        <p:spPr>
          <a:xfrm>
            <a:off x="1805440" y="1668162"/>
            <a:ext cx="431133" cy="432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18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EE656-F752-46A5-AFD0-22A0368E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게임 실행 흐름</a:t>
            </a:r>
          </a:p>
        </p:txBody>
      </p:sp>
      <p:pic>
        <p:nvPicPr>
          <p:cNvPr id="3074" name="Picture 2" descr="ê´ë ¨ ì´ë¯¸ì§">
            <a:extLst>
              <a:ext uri="{FF2B5EF4-FFF2-40B4-BE49-F238E27FC236}">
                <a16:creationId xmlns:a16="http://schemas.microsoft.com/office/drawing/2014/main" id="{B9C4D348-DE24-4703-B6ED-24DBDE3F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9823"/>
            <a:ext cx="4361332" cy="237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8588A-8D3E-41BC-B8D4-9BF9F020D6A5}"/>
              </a:ext>
            </a:extLst>
          </p:cNvPr>
          <p:cNvSpPr txBox="1"/>
          <p:nvPr/>
        </p:nvSpPr>
        <p:spPr>
          <a:xfrm>
            <a:off x="835634" y="4558398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장애물을 피해 </a:t>
            </a:r>
            <a:r>
              <a:rPr lang="ko-KR" altLang="en-US" sz="2400" b="1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왔다갔다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 이동한다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80E844-7F19-42A0-91CB-EA7EFB1856BF}"/>
              </a:ext>
            </a:extLst>
          </p:cNvPr>
          <p:cNvSpPr/>
          <p:nvPr/>
        </p:nvSpPr>
        <p:spPr>
          <a:xfrm>
            <a:off x="1884953" y="2558542"/>
            <a:ext cx="235395" cy="21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C34276-A910-45C6-94DA-BD2F462764A7}"/>
              </a:ext>
            </a:extLst>
          </p:cNvPr>
          <p:cNvSpPr/>
          <p:nvPr/>
        </p:nvSpPr>
        <p:spPr>
          <a:xfrm>
            <a:off x="1664719" y="2314182"/>
            <a:ext cx="675861" cy="7023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9" name="Picture 2" descr="ê´ë ¨ ì´ë¯¸ì§">
            <a:extLst>
              <a:ext uri="{FF2B5EF4-FFF2-40B4-BE49-F238E27FC236}">
                <a16:creationId xmlns:a16="http://schemas.microsoft.com/office/drawing/2014/main" id="{557A53AA-49E3-4E6A-BC22-D917806E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56" y="3851839"/>
            <a:ext cx="4361332" cy="237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3F637-E27C-4BDD-A56B-B3E2BAE6F214}"/>
              </a:ext>
            </a:extLst>
          </p:cNvPr>
          <p:cNvSpPr txBox="1"/>
          <p:nvPr/>
        </p:nvSpPr>
        <p:spPr>
          <a:xfrm>
            <a:off x="7039186" y="6366439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장애물과 충돌 시 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HP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감소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B22B15-EF36-477C-8B4C-D6DA59A5801F}"/>
              </a:ext>
            </a:extLst>
          </p:cNvPr>
          <p:cNvSpPr/>
          <p:nvPr/>
        </p:nvSpPr>
        <p:spPr>
          <a:xfrm>
            <a:off x="8198122" y="4503793"/>
            <a:ext cx="235395" cy="21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9E20B6-3073-4B4E-B4D4-AB95AF45D160}"/>
              </a:ext>
            </a:extLst>
          </p:cNvPr>
          <p:cNvSpPr/>
          <p:nvPr/>
        </p:nvSpPr>
        <p:spPr>
          <a:xfrm>
            <a:off x="7867509" y="3626207"/>
            <a:ext cx="1207978" cy="14762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3" name="하트 12">
            <a:extLst>
              <a:ext uri="{FF2B5EF4-FFF2-40B4-BE49-F238E27FC236}">
                <a16:creationId xmlns:a16="http://schemas.microsoft.com/office/drawing/2014/main" id="{F16550DF-AD71-4F39-966F-0403F1FFC388}"/>
              </a:ext>
            </a:extLst>
          </p:cNvPr>
          <p:cNvSpPr/>
          <p:nvPr/>
        </p:nvSpPr>
        <p:spPr>
          <a:xfrm>
            <a:off x="3976191" y="2171923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하트 13">
            <a:extLst>
              <a:ext uri="{FF2B5EF4-FFF2-40B4-BE49-F238E27FC236}">
                <a16:creationId xmlns:a16="http://schemas.microsoft.com/office/drawing/2014/main" id="{E4B789D6-694A-4148-8D85-4E6657D0B909}"/>
              </a:ext>
            </a:extLst>
          </p:cNvPr>
          <p:cNvSpPr/>
          <p:nvPr/>
        </p:nvSpPr>
        <p:spPr>
          <a:xfrm>
            <a:off x="4305302" y="2176913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5" name="하트 14">
            <a:extLst>
              <a:ext uri="{FF2B5EF4-FFF2-40B4-BE49-F238E27FC236}">
                <a16:creationId xmlns:a16="http://schemas.microsoft.com/office/drawing/2014/main" id="{B0FCDB35-C18B-49BD-B93C-4EE6C61C8D64}"/>
              </a:ext>
            </a:extLst>
          </p:cNvPr>
          <p:cNvSpPr/>
          <p:nvPr/>
        </p:nvSpPr>
        <p:spPr>
          <a:xfrm>
            <a:off x="4621160" y="2171923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5043DDBD-2D47-4DFE-8BF0-6FF19AE04154}"/>
              </a:ext>
            </a:extLst>
          </p:cNvPr>
          <p:cNvSpPr/>
          <p:nvPr/>
        </p:nvSpPr>
        <p:spPr>
          <a:xfrm>
            <a:off x="10159627" y="3977887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하트 17">
            <a:extLst>
              <a:ext uri="{FF2B5EF4-FFF2-40B4-BE49-F238E27FC236}">
                <a16:creationId xmlns:a16="http://schemas.microsoft.com/office/drawing/2014/main" id="{DB8ABF30-2BA4-46E5-B1FA-350C7BB72EE2}"/>
              </a:ext>
            </a:extLst>
          </p:cNvPr>
          <p:cNvSpPr/>
          <p:nvPr/>
        </p:nvSpPr>
        <p:spPr>
          <a:xfrm>
            <a:off x="10475485" y="3972897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8" name="폭발: 14pt 7">
            <a:extLst>
              <a:ext uri="{FF2B5EF4-FFF2-40B4-BE49-F238E27FC236}">
                <a16:creationId xmlns:a16="http://schemas.microsoft.com/office/drawing/2014/main" id="{79CBEAFE-75F0-44D1-8CF8-31E360620760}"/>
              </a:ext>
            </a:extLst>
          </p:cNvPr>
          <p:cNvSpPr/>
          <p:nvPr/>
        </p:nvSpPr>
        <p:spPr>
          <a:xfrm>
            <a:off x="8362174" y="3986959"/>
            <a:ext cx="435678" cy="730481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E81EBD-5610-4C9E-BFEC-76DE158BEE9D}"/>
              </a:ext>
            </a:extLst>
          </p:cNvPr>
          <p:cNvSpPr/>
          <p:nvPr/>
        </p:nvSpPr>
        <p:spPr>
          <a:xfrm>
            <a:off x="10032510" y="3797349"/>
            <a:ext cx="823747" cy="6519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pic>
        <p:nvPicPr>
          <p:cNvPr id="21" name="Picture 2" descr="ê´ë ¨ ì´ë¯¸ì§">
            <a:extLst>
              <a:ext uri="{FF2B5EF4-FFF2-40B4-BE49-F238E27FC236}">
                <a16:creationId xmlns:a16="http://schemas.microsoft.com/office/drawing/2014/main" id="{B3784DE8-4EA0-4594-8A44-1FFF8AC11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22" y="382322"/>
            <a:ext cx="4361332" cy="237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935B0B-9DA8-476C-817E-B79D3F52824D}"/>
              </a:ext>
            </a:extLst>
          </p:cNvPr>
          <p:cNvSpPr txBox="1"/>
          <p:nvPr/>
        </p:nvSpPr>
        <p:spPr>
          <a:xfrm>
            <a:off x="6820836" y="2885722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스페이스를 누르면 점프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점프를 통해 장애물 통과 가능</a:t>
            </a:r>
            <a:endParaRPr lang="en-US" altLang="ko-KR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5016C6-D7CF-4281-B11D-251B5CE8C60C}"/>
              </a:ext>
            </a:extLst>
          </p:cNvPr>
          <p:cNvSpPr/>
          <p:nvPr/>
        </p:nvSpPr>
        <p:spPr>
          <a:xfrm>
            <a:off x="7816375" y="871041"/>
            <a:ext cx="235395" cy="21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57065E9-EC1F-40B3-9A0B-BDBE556A8260}"/>
              </a:ext>
            </a:extLst>
          </p:cNvPr>
          <p:cNvSpPr/>
          <p:nvPr/>
        </p:nvSpPr>
        <p:spPr>
          <a:xfrm>
            <a:off x="7540581" y="615169"/>
            <a:ext cx="821593" cy="12989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하트 24">
            <a:extLst>
              <a:ext uri="{FF2B5EF4-FFF2-40B4-BE49-F238E27FC236}">
                <a16:creationId xmlns:a16="http://schemas.microsoft.com/office/drawing/2014/main" id="{68E4D387-1670-4434-9002-07D3283687CB}"/>
              </a:ext>
            </a:extLst>
          </p:cNvPr>
          <p:cNvSpPr/>
          <p:nvPr/>
        </p:nvSpPr>
        <p:spPr>
          <a:xfrm>
            <a:off x="9907613" y="484422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6" name="하트 25">
            <a:extLst>
              <a:ext uri="{FF2B5EF4-FFF2-40B4-BE49-F238E27FC236}">
                <a16:creationId xmlns:a16="http://schemas.microsoft.com/office/drawing/2014/main" id="{F4E32ED1-4038-4498-B745-3112144CDDE2}"/>
              </a:ext>
            </a:extLst>
          </p:cNvPr>
          <p:cNvSpPr/>
          <p:nvPr/>
        </p:nvSpPr>
        <p:spPr>
          <a:xfrm>
            <a:off x="10236724" y="489412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FD460FAC-6770-4B14-8005-994219779C84}"/>
              </a:ext>
            </a:extLst>
          </p:cNvPr>
          <p:cNvSpPr/>
          <p:nvPr/>
        </p:nvSpPr>
        <p:spPr>
          <a:xfrm>
            <a:off x="10552582" y="484422"/>
            <a:ext cx="216960" cy="17755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136A9D-36B7-4E0E-B399-C5276399A9BF}"/>
              </a:ext>
            </a:extLst>
          </p:cNvPr>
          <p:cNvSpPr/>
          <p:nvPr/>
        </p:nvSpPr>
        <p:spPr>
          <a:xfrm>
            <a:off x="7791297" y="1526900"/>
            <a:ext cx="235395" cy="21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1BE0CAD-6C51-44A2-9359-17C1375BCD71}"/>
              </a:ext>
            </a:extLst>
          </p:cNvPr>
          <p:cNvSpPr/>
          <p:nvPr/>
        </p:nvSpPr>
        <p:spPr>
          <a:xfrm rot="5400000">
            <a:off x="7599458" y="1199582"/>
            <a:ext cx="647479" cy="213647"/>
          </a:xfrm>
          <a:prstGeom prst="rightArrow">
            <a:avLst>
              <a:gd name="adj1" fmla="val 50000"/>
              <a:gd name="adj2" fmla="val 998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BCA4F8E-ACE9-4FED-BF57-3BD6BF475F8A}"/>
              </a:ext>
            </a:extLst>
          </p:cNvPr>
          <p:cNvSpPr/>
          <p:nvPr/>
        </p:nvSpPr>
        <p:spPr>
          <a:xfrm rot="19256767">
            <a:off x="5182379" y="1906816"/>
            <a:ext cx="1580593" cy="329276"/>
          </a:xfrm>
          <a:prstGeom prst="rightArrow">
            <a:avLst>
              <a:gd name="adj1" fmla="val 41320"/>
              <a:gd name="adj2" fmla="val 11292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6" name="화살표: 왼쪽으로 구부러짐 15">
            <a:extLst>
              <a:ext uri="{FF2B5EF4-FFF2-40B4-BE49-F238E27FC236}">
                <a16:creationId xmlns:a16="http://schemas.microsoft.com/office/drawing/2014/main" id="{0FAAF8E1-EE9C-4B52-8E3C-3D32D62EBE0B}"/>
              </a:ext>
            </a:extLst>
          </p:cNvPr>
          <p:cNvSpPr/>
          <p:nvPr/>
        </p:nvSpPr>
        <p:spPr>
          <a:xfrm>
            <a:off x="11441000" y="2500947"/>
            <a:ext cx="581352" cy="2216493"/>
          </a:xfrm>
          <a:prstGeom prst="curvedLeftArrow">
            <a:avLst>
              <a:gd name="adj1" fmla="val 44298"/>
              <a:gd name="adj2" fmla="val 119594"/>
              <a:gd name="adj3" fmla="val 5248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55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FD35-4698-4B51-9C7E-B425590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204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개발 일정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64A1266-FC1A-4416-8D48-920D97C73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86092"/>
              </p:ext>
            </p:extLst>
          </p:nvPr>
        </p:nvGraphicFramePr>
        <p:xfrm>
          <a:off x="248652" y="67130"/>
          <a:ext cx="11694693" cy="672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57">
                  <a:extLst>
                    <a:ext uri="{9D8B030D-6E8A-4147-A177-3AD203B41FA5}">
                      <a16:colId xmlns:a16="http://schemas.microsoft.com/office/drawing/2014/main" val="4266305309"/>
                    </a:ext>
                  </a:extLst>
                </a:gridCol>
                <a:gridCol w="2587953">
                  <a:extLst>
                    <a:ext uri="{9D8B030D-6E8A-4147-A177-3AD203B41FA5}">
                      <a16:colId xmlns:a16="http://schemas.microsoft.com/office/drawing/2014/main" val="4285992144"/>
                    </a:ext>
                  </a:extLst>
                </a:gridCol>
                <a:gridCol w="7903583">
                  <a:extLst>
                    <a:ext uri="{9D8B030D-6E8A-4147-A177-3AD203B41FA5}">
                      <a16:colId xmlns:a16="http://schemas.microsoft.com/office/drawing/2014/main" val="1511401045"/>
                    </a:ext>
                  </a:extLst>
                </a:gridCol>
              </a:tblGrid>
              <a:tr h="853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1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리소스 수집 및 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공격패턴 구성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장애물과 보스 캐릭터 이미지 수집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배경 음악에 사용할 </a:t>
                      </a:r>
                      <a:r>
                        <a:rPr lang="en-US" altLang="ko-KR" sz="16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bgm</a:t>
                      </a:r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, 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캐릭터 동작에 따른 효과음 수집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보스 공격패턴 구성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4083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2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플레이어 캐릭터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키보드 입력에 따른 플레이어 캐릭터 움직임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스페이스 </a:t>
                      </a:r>
                      <a:r>
                        <a:rPr lang="ko-KR" altLang="en-US" sz="16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이동모션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스프라이트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52708"/>
                  </a:ext>
                </a:extLst>
              </a:tr>
              <a:tr h="853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3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보스 캐릭터 공격패턴에 따른 움직임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여러 종류의 장애물 이동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장애물 </a:t>
                      </a:r>
                      <a:r>
                        <a:rPr lang="ko-KR" altLang="en-US" sz="16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스프라이트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42764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4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충돌 체크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플레이어 캐릭터와 장애물 충돌 체크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충돌 시 </a:t>
                      </a:r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HP 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감소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78650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5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endParaRPr lang="en-US" altLang="ko-KR" sz="1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중간 점검 </a:t>
                      </a:r>
                      <a:r>
                        <a:rPr lang="en-US" altLang="ko-KR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&amp; </a:t>
                      </a:r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난이도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4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주차까지 못했던 부분 보충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일정 시간 이후 모든 장애물 움직임 속도 </a:t>
                      </a:r>
                      <a:r>
                        <a:rPr lang="ko-KR" altLang="en-US" sz="1600" dirty="0" err="1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빨라짐</a:t>
                      </a:r>
                      <a:endParaRPr lang="ko-KR" altLang="en-US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742568"/>
                  </a:ext>
                </a:extLst>
              </a:tr>
              <a:tr h="853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6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사운드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배경 사운드 추가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배경 사운드에 맞게 보스 공격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플레이어 캐릭터 움직임 효과음 구현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5641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7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화면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게임 시작화면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키 도움말 화면 구현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26124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8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난이도 조절 및</a:t>
                      </a:r>
                      <a:endParaRPr lang="en-US" altLang="ko-KR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시작</a:t>
                      </a:r>
                      <a:r>
                        <a:rPr lang="en-US" altLang="ko-KR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종료 처리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게임 난이도 조절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게임 시작과 노래가 끝남 </a:t>
                      </a:r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or HP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가 </a:t>
                      </a:r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0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이 됐을 시 게임 종료 처리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02108"/>
                  </a:ext>
                </a:extLst>
              </a:tr>
              <a:tr h="597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9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최종 점검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계획대로 못했던 부분 보충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marL="342900" indent="-342900" latinLnBrk="1">
                        <a:buFontTx/>
                        <a:buAutoNum type="arabicParenR"/>
                      </a:pP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최종 점검 및 버그 수정</a:t>
                      </a:r>
                      <a:endParaRPr lang="en-US" altLang="ko-KR" sz="1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80592"/>
                  </a:ext>
                </a:extLst>
              </a:tr>
              <a:tr h="536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10</a:t>
                      </a:r>
                      <a:r>
                        <a:rPr lang="ko-KR" altLang="en-US" sz="2400" b="1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>
                        <a:latin typeface="제주명조" panose="02000300000000000000" pitchFamily="2" charset="-127"/>
                        <a:ea typeface="제주명조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마무리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1)  </a:t>
                      </a:r>
                      <a:r>
                        <a:rPr lang="ko-KR" altLang="en-US" sz="1600" dirty="0">
                          <a:latin typeface="제주명조" panose="02000300000000000000" pitchFamily="2" charset="-127"/>
                          <a:ea typeface="제주명조" panose="02000300000000000000" pitchFamily="2" charset="-127"/>
                        </a:rPr>
                        <a:t>완성된 게임 릴리즈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6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제주명조</vt:lpstr>
      <vt:lpstr>Arial</vt:lpstr>
      <vt:lpstr>Office 테마</vt:lpstr>
      <vt:lpstr>2DGP  프로젝트 1차발표</vt:lpstr>
      <vt:lpstr>게임 컨셉</vt:lpstr>
      <vt:lpstr>개발 범위</vt:lpstr>
      <vt:lpstr>예상 게임 화면 구성</vt:lpstr>
      <vt:lpstr>게임 실행 흐름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 프로젝트 1차발표</dc:title>
  <dc:creator>소영 박</dc:creator>
  <cp:lastModifiedBy>소영 박</cp:lastModifiedBy>
  <cp:revision>15</cp:revision>
  <dcterms:created xsi:type="dcterms:W3CDTF">2019-09-18T07:19:55Z</dcterms:created>
  <dcterms:modified xsi:type="dcterms:W3CDTF">2019-09-22T16:35:28Z</dcterms:modified>
</cp:coreProperties>
</file>