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57" r:id="rId2"/>
    <p:sldId id="266" r:id="rId3"/>
    <p:sldId id="303" r:id="rId4"/>
    <p:sldId id="300" r:id="rId5"/>
    <p:sldId id="304" r:id="rId6"/>
    <p:sldId id="276" r:id="rId7"/>
    <p:sldId id="302" r:id="rId8"/>
    <p:sldId id="290" r:id="rId9"/>
    <p:sldId id="283" r:id="rId10"/>
    <p:sldId id="277" r:id="rId11"/>
    <p:sldId id="278" r:id="rId12"/>
    <p:sldId id="279" r:id="rId13"/>
    <p:sldId id="286" r:id="rId14"/>
    <p:sldId id="284" r:id="rId15"/>
    <p:sldId id="285" r:id="rId16"/>
    <p:sldId id="282" r:id="rId17"/>
    <p:sldId id="271" r:id="rId18"/>
    <p:sldId id="287" r:id="rId19"/>
    <p:sldId id="268" r:id="rId20"/>
    <p:sldId id="305" r:id="rId21"/>
    <p:sldId id="289" r:id="rId22"/>
    <p:sldId id="269" r:id="rId23"/>
    <p:sldId id="307" r:id="rId24"/>
    <p:sldId id="270" r:id="rId25"/>
    <p:sldId id="311" r:id="rId26"/>
    <p:sldId id="299" r:id="rId27"/>
    <p:sldId id="273" r:id="rId28"/>
    <p:sldId id="288" r:id="rId29"/>
    <p:sldId id="308" r:id="rId30"/>
    <p:sldId id="274" r:id="rId31"/>
    <p:sldId id="296" r:id="rId32"/>
    <p:sldId id="309" r:id="rId33"/>
    <p:sldId id="310" r:id="rId34"/>
  </p:sldIdLst>
  <p:sldSz cx="12192000" cy="6858000"/>
  <p:notesSz cx="6858000" cy="9144000"/>
  <p:embeddedFontLst>
    <p:embeddedFont>
      <p:font typeface="Arial Black" panose="020B0A04020102020204" pitchFamily="34" charset="0"/>
      <p:bold r:id="rId36"/>
    </p:embeddedFont>
    <p:embeddedFont>
      <p:font typeface="LG Smart UI Bold" panose="020B0800000101010101" pitchFamily="50" charset="-127"/>
      <p:bold r:id="rId37"/>
    </p:embeddedFont>
    <p:embeddedFont>
      <p:font typeface="LG Smart UI Regular" panose="020B0500000101010101" pitchFamily="50" charset="-127"/>
      <p:regular r:id="rId38"/>
    </p:embeddedFont>
    <p:embeddedFont>
      <p:font typeface="LG Smart UI SemiBold" panose="020B0700000101010101" pitchFamily="50" charset="-127"/>
      <p:bold r:id="rId39"/>
    </p:embeddedFont>
    <p:embeddedFont>
      <p:font typeface="Segoe UI Black" panose="020B0A02040204020203" pitchFamily="34" charset="0"/>
      <p:bold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CAA"/>
    <a:srgbClr val="2C581E"/>
    <a:srgbClr val="FFFFFF"/>
    <a:srgbClr val="D2F0AE"/>
    <a:srgbClr val="56881A"/>
    <a:srgbClr val="7DC525"/>
    <a:srgbClr val="54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A172-BDE5-4A4E-80FD-EA30A2992C36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43739-62DE-4CC0-884B-DC8518A9C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3739-62DE-4CC0-884B-DC8518A9CF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6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3739-62DE-4CC0-884B-DC8518A9CF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4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3739-62DE-4CC0-884B-DC8518A9CF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3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dnara.co.kr/bbs/article.html?num=119107" TargetMode="External"/><Relationship Id="rId3" Type="http://schemas.openxmlformats.org/officeDocument/2006/relationships/hyperlink" Target="https://assetstore.unity.com/packages/3d/environments/landscapes/low-poly-simple-nature-pack-162153" TargetMode="External"/><Relationship Id="rId7" Type="http://schemas.openxmlformats.org/officeDocument/2006/relationships/hyperlink" Target="https://icon-icons.com/ko/%EC%95%84%EC%9D%B4%EC%BD%98/Sourcetree-Alt-macOS-BigSur/189709" TargetMode="External"/><Relationship Id="rId2" Type="http://schemas.openxmlformats.org/officeDocument/2006/relationships/hyperlink" Target="https://assetstore.unity.com/packages/3d/characters/humanoids/fantasy/funny-bear-846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A7%88%EC%9D%B4%ED%81%AC%EB%A1%9C%EC%86%8C%ED%94%84%ED%8A%B8_%EB%B9%84%EC%A3%BC%EC%96%BC_%EC%8A%A4%ED%8A%9C%EB%94%94%EC%98%A4" TargetMode="External"/><Relationship Id="rId5" Type="http://schemas.openxmlformats.org/officeDocument/2006/relationships/hyperlink" Target="https://assetstore.unity.com/packages/2d/gui/icons/clean-flat-icons-98117" TargetMode="External"/><Relationship Id="rId4" Type="http://schemas.openxmlformats.org/officeDocument/2006/relationships/hyperlink" Target="https://assetstore.unity.com/packages/3d/props/present-60575" TargetMode="External"/><Relationship Id="rId9" Type="http://schemas.openxmlformats.org/officeDocument/2006/relationships/hyperlink" Target="https://ko.wikipedia.org/wiki/%EC%9C%A0%EB%8B%88%ED%8B%B0_(%EA%B2%8C%EC%9E%84_%EC%97%94%EC%A7%84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E758F-B3EB-4FB4-A262-F01BD4D8A09F}"/>
              </a:ext>
            </a:extLst>
          </p:cNvPr>
          <p:cNvSpPr/>
          <p:nvPr/>
        </p:nvSpPr>
        <p:spPr>
          <a:xfrm>
            <a:off x="1883949" y="1487091"/>
            <a:ext cx="84241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Catch</a:t>
            </a:r>
            <a:r>
              <a:rPr lang="ko-KR" altLang="en-US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</a:rPr>
              <a:t> </a:t>
            </a:r>
            <a:r>
              <a:rPr lang="en-US" altLang="ko-KR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Bear</a:t>
            </a:r>
            <a:endParaRPr lang="ko-KR" altLang="en-US" sz="12000" i="1" dirty="0">
              <a:solidFill>
                <a:srgbClr val="2C58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44136" y="313508"/>
            <a:ext cx="1532709" cy="69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2022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년도</a:t>
            </a: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졸업작품 기획발표</a:t>
            </a: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7C56-E72E-49EB-970E-F8E1BD533679}"/>
              </a:ext>
            </a:extLst>
          </p:cNvPr>
          <p:cNvSpPr/>
          <p:nvPr/>
        </p:nvSpPr>
        <p:spPr>
          <a:xfrm>
            <a:off x="8593966" y="5096528"/>
            <a:ext cx="3148091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2018180011 </a:t>
            </a:r>
            <a:r>
              <a:rPr lang="ko-KR" altLang="en-US" kern="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김우찬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2018180019 </a:t>
            </a: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박소영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2018182002 </a:t>
            </a: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고은비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3EC0-4CA2-47B6-95EA-9168E435D76B}"/>
              </a:ext>
            </a:extLst>
          </p:cNvPr>
          <p:cNvSpPr/>
          <p:nvPr/>
        </p:nvSpPr>
        <p:spPr>
          <a:xfrm>
            <a:off x="808343" y="4980934"/>
            <a:ext cx="1878646" cy="45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kern="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Professor. </a:t>
            </a:r>
            <a:r>
              <a:rPr lang="ko-KR" altLang="en-US" kern="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윤정현</a:t>
            </a:r>
            <a:endParaRPr lang="en-US" altLang="ko-KR" kern="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31301F-83CA-473B-87A3-B24327A60662}"/>
              </a:ext>
            </a:extLst>
          </p:cNvPr>
          <p:cNvSpPr/>
          <p:nvPr/>
        </p:nvSpPr>
        <p:spPr>
          <a:xfrm>
            <a:off x="709345" y="4980934"/>
            <a:ext cx="2076642" cy="140261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FCB15-47C5-4001-946B-D802972F1FEC}"/>
              </a:ext>
            </a:extLst>
          </p:cNvPr>
          <p:cNvSpPr/>
          <p:nvPr/>
        </p:nvSpPr>
        <p:spPr>
          <a:xfrm>
            <a:off x="365760" y="296091"/>
            <a:ext cx="11492411" cy="625998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391886" y="468201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0AE62-8793-412D-8A59-692DBC683F9C}"/>
              </a:ext>
            </a:extLst>
          </p:cNvPr>
          <p:cNvSpPr/>
          <p:nvPr/>
        </p:nvSpPr>
        <p:spPr>
          <a:xfrm>
            <a:off x="1237127" y="882934"/>
            <a:ext cx="64154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 캐릭터 모델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Asset Store ‘Funny Bear’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8DCB46-CCC6-4057-874D-5C74E7AB05C3}"/>
              </a:ext>
            </a:extLst>
          </p:cNvPr>
          <p:cNvSpPr/>
          <p:nvPr/>
        </p:nvSpPr>
        <p:spPr>
          <a:xfrm>
            <a:off x="4225422" y="5647342"/>
            <a:ext cx="374115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 컨셉에 맞는 디자인의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곰 캐릭터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7FB19F32-43E7-4B2C-9876-15D79311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8" y="1608413"/>
            <a:ext cx="8894784" cy="38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9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8C9E2C-1A4D-4445-8C67-0A8E92F8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2" y="1283114"/>
            <a:ext cx="4005049" cy="467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BE868A-A9A8-4CAD-B3BB-77F527E4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83" y="1283113"/>
            <a:ext cx="1157444" cy="4652035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80AE87-16CD-4144-B36B-E3D80C125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23161"/>
              </p:ext>
            </p:extLst>
          </p:nvPr>
        </p:nvGraphicFramePr>
        <p:xfrm>
          <a:off x="6383393" y="1813424"/>
          <a:ext cx="5114825" cy="368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1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단위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유닛 당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50cm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1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크기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가로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유닛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세로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유닛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높이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유닛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1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이동 속도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유닛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/s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점프 높이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유닛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13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애니메이션</a:t>
                      </a:r>
                      <a:endParaRPr lang="en-US" altLang="ko-KR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IDLE, WALK, RUN, ATTACK, JUMP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99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81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03633"/>
              </p:ext>
            </p:extLst>
          </p:nvPr>
        </p:nvGraphicFramePr>
        <p:xfrm>
          <a:off x="1301835" y="308177"/>
          <a:ext cx="190291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0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2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58278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자연 오브젝트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9FF40-E6BF-40A1-AE90-2AFDEA932DC1}"/>
              </a:ext>
            </a:extLst>
          </p:cNvPr>
          <p:cNvSpPr/>
          <p:nvPr/>
        </p:nvSpPr>
        <p:spPr>
          <a:xfrm>
            <a:off x="933361" y="1009176"/>
            <a:ext cx="835868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 err="1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맵에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배치할 자연 오브젝트들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Asset Store ‘Low-Poly Simple Nature Pack’</a:t>
            </a:r>
          </a:p>
        </p:txBody>
      </p:sp>
      <p:pic>
        <p:nvPicPr>
          <p:cNvPr id="13" name="Picture 2" descr="screenshot">
            <a:extLst>
              <a:ext uri="{FF2B5EF4-FFF2-40B4-BE49-F238E27FC236}">
                <a16:creationId xmlns:a16="http://schemas.microsoft.com/office/drawing/2014/main" id="{A1FC5A29-6880-4FBD-B387-13BEE276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33" y="1924323"/>
            <a:ext cx="4963665" cy="3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4A8B5358-5B4E-4B12-9350-7DE8EDA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1" y="1937776"/>
            <a:ext cx="4943486" cy="32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ACC55-6C58-4014-84B9-774C51B9DB4D}"/>
              </a:ext>
            </a:extLst>
          </p:cNvPr>
          <p:cNvSpPr/>
          <p:nvPr/>
        </p:nvSpPr>
        <p:spPr>
          <a:xfrm>
            <a:off x="3683032" y="5727332"/>
            <a:ext cx="482593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나무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메쉬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종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/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돌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메쉬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종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/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덤불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메쉬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종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3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76624"/>
              </p:ext>
            </p:extLst>
          </p:nvPr>
        </p:nvGraphicFramePr>
        <p:xfrm>
          <a:off x="1301835" y="308177"/>
          <a:ext cx="144136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6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30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ㅂ</a:t>
                      </a:r>
                      <a:endParaRPr lang="ko-KR" altLang="en-US" sz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001177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아이템 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D45A0-FB6B-4596-AEF4-44807EA8FDC0}"/>
              </a:ext>
            </a:extLst>
          </p:cNvPr>
          <p:cNvSpPr/>
          <p:nvPr/>
        </p:nvSpPr>
        <p:spPr>
          <a:xfrm>
            <a:off x="1615290" y="1198356"/>
            <a:ext cx="4017147" cy="2897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필드에 랜덤으로 뿌려지는 아이템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 증가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점멸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LG Smart UI Bold" panose="020B0800000101010101" pitchFamily="50" charset="-127"/>
                <a:ea typeface="LG Smart UI Bold" panose="020B0800000101010101" pitchFamily="50" charset="-127"/>
              </a:rPr>
              <a:t>쉴드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 감소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LG Smart UI Bold" panose="020B0800000101010101" pitchFamily="50" charset="-127"/>
                <a:ea typeface="LG Smart UI Bold" panose="020B0800000101010101" pitchFamily="50" charset="-127"/>
              </a:rPr>
              <a:t>시야막기</a:t>
            </a:r>
            <a:endParaRPr lang="ko-KR" altLang="en-US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C6FFBD-8179-41F8-B681-90152789247B}"/>
              </a:ext>
            </a:extLst>
          </p:cNvPr>
          <p:cNvSpPr/>
          <p:nvPr/>
        </p:nvSpPr>
        <p:spPr>
          <a:xfrm>
            <a:off x="1615290" y="4394937"/>
            <a:ext cx="5363735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오브젝트를 깨고 얻을 수 있는 유니크 아이템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해제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스턴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A6F941-31CF-43A9-B3C9-D637A43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78" y="1419479"/>
            <a:ext cx="2589321" cy="26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03434"/>
              </p:ext>
            </p:extLst>
          </p:nvPr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버프 아이템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1A3D3A-92FA-40D1-A1B3-245962439BCE}"/>
              </a:ext>
            </a:extLst>
          </p:cNvPr>
          <p:cNvSpPr/>
          <p:nvPr/>
        </p:nvSpPr>
        <p:spPr>
          <a:xfrm>
            <a:off x="801372" y="4282856"/>
            <a:ext cx="2877293" cy="1425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 증가</a:t>
            </a:r>
            <a:endParaRPr lang="en-US" altLang="ko-KR" sz="2400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초동안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이동속도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/s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20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/s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증가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12" name="Group 28">
            <a:extLst>
              <a:ext uri="{FF2B5EF4-FFF2-40B4-BE49-F238E27FC236}">
                <a16:creationId xmlns:a16="http://schemas.microsoft.com/office/drawing/2014/main" id="{634CAB3E-DD26-436F-82F3-3217897244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6914" y="2743223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A13C4EF-5A29-424A-A10E-E1438E351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2793B9E6-A104-4EC7-B1D4-3275019A0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27ED-8162-46F4-BF50-1A047B20066B}"/>
              </a:ext>
            </a:extLst>
          </p:cNvPr>
          <p:cNvSpPr/>
          <p:nvPr/>
        </p:nvSpPr>
        <p:spPr>
          <a:xfrm>
            <a:off x="3592748" y="4282856"/>
            <a:ext cx="2423886" cy="142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점멸</a:t>
            </a:r>
            <a:endParaRPr lang="en-US" altLang="ko-KR" sz="2400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z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축으로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 순간이동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E4E58B4C-18D4-49E4-B950-3A73231E0F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32652" y="2743223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A0FE8043-F97B-4072-89B9-D2C84E016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1ADECE7F-500C-4A6F-B213-182B2672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D9B6D-5B59-4521-BF3F-F8FCE3CB2F64}"/>
              </a:ext>
            </a:extLst>
          </p:cNvPr>
          <p:cNvSpPr/>
          <p:nvPr/>
        </p:nvSpPr>
        <p:spPr>
          <a:xfrm>
            <a:off x="6222957" y="4282856"/>
            <a:ext cx="2423886" cy="101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실드</a:t>
            </a:r>
            <a:endParaRPr lang="en-US" altLang="ko-KR" sz="2000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초동안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모든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방어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7DF7F8-F0DC-4871-9ACB-5574752AC2AF}"/>
              </a:ext>
            </a:extLst>
          </p:cNvPr>
          <p:cNvSpPr/>
          <p:nvPr/>
        </p:nvSpPr>
        <p:spPr>
          <a:xfrm>
            <a:off x="8858695" y="4282856"/>
            <a:ext cx="2423886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sz="240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해제</a:t>
            </a:r>
            <a:endParaRPr lang="en-US" altLang="ko-KR" sz="2400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92D05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</a:t>
            </a:r>
            <a:r>
              <a:rPr lang="ko-KR" altLang="en-US" dirty="0">
                <a:solidFill>
                  <a:srgbClr val="92D05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유니크 아이템</a:t>
            </a:r>
            <a:r>
              <a:rPr lang="en-US" altLang="ko-KR" dirty="0">
                <a:solidFill>
                  <a:srgbClr val="92D05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현재 갖고 있는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모든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해제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15218-C3F3-46D6-B5D6-45FBFF6092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33" y="2067046"/>
            <a:ext cx="1800000" cy="18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322815-8C3C-4A3B-B040-67B1FF49C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03" y="2096158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B99610-DCAD-45E3-BB4E-5A61DA09212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00" y="2067046"/>
            <a:ext cx="1800000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192368-B5EC-4F0C-A3A2-B5937E3311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38" y="209615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01726"/>
              </p:ext>
            </p:extLst>
          </p:nvPr>
        </p:nvGraphicFramePr>
        <p:xfrm>
          <a:off x="1301833" y="308177"/>
          <a:ext cx="206280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87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669447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아이템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E2B10-F04D-436E-83DB-DD61ED452AFF}"/>
              </a:ext>
            </a:extLst>
          </p:cNvPr>
          <p:cNvSpPr/>
          <p:nvPr/>
        </p:nvSpPr>
        <p:spPr>
          <a:xfrm>
            <a:off x="1221202" y="3988255"/>
            <a:ext cx="2616280" cy="1841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 감소</a:t>
            </a:r>
            <a:endParaRPr lang="en-US" altLang="ko-KR" sz="2400" b="1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가장 가까운 플레이어의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 동안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/s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/s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감소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CADD1A-76C1-40A6-9754-AABFE6B4BDE2}"/>
              </a:ext>
            </a:extLst>
          </p:cNvPr>
          <p:cNvSpPr/>
          <p:nvPr/>
        </p:nvSpPr>
        <p:spPr>
          <a:xfrm>
            <a:off x="4608741" y="4023541"/>
            <a:ext cx="3300233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스턴</a:t>
            </a:r>
            <a:endParaRPr lang="en-US" altLang="ko-KR" sz="2400" b="1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아이템을 던져서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상대 플레이어와 충돌했을 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상대 플레이어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초간 스턴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82C8AE-4B64-4170-8F9B-BB558282ACCC}"/>
              </a:ext>
            </a:extLst>
          </p:cNvPr>
          <p:cNvSpPr/>
          <p:nvPr/>
        </p:nvSpPr>
        <p:spPr>
          <a:xfrm>
            <a:off x="8239127" y="4023541"/>
            <a:ext cx="2824748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시야 막기</a:t>
            </a:r>
            <a:endParaRPr lang="en-US" altLang="ko-KR" sz="2400" b="1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92D05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</a:t>
            </a:r>
            <a:r>
              <a:rPr lang="ko-KR" altLang="en-US" dirty="0">
                <a:solidFill>
                  <a:srgbClr val="92D05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유니크 아이템</a:t>
            </a:r>
            <a:r>
              <a:rPr lang="en-US" altLang="ko-KR" dirty="0">
                <a:solidFill>
                  <a:srgbClr val="92D05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던진 위치에 반경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유닛에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연막이 생겨서 시야를 가림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FC6898-7995-40E4-88EF-A0CDC6FBCCE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63" y="1832450"/>
            <a:ext cx="1800000" cy="18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FD025E-1C5F-4553-B54D-333EF436D7F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35" y="1832450"/>
            <a:ext cx="1800000" cy="180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C41D5C-D25B-4F29-A964-4207E25B33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01" y="18324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Group 28"/>
          <p:cNvGrpSpPr>
            <a:grpSpLocks noChangeAspect="1"/>
          </p:cNvGrpSpPr>
          <p:nvPr/>
        </p:nvGrpSpPr>
        <p:grpSpPr bwMode="auto">
          <a:xfrm>
            <a:off x="2951301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10084938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6537546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13416"/>
              </p:ext>
            </p:extLst>
          </p:nvPr>
        </p:nvGraphicFramePr>
        <p:xfrm>
          <a:off x="1328467" y="308177"/>
          <a:ext cx="1828347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65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pic>
        <p:nvPicPr>
          <p:cNvPr id="1026" name="Picture 2" descr="키보드, 자판, 타자기, 컴퓨터, 방향키, 엔터, 하드웨어, 입력, 키">
            <a:extLst>
              <a:ext uri="{FF2B5EF4-FFF2-40B4-BE49-F238E27FC236}">
                <a16:creationId xmlns:a16="http://schemas.microsoft.com/office/drawing/2014/main" id="{DB318340-1FBA-41E7-AF20-28AF98E1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18" y="1967325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1B03D0-8310-4D79-A1AE-AC811EE02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08" y="653232"/>
            <a:ext cx="2633709" cy="197528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93FB406-C8BC-43A2-BFED-DFDBC1314389}"/>
              </a:ext>
            </a:extLst>
          </p:cNvPr>
          <p:cNvSpPr/>
          <p:nvPr/>
        </p:nvSpPr>
        <p:spPr>
          <a:xfrm>
            <a:off x="2909304" y="3868827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1B4256-C355-45D5-AF2F-6BFF889B18AF}"/>
              </a:ext>
            </a:extLst>
          </p:cNvPr>
          <p:cNvSpPr/>
          <p:nvPr/>
        </p:nvSpPr>
        <p:spPr>
          <a:xfrm>
            <a:off x="5197446" y="1246149"/>
            <a:ext cx="199890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마우스를 이용한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에임 이동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9B3D2A-74F2-4CDB-955E-4480FA1D1813}"/>
              </a:ext>
            </a:extLst>
          </p:cNvPr>
          <p:cNvCxnSpPr>
            <a:cxnSpLocks/>
          </p:cNvCxnSpPr>
          <p:nvPr/>
        </p:nvCxnSpPr>
        <p:spPr>
          <a:xfrm flipH="1">
            <a:off x="7079530" y="1600217"/>
            <a:ext cx="101809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64BF8AB-DF23-43BB-A34C-006F302CE7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51871" y="5068484"/>
            <a:ext cx="1498386" cy="688499"/>
          </a:xfrm>
          <a:prstGeom prst="bentConnector3">
            <a:avLst>
              <a:gd name="adj1" fmla="val 99701"/>
            </a:avLst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7311CB-A99F-489C-81C1-74F963DEE530}"/>
              </a:ext>
            </a:extLst>
          </p:cNvPr>
          <p:cNvSpPr/>
          <p:nvPr/>
        </p:nvSpPr>
        <p:spPr>
          <a:xfrm>
            <a:off x="3670636" y="5914179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B7E2BB8-5F5D-41A2-95A7-892C98C6C49A}"/>
              </a:ext>
            </a:extLst>
          </p:cNvPr>
          <p:cNvSpPr/>
          <p:nvPr/>
        </p:nvSpPr>
        <p:spPr>
          <a:xfrm>
            <a:off x="2521232" y="4271943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298787-9DAC-4143-BD13-6B0FCD464AB5}"/>
              </a:ext>
            </a:extLst>
          </p:cNvPr>
          <p:cNvSpPr/>
          <p:nvPr/>
        </p:nvSpPr>
        <p:spPr>
          <a:xfrm>
            <a:off x="2936558" y="4235934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FD4170-8A3E-42FB-9E48-9380FE69EF0F}"/>
              </a:ext>
            </a:extLst>
          </p:cNvPr>
          <p:cNvSpPr/>
          <p:nvPr/>
        </p:nvSpPr>
        <p:spPr>
          <a:xfrm>
            <a:off x="3324630" y="4237499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DD52BF0-223F-4755-84D2-D9F513DFD233}"/>
              </a:ext>
            </a:extLst>
          </p:cNvPr>
          <p:cNvSpPr/>
          <p:nvPr/>
        </p:nvSpPr>
        <p:spPr>
          <a:xfrm>
            <a:off x="3501063" y="5021135"/>
            <a:ext cx="2437821" cy="391598"/>
          </a:xfrm>
          <a:prstGeom prst="ellipse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96CC969-53BF-495B-8FE0-EC54903138D7}"/>
              </a:ext>
            </a:extLst>
          </p:cNvPr>
          <p:cNvCxnSpPr>
            <a:cxnSpLocks/>
          </p:cNvCxnSpPr>
          <p:nvPr/>
        </p:nvCxnSpPr>
        <p:spPr>
          <a:xfrm>
            <a:off x="4719973" y="5432287"/>
            <a:ext cx="1580899" cy="688906"/>
          </a:xfrm>
          <a:prstGeom prst="bentConnector3">
            <a:avLst>
              <a:gd name="adj1" fmla="val -89"/>
            </a:avLst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B0F2E1-AF26-44A8-BC22-D45F13FA2049}"/>
              </a:ext>
            </a:extLst>
          </p:cNvPr>
          <p:cNvSpPr/>
          <p:nvPr/>
        </p:nvSpPr>
        <p:spPr>
          <a:xfrm>
            <a:off x="6186433" y="5913220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5A472A-5D7C-4B14-838F-B312103FD6E1}"/>
              </a:ext>
            </a:extLst>
          </p:cNvPr>
          <p:cNvSpPr/>
          <p:nvPr/>
        </p:nvSpPr>
        <p:spPr>
          <a:xfrm>
            <a:off x="1989512" y="5001432"/>
            <a:ext cx="531720" cy="391598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F9437B-A2EC-47B8-B604-31DA40CED6C6}"/>
              </a:ext>
            </a:extLst>
          </p:cNvPr>
          <p:cNvCxnSpPr>
            <a:cxnSpLocks/>
          </p:cNvCxnSpPr>
          <p:nvPr/>
        </p:nvCxnSpPr>
        <p:spPr>
          <a:xfrm flipH="1">
            <a:off x="1461155" y="5216934"/>
            <a:ext cx="5283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3D5951-AABC-45C5-A1D6-FE38A9777EE3}"/>
              </a:ext>
            </a:extLst>
          </p:cNvPr>
          <p:cNvSpPr/>
          <p:nvPr/>
        </p:nvSpPr>
        <p:spPr>
          <a:xfrm>
            <a:off x="657917" y="5021135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74769-4BB1-431D-9647-4C3E60A4ACC1}"/>
              </a:ext>
            </a:extLst>
          </p:cNvPr>
          <p:cNvSpPr/>
          <p:nvPr/>
        </p:nvSpPr>
        <p:spPr>
          <a:xfrm>
            <a:off x="2255372" y="3466138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71A3FD8-0741-4BB0-95B0-B0EC47B6383F}"/>
              </a:ext>
            </a:extLst>
          </p:cNvPr>
          <p:cNvSpPr/>
          <p:nvPr/>
        </p:nvSpPr>
        <p:spPr>
          <a:xfrm>
            <a:off x="2689900" y="3466938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3B56640-9AFC-4B48-9013-98858EE54EC5}"/>
              </a:ext>
            </a:extLst>
          </p:cNvPr>
          <p:cNvSpPr/>
          <p:nvPr/>
        </p:nvSpPr>
        <p:spPr>
          <a:xfrm>
            <a:off x="3029597" y="3477229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BCB2B6-C969-4C63-98DD-5F3C9096E538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951301" y="2526481"/>
            <a:ext cx="4459" cy="94045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385A5F-B0FE-4012-BF73-F415ADA2A9E5}"/>
              </a:ext>
            </a:extLst>
          </p:cNvPr>
          <p:cNvSpPr/>
          <p:nvPr/>
        </p:nvSpPr>
        <p:spPr>
          <a:xfrm>
            <a:off x="2123110" y="2025035"/>
            <a:ext cx="154752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아이템 사용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620DD9-759B-4EC9-9D9D-C20A87ABA0FB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조작법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96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5B358345-55FB-4340-A400-25430E36B97F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0FA738-350C-4634-959F-38CCAB13D747}"/>
              </a:ext>
            </a:extLst>
          </p:cNvPr>
          <p:cNvSpPr/>
          <p:nvPr/>
        </p:nvSpPr>
        <p:spPr>
          <a:xfrm>
            <a:off x="4614976" y="2375363"/>
            <a:ext cx="2673591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8667D07-2711-48A4-AC6F-C87B29234401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07B62-5B8B-4276-B3A6-1B93A0E8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58" y="1510109"/>
            <a:ext cx="1440000" cy="134146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B1A1E-3468-4C7C-97F8-B971B1E4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58" y="4259138"/>
            <a:ext cx="1440000" cy="1263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1D844B-2ACA-41DD-A9D6-14F6909D2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31" y="1510109"/>
            <a:ext cx="1440000" cy="147213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04AEAD-60FF-478D-ACE2-CED9001E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94" y="4259138"/>
            <a:ext cx="1440000" cy="14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E19953-9BE3-424B-8773-10294FF6AA5F}"/>
              </a:ext>
            </a:extLst>
          </p:cNvPr>
          <p:cNvSpPr/>
          <p:nvPr/>
        </p:nvSpPr>
        <p:spPr>
          <a:xfrm>
            <a:off x="2572790" y="3017854"/>
            <a:ext cx="234973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Visual Studio 2019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9BB7C-DFD7-44D8-8D12-4F531AEC3DEB}"/>
              </a:ext>
            </a:extLst>
          </p:cNvPr>
          <p:cNvSpPr/>
          <p:nvPr/>
        </p:nvSpPr>
        <p:spPr>
          <a:xfrm>
            <a:off x="7604604" y="3094860"/>
            <a:ext cx="825777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Unity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B4E58A-9AF5-46BD-A93D-6E5FECA306AB}"/>
              </a:ext>
            </a:extLst>
          </p:cNvPr>
          <p:cNvSpPr/>
          <p:nvPr/>
        </p:nvSpPr>
        <p:spPr>
          <a:xfrm>
            <a:off x="3027658" y="5688632"/>
            <a:ext cx="1440001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DirectX 12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2AA580-9598-4779-8848-096B766F18DD}"/>
              </a:ext>
            </a:extLst>
          </p:cNvPr>
          <p:cNvSpPr/>
          <p:nvPr/>
        </p:nvSpPr>
        <p:spPr>
          <a:xfrm>
            <a:off x="7263886" y="5746200"/>
            <a:ext cx="1507211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Sourcetree</a:t>
            </a: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38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591324" y="2883413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2182018" y="2466764"/>
            <a:ext cx="8221458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기술적 요소 및 중점 연구 분야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10574735" y="2883413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3662" y="1776375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목적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34220" y="1776375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41530"/>
              </p:ext>
            </p:extLst>
          </p:nvPr>
        </p:nvGraphicFramePr>
        <p:xfrm>
          <a:off x="1301835" y="308177"/>
          <a:ext cx="121054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09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55883" y="171397"/>
            <a:ext cx="702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목차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3F117-0789-419D-8FA6-78247918775F}"/>
              </a:ext>
            </a:extLst>
          </p:cNvPr>
          <p:cNvSpPr/>
          <p:nvPr/>
        </p:nvSpPr>
        <p:spPr>
          <a:xfrm>
            <a:off x="2813662" y="2803193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 및 방법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E1F8C0-B119-4A16-831A-86FC3FE22613}"/>
              </a:ext>
            </a:extLst>
          </p:cNvPr>
          <p:cNvSpPr/>
          <p:nvPr/>
        </p:nvSpPr>
        <p:spPr>
          <a:xfrm>
            <a:off x="2034220" y="2803193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8DF115-7A0C-4ACF-845D-7923C5971CF8}"/>
              </a:ext>
            </a:extLst>
          </p:cNvPr>
          <p:cNvSpPr/>
          <p:nvPr/>
        </p:nvSpPr>
        <p:spPr>
          <a:xfrm>
            <a:off x="2813662" y="3830011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9A76C6-73D3-45DC-B6E3-1C18D001B5B3}"/>
              </a:ext>
            </a:extLst>
          </p:cNvPr>
          <p:cNvSpPr/>
          <p:nvPr/>
        </p:nvSpPr>
        <p:spPr>
          <a:xfrm>
            <a:off x="2034220" y="3830011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F1CD-B396-4875-8B18-CB52C08C394D}"/>
              </a:ext>
            </a:extLst>
          </p:cNvPr>
          <p:cNvSpPr/>
          <p:nvPr/>
        </p:nvSpPr>
        <p:spPr>
          <a:xfrm>
            <a:off x="2813661" y="4856829"/>
            <a:ext cx="2924409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기술적요소 및 중점 연구분야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F65BF2-7EA5-4FE8-AF00-1089979C28C0}"/>
              </a:ext>
            </a:extLst>
          </p:cNvPr>
          <p:cNvSpPr/>
          <p:nvPr/>
        </p:nvSpPr>
        <p:spPr>
          <a:xfrm>
            <a:off x="2034220" y="4856829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38B068-A291-401F-9EAC-9E147521554E}"/>
              </a:ext>
            </a:extLst>
          </p:cNvPr>
          <p:cNvSpPr/>
          <p:nvPr/>
        </p:nvSpPr>
        <p:spPr>
          <a:xfrm>
            <a:off x="7421647" y="1776375"/>
            <a:ext cx="33716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준비 현황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FC3A49-F313-4B86-88E4-B54B5547200D}"/>
              </a:ext>
            </a:extLst>
          </p:cNvPr>
          <p:cNvSpPr/>
          <p:nvPr/>
        </p:nvSpPr>
        <p:spPr>
          <a:xfrm>
            <a:off x="6642205" y="1776375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0B4DFB-4101-44EE-96D8-195B95902E38}"/>
              </a:ext>
            </a:extLst>
          </p:cNvPr>
          <p:cNvSpPr/>
          <p:nvPr/>
        </p:nvSpPr>
        <p:spPr>
          <a:xfrm>
            <a:off x="7421647" y="2803193"/>
            <a:ext cx="3142780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B96EA-7478-4207-947B-05F9D01714FE}"/>
              </a:ext>
            </a:extLst>
          </p:cNvPr>
          <p:cNvSpPr/>
          <p:nvPr/>
        </p:nvSpPr>
        <p:spPr>
          <a:xfrm>
            <a:off x="6642205" y="2803193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807A1D-1CE5-49E2-A871-D1C18E225D64}"/>
              </a:ext>
            </a:extLst>
          </p:cNvPr>
          <p:cNvSpPr/>
          <p:nvPr/>
        </p:nvSpPr>
        <p:spPr>
          <a:xfrm>
            <a:off x="7421647" y="3830011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역할분담 및 일정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A1AAB7-7818-4BC2-B133-73D4C747B455}"/>
              </a:ext>
            </a:extLst>
          </p:cNvPr>
          <p:cNvSpPr/>
          <p:nvPr/>
        </p:nvSpPr>
        <p:spPr>
          <a:xfrm>
            <a:off x="6642205" y="3830011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AA408-70F7-49A8-8AE7-78FD1BA98AC3}"/>
              </a:ext>
            </a:extLst>
          </p:cNvPr>
          <p:cNvSpPr/>
          <p:nvPr/>
        </p:nvSpPr>
        <p:spPr>
          <a:xfrm>
            <a:off x="7421647" y="4856829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참고문헌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0A10298-4641-4F1D-B5FE-12FDBF10683B}"/>
              </a:ext>
            </a:extLst>
          </p:cNvPr>
          <p:cNvSpPr/>
          <p:nvPr/>
        </p:nvSpPr>
        <p:spPr>
          <a:xfrm>
            <a:off x="6642205" y="4856829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92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61132"/>
              </p:ext>
            </p:extLst>
          </p:nvPr>
        </p:nvGraphicFramePr>
        <p:xfrm>
          <a:off x="1301834" y="308177"/>
          <a:ext cx="341012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9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09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480767" y="174158"/>
            <a:ext cx="307257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기술적 요소 및 중점 연구 분야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4754F2-9B9E-4F97-B966-4F91580F202F}"/>
              </a:ext>
            </a:extLst>
          </p:cNvPr>
          <p:cNvSpPr/>
          <p:nvPr/>
        </p:nvSpPr>
        <p:spPr>
          <a:xfrm>
            <a:off x="1480767" y="990573"/>
            <a:ext cx="88869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애니메이션</a:t>
            </a:r>
            <a:endParaRPr lang="en-US" altLang="ko-KR" sz="2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-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플레이어 동작 애니메이션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</a:p>
          <a:p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조명</a:t>
            </a:r>
            <a:endParaRPr lang="en-US" altLang="ko-KR" sz="2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-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맵을 비추는 전역조명 외 아이템 이펙트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그림자</a:t>
            </a:r>
            <a:endParaRPr lang="en-US" altLang="ko-KR" sz="2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-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맵 안의 오브젝트들의 그림자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파티클</a:t>
            </a:r>
            <a:endParaRPr lang="en-US" altLang="ko-KR" sz="2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-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아이템 이펙트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블렌딩</a:t>
            </a:r>
            <a:endParaRPr lang="en-US" altLang="ko-KR" sz="2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-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아이템 이펙트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97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4" y="308177"/>
          <a:ext cx="215157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8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9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73159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서버 통신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CFD5C-401D-4E6F-A166-C5370E5CBFD0}"/>
              </a:ext>
            </a:extLst>
          </p:cNvPr>
          <p:cNvSpPr/>
          <p:nvPr/>
        </p:nvSpPr>
        <p:spPr>
          <a:xfrm>
            <a:off x="1588657" y="1640012"/>
            <a:ext cx="8886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서버 모델 </a:t>
            </a:r>
            <a:r>
              <a:rPr lang="en-US" altLang="ko-KR" sz="28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- IOCP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구현 난이도는 있지만 적은 수의 스레드 사용으로 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CPU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점유율이 낮고 현재 게임 서버 프로그래밍에서 많이 사용되는 방식을 사용하기로 하였습니다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3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213A7E7-E726-4E8E-8E49-8C2ED2CB7888}"/>
              </a:ext>
            </a:extLst>
          </p:cNvPr>
          <p:cNvSpPr/>
          <p:nvPr/>
        </p:nvSpPr>
        <p:spPr>
          <a:xfrm>
            <a:off x="2824361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EE39CA-AA43-4F39-AC09-4C8C4B74CA32}"/>
              </a:ext>
            </a:extLst>
          </p:cNvPr>
          <p:cNvSpPr/>
          <p:nvPr/>
        </p:nvSpPr>
        <p:spPr>
          <a:xfrm>
            <a:off x="3511444" y="2375363"/>
            <a:ext cx="468764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준비 현황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E432AB9-0AB7-44FD-9F30-8320CC3CDC35}"/>
              </a:ext>
            </a:extLst>
          </p:cNvPr>
          <p:cNvSpPr/>
          <p:nvPr/>
        </p:nvSpPr>
        <p:spPr>
          <a:xfrm rot="10800000">
            <a:off x="8476067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2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69129"/>
              </p:ext>
            </p:extLst>
          </p:nvPr>
        </p:nvGraphicFramePr>
        <p:xfrm>
          <a:off x="1301834" y="308177"/>
          <a:ext cx="227179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061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85026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준비 현황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EAE62CA-BC78-45A7-A0F0-D610D54D5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30389"/>
              </p:ext>
            </p:extLst>
          </p:nvPr>
        </p:nvGraphicFramePr>
        <p:xfrm>
          <a:off x="1115892" y="1817093"/>
          <a:ext cx="9960216" cy="33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072">
                  <a:extLst>
                    <a:ext uri="{9D8B030D-6E8A-4147-A177-3AD203B41FA5}">
                      <a16:colId xmlns:a16="http://schemas.microsoft.com/office/drawing/2014/main" val="38118417"/>
                    </a:ext>
                  </a:extLst>
                </a:gridCol>
                <a:gridCol w="3320072">
                  <a:extLst>
                    <a:ext uri="{9D8B030D-6E8A-4147-A177-3AD203B41FA5}">
                      <a16:colId xmlns:a16="http://schemas.microsoft.com/office/drawing/2014/main" val="883613533"/>
                    </a:ext>
                  </a:extLst>
                </a:gridCol>
              </a:tblGrid>
              <a:tr h="63501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김우찬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박소영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고은비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3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C, C++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프로그래밍 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STL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3D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3D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네트워크 게임 프로그래밍 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C, C++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프로그래밍 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STL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3D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3D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3D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모델링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C, C++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프로그래밍 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STL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3D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3D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게임 프로그래밍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3D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모델링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수강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12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2884880" y="2854156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11027" y="2437507"/>
            <a:ext cx="518938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600411" y="2854156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83784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38160"/>
              </p:ext>
            </p:extLst>
          </p:nvPr>
        </p:nvGraphicFramePr>
        <p:xfrm>
          <a:off x="1301835" y="308177"/>
          <a:ext cx="240609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7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22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203978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CDC6B-1714-45FD-8837-918C84E3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4" y="1741579"/>
            <a:ext cx="5438346" cy="312234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790232-77BF-49AC-94A3-2E5666053848}"/>
              </a:ext>
            </a:extLst>
          </p:cNvPr>
          <p:cNvSpPr/>
          <p:nvPr/>
        </p:nvSpPr>
        <p:spPr>
          <a:xfrm>
            <a:off x="1183914" y="4863925"/>
            <a:ext cx="4317730" cy="45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2019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졸업작품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[Freeze!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Bomb!]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26" name="Picture 2" descr="얼음땡 온라인 게임 안내">
            <a:extLst>
              <a:ext uri="{FF2B5EF4-FFF2-40B4-BE49-F238E27FC236}">
                <a16:creationId xmlns:a16="http://schemas.microsoft.com/office/drawing/2014/main" id="{DA97BC52-F917-40F1-90C4-A374917B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15" y="1740467"/>
            <a:ext cx="5438346" cy="31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76F1E6-F581-4D9D-A31E-9F307B7CB29A}"/>
              </a:ext>
            </a:extLst>
          </p:cNvPr>
          <p:cNvSpPr/>
          <p:nvPr/>
        </p:nvSpPr>
        <p:spPr>
          <a:xfrm>
            <a:off x="6795923" y="4863925"/>
            <a:ext cx="4317730" cy="45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얼음땡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온라인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98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3591"/>
              </p:ext>
            </p:extLst>
          </p:nvPr>
        </p:nvGraphicFramePr>
        <p:xfrm>
          <a:off x="1328467" y="308177"/>
          <a:ext cx="2480053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24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620DD9-759B-4EC9-9D9D-C20A87ABA0FB}"/>
              </a:ext>
            </a:extLst>
          </p:cNvPr>
          <p:cNvSpPr/>
          <p:nvPr/>
        </p:nvSpPr>
        <p:spPr>
          <a:xfrm>
            <a:off x="1508758" y="171397"/>
            <a:ext cx="2122209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532F17-FDC5-40F9-B83E-5DA14AC376C3}"/>
              </a:ext>
            </a:extLst>
          </p:cNvPr>
          <p:cNvSpPr/>
          <p:nvPr/>
        </p:nvSpPr>
        <p:spPr>
          <a:xfrm>
            <a:off x="2042404" y="2047360"/>
            <a:ext cx="2361751" cy="65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낮은 진입장벽</a:t>
            </a:r>
            <a:endParaRPr lang="en-US" altLang="ko-KR" sz="28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F19A67-7DE1-49FD-92E0-8FD5E80BAEDF}"/>
              </a:ext>
            </a:extLst>
          </p:cNvPr>
          <p:cNvSpPr/>
          <p:nvPr/>
        </p:nvSpPr>
        <p:spPr>
          <a:xfrm>
            <a:off x="4851849" y="2371060"/>
            <a:ext cx="2197538" cy="211587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차별성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5C5CCE-E693-4F3A-89CF-89177CD652AC}"/>
              </a:ext>
            </a:extLst>
          </p:cNvPr>
          <p:cNvSpPr/>
          <p:nvPr/>
        </p:nvSpPr>
        <p:spPr>
          <a:xfrm>
            <a:off x="7933952" y="2033093"/>
            <a:ext cx="2007489" cy="65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간단한 조작</a:t>
            </a:r>
            <a:endParaRPr lang="en-US" altLang="ko-KR" sz="28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4ECEC-8FC9-4617-93FD-36B449C522DC}"/>
              </a:ext>
            </a:extLst>
          </p:cNvPr>
          <p:cNvSpPr/>
          <p:nvPr/>
        </p:nvSpPr>
        <p:spPr>
          <a:xfrm>
            <a:off x="7608168" y="4166779"/>
            <a:ext cx="3878820" cy="65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err="1">
                <a:latin typeface="LG Smart UI Bold" panose="020B0800000101010101" pitchFamily="50" charset="-127"/>
                <a:ea typeface="LG Smart UI Bold" panose="020B0800000101010101" pitchFamily="50" charset="-127"/>
              </a:rPr>
              <a:t>타임어택이</a:t>
            </a:r>
            <a:r>
              <a:rPr lang="ko-KR" altLang="en-US" sz="28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주는 긴장감</a:t>
            </a:r>
            <a:endParaRPr lang="en-US" altLang="ko-KR" sz="28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2BDC9-BDD3-4A45-9F4A-E388220AA8F3}"/>
              </a:ext>
            </a:extLst>
          </p:cNvPr>
          <p:cNvSpPr/>
          <p:nvPr/>
        </p:nvSpPr>
        <p:spPr>
          <a:xfrm>
            <a:off x="2042404" y="4152512"/>
            <a:ext cx="2756319" cy="65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다양한 아이템</a:t>
            </a:r>
            <a:endParaRPr lang="en-US" altLang="ko-KR" sz="28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213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098423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624570" y="2375363"/>
            <a:ext cx="494286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역할분담 및 일정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33884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3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35044"/>
              </p:ext>
            </p:extLst>
          </p:nvPr>
        </p:nvGraphicFramePr>
        <p:xfrm>
          <a:off x="1301834" y="308177"/>
          <a:ext cx="2204845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9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00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79373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역할 분담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F8E1D2D-85ED-4F1C-8800-E22CF1ED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03939"/>
              </p:ext>
            </p:extLst>
          </p:nvPr>
        </p:nvGraphicFramePr>
        <p:xfrm>
          <a:off x="1115892" y="1817093"/>
          <a:ext cx="9960216" cy="374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072">
                  <a:extLst>
                    <a:ext uri="{9D8B030D-6E8A-4147-A177-3AD203B41FA5}">
                      <a16:colId xmlns:a16="http://schemas.microsoft.com/office/drawing/2014/main" val="38118417"/>
                    </a:ext>
                  </a:extLst>
                </a:gridCol>
                <a:gridCol w="3320072">
                  <a:extLst>
                    <a:ext uri="{9D8B030D-6E8A-4147-A177-3AD203B41FA5}">
                      <a16:colId xmlns:a16="http://schemas.microsoft.com/office/drawing/2014/main" val="883613533"/>
                    </a:ext>
                  </a:extLst>
                </a:gridCol>
              </a:tblGrid>
              <a:tr h="63501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김우찬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박소영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고은비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3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IOCP 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모델을 이용한 네트워크 환경 구현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Unity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를 이용하여 맵 모델링 파일 생성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클라이언트 프레임워크 중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후반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아이템 효과 및 이펙트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쉐이더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이펙트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클라이언트 프레임워크 초반</a:t>
                      </a: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인게임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화면 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8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플레이어 애니메이션</a:t>
                      </a:r>
                      <a:r>
                        <a:rPr lang="en-US" altLang="ko-KR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18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로직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93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81841" y="452818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24394"/>
              </p:ext>
            </p:extLst>
          </p:nvPr>
        </p:nvGraphicFramePr>
        <p:xfrm>
          <a:off x="1301834" y="308177"/>
          <a:ext cx="125718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14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9" y="171397"/>
            <a:ext cx="81456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일정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D129D7E-A485-4E68-AFFE-7BF2BCB55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00802"/>
              </p:ext>
            </p:extLst>
          </p:nvPr>
        </p:nvGraphicFramePr>
        <p:xfrm>
          <a:off x="880306" y="1208020"/>
          <a:ext cx="10611297" cy="5197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033">
                  <a:extLst>
                    <a:ext uri="{9D8B030D-6E8A-4147-A177-3AD203B41FA5}">
                      <a16:colId xmlns:a16="http://schemas.microsoft.com/office/drawing/2014/main" val="2272590048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802760736"/>
                    </a:ext>
                  </a:extLst>
                </a:gridCol>
                <a:gridCol w="1182577">
                  <a:extLst>
                    <a:ext uri="{9D8B030D-6E8A-4147-A177-3AD203B41FA5}">
                      <a16:colId xmlns:a16="http://schemas.microsoft.com/office/drawing/2014/main" val="4080885919"/>
                    </a:ext>
                  </a:extLst>
                </a:gridCol>
                <a:gridCol w="1175489">
                  <a:extLst>
                    <a:ext uri="{9D8B030D-6E8A-4147-A177-3AD203B41FA5}">
                      <a16:colId xmlns:a16="http://schemas.microsoft.com/office/drawing/2014/main" val="2748592533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4286434234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410241496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469687416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936057019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4139667542"/>
                    </a:ext>
                  </a:extLst>
                </a:gridCol>
              </a:tblGrid>
              <a:tr h="4125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28495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 및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377"/>
                  </a:ext>
                </a:extLst>
              </a:tr>
              <a:tr h="41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72033"/>
                  </a:ext>
                </a:extLst>
              </a:tr>
              <a:tr h="2914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프레임워크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16130"/>
                  </a:ext>
                </a:extLst>
              </a:tr>
              <a:tr h="291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56317"/>
                  </a:ext>
                </a:extLst>
              </a:tr>
              <a:tr h="291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57493"/>
                  </a:ext>
                </a:extLst>
              </a:tr>
              <a:tr h="41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5633"/>
                  </a:ext>
                </a:extLst>
              </a:tr>
              <a:tr h="2914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로직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63911"/>
                  </a:ext>
                </a:extLst>
              </a:tr>
              <a:tr h="291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15955"/>
                  </a:ext>
                </a:extLst>
              </a:tr>
              <a:tr h="41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87435"/>
                  </a:ext>
                </a:extLst>
              </a:tr>
              <a:tr h="41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5566"/>
                  </a:ext>
                </a:extLst>
              </a:tr>
              <a:tr h="41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42468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및 버그수정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2936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9CE840-D80C-4777-BEF7-F9A810F98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007"/>
              </p:ext>
            </p:extLst>
          </p:nvPr>
        </p:nvGraphicFramePr>
        <p:xfrm>
          <a:off x="1930424" y="68833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2663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32482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86392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37737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74275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0795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9475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81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김우찬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박소영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0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6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5B358345-55FB-4340-A400-25430E36B97F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0FA738-350C-4634-959F-38CCAB13D747}"/>
              </a:ext>
            </a:extLst>
          </p:cNvPr>
          <p:cNvSpPr/>
          <p:nvPr/>
        </p:nvSpPr>
        <p:spPr>
          <a:xfrm>
            <a:off x="4614976" y="2375363"/>
            <a:ext cx="2673591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목적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8667D07-2711-48A4-AC6F-C87B29234401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3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4109999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636146" y="2375363"/>
            <a:ext cx="273232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방향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750163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2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13629"/>
              </p:ext>
            </p:extLst>
          </p:nvPr>
        </p:nvGraphicFramePr>
        <p:xfrm>
          <a:off x="1301835" y="308177"/>
          <a:ext cx="159228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8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44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9" y="171397"/>
            <a:ext cx="1257180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방향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D6C3D2-13D4-4746-A952-C58021EA8BA8}"/>
              </a:ext>
            </a:extLst>
          </p:cNvPr>
          <p:cNvSpPr/>
          <p:nvPr/>
        </p:nvSpPr>
        <p:spPr>
          <a:xfrm>
            <a:off x="1176403" y="902105"/>
            <a:ext cx="1257179" cy="57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err="1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김우찬</a:t>
            </a:r>
            <a:endParaRPr lang="en-US" altLang="ko-KR" sz="24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C4DDBB-09C7-4704-AA20-E45911402CE6}"/>
              </a:ext>
            </a:extLst>
          </p:cNvPr>
          <p:cNvSpPr/>
          <p:nvPr/>
        </p:nvSpPr>
        <p:spPr>
          <a:xfrm>
            <a:off x="1184833" y="2628492"/>
            <a:ext cx="1257179" cy="57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박소영</a:t>
            </a:r>
            <a:endParaRPr lang="en-US" altLang="ko-KR" sz="24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77A5A8-D3A8-431F-B28E-D08A392A621A}"/>
              </a:ext>
            </a:extLst>
          </p:cNvPr>
          <p:cNvSpPr/>
          <p:nvPr/>
        </p:nvSpPr>
        <p:spPr>
          <a:xfrm>
            <a:off x="1184833" y="4354880"/>
            <a:ext cx="1257179" cy="57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고은비</a:t>
            </a:r>
            <a:endParaRPr lang="en-US" altLang="ko-KR" sz="24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1EA8EB-352C-4928-BE29-D0CF4300E8F4}"/>
              </a:ext>
            </a:extLst>
          </p:cNvPr>
          <p:cNvSpPr/>
          <p:nvPr/>
        </p:nvSpPr>
        <p:spPr>
          <a:xfrm>
            <a:off x="1301835" y="1507379"/>
            <a:ext cx="10024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IOCP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소켓을 이용한 네트워크 구축과 서버 동기화 연습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Unity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이용하여 지형과 게임에 필요한 정적 오브젝트 배치 후 모델링 파일로 만들기 연습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제작한 모델링 파일을 클라이언트로 파싱 후 적용하는 방법 연구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894AAF-6D44-4EC0-9E9A-4276E5903AD5}"/>
              </a:ext>
            </a:extLst>
          </p:cNvPr>
          <p:cNvSpPr/>
          <p:nvPr/>
        </p:nvSpPr>
        <p:spPr>
          <a:xfrm>
            <a:off x="1301835" y="3225802"/>
            <a:ext cx="7297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프레임워크를 제작하기 위해 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DirectX12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대해 공부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이펙트 구현을 위한 </a:t>
            </a:r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쉐이더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기술 공부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DirectX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렌더링 파이프라인 연구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9AF492-0E4F-4E2A-99F1-EBB22129E7B5}"/>
              </a:ext>
            </a:extLst>
          </p:cNvPr>
          <p:cNvSpPr/>
          <p:nvPr/>
        </p:nvSpPr>
        <p:spPr>
          <a:xfrm>
            <a:off x="1301835" y="4983762"/>
            <a:ext cx="106832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프레임워크를 제작하기 위해 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DirectX12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대해 공부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적절한 프레임워크 제작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플레이어 로직 구현을 위한 디자인 패턴 공부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프로토타입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컴포넌트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명령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자연스러운 애니메이션 구현을 위한 공부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동계방학 특강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사용자가 보기 편한 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UI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구성하기 위한 관련 게임 조사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리소스 수집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298DB-2534-463D-86B2-26F260A63CF8}"/>
              </a:ext>
            </a:extLst>
          </p:cNvPr>
          <p:cNvSpPr/>
          <p:nvPr/>
        </p:nvSpPr>
        <p:spPr>
          <a:xfrm>
            <a:off x="9177957" y="746139"/>
            <a:ext cx="2680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발표문서 제출엔 제외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4873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4109999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636146" y="2375363"/>
            <a:ext cx="273232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참고 문헌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750163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79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59228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8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44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9" y="171397"/>
            <a:ext cx="1257180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참고 문헌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94E853-41E9-4788-8BD6-7D1FE4020770}"/>
              </a:ext>
            </a:extLst>
          </p:cNvPr>
          <p:cNvSpPr/>
          <p:nvPr/>
        </p:nvSpPr>
        <p:spPr>
          <a:xfrm>
            <a:off x="776177" y="1551468"/>
            <a:ext cx="1075750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플레이어 리소스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  <a:hlinkClick r:id="rId2"/>
              </a:rPr>
              <a:t>https://assetstore.unity.com/packages/3d/characters/humanoids/fantasy/funny-bear-84649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 오브젝트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  <a:hlinkClick r:id="rId3"/>
              </a:rPr>
              <a:t>https://assetstore.unity.com/packages/3d/environments/landscapes/low-poly-simple-nature-pack-162153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아이템 이미지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  <a:hlinkClick r:id="rId4"/>
              </a:rPr>
              <a:t>https://assetstore.unity.com/packages/3d/props/present-60575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아이템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UI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이미지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  <a:hlinkClick r:id="rId5"/>
              </a:rPr>
              <a:t>https://assetstore.unity.com/packages/2d/gui/icons/clean-flat-icons-98117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</a:t>
            </a:r>
          </a:p>
          <a:p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Visual studio 2019: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  <a:hlinkClick r:id="rId6"/>
              </a:rPr>
              <a:t>https://ko.wikipedia.org/wiki/%EB%A7%88%EC%9D%B4%ED%81%AC%EB%A1%9C%EC%86%8C%ED%94%84%ED%8A%B8_%EB%B9%84%EC%A3%BC%EC%96%BC_%EC%8A%A4%ED%8A%9C%EB%94%94%EC%98%A4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6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소스트리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  <a:hlinkClick r:id="rId7"/>
              </a:rPr>
              <a:t>https://icon-icons.com/ko/%EC%95%84%EC%9D%B4%EC%BD%98/Sourcetree-Alt-macOS-BigSur/189709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DirectX 12: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  <a:hlinkClick r:id="rId8"/>
              </a:rPr>
              <a:t>https://www.bodnara.co.kr/bbs/article.html?num=119107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Unity: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  <a:hlinkClick r:id="rId9"/>
              </a:rPr>
              <a:t>https://ko.wikipedia.org/wiki/%EC%9C%A0%EB%8B%88%ED%8B%B0_(%EA%B2%8C%EC%9E%84_%EC%97%94%EC%A7%84)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1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27859"/>
              </p:ext>
            </p:extLst>
          </p:nvPr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목적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745479-7B24-4308-B237-A819D195E44C}"/>
              </a:ext>
            </a:extLst>
          </p:cNvPr>
          <p:cNvSpPr/>
          <p:nvPr/>
        </p:nvSpPr>
        <p:spPr>
          <a:xfrm>
            <a:off x="1301835" y="1140826"/>
            <a:ext cx="468000" cy="468000"/>
          </a:xfrm>
          <a:prstGeom prst="ellipse">
            <a:avLst/>
          </a:prstGeom>
          <a:solidFill>
            <a:srgbClr val="2C5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27685D-67ED-438B-90A9-08F90B32CA82}"/>
              </a:ext>
            </a:extLst>
          </p:cNvPr>
          <p:cNvSpPr/>
          <p:nvPr/>
        </p:nvSpPr>
        <p:spPr>
          <a:xfrm>
            <a:off x="1868134" y="1608826"/>
            <a:ext cx="5900072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게임 제작을 통해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DirectX 12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 대한 이해도 증진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게임 엔진의 동작 원리에 대한 이해도 증진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1288DC-25BF-4AA4-9E64-2F5A452C22AE}"/>
              </a:ext>
            </a:extLst>
          </p:cNvPr>
          <p:cNvSpPr/>
          <p:nvPr/>
        </p:nvSpPr>
        <p:spPr>
          <a:xfrm>
            <a:off x="1868134" y="950697"/>
            <a:ext cx="5564511" cy="65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DirectX 12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를 사용하여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3D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제작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E66A14-F882-4BC7-9CEB-BF25D35A26B3}"/>
              </a:ext>
            </a:extLst>
          </p:cNvPr>
          <p:cNvSpPr/>
          <p:nvPr/>
        </p:nvSpPr>
        <p:spPr>
          <a:xfrm>
            <a:off x="1301835" y="3039941"/>
            <a:ext cx="468000" cy="468000"/>
          </a:xfrm>
          <a:prstGeom prst="ellipse">
            <a:avLst/>
          </a:prstGeom>
          <a:solidFill>
            <a:srgbClr val="2C5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426F3E-F333-4317-9701-9BE15642B4EC}"/>
              </a:ext>
            </a:extLst>
          </p:cNvPr>
          <p:cNvSpPr/>
          <p:nvPr/>
        </p:nvSpPr>
        <p:spPr>
          <a:xfrm>
            <a:off x="1868134" y="3507941"/>
            <a:ext cx="5900072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그림자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조명 구현을 통한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쉐이더에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대한 이해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애니메이션에 대한 이해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6090BC-716E-44B8-9792-2AD93DE30185}"/>
              </a:ext>
            </a:extLst>
          </p:cNvPr>
          <p:cNvSpPr/>
          <p:nvPr/>
        </p:nvSpPr>
        <p:spPr>
          <a:xfrm>
            <a:off x="1868134" y="2849812"/>
            <a:ext cx="6707695" cy="65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그래픽스 파이프라인을 이용한 그래픽 구현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5CAFB1-A6A7-4B63-B0CB-2BE2F03C5BB1}"/>
              </a:ext>
            </a:extLst>
          </p:cNvPr>
          <p:cNvSpPr/>
          <p:nvPr/>
        </p:nvSpPr>
        <p:spPr>
          <a:xfrm>
            <a:off x="1301835" y="4953682"/>
            <a:ext cx="468000" cy="468000"/>
          </a:xfrm>
          <a:prstGeom prst="ellipse">
            <a:avLst/>
          </a:prstGeom>
          <a:solidFill>
            <a:srgbClr val="2C5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88254C-B19F-409C-B814-404897787F2D}"/>
              </a:ext>
            </a:extLst>
          </p:cNvPr>
          <p:cNvSpPr/>
          <p:nvPr/>
        </p:nvSpPr>
        <p:spPr>
          <a:xfrm>
            <a:off x="1868133" y="5421682"/>
            <a:ext cx="7007419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깃을 사용하여 협업 능력의 향상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D3D72C-1B40-4C3B-8E0C-3F312F283FBA}"/>
              </a:ext>
            </a:extLst>
          </p:cNvPr>
          <p:cNvSpPr/>
          <p:nvPr/>
        </p:nvSpPr>
        <p:spPr>
          <a:xfrm>
            <a:off x="1868134" y="4763553"/>
            <a:ext cx="5564511" cy="65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깃을 통한 커뮤니케이션 능력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2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5B358345-55FB-4340-A400-25430E36B97F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0FA738-350C-4634-959F-38CCAB13D747}"/>
              </a:ext>
            </a:extLst>
          </p:cNvPr>
          <p:cNvSpPr/>
          <p:nvPr/>
        </p:nvSpPr>
        <p:spPr>
          <a:xfrm>
            <a:off x="4614976" y="2375363"/>
            <a:ext cx="2673591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8667D07-2711-48A4-AC6F-C87B29234401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1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83784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34622"/>
              </p:ext>
            </p:extLst>
          </p:nvPr>
        </p:nvGraphicFramePr>
        <p:xfrm>
          <a:off x="1301833" y="308177"/>
          <a:ext cx="1665301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54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28109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F1A75-3E9B-4120-A510-D1B6465DB0E8}"/>
              </a:ext>
            </a:extLst>
          </p:cNvPr>
          <p:cNvSpPr/>
          <p:nvPr/>
        </p:nvSpPr>
        <p:spPr>
          <a:xfrm>
            <a:off x="2705339" y="971451"/>
            <a:ext cx="2878077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Catch 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장르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술래잡기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서바이벌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BFBC05-C9E2-433F-AAED-BC38C449D6C8}"/>
              </a:ext>
            </a:extLst>
          </p:cNvPr>
          <p:cNvSpPr/>
          <p:nvPr/>
        </p:nvSpPr>
        <p:spPr>
          <a:xfrm>
            <a:off x="6927368" y="1002253"/>
            <a:ext cx="2878077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시점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인칭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플랫폼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PC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095F0-689E-4AA3-955E-5500DA89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51" y="2021315"/>
            <a:ext cx="7629898" cy="42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55960"/>
              </p:ext>
            </p:extLst>
          </p:nvPr>
        </p:nvGraphicFramePr>
        <p:xfrm>
          <a:off x="1301835" y="308177"/>
          <a:ext cx="1749275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8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5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solidFill>
                          <a:srgbClr val="2C581E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337079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컨셉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608F125-54A7-409B-9066-A6154C59F05C}"/>
              </a:ext>
            </a:extLst>
          </p:cNvPr>
          <p:cNvSpPr/>
          <p:nvPr/>
        </p:nvSpPr>
        <p:spPr>
          <a:xfrm>
            <a:off x="1940152" y="1842310"/>
            <a:ext cx="204245" cy="545169"/>
          </a:xfrm>
          <a:prstGeom prst="leftBracket">
            <a:avLst>
              <a:gd name="adj" fmla="val 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A712-5E03-4AFB-AD6C-AA004755EA11}"/>
              </a:ext>
            </a:extLst>
          </p:cNvPr>
          <p:cNvSpPr/>
          <p:nvPr/>
        </p:nvSpPr>
        <p:spPr>
          <a:xfrm>
            <a:off x="2270512" y="1611249"/>
            <a:ext cx="2125458" cy="81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컨셉</a:t>
            </a:r>
            <a:endParaRPr lang="en-US" altLang="ko-KR" sz="36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8DF211E4-1726-4117-903C-8ADB20D36EF2}"/>
              </a:ext>
            </a:extLst>
          </p:cNvPr>
          <p:cNvSpPr/>
          <p:nvPr/>
        </p:nvSpPr>
        <p:spPr>
          <a:xfrm rot="10800000">
            <a:off x="4191725" y="1842311"/>
            <a:ext cx="204245" cy="545169"/>
          </a:xfrm>
          <a:prstGeom prst="leftBracket">
            <a:avLst>
              <a:gd name="adj" fmla="val 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D36386E4-5841-42C1-A2BF-478A634F783E}"/>
              </a:ext>
            </a:extLst>
          </p:cNvPr>
          <p:cNvSpPr/>
          <p:nvPr/>
        </p:nvSpPr>
        <p:spPr>
          <a:xfrm>
            <a:off x="7466306" y="1890590"/>
            <a:ext cx="204245" cy="545169"/>
          </a:xfrm>
          <a:prstGeom prst="leftBracket">
            <a:avLst>
              <a:gd name="adj" fmla="val 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48184-BC99-4DAE-864D-4AD4FBF26FB5}"/>
              </a:ext>
            </a:extLst>
          </p:cNvPr>
          <p:cNvSpPr/>
          <p:nvPr/>
        </p:nvSpPr>
        <p:spPr>
          <a:xfrm>
            <a:off x="7794578" y="1659528"/>
            <a:ext cx="2253025" cy="81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그래픽 컨셉</a:t>
            </a:r>
            <a:endParaRPr lang="en-US" altLang="ko-KR" sz="36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3A151E89-8B99-4526-9366-7606BC298A5E}"/>
              </a:ext>
            </a:extLst>
          </p:cNvPr>
          <p:cNvSpPr/>
          <p:nvPr/>
        </p:nvSpPr>
        <p:spPr>
          <a:xfrm rot="10800000">
            <a:off x="10047603" y="1909306"/>
            <a:ext cx="204245" cy="545169"/>
          </a:xfrm>
          <a:prstGeom prst="leftBracket">
            <a:avLst>
              <a:gd name="adj" fmla="val 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E9B68F-8444-486E-8326-22FEF47BC17D}"/>
              </a:ext>
            </a:extLst>
          </p:cNvPr>
          <p:cNvSpPr/>
          <p:nvPr/>
        </p:nvSpPr>
        <p:spPr>
          <a:xfrm>
            <a:off x="1054903" y="2793251"/>
            <a:ext cx="4229478" cy="234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여러 사람과 동시에 플레이 할 수 있는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인칭 시점 게임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여러 종류의 아이템을 사용해 서로 경쟁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제한된 시간 내에 술래로부터 도망쳐야 높은 점수를 얻을 수 있다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8E4107-9273-4880-A21D-BCE8088BF140}"/>
              </a:ext>
            </a:extLst>
          </p:cNvPr>
          <p:cNvSpPr/>
          <p:nvPr/>
        </p:nvSpPr>
        <p:spPr>
          <a:xfrm>
            <a:off x="7553237" y="2860246"/>
            <a:ext cx="2596488" cy="1881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로우폴리곤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모델 사용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아기자기한 그래픽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자연적인 숲속 배경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04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6336" y="814643"/>
            <a:ext cx="2904323" cy="83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술래 정하기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첫번째 술래는 랜덤으로 정한다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8117551" y="2891251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2273"/>
              </p:ext>
            </p:extLst>
          </p:nvPr>
        </p:nvGraphicFramePr>
        <p:xfrm>
          <a:off x="1328468" y="308177"/>
          <a:ext cx="184086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67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33829" y="168073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방법</a:t>
            </a: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22D724-C7D0-4CE0-8BBF-30C80A817A43}"/>
              </a:ext>
            </a:extLst>
          </p:cNvPr>
          <p:cNvSpPr/>
          <p:nvPr/>
        </p:nvSpPr>
        <p:spPr>
          <a:xfrm>
            <a:off x="3996280" y="552862"/>
            <a:ext cx="2240995" cy="120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터치하여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충돌하면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술래가 바뀌며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바뀐 술래는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초 기절한다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6A746-7C27-4DD6-BAFA-00BF6FCCA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6" y="1644465"/>
            <a:ext cx="2978879" cy="13737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DE1A13-755C-41E0-8C45-7E93D6072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03" y="1914736"/>
            <a:ext cx="926927" cy="12402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D1C7F5-C8D6-4E79-BF81-A74D348DC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39" y="1802539"/>
            <a:ext cx="887761" cy="11880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1DA355-50B5-4BA5-9F4B-482F438085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95" y="1893168"/>
            <a:ext cx="1171193" cy="1171193"/>
          </a:xfrm>
          <a:prstGeom prst="rect">
            <a:avLst/>
          </a:prstGeom>
        </p:spPr>
      </p:pic>
      <p:grpSp>
        <p:nvGrpSpPr>
          <p:cNvPr id="37" name="Group 28">
            <a:extLst>
              <a:ext uri="{FF2B5EF4-FFF2-40B4-BE49-F238E27FC236}">
                <a16:creationId xmlns:a16="http://schemas.microsoft.com/office/drawing/2014/main" id="{BCF5353C-33F6-473B-8DE9-C6B8D7ABBE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22208" y="1472333"/>
            <a:ext cx="198837" cy="174021"/>
            <a:chOff x="496" y="4251"/>
            <a:chExt cx="641" cy="561"/>
          </a:xfrm>
          <a:solidFill>
            <a:schemeClr val="bg1"/>
          </a:solidFill>
        </p:grpSpPr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A595F39D-E5DF-49CE-8C1B-B1CC34FE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BB81D1B-757C-48DF-B888-6E32A7BD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0880B1-30AC-4D45-9B27-42A1496DA37D}"/>
              </a:ext>
            </a:extLst>
          </p:cNvPr>
          <p:cNvSpPr/>
          <p:nvPr/>
        </p:nvSpPr>
        <p:spPr>
          <a:xfrm>
            <a:off x="6323502" y="658014"/>
            <a:ext cx="2898671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술래가 아닌 플레이어는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초에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점씩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올라간다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442EB1-7652-4121-8DAC-70CBCCEBE61C}"/>
              </a:ext>
            </a:extLst>
          </p:cNvPr>
          <p:cNvSpPr txBox="1"/>
          <p:nvPr/>
        </p:nvSpPr>
        <p:spPr>
          <a:xfrm>
            <a:off x="7776988" y="1430589"/>
            <a:ext cx="85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+ 1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C15483-C7E6-4FD1-BDCA-0AB236B242B2}"/>
              </a:ext>
            </a:extLst>
          </p:cNvPr>
          <p:cNvSpPr txBox="1"/>
          <p:nvPr/>
        </p:nvSpPr>
        <p:spPr>
          <a:xfrm>
            <a:off x="6922587" y="1445438"/>
            <a:ext cx="85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+ 1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1A8CB15-E744-4E16-8517-23CEA380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30" y="1830826"/>
            <a:ext cx="887761" cy="118784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BFAC666-E840-4019-B072-E4678FB70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31" y="1901903"/>
            <a:ext cx="850249" cy="1137833"/>
          </a:xfrm>
          <a:prstGeom prst="rect">
            <a:avLst/>
          </a:prstGeom>
        </p:spPr>
      </p:pic>
      <p:grpSp>
        <p:nvGrpSpPr>
          <p:cNvPr id="46" name="Group 14">
            <a:extLst>
              <a:ext uri="{FF2B5EF4-FFF2-40B4-BE49-F238E27FC236}">
                <a16:creationId xmlns:a16="http://schemas.microsoft.com/office/drawing/2014/main" id="{08730FC7-D5DE-406E-AEEE-D821240F5C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71252" y="3137487"/>
            <a:ext cx="111503" cy="94581"/>
            <a:chOff x="3669" y="3943"/>
            <a:chExt cx="626" cy="531"/>
          </a:xfrm>
          <a:solidFill>
            <a:schemeClr val="bg1"/>
          </a:solidFill>
        </p:grpSpPr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A79E42F3-A59C-429B-A402-EEEC27627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E612ECD-A300-42A4-8CEC-2B9B647B4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3711CA-68B1-44AE-A933-0B0AC97D7A78}"/>
              </a:ext>
            </a:extLst>
          </p:cNvPr>
          <p:cNvSpPr/>
          <p:nvPr/>
        </p:nvSpPr>
        <p:spPr>
          <a:xfrm>
            <a:off x="9212224" y="719823"/>
            <a:ext cx="2429394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4.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 때 보물을 찾는다면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100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점을 얻는다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7C96127-8D5D-4276-B7C9-4CF73A17B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17" y="2280704"/>
            <a:ext cx="792234" cy="60387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4BA4B3-319E-425B-8358-75BF91F28167}"/>
              </a:ext>
            </a:extLst>
          </p:cNvPr>
          <p:cNvSpPr/>
          <p:nvPr/>
        </p:nvSpPr>
        <p:spPr>
          <a:xfrm>
            <a:off x="9770988" y="1636168"/>
            <a:ext cx="72295" cy="2362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9B92392-4757-4FF3-9E76-7B87BBA46E52}"/>
              </a:ext>
            </a:extLst>
          </p:cNvPr>
          <p:cNvSpPr/>
          <p:nvPr/>
        </p:nvSpPr>
        <p:spPr>
          <a:xfrm>
            <a:off x="9772152" y="2015319"/>
            <a:ext cx="76441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14FF6B-70F9-4623-83E7-70D3977CA11A}"/>
              </a:ext>
            </a:extLst>
          </p:cNvPr>
          <p:cNvSpPr txBox="1"/>
          <p:nvPr/>
        </p:nvSpPr>
        <p:spPr>
          <a:xfrm>
            <a:off x="10360318" y="1564654"/>
            <a:ext cx="78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 Black" panose="020B0A04020102020204" pitchFamily="34" charset="0"/>
              </a:rPr>
              <a:t>+ 100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983738E-58A6-4FA0-96A4-D1222C396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51" y="1929687"/>
            <a:ext cx="975993" cy="130590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1E456D0-A6C6-4DA2-8868-E27665DF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14" y="4356684"/>
            <a:ext cx="1048465" cy="140287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13834-B284-46E4-BFC2-22289CD7ADBA}"/>
              </a:ext>
            </a:extLst>
          </p:cNvPr>
          <p:cNvSpPr/>
          <p:nvPr/>
        </p:nvSpPr>
        <p:spPr>
          <a:xfrm>
            <a:off x="1165224" y="3456434"/>
            <a:ext cx="2991493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5.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일반 아이템은 일정 시간마다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랜덤한 위치에 나타난다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E18B984-4181-4ACA-A496-C81438312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6" y="4659292"/>
            <a:ext cx="1511176" cy="156117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993D37-FF0E-46BC-A59F-95227DC6346F}"/>
              </a:ext>
            </a:extLst>
          </p:cNvPr>
          <p:cNvSpPr/>
          <p:nvPr/>
        </p:nvSpPr>
        <p:spPr>
          <a:xfrm rot="1021201">
            <a:off x="4017878" y="4098567"/>
            <a:ext cx="140832" cy="5268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9F86675-0F12-4B4B-A54F-70D2E8948821}"/>
              </a:ext>
            </a:extLst>
          </p:cNvPr>
          <p:cNvSpPr/>
          <p:nvPr/>
        </p:nvSpPr>
        <p:spPr>
          <a:xfrm rot="1021201">
            <a:off x="3899627" y="4728133"/>
            <a:ext cx="148908" cy="909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2874241-C759-444B-80A7-855257B86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28" y="4372185"/>
            <a:ext cx="1048465" cy="140287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44147AA-E3A2-4E6F-89F5-E482E4125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00" y="4744929"/>
            <a:ext cx="1511176" cy="156117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3BDD64-9AE6-417E-9EDE-5A9CC5FDB249}"/>
              </a:ext>
            </a:extLst>
          </p:cNvPr>
          <p:cNvSpPr/>
          <p:nvPr/>
        </p:nvSpPr>
        <p:spPr>
          <a:xfrm>
            <a:off x="4741318" y="3420951"/>
            <a:ext cx="2898671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6.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특정 오브젝트를 부수면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유니크 아이템이 나타난다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28FBFD7-37F8-4C51-89D3-296549D0B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01" y="4877631"/>
            <a:ext cx="720689" cy="72068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F8333D79-176E-4446-8748-78DE990A5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61" y="4787358"/>
            <a:ext cx="1075492" cy="1439038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ECF4CB-9668-4EE5-94DD-19690732E2D2}"/>
              </a:ext>
            </a:extLst>
          </p:cNvPr>
          <p:cNvSpPr/>
          <p:nvPr/>
        </p:nvSpPr>
        <p:spPr>
          <a:xfrm>
            <a:off x="8265328" y="3475693"/>
            <a:ext cx="2881061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7.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가장 점수가 높은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플레이어가 최종 승리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!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6B0B77A-178D-482C-88E2-1E905A15B1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85" y="4264880"/>
            <a:ext cx="850249" cy="85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8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5486"/>
              </p:ext>
            </p:extLst>
          </p:nvPr>
        </p:nvGraphicFramePr>
        <p:xfrm>
          <a:off x="1313450" y="308177"/>
          <a:ext cx="1462525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32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13452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맵 구성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58AD7-41A3-48AB-9CC4-42CBE224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33" y="1084865"/>
            <a:ext cx="8389533" cy="46882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53F638-D0B5-4ACD-B33C-3F342204FFD6}"/>
              </a:ext>
            </a:extLst>
          </p:cNvPr>
          <p:cNvSpPr/>
          <p:nvPr/>
        </p:nvSpPr>
        <p:spPr>
          <a:xfrm>
            <a:off x="3143951" y="5882020"/>
            <a:ext cx="590409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맵 크기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1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유닛 당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50cm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가로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100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세로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100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469429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1128</Words>
  <Application>Microsoft Office PowerPoint</Application>
  <PresentationFormat>와이드스크린</PresentationFormat>
  <Paragraphs>274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 Black</vt:lpstr>
      <vt:lpstr>맑은 고딕</vt:lpstr>
      <vt:lpstr>LG Smart UI Regular</vt:lpstr>
      <vt:lpstr>Segoe UI Black</vt:lpstr>
      <vt:lpstr>LG Smart UI SemiBold</vt:lpstr>
      <vt:lpstr>Arial</vt:lpstr>
      <vt:lpstr>LG Smart UI Bold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소영</cp:lastModifiedBy>
  <cp:revision>35</cp:revision>
  <dcterms:created xsi:type="dcterms:W3CDTF">2021-02-07T03:50:43Z</dcterms:created>
  <dcterms:modified xsi:type="dcterms:W3CDTF">2021-12-12T17:45:21Z</dcterms:modified>
</cp:coreProperties>
</file>