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6" r:id="rId3"/>
    <p:sldId id="267" r:id="rId4"/>
    <p:sldId id="276" r:id="rId5"/>
    <p:sldId id="268" r:id="rId6"/>
    <p:sldId id="283" r:id="rId7"/>
    <p:sldId id="277" r:id="rId8"/>
    <p:sldId id="278" r:id="rId9"/>
    <p:sldId id="279" r:id="rId10"/>
    <p:sldId id="284" r:id="rId11"/>
    <p:sldId id="285" r:id="rId12"/>
    <p:sldId id="286" r:id="rId13"/>
    <p:sldId id="289" r:id="rId14"/>
    <p:sldId id="269" r:id="rId15"/>
    <p:sldId id="290" r:id="rId16"/>
    <p:sldId id="293" r:id="rId17"/>
    <p:sldId id="294" r:id="rId18"/>
    <p:sldId id="282" r:id="rId19"/>
    <p:sldId id="270" r:id="rId20"/>
    <p:sldId id="271" r:id="rId21"/>
    <p:sldId id="287" r:id="rId22"/>
    <p:sldId id="273" r:id="rId23"/>
    <p:sldId id="288" r:id="rId24"/>
    <p:sldId id="274" r:id="rId25"/>
    <p:sldId id="275" r:id="rId26"/>
    <p:sldId id="258" r:id="rId27"/>
    <p:sldId id="259" r:id="rId28"/>
    <p:sldId id="260" r:id="rId29"/>
    <p:sldId id="261" r:id="rId30"/>
    <p:sldId id="262" r:id="rId31"/>
    <p:sldId id="263" r:id="rId32"/>
    <p:sldId id="264" r:id="rId33"/>
  </p:sldIdLst>
  <p:sldSz cx="12192000" cy="6858000"/>
  <p:notesSz cx="6858000" cy="9144000"/>
  <p:embeddedFontLst>
    <p:embeddedFont>
      <p:font typeface="Arial Black" panose="020B0A04020102020204" pitchFamily="34" charset="0"/>
      <p:bold r:id="rId34"/>
    </p:embeddedFont>
    <p:embeddedFont>
      <p:font typeface="LG Smart UI Bold" panose="020B0800000101010101" pitchFamily="50" charset="-127"/>
      <p:bold r:id="rId35"/>
    </p:embeddedFont>
    <p:embeddedFont>
      <p:font typeface="LG Smart UI Regular" panose="020B0500000101010101" pitchFamily="50" charset="-127"/>
      <p:regular r:id="rId36"/>
    </p:embeddedFont>
    <p:embeddedFont>
      <p:font typeface="LG Smart UI SemiBold" panose="020B07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77-4678-B542-FC1D55E2753B}"/>
              </c:ext>
            </c:extLst>
          </c:dPt>
          <c:dPt>
            <c:idx val="1"/>
            <c:bubble3D val="0"/>
            <c:spPr>
              <a:solidFill>
                <a:srgbClr val="54B03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77-4678-B542-FC1D55E2753B}"/>
              </c:ext>
            </c:extLst>
          </c:dPt>
          <c:dPt>
            <c:idx val="2"/>
            <c:bubble3D val="0"/>
            <c:spPr>
              <a:solidFill>
                <a:srgbClr val="8CD07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77-4678-B542-FC1D55E2753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77-4678-B542-FC1D55E2753B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77-4678-B542-FC1D55E2753B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77-4678-B542-FC1D55E27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8CD076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A-4997-8C07-1204CFE4CD7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54B034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8BA-4997-8C07-1204CFE4CD72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4BC-42D4-B5A8-C02F01213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A-4997-8C07-1204CFE4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51134640"/>
        <c:axId val="1651138448"/>
      </c:barChart>
      <c:catAx>
        <c:axId val="16511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1138448"/>
        <c:crosses val="autoZero"/>
        <c:auto val="1"/>
        <c:lblAlgn val="ctr"/>
        <c:lblOffset val="100"/>
        <c:noMultiLvlLbl val="0"/>
      </c:catAx>
      <c:valAx>
        <c:axId val="16511384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11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E758F-B3EB-4FB4-A262-F01BD4D8A09F}"/>
              </a:ext>
            </a:extLst>
          </p:cNvPr>
          <p:cNvSpPr/>
          <p:nvPr/>
        </p:nvSpPr>
        <p:spPr>
          <a:xfrm>
            <a:off x="2603107" y="1198841"/>
            <a:ext cx="9339416" cy="2231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900" b="1" i="1" kern="0" dirty="0">
                <a:solidFill>
                  <a:prstClr val="white">
                    <a:lumMod val="95000"/>
                  </a:prstClr>
                </a:solidFill>
              </a:rPr>
              <a:t>Catch</a:t>
            </a:r>
            <a:r>
              <a:rPr lang="ko-KR" altLang="en-US" sz="13900" b="1" i="1" kern="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13900" b="1" i="1" kern="0" dirty="0">
                <a:solidFill>
                  <a:prstClr val="white">
                    <a:lumMod val="95000"/>
                  </a:prstClr>
                </a:solidFill>
              </a:rPr>
              <a:t>Bear</a:t>
            </a:r>
            <a:endParaRPr lang="ko-KR" altLang="en-US" sz="139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71623" y="2725445"/>
            <a:ext cx="217480" cy="97548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15393" y="2540159"/>
            <a:ext cx="543113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2021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종합설계기획안</a:t>
            </a:r>
            <a:endParaRPr lang="en-US" altLang="ko-KR" sz="4800" b="1" i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730232" y="5266434"/>
            <a:ext cx="314809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2018180009 </a:t>
            </a:r>
            <a:r>
              <a:rPr lang="ko-KR" altLang="en-US" kern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김우찬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2018180019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박소영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2018182002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고은비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8A3A7-CFC4-4139-A1A0-2DF08119EE0C}"/>
              </a:ext>
            </a:extLst>
          </p:cNvPr>
          <p:cNvSpPr txBox="1"/>
          <p:nvPr/>
        </p:nvSpPr>
        <p:spPr>
          <a:xfrm>
            <a:off x="0" y="4053630"/>
            <a:ext cx="5453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이건 보고 </a:t>
            </a:r>
            <a:r>
              <a:rPr lang="ko-KR" altLang="en-US" sz="1400" dirty="0" err="1"/>
              <a:t>지워주세용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게임장르 및 컨셉 </a:t>
            </a:r>
            <a:r>
              <a:rPr lang="en-US" altLang="ko-KR" sz="1400" dirty="0"/>
              <a:t>– </a:t>
            </a:r>
            <a:r>
              <a:rPr lang="ko-KR" altLang="en-US" sz="1400" dirty="0"/>
              <a:t>어떤 장르의 게임인지 정도만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소개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간단한 맵 구성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시점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리소스 소개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, </a:t>
            </a:r>
            <a:r>
              <a:rPr lang="ko-KR" altLang="en-US" sz="1400" dirty="0"/>
              <a:t>맵</a:t>
            </a:r>
            <a:r>
              <a:rPr lang="en-US" altLang="ko-KR" sz="1400" dirty="0"/>
              <a:t>, </a:t>
            </a:r>
            <a:r>
              <a:rPr lang="ko-KR" altLang="en-US" sz="1400" dirty="0"/>
              <a:t>오브제</a:t>
            </a:r>
            <a:r>
              <a:rPr lang="en-US" altLang="ko-KR" sz="1400" dirty="0"/>
              <a:t>, </a:t>
            </a:r>
            <a:r>
              <a:rPr lang="ko-KR" altLang="en-US" sz="1400" dirty="0"/>
              <a:t>아이템 등</a:t>
            </a:r>
            <a:r>
              <a:rPr lang="en-US" altLang="ko-KR" sz="1400" dirty="0"/>
              <a:t>), </a:t>
            </a:r>
            <a:r>
              <a:rPr lang="ko-KR" altLang="en-US" sz="1400" dirty="0"/>
              <a:t>아이템 소개</a:t>
            </a:r>
            <a:r>
              <a:rPr lang="en-US" altLang="ko-KR" sz="1400" dirty="0"/>
              <a:t>, UI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게임 방법 </a:t>
            </a:r>
            <a:r>
              <a:rPr lang="en-US" altLang="ko-KR" sz="1400" dirty="0"/>
              <a:t>– </a:t>
            </a:r>
            <a:r>
              <a:rPr lang="ko-KR" altLang="en-US" sz="1400" dirty="0"/>
              <a:t>게임 룰</a:t>
            </a:r>
            <a:r>
              <a:rPr lang="en-US" altLang="ko-KR" sz="1400" dirty="0"/>
              <a:t>, </a:t>
            </a:r>
            <a:r>
              <a:rPr lang="ko-KR" altLang="en-US" sz="1400" dirty="0"/>
              <a:t>조작법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타 게임과의 차별성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재미적</a:t>
            </a:r>
            <a:r>
              <a:rPr lang="ko-KR" altLang="en-US" sz="1400" dirty="0"/>
              <a:t> 요소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 요소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개발 환경</a:t>
            </a:r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개인별 역할 분담</a:t>
            </a:r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연구 방향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종합설계의 의의</a:t>
            </a:r>
            <a:r>
              <a:rPr lang="en-US" altLang="ko-KR" sz="1400" dirty="0"/>
              <a:t>, </a:t>
            </a:r>
            <a:r>
              <a:rPr lang="ko-KR" altLang="en-US" sz="1400" dirty="0"/>
              <a:t>이루고 싶은 것</a:t>
            </a:r>
            <a:r>
              <a:rPr lang="en-US" altLang="ko-KR" sz="1400" dirty="0"/>
              <a:t>, </a:t>
            </a:r>
            <a:r>
              <a:rPr lang="ko-KR" altLang="en-US" sz="1400" dirty="0"/>
              <a:t>집중 분야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03434"/>
              </p:ext>
            </p:extLst>
          </p:nvPr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버프 아이템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A3D3A-92FA-40D1-A1B3-245962439BCE}"/>
              </a:ext>
            </a:extLst>
          </p:cNvPr>
          <p:cNvSpPr/>
          <p:nvPr/>
        </p:nvSpPr>
        <p:spPr>
          <a:xfrm>
            <a:off x="957010" y="4552732"/>
            <a:ext cx="2423886" cy="87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증가</a:t>
            </a:r>
            <a:endParaRPr lang="en-US" altLang="ko-KR" sz="2000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초동안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20 -&gt; 40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증가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12" name="Group 28">
            <a:extLst>
              <a:ext uri="{FF2B5EF4-FFF2-40B4-BE49-F238E27FC236}">
                <a16:creationId xmlns:a16="http://schemas.microsoft.com/office/drawing/2014/main" id="{634CAB3E-DD26-436F-82F3-3217897244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6914" y="289997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A13C4EF-5A29-424A-A10E-E1438E351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2793B9E6-A104-4EC7-B1D4-3275019A0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40CB6541-6224-43CA-99BE-7169A305B211}"/>
              </a:ext>
            </a:extLst>
          </p:cNvPr>
          <p:cNvSpPr/>
          <p:nvPr/>
        </p:nvSpPr>
        <p:spPr>
          <a:xfrm>
            <a:off x="962539" y="196257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F440E0-C5B4-4002-89BA-FDB6535E30E8}"/>
              </a:ext>
            </a:extLst>
          </p:cNvPr>
          <p:cNvSpPr/>
          <p:nvPr/>
        </p:nvSpPr>
        <p:spPr>
          <a:xfrm>
            <a:off x="1731795" y="2731827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27ED-8162-46F4-BF50-1A047B20066B}"/>
              </a:ext>
            </a:extLst>
          </p:cNvPr>
          <p:cNvSpPr/>
          <p:nvPr/>
        </p:nvSpPr>
        <p:spPr>
          <a:xfrm>
            <a:off x="3592748" y="4552732"/>
            <a:ext cx="2423886" cy="124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점멸</a:t>
            </a:r>
            <a:endParaRPr lang="en-US" altLang="ko-KR" sz="2000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z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축으로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만큼 이동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E4E58B4C-18D4-49E4-B950-3A73231E0F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2652" y="289997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A0FE8043-F97B-4072-89B9-D2C84E016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1ADECE7F-500C-4A6F-B213-182B2672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2BC58062-595C-415A-929C-8F4F24538D44}"/>
              </a:ext>
            </a:extLst>
          </p:cNvPr>
          <p:cNvSpPr/>
          <p:nvPr/>
        </p:nvSpPr>
        <p:spPr>
          <a:xfrm>
            <a:off x="3598277" y="196257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0BAAA0-81A6-4C4A-B72C-8D601A44304F}"/>
              </a:ext>
            </a:extLst>
          </p:cNvPr>
          <p:cNvSpPr/>
          <p:nvPr/>
        </p:nvSpPr>
        <p:spPr>
          <a:xfrm>
            <a:off x="4367533" y="2731827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D9B6D-5B59-4521-BF3F-F8FCE3CB2F64}"/>
              </a:ext>
            </a:extLst>
          </p:cNvPr>
          <p:cNvSpPr/>
          <p:nvPr/>
        </p:nvSpPr>
        <p:spPr>
          <a:xfrm>
            <a:off x="6222957" y="4552732"/>
            <a:ext cx="2423886" cy="87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실드</a:t>
            </a:r>
            <a:endParaRPr lang="en-US" altLang="ko-KR" sz="2000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초동안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모든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방어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477A8DF1-417D-40A2-AE72-825057C04F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62861" y="289997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C13EA68A-8538-46CB-BA4C-97C120C4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56D66FF8-EF97-49DB-BAF4-FBB0B3C7D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2BA8B68F-E2F3-4CD3-8743-FA8F557C532D}"/>
              </a:ext>
            </a:extLst>
          </p:cNvPr>
          <p:cNvSpPr/>
          <p:nvPr/>
        </p:nvSpPr>
        <p:spPr>
          <a:xfrm>
            <a:off x="6228486" y="196257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D0BD421-5AFA-489B-8A30-E2DAC3C89029}"/>
              </a:ext>
            </a:extLst>
          </p:cNvPr>
          <p:cNvSpPr/>
          <p:nvPr/>
        </p:nvSpPr>
        <p:spPr>
          <a:xfrm>
            <a:off x="6997742" y="2731827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7DF7F8-F0DC-4871-9ACB-5574752AC2AF}"/>
              </a:ext>
            </a:extLst>
          </p:cNvPr>
          <p:cNvSpPr/>
          <p:nvPr/>
        </p:nvSpPr>
        <p:spPr>
          <a:xfrm>
            <a:off x="8858695" y="4552732"/>
            <a:ext cx="2423886" cy="124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000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sz="2000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현재 갖고 있는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모든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id="{9D64D0E2-890C-4342-ABFE-CDCCA903BF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98599" y="2899978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CDE00924-0A11-4ABC-9851-28671E59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A9965E52-39F6-41D8-AD78-562DAAF50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064B31BC-D22F-434A-B32D-1C7EE821E111}"/>
              </a:ext>
            </a:extLst>
          </p:cNvPr>
          <p:cNvSpPr/>
          <p:nvPr/>
        </p:nvSpPr>
        <p:spPr>
          <a:xfrm>
            <a:off x="8864224" y="196257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B4E3848-FF37-410F-B0B2-63EEB124AF41}"/>
              </a:ext>
            </a:extLst>
          </p:cNvPr>
          <p:cNvSpPr/>
          <p:nvPr/>
        </p:nvSpPr>
        <p:spPr>
          <a:xfrm>
            <a:off x="9633480" y="2731827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01726"/>
              </p:ext>
            </p:extLst>
          </p:nvPr>
        </p:nvGraphicFramePr>
        <p:xfrm>
          <a:off x="1301833" y="308177"/>
          <a:ext cx="206280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87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669447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아이템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D570F0-0558-4AF3-ADAE-AB6D48CF9878}"/>
              </a:ext>
            </a:extLst>
          </p:cNvPr>
          <p:cNvSpPr/>
          <p:nvPr/>
        </p:nvSpPr>
        <p:spPr>
          <a:xfrm>
            <a:off x="1515243" y="1839657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E2B10-F04D-436E-83DB-DD61ED452AFF}"/>
              </a:ext>
            </a:extLst>
          </p:cNvPr>
          <p:cNvSpPr/>
          <p:nvPr/>
        </p:nvSpPr>
        <p:spPr>
          <a:xfrm>
            <a:off x="1409738" y="4471357"/>
            <a:ext cx="2616280" cy="161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감소</a:t>
            </a:r>
            <a:endParaRPr lang="en-US" altLang="ko-KR" sz="2000" b="1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가장 가까운 플레이어의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이동속도를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 동안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20 -&gt; 10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감소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25810A-960F-40AF-920C-18502D65B0E9}"/>
              </a:ext>
            </a:extLst>
          </p:cNvPr>
          <p:cNvSpPr/>
          <p:nvPr/>
        </p:nvSpPr>
        <p:spPr>
          <a:xfrm>
            <a:off x="2284499" y="2608914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6D939643-D599-4637-960D-AE21F1BF5C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5BB74060-AED2-49D1-B02B-34EC6654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192DFC5C-8F18-47C1-8B62-8AE80EE55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C25BEB84-C6D1-4E22-A769-B6F5A4B03337}"/>
              </a:ext>
            </a:extLst>
          </p:cNvPr>
          <p:cNvSpPr/>
          <p:nvPr/>
        </p:nvSpPr>
        <p:spPr>
          <a:xfrm>
            <a:off x="5079939" y="1929614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CADD1A-76C1-40A6-9754-AABFE6B4BDE2}"/>
              </a:ext>
            </a:extLst>
          </p:cNvPr>
          <p:cNvSpPr/>
          <p:nvPr/>
        </p:nvSpPr>
        <p:spPr>
          <a:xfrm>
            <a:off x="4958105" y="4475749"/>
            <a:ext cx="2975932" cy="124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스턴</a:t>
            </a:r>
            <a:endParaRPr lang="en-US" altLang="ko-KR" sz="2000" b="1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던져서 상대 플레이어와 충돌했을 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상대 플레이어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초간 스턴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9104A0-0C9C-4E30-A1F9-067DAEC035D2}"/>
              </a:ext>
            </a:extLst>
          </p:cNvPr>
          <p:cNvSpPr/>
          <p:nvPr/>
        </p:nvSpPr>
        <p:spPr>
          <a:xfrm>
            <a:off x="5839959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194207-BE15-4E4E-8D6A-420C4CA7CF59}"/>
              </a:ext>
            </a:extLst>
          </p:cNvPr>
          <p:cNvSpPr/>
          <p:nvPr/>
        </p:nvSpPr>
        <p:spPr>
          <a:xfrm>
            <a:off x="8637402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2C8AE-4B64-4170-8F9B-BB558282ACCC}"/>
              </a:ext>
            </a:extLst>
          </p:cNvPr>
          <p:cNvSpPr/>
          <p:nvPr/>
        </p:nvSpPr>
        <p:spPr>
          <a:xfrm>
            <a:off x="8531897" y="4506643"/>
            <a:ext cx="2616280" cy="124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8CD076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시야 막기</a:t>
            </a:r>
            <a:endParaRPr lang="en-US" altLang="ko-KR" sz="2000" b="1" dirty="0">
              <a:solidFill>
                <a:srgbClr val="8CD076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던진 위치에 반경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50M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연막이 생겨서 시야를 가림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7392BEE-8337-43C7-940A-EABF6F83F528}"/>
              </a:ext>
            </a:extLst>
          </p:cNvPr>
          <p:cNvSpPr/>
          <p:nvPr/>
        </p:nvSpPr>
        <p:spPr>
          <a:xfrm>
            <a:off x="9406658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9052C4CB-A8CA-417A-892F-9A89285E4E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2D7129B-41E6-4BE6-976F-C1BF16E05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D205F74-3AA0-4E05-9958-6A6AB05E3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11">
            <a:extLst>
              <a:ext uri="{FF2B5EF4-FFF2-40B4-BE49-F238E27FC236}">
                <a16:creationId xmlns:a16="http://schemas.microsoft.com/office/drawing/2014/main" id="{7039DE5E-191F-42B4-85D2-F230A8C641EB}"/>
              </a:ext>
            </a:extLst>
          </p:cNvPr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2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31281"/>
              </p:ext>
            </p:extLst>
          </p:nvPr>
        </p:nvGraphicFramePr>
        <p:xfrm>
          <a:off x="1301834" y="308177"/>
          <a:ext cx="215157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9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73159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아이템 획득방식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D45A0-FB6B-4596-AEF4-44807EA8FDC0}"/>
              </a:ext>
            </a:extLst>
          </p:cNvPr>
          <p:cNvSpPr/>
          <p:nvPr/>
        </p:nvSpPr>
        <p:spPr>
          <a:xfrm>
            <a:off x="1615290" y="1198356"/>
            <a:ext cx="4017147" cy="289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필드에 랜덤으로 뿌려지는 아이템</a:t>
            </a:r>
            <a:endParaRPr lang="en-US" altLang="ko-KR" sz="24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증가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점멸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쉴드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이동속도 감소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시야막기</a:t>
            </a:r>
            <a:endParaRPr lang="ko-KR" altLang="en-US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C6FFBD-8179-41F8-B681-90152789247B}"/>
              </a:ext>
            </a:extLst>
          </p:cNvPr>
          <p:cNvSpPr/>
          <p:nvPr/>
        </p:nvSpPr>
        <p:spPr>
          <a:xfrm>
            <a:off x="1615290" y="4394937"/>
            <a:ext cx="5363735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오브젝트를 깨고 얻을 수 있는 유니크 아이템</a:t>
            </a:r>
            <a:endParaRPr lang="en-US" altLang="ko-KR" sz="24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LG Smart UI Bold" panose="020B0800000101010101" pitchFamily="50" charset="-127"/>
                <a:ea typeface="LG Smart UI Bold" panose="020B0800000101010101" pitchFamily="50" charset="-127"/>
              </a:rPr>
              <a:t>디버프</a:t>
            </a: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해제</a:t>
            </a:r>
            <a:endParaRPr lang="en-US" altLang="ko-KR" sz="2000" b="1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스턴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A6F941-31CF-43A9-B3C9-D637A43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78" y="1419479"/>
            <a:ext cx="2589321" cy="26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4" y="308177"/>
          <a:ext cx="2151579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8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9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73159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서버 통신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CFD5C-401D-4E6F-A166-C5370E5CBFD0}"/>
              </a:ext>
            </a:extLst>
          </p:cNvPr>
          <p:cNvSpPr/>
          <p:nvPr/>
        </p:nvSpPr>
        <p:spPr>
          <a:xfrm>
            <a:off x="1588657" y="1589678"/>
            <a:ext cx="888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서버 모델 </a:t>
            </a:r>
            <a:r>
              <a:rPr lang="en-US" altLang="ko-KR" sz="28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IOCP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구현 난이도는 있지만 적은 수의 스레드 사용으로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CPU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점유율이 낮고 현재 게임 서버 프로그래밍에서 많이 사용되는 방식을 사용하기로 하였습니다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DC9B82-C9A4-4F86-93F7-6BADDA31E241}"/>
              </a:ext>
            </a:extLst>
          </p:cNvPr>
          <p:cNvSpPr/>
          <p:nvPr/>
        </p:nvSpPr>
        <p:spPr>
          <a:xfrm>
            <a:off x="1588657" y="3772969"/>
            <a:ext cx="804392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전송 패킷 예시</a:t>
            </a:r>
            <a:endParaRPr lang="en-US" altLang="ko-KR" sz="2800" b="1" dirty="0">
              <a:solidFill>
                <a:srgbClr val="54B034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플레이어 위치 정보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플레이어 상태 정보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아이템의 위치 정보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13A7E7-E726-4E8E-8E49-8C2ED2CB7888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E39CA-AA43-4F39-AC09-4C8C4B74CA32}"/>
              </a:ext>
            </a:extLst>
          </p:cNvPr>
          <p:cNvSpPr/>
          <p:nvPr/>
        </p:nvSpPr>
        <p:spPr>
          <a:xfrm>
            <a:off x="4614976" y="2375363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432AB9-0AB7-44FD-9F30-8320CC3CDC35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FF408E-0DBF-43C3-A782-BB6B1706EE61}"/>
              </a:ext>
            </a:extLst>
          </p:cNvPr>
          <p:cNvSpPr/>
          <p:nvPr/>
        </p:nvSpPr>
        <p:spPr>
          <a:xfrm>
            <a:off x="10531007" y="5140174"/>
            <a:ext cx="121105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규칙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5FB5D0-20A1-44C5-B697-BBD5B0BA2C46}"/>
              </a:ext>
            </a:extLst>
          </p:cNvPr>
          <p:cNvSpPr/>
          <p:nvPr/>
        </p:nvSpPr>
        <p:spPr>
          <a:xfrm>
            <a:off x="9987593" y="5197206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5DA54F-4676-49E0-ADF2-8858AE411BD4}"/>
              </a:ext>
            </a:extLst>
          </p:cNvPr>
          <p:cNvSpPr/>
          <p:nvPr/>
        </p:nvSpPr>
        <p:spPr>
          <a:xfrm>
            <a:off x="10531007" y="5858515"/>
            <a:ext cx="10037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조작법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BF7601-572A-4FFC-BEAF-827B9F089458}"/>
              </a:ext>
            </a:extLst>
          </p:cNvPr>
          <p:cNvSpPr/>
          <p:nvPr/>
        </p:nvSpPr>
        <p:spPr>
          <a:xfrm>
            <a:off x="9987593" y="5915547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42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4404" y="1506157"/>
            <a:ext cx="290432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술래 정하기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첫번째 술래는 랜덤으로 정한다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8077094" y="2897794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2273"/>
              </p:ext>
            </p:extLst>
          </p:nvPr>
        </p:nvGraphicFramePr>
        <p:xfrm>
          <a:off x="1328468" y="308177"/>
          <a:ext cx="184086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7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33829" y="168073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규칙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3B702-DC61-403E-84B1-232DCD91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38" y="2330504"/>
            <a:ext cx="992856" cy="8549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8426E-486A-46A3-B712-156873C8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48" y="2966879"/>
            <a:ext cx="2952750" cy="26098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95BD5B-64BF-469D-A716-201A006E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48" y="2772127"/>
            <a:ext cx="992856" cy="85495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22D724-C7D0-4CE0-8BBF-30C80A817A43}"/>
              </a:ext>
            </a:extLst>
          </p:cNvPr>
          <p:cNvSpPr/>
          <p:nvPr/>
        </p:nvSpPr>
        <p:spPr>
          <a:xfrm>
            <a:off x="6303188" y="1506157"/>
            <a:ext cx="4365698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터치하여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충돌하면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술래가 바뀌며 바뀐 술래는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 기절한다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6A746-7C27-4DD6-BAFA-00BF6FCCA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84" y="3494613"/>
            <a:ext cx="4436278" cy="20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184086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7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33829" y="168073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규칙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B7A9CA54-E738-4865-BB63-516B2060B1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D8DCF094-740B-4992-9F84-83896D58C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3C0A8D9E-440C-4A79-B0BF-C6F6AFCAF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B2003E04-CDBF-4549-AF82-65A070C2D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D4A9347-2FC1-4CD6-A854-BAE527B62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6F51D2E-C315-414F-AD67-2F034F26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>
            <a:extLst>
              <a:ext uri="{FF2B5EF4-FFF2-40B4-BE49-F238E27FC236}">
                <a16:creationId xmlns:a16="http://schemas.microsoft.com/office/drawing/2014/main" id="{69ACDEC2-95D1-429D-89A6-D6BA197ED774}"/>
              </a:ext>
            </a:extLst>
          </p:cNvPr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1B0592-0571-4142-818C-EC5D2DBAB84A}"/>
              </a:ext>
            </a:extLst>
          </p:cNvPr>
          <p:cNvSpPr/>
          <p:nvPr/>
        </p:nvSpPr>
        <p:spPr>
          <a:xfrm>
            <a:off x="6406307" y="2126878"/>
            <a:ext cx="4365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때 보물을 찾는다면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점을 얻는다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6E7E486-1688-45BB-B6D3-2AE099DE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52" y="4305555"/>
            <a:ext cx="1089754" cy="83065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5173AC-C648-48A6-BF05-C56C5CC1D957}"/>
              </a:ext>
            </a:extLst>
          </p:cNvPr>
          <p:cNvSpPr/>
          <p:nvPr/>
        </p:nvSpPr>
        <p:spPr>
          <a:xfrm>
            <a:off x="8099587" y="3206891"/>
            <a:ext cx="183458" cy="697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1F449C7-0E81-4F04-9590-2E7B4C21F63C}"/>
              </a:ext>
            </a:extLst>
          </p:cNvPr>
          <p:cNvSpPr/>
          <p:nvPr/>
        </p:nvSpPr>
        <p:spPr>
          <a:xfrm>
            <a:off x="8099587" y="3972232"/>
            <a:ext cx="193978" cy="1203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1E7780-95E3-4C0F-A940-A2AC7629CE62}"/>
              </a:ext>
            </a:extLst>
          </p:cNvPr>
          <p:cNvSpPr/>
          <p:nvPr/>
        </p:nvSpPr>
        <p:spPr>
          <a:xfrm>
            <a:off x="1040619" y="2154467"/>
            <a:ext cx="4365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술래가 아닌 플레이어는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점씩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올라간다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72357F-60D6-4EDE-BE46-1B4A6718885F}"/>
              </a:ext>
            </a:extLst>
          </p:cNvPr>
          <p:cNvSpPr txBox="1"/>
          <p:nvPr/>
        </p:nvSpPr>
        <p:spPr>
          <a:xfrm>
            <a:off x="3950563" y="3024735"/>
            <a:ext cx="13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</a:rPr>
              <a:t>+ 1</a:t>
            </a:r>
            <a:endParaRPr lang="ko-KR" alt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31EE5A-6759-4A6B-B43B-43CCE9747C3E}"/>
              </a:ext>
            </a:extLst>
          </p:cNvPr>
          <p:cNvSpPr txBox="1"/>
          <p:nvPr/>
        </p:nvSpPr>
        <p:spPr>
          <a:xfrm>
            <a:off x="2374766" y="3218529"/>
            <a:ext cx="13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</a:rPr>
              <a:t>+ 1</a:t>
            </a:r>
            <a:endParaRPr lang="ko-KR" alt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AECD5-DA12-4582-B49A-3B86DC0853EF}"/>
              </a:ext>
            </a:extLst>
          </p:cNvPr>
          <p:cNvSpPr txBox="1"/>
          <p:nvPr/>
        </p:nvSpPr>
        <p:spPr>
          <a:xfrm>
            <a:off x="9170885" y="3174965"/>
            <a:ext cx="130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Black" panose="020B0A04020102020204" pitchFamily="34" charset="0"/>
              </a:rPr>
              <a:t>+ 100</a:t>
            </a:r>
            <a:endParaRPr lang="ko-KR" alt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65B7E58-5387-4AE1-9CB1-B2B40D796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44" y="3698185"/>
            <a:ext cx="1365808" cy="18274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574291F-76F2-42CC-B233-1A210A48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85" y="3546302"/>
            <a:ext cx="1308098" cy="175054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33D995C-D3FF-4CEB-9629-4E3A599F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30" y="3673007"/>
            <a:ext cx="1365808" cy="18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184086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4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7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33829" y="168073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규칙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A43FE84-A381-44FF-A8BF-A1499A2FA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53" y="3182940"/>
            <a:ext cx="1629702" cy="2180586"/>
          </a:xfrm>
          <a:prstGeom prst="rect">
            <a:avLst/>
          </a:prstGeom>
        </p:spPr>
      </p:pic>
      <p:grpSp>
        <p:nvGrpSpPr>
          <p:cNvPr id="19" name="Group 28">
            <a:extLst>
              <a:ext uri="{FF2B5EF4-FFF2-40B4-BE49-F238E27FC236}">
                <a16:creationId xmlns:a16="http://schemas.microsoft.com/office/drawing/2014/main" id="{E8C999D6-EDBE-40C7-AC8B-B11CBA0F49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4D283634-09AC-4FD2-A559-D737B1202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0F7A639C-143A-4CED-91CF-F2A3CBA9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2CFD3104-6230-4159-9D40-2771A1A140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3A5028F-634B-4D35-863E-2005E9651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F9D8B26-D613-4189-ADFA-EEABEECBD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Freeform 11">
            <a:extLst>
              <a:ext uri="{FF2B5EF4-FFF2-40B4-BE49-F238E27FC236}">
                <a16:creationId xmlns:a16="http://schemas.microsoft.com/office/drawing/2014/main" id="{5E73D3AE-E4DF-4A21-8616-BAAB189AE2DE}"/>
              </a:ext>
            </a:extLst>
          </p:cNvPr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BFB31B-1BB9-440B-885A-5D110CE53DF5}"/>
              </a:ext>
            </a:extLst>
          </p:cNvPr>
          <p:cNvSpPr/>
          <p:nvPr/>
        </p:nvSpPr>
        <p:spPr>
          <a:xfrm>
            <a:off x="6406307" y="2126878"/>
            <a:ext cx="436569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점수를 많이 받은 플레이어가 최종 승리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4580D9-5B88-4A36-8C7B-3EAB01360E7A}"/>
              </a:ext>
            </a:extLst>
          </p:cNvPr>
          <p:cNvSpPr/>
          <p:nvPr/>
        </p:nvSpPr>
        <p:spPr>
          <a:xfrm>
            <a:off x="989364" y="1704629"/>
            <a:ext cx="487752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각종 아이템으로 다른 플레이어들을 방해하며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최대한 술래가 되지 않으면서 보물을 많이 찾아야 한다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341D753-8B9A-46BE-82C9-6AFCADCC1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73" y="2538745"/>
            <a:ext cx="1288390" cy="12883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FE70E0D-A78A-4F51-9A11-F79F7DEA0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30" y="3411178"/>
            <a:ext cx="1365808" cy="182748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CB3A66F-1ABE-40FD-8C62-883CC6DB1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46" y="3074003"/>
            <a:ext cx="1308098" cy="17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951301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10084938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537546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13416"/>
              </p:ext>
            </p:extLst>
          </p:nvPr>
        </p:nvGraphicFramePr>
        <p:xfrm>
          <a:off x="1328467" y="308177"/>
          <a:ext cx="1828347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5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pic>
        <p:nvPicPr>
          <p:cNvPr id="1026" name="Picture 2" descr="키보드, 자판, 타자기, 컴퓨터, 방향키, 엔터, 하드웨어, 입력, 키">
            <a:extLst>
              <a:ext uri="{FF2B5EF4-FFF2-40B4-BE49-F238E27FC236}">
                <a16:creationId xmlns:a16="http://schemas.microsoft.com/office/drawing/2014/main" id="{DB318340-1FBA-41E7-AF20-28AF98E1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18" y="1967325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1B03D0-8310-4D79-A1AE-AC811EE02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08" y="653232"/>
            <a:ext cx="2633709" cy="19752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93FB406-C8BC-43A2-BFED-DFDBC1314389}"/>
              </a:ext>
            </a:extLst>
          </p:cNvPr>
          <p:cNvSpPr/>
          <p:nvPr/>
        </p:nvSpPr>
        <p:spPr>
          <a:xfrm>
            <a:off x="2909304" y="3868827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1B4256-C355-45D5-AF2F-6BFF889B18AF}"/>
              </a:ext>
            </a:extLst>
          </p:cNvPr>
          <p:cNvSpPr/>
          <p:nvPr/>
        </p:nvSpPr>
        <p:spPr>
          <a:xfrm>
            <a:off x="5197446" y="1246149"/>
            <a:ext cx="199890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마우스를 이용한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에임 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9B3D2A-74F2-4CDB-955E-4480FA1D1813}"/>
              </a:ext>
            </a:extLst>
          </p:cNvPr>
          <p:cNvCxnSpPr>
            <a:cxnSpLocks/>
          </p:cNvCxnSpPr>
          <p:nvPr/>
        </p:nvCxnSpPr>
        <p:spPr>
          <a:xfrm flipH="1">
            <a:off x="7079530" y="1600217"/>
            <a:ext cx="10180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64BF8AB-DF23-43BB-A34C-006F302CE7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51871" y="5068484"/>
            <a:ext cx="1498386" cy="688499"/>
          </a:xfrm>
          <a:prstGeom prst="bentConnector3">
            <a:avLst>
              <a:gd name="adj1" fmla="val 99701"/>
            </a:avLst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7311CB-A99F-489C-81C1-74F963DEE530}"/>
              </a:ext>
            </a:extLst>
          </p:cNvPr>
          <p:cNvSpPr/>
          <p:nvPr/>
        </p:nvSpPr>
        <p:spPr>
          <a:xfrm>
            <a:off x="3670636" y="5914179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B7E2BB8-5F5D-41A2-95A7-892C98C6C49A}"/>
              </a:ext>
            </a:extLst>
          </p:cNvPr>
          <p:cNvSpPr/>
          <p:nvPr/>
        </p:nvSpPr>
        <p:spPr>
          <a:xfrm>
            <a:off x="2521232" y="4271943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98787-9DAC-4143-BD13-6B0FCD464AB5}"/>
              </a:ext>
            </a:extLst>
          </p:cNvPr>
          <p:cNvSpPr/>
          <p:nvPr/>
        </p:nvSpPr>
        <p:spPr>
          <a:xfrm>
            <a:off x="2936558" y="4235934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FD4170-8A3E-42FB-9E48-9380FE69EF0F}"/>
              </a:ext>
            </a:extLst>
          </p:cNvPr>
          <p:cNvSpPr/>
          <p:nvPr/>
        </p:nvSpPr>
        <p:spPr>
          <a:xfrm>
            <a:off x="3324630" y="4237499"/>
            <a:ext cx="531720" cy="391598"/>
          </a:xfrm>
          <a:prstGeom prst="ellipse">
            <a:avLst/>
          </a:prstGeom>
          <a:solidFill>
            <a:srgbClr val="92D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DD52BF0-223F-4755-84D2-D9F513DFD233}"/>
              </a:ext>
            </a:extLst>
          </p:cNvPr>
          <p:cNvSpPr/>
          <p:nvPr/>
        </p:nvSpPr>
        <p:spPr>
          <a:xfrm>
            <a:off x="3501063" y="5021135"/>
            <a:ext cx="2437821" cy="391598"/>
          </a:xfrm>
          <a:prstGeom prst="ellipse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96CC969-53BF-495B-8FE0-EC54903138D7}"/>
              </a:ext>
            </a:extLst>
          </p:cNvPr>
          <p:cNvCxnSpPr>
            <a:cxnSpLocks/>
          </p:cNvCxnSpPr>
          <p:nvPr/>
        </p:nvCxnSpPr>
        <p:spPr>
          <a:xfrm>
            <a:off x="4719973" y="5432287"/>
            <a:ext cx="1580899" cy="688906"/>
          </a:xfrm>
          <a:prstGeom prst="bentConnector3">
            <a:avLst>
              <a:gd name="adj1" fmla="val -89"/>
            </a:avLst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B0F2E1-AF26-44A8-BC22-D45F13FA2049}"/>
              </a:ext>
            </a:extLst>
          </p:cNvPr>
          <p:cNvSpPr/>
          <p:nvPr/>
        </p:nvSpPr>
        <p:spPr>
          <a:xfrm>
            <a:off x="6186433" y="5913220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5A472A-5D7C-4B14-838F-B312103FD6E1}"/>
              </a:ext>
            </a:extLst>
          </p:cNvPr>
          <p:cNvSpPr/>
          <p:nvPr/>
        </p:nvSpPr>
        <p:spPr>
          <a:xfrm>
            <a:off x="1989512" y="5001432"/>
            <a:ext cx="531720" cy="391598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F9437B-A2EC-47B8-B604-31DA40CED6C6}"/>
              </a:ext>
            </a:extLst>
          </p:cNvPr>
          <p:cNvCxnSpPr>
            <a:cxnSpLocks/>
          </p:cNvCxnSpPr>
          <p:nvPr/>
        </p:nvCxnSpPr>
        <p:spPr>
          <a:xfrm flipH="1">
            <a:off x="1461155" y="5216934"/>
            <a:ext cx="5283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3D5951-AABC-45C5-A1D6-FE38A9777EE3}"/>
              </a:ext>
            </a:extLst>
          </p:cNvPr>
          <p:cNvSpPr/>
          <p:nvPr/>
        </p:nvSpPr>
        <p:spPr>
          <a:xfrm>
            <a:off x="657917" y="5021135"/>
            <a:ext cx="9176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A174769-4BB1-431D-9647-4C3E60A4ACC1}"/>
              </a:ext>
            </a:extLst>
          </p:cNvPr>
          <p:cNvSpPr/>
          <p:nvPr/>
        </p:nvSpPr>
        <p:spPr>
          <a:xfrm>
            <a:off x="2255372" y="34661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71A3FD8-0741-4BB0-95B0-B0EC47B6383F}"/>
              </a:ext>
            </a:extLst>
          </p:cNvPr>
          <p:cNvSpPr/>
          <p:nvPr/>
        </p:nvSpPr>
        <p:spPr>
          <a:xfrm>
            <a:off x="2689900" y="3466938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56640-9AFC-4B48-9013-98858EE54EC5}"/>
              </a:ext>
            </a:extLst>
          </p:cNvPr>
          <p:cNvSpPr/>
          <p:nvPr/>
        </p:nvSpPr>
        <p:spPr>
          <a:xfrm>
            <a:off x="3029597" y="3477229"/>
            <a:ext cx="531720" cy="391598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DBCB2B6-C969-4C63-98DD-5F3C9096E538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951301" y="2526481"/>
            <a:ext cx="4459" cy="94045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385A5F-B0FE-4012-BF73-F415ADA2A9E5}"/>
              </a:ext>
            </a:extLst>
          </p:cNvPr>
          <p:cNvSpPr/>
          <p:nvPr/>
        </p:nvSpPr>
        <p:spPr>
          <a:xfrm>
            <a:off x="2123110" y="2025035"/>
            <a:ext cx="1547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아이템 사용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620DD9-759B-4EC9-9D9D-C20A87ABA0FB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조작법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96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884880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11027" y="2437507"/>
            <a:ext cx="518938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600411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2" y="1776375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41530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목차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3F117-0789-419D-8FA6-78247918775F}"/>
              </a:ext>
            </a:extLst>
          </p:cNvPr>
          <p:cNvSpPr/>
          <p:nvPr/>
        </p:nvSpPr>
        <p:spPr>
          <a:xfrm>
            <a:off x="2813662" y="2803193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2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2" y="4856829"/>
            <a:ext cx="220959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F65BF2-7EA5-4FE8-AF00-1089979C28C0}"/>
              </a:ext>
            </a:extLst>
          </p:cNvPr>
          <p:cNvSpPr/>
          <p:nvPr/>
        </p:nvSpPr>
        <p:spPr>
          <a:xfrm>
            <a:off x="2034220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38B068-A291-401F-9EAC-9E147521554E}"/>
              </a:ext>
            </a:extLst>
          </p:cNvPr>
          <p:cNvSpPr/>
          <p:nvPr/>
        </p:nvSpPr>
        <p:spPr>
          <a:xfrm>
            <a:off x="7421647" y="1776375"/>
            <a:ext cx="33716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FC3A49-F313-4B86-88E4-B54B5547200D}"/>
              </a:ext>
            </a:extLst>
          </p:cNvPr>
          <p:cNvSpPr/>
          <p:nvPr/>
        </p:nvSpPr>
        <p:spPr>
          <a:xfrm>
            <a:off x="6642205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0B4DFB-4101-44EE-96D8-195B95902E38}"/>
              </a:ext>
            </a:extLst>
          </p:cNvPr>
          <p:cNvSpPr/>
          <p:nvPr/>
        </p:nvSpPr>
        <p:spPr>
          <a:xfrm>
            <a:off x="7421647" y="2803193"/>
            <a:ext cx="31427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B96EA-7478-4207-947B-05F9D01714FE}"/>
              </a:ext>
            </a:extLst>
          </p:cNvPr>
          <p:cNvSpPr/>
          <p:nvPr/>
        </p:nvSpPr>
        <p:spPr>
          <a:xfrm>
            <a:off x="6642205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807A1D-1CE5-49E2-A871-D1C18E225D64}"/>
              </a:ext>
            </a:extLst>
          </p:cNvPr>
          <p:cNvSpPr/>
          <p:nvPr/>
        </p:nvSpPr>
        <p:spPr>
          <a:xfrm>
            <a:off x="7421647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A1AAB7-7818-4BC2-B133-73D4C747B455}"/>
              </a:ext>
            </a:extLst>
          </p:cNvPr>
          <p:cNvSpPr/>
          <p:nvPr/>
        </p:nvSpPr>
        <p:spPr>
          <a:xfrm>
            <a:off x="6642205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AA408-70F7-49A8-8AE7-78FD1BA98AC3}"/>
              </a:ext>
            </a:extLst>
          </p:cNvPr>
          <p:cNvSpPr/>
          <p:nvPr/>
        </p:nvSpPr>
        <p:spPr>
          <a:xfrm>
            <a:off x="7421647" y="4856829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0A10298-4641-4F1D-B5FE-12FDBF10683B}"/>
              </a:ext>
            </a:extLst>
          </p:cNvPr>
          <p:cNvSpPr/>
          <p:nvPr/>
        </p:nvSpPr>
        <p:spPr>
          <a:xfrm>
            <a:off x="6642205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07B62-5B8B-4276-B3A6-1B93A0E8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58" y="1510109"/>
            <a:ext cx="1440000" cy="134146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B1A1E-3468-4C7C-97F8-B971B1E4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58" y="4259138"/>
            <a:ext cx="1440000" cy="1263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1D844B-2ACA-41DD-A9D6-14F6909D2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31" y="1510109"/>
            <a:ext cx="1440000" cy="147213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04AEAD-60FF-478D-ACE2-CED9001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94" y="4259138"/>
            <a:ext cx="1440000" cy="14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19953-9BE3-424B-8773-10294FF6AA5F}"/>
              </a:ext>
            </a:extLst>
          </p:cNvPr>
          <p:cNvSpPr/>
          <p:nvPr/>
        </p:nvSpPr>
        <p:spPr>
          <a:xfrm>
            <a:off x="2572790" y="3017854"/>
            <a:ext cx="234973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Visual Studio 2019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9BB7C-DFD7-44D8-8D12-4F531AEC3DEB}"/>
              </a:ext>
            </a:extLst>
          </p:cNvPr>
          <p:cNvSpPr/>
          <p:nvPr/>
        </p:nvSpPr>
        <p:spPr>
          <a:xfrm>
            <a:off x="7604604" y="3094860"/>
            <a:ext cx="825777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Unity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B4E58A-9AF5-46BD-A93D-6E5FECA306AB}"/>
              </a:ext>
            </a:extLst>
          </p:cNvPr>
          <p:cNvSpPr/>
          <p:nvPr/>
        </p:nvSpPr>
        <p:spPr>
          <a:xfrm>
            <a:off x="3027658" y="5688632"/>
            <a:ext cx="1440001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DirectX 12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2AA580-9598-4779-8848-096B766F18DD}"/>
              </a:ext>
            </a:extLst>
          </p:cNvPr>
          <p:cNvSpPr/>
          <p:nvPr/>
        </p:nvSpPr>
        <p:spPr>
          <a:xfrm>
            <a:off x="7263886" y="5746200"/>
            <a:ext cx="1507211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Sourcetree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38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9842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624570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3884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3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A51DA2-3D90-435C-BF26-8CECDD5C6E2B}"/>
              </a:ext>
            </a:extLst>
          </p:cNvPr>
          <p:cNvSpPr/>
          <p:nvPr/>
        </p:nvSpPr>
        <p:spPr>
          <a:xfrm>
            <a:off x="1301834" y="1231777"/>
            <a:ext cx="3172512" cy="5000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35044"/>
              </p:ext>
            </p:extLst>
          </p:nvPr>
        </p:nvGraphicFramePr>
        <p:xfrm>
          <a:off x="1301834" y="308177"/>
          <a:ext cx="220484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9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200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ko-KR" altLang="en-US" sz="100" dirty="0" err="1"/>
                        <a:t>ㅂ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79373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A1940F-9C99-4E24-AE9F-1249A1AF6965}"/>
              </a:ext>
            </a:extLst>
          </p:cNvPr>
          <p:cNvSpPr/>
          <p:nvPr/>
        </p:nvSpPr>
        <p:spPr>
          <a:xfrm>
            <a:off x="1301834" y="1237547"/>
            <a:ext cx="3172512" cy="5485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D6C3D2-13D4-4746-A952-C58021EA8BA8}"/>
              </a:ext>
            </a:extLst>
          </p:cNvPr>
          <p:cNvSpPr/>
          <p:nvPr/>
        </p:nvSpPr>
        <p:spPr>
          <a:xfrm>
            <a:off x="2350990" y="1194017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김우찬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A54AC1-A1D2-4720-89AE-51FCA96D329B}"/>
              </a:ext>
            </a:extLst>
          </p:cNvPr>
          <p:cNvSpPr/>
          <p:nvPr/>
        </p:nvSpPr>
        <p:spPr>
          <a:xfrm>
            <a:off x="4657325" y="1226007"/>
            <a:ext cx="3172512" cy="5000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6D9B8D3-FCFC-461C-832D-22876FB28E7F}"/>
              </a:ext>
            </a:extLst>
          </p:cNvPr>
          <p:cNvSpPr/>
          <p:nvPr/>
        </p:nvSpPr>
        <p:spPr>
          <a:xfrm>
            <a:off x="4657325" y="1231777"/>
            <a:ext cx="3172512" cy="5485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C4DDBB-09C7-4704-AA20-E45911402CE6}"/>
              </a:ext>
            </a:extLst>
          </p:cNvPr>
          <p:cNvSpPr/>
          <p:nvPr/>
        </p:nvSpPr>
        <p:spPr>
          <a:xfrm>
            <a:off x="5706481" y="1188247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김우찬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FC783B-DAB0-482B-9AA0-01070DD34FF2}"/>
              </a:ext>
            </a:extLst>
          </p:cNvPr>
          <p:cNvSpPr/>
          <p:nvPr/>
        </p:nvSpPr>
        <p:spPr>
          <a:xfrm>
            <a:off x="8012816" y="1226007"/>
            <a:ext cx="3172512" cy="5000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895E0DD-FDC9-423B-91B8-226606BC49CA}"/>
              </a:ext>
            </a:extLst>
          </p:cNvPr>
          <p:cNvSpPr/>
          <p:nvPr/>
        </p:nvSpPr>
        <p:spPr>
          <a:xfrm>
            <a:off x="8012816" y="1231777"/>
            <a:ext cx="3172512" cy="5485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77A5A8-D3A8-431F-B28E-D08A392A621A}"/>
              </a:ext>
            </a:extLst>
          </p:cNvPr>
          <p:cNvSpPr/>
          <p:nvPr/>
        </p:nvSpPr>
        <p:spPr>
          <a:xfrm>
            <a:off x="9061972" y="1188247"/>
            <a:ext cx="1257179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김우찬</a:t>
            </a:r>
            <a:endParaRPr lang="en-US" altLang="ko-KR" sz="24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93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109999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36146" y="2375363"/>
            <a:ext cx="273232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5016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2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33777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802475" y="2375363"/>
            <a:ext cx="4703163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0062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9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FC93A3-B31F-49EE-A929-EE0EBFA81E37}"/>
              </a:ext>
            </a:extLst>
          </p:cNvPr>
          <p:cNvGrpSpPr/>
          <p:nvPr/>
        </p:nvGrpSpPr>
        <p:grpSpPr>
          <a:xfrm>
            <a:off x="1987973" y="2379361"/>
            <a:ext cx="2846547" cy="1446846"/>
            <a:chOff x="1835573" y="2833386"/>
            <a:chExt cx="2846547" cy="144684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0B3018B-17A8-4B65-AE79-267DA2480B05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오른쪽 대괄호 30">
              <a:extLst>
                <a:ext uri="{FF2B5EF4-FFF2-40B4-BE49-F238E27FC236}">
                  <a16:creationId xmlns:a16="http://schemas.microsoft.com/office/drawing/2014/main" id="{5404D204-2859-4061-AF9C-FE25CC0BBEA5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346836-99BF-4564-B845-70E4C2FE445E}"/>
              </a:ext>
            </a:extLst>
          </p:cNvPr>
          <p:cNvSpPr/>
          <p:nvPr/>
        </p:nvSpPr>
        <p:spPr>
          <a:xfrm>
            <a:off x="2471888" y="3207204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8B44B3DA-C93D-4E95-B877-6CED67E54A1B}"/>
              </a:ext>
            </a:extLst>
          </p:cNvPr>
          <p:cNvSpPr>
            <a:spLocks/>
          </p:cNvSpPr>
          <p:nvPr/>
        </p:nvSpPr>
        <p:spPr bwMode="auto">
          <a:xfrm>
            <a:off x="8820145" y="28317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6084637" y="49629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27393" y="28317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AE82D7-E650-4068-B2E3-6DC2F9639DB9}"/>
              </a:ext>
            </a:extLst>
          </p:cNvPr>
          <p:cNvGrpSpPr/>
          <p:nvPr/>
        </p:nvGrpSpPr>
        <p:grpSpPr>
          <a:xfrm flipV="1">
            <a:off x="4743728" y="4023690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3CFB55-9651-4C1F-8EF3-619B8BFB7729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34DD7A02-C13E-43DD-9B5A-478D1DF4F0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105DD5-422C-4F97-A5BD-463619A7E616}"/>
              </a:ext>
            </a:extLst>
          </p:cNvPr>
          <p:cNvSpPr/>
          <p:nvPr/>
        </p:nvSpPr>
        <p:spPr>
          <a:xfrm>
            <a:off x="5205403" y="3207203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03A9B2-9A47-4FA8-ABC5-1BB97A14B695}"/>
              </a:ext>
            </a:extLst>
          </p:cNvPr>
          <p:cNvGrpSpPr/>
          <p:nvPr/>
        </p:nvGrpSpPr>
        <p:grpSpPr>
          <a:xfrm>
            <a:off x="7455003" y="2379361"/>
            <a:ext cx="2846547" cy="1446846"/>
            <a:chOff x="7361229" y="2765671"/>
            <a:chExt cx="2846547" cy="144684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C296E9A-FFDC-4E03-859A-B09AB6DEB050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오른쪽 대괄호 41">
              <a:extLst>
                <a:ext uri="{FF2B5EF4-FFF2-40B4-BE49-F238E27FC236}">
                  <a16:creationId xmlns:a16="http://schemas.microsoft.com/office/drawing/2014/main" id="{5A00B23E-3933-4339-BD46-3D51916AA3D5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0C9F74-7E7C-4229-87F2-7C3AA54C975B}"/>
              </a:ext>
            </a:extLst>
          </p:cNvPr>
          <p:cNvSpPr/>
          <p:nvPr/>
        </p:nvSpPr>
        <p:spPr>
          <a:xfrm>
            <a:off x="7938918" y="3207202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311610" y="979143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311610" y="169949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15243" y="1839657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9738" y="4471357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타원 24"/>
          <p:cNvSpPr/>
          <p:nvPr/>
        </p:nvSpPr>
        <p:spPr>
          <a:xfrm>
            <a:off x="2284499" y="2608914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070703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85813" y="4475749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/>
          <p:cNvSpPr/>
          <p:nvPr/>
        </p:nvSpPr>
        <p:spPr>
          <a:xfrm>
            <a:off x="5839959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37402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31897" y="4506643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9406658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6B029E6-75AD-4282-8CAF-09B4130ADD89}"/>
              </a:ext>
            </a:extLst>
          </p:cNvPr>
          <p:cNvSpPr/>
          <p:nvPr/>
        </p:nvSpPr>
        <p:spPr>
          <a:xfrm>
            <a:off x="3812905" y="1863529"/>
            <a:ext cx="2465477" cy="21254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UP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906D699-4D8A-40F0-BB5D-AABC05DFD4D0}"/>
              </a:ext>
            </a:extLst>
          </p:cNvPr>
          <p:cNvSpPr/>
          <p:nvPr/>
        </p:nvSpPr>
        <p:spPr>
          <a:xfrm rot="10800000">
            <a:off x="6278382" y="3988940"/>
            <a:ext cx="1742983" cy="1502571"/>
          </a:xfrm>
          <a:prstGeom prst="triangl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algn="ctr"/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716902" y="4111070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2EAA34-1A3B-4E97-B6A4-9E49A0434FBF}"/>
              </a:ext>
            </a:extLst>
          </p:cNvPr>
          <p:cNvCxnSpPr>
            <a:cxnSpLocks/>
          </p:cNvCxnSpPr>
          <p:nvPr/>
        </p:nvCxnSpPr>
        <p:spPr>
          <a:xfrm>
            <a:off x="2678382" y="3988940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72F5AD-2817-4DB9-9A87-7E089D21C20A}"/>
              </a:ext>
            </a:extLst>
          </p:cNvPr>
          <p:cNvSpPr/>
          <p:nvPr/>
        </p:nvSpPr>
        <p:spPr>
          <a:xfrm>
            <a:off x="8124656" y="4199629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0BC14-5971-4EB0-96CD-5124C811806C}"/>
              </a:ext>
            </a:extLst>
          </p:cNvPr>
          <p:cNvSpPr/>
          <p:nvPr/>
        </p:nvSpPr>
        <p:spPr>
          <a:xfrm>
            <a:off x="1328468" y="2366994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3816" y="315892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CD076"/>
                </a:solidFill>
              </a:rPr>
              <a:t>45</a:t>
            </a:r>
            <a:r>
              <a:rPr lang="en-US" altLang="ko-KR" sz="1600" b="1" dirty="0">
                <a:solidFill>
                  <a:srgbClr val="8CD07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8CD076"/>
                </a:solidFill>
              </a:rPr>
              <a:t>CONTENTS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586" y="417575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614530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차트 16"/>
          <p:cNvGraphicFramePr/>
          <p:nvPr/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설명선 2(테두리 없음) 18"/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54B034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4B034"/>
                </a:solidFill>
              </a:rPr>
              <a:t>Check Point</a:t>
            </a:r>
          </a:p>
        </p:txBody>
      </p:sp>
      <p:sp>
        <p:nvSpPr>
          <p:cNvPr id="23" name="원호 22"/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328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/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915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050" dirty="0">
                <a:solidFill>
                  <a:srgbClr val="78808D"/>
                </a:solidFill>
              </a:rPr>
              <a:t>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39" name="원호 38"/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46582" y="1926511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8974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94702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73171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4160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0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77209" y="1490461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47668" y="5434416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9" name="타원 28"/>
          <p:cNvSpPr/>
          <p:nvPr/>
        </p:nvSpPr>
        <p:spPr>
          <a:xfrm>
            <a:off x="969243" y="55311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4489" y="550761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1" name="타원 30"/>
          <p:cNvSpPr/>
          <p:nvPr/>
        </p:nvSpPr>
        <p:spPr>
          <a:xfrm>
            <a:off x="969243" y="5931246"/>
            <a:ext cx="180000" cy="180000"/>
          </a:xfrm>
          <a:prstGeom prst="ellipse">
            <a:avLst/>
          </a:prstGeom>
          <a:noFill/>
          <a:ln w="6350"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74489" y="590766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 rot="16200000">
            <a:off x="407804" y="3452776"/>
            <a:ext cx="632153" cy="307849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7805" y="3290624"/>
            <a:ext cx="10676020" cy="632152"/>
          </a:xfrm>
          <a:prstGeom prst="rect">
            <a:avLst/>
          </a:prstGeom>
          <a:noFill/>
          <a:ln w="28575">
            <a:solidFill>
              <a:srgbClr val="54B0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9465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BAEF10B8-6702-4821-9CBE-C3BDF1AAA690}"/>
              </a:ext>
            </a:extLst>
          </p:cNvPr>
          <p:cNvGraphicFramePr/>
          <p:nvPr/>
        </p:nvGraphicFramePr>
        <p:xfrm>
          <a:off x="1149451" y="1187699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0203DFE-525B-4617-AABD-B8EE2C4FF509}"/>
              </a:ext>
            </a:extLst>
          </p:cNvPr>
          <p:cNvGraphicFramePr>
            <a:graphicFrameLocks noGrp="1"/>
          </p:cNvGraphicFramePr>
          <p:nvPr/>
        </p:nvGraphicFramePr>
        <p:xfrm>
          <a:off x="704476" y="5238464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월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37263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54B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52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118</a:t>
            </a:r>
          </a:p>
        </p:txBody>
      </p:sp>
    </p:spTree>
    <p:extLst>
      <p:ext uri="{BB962C8B-B14F-4D97-AF65-F5344CB8AC3E}">
        <p14:creationId xmlns:p14="http://schemas.microsoft.com/office/powerpoint/2010/main" val="87748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16077"/>
              </p:ext>
            </p:extLst>
          </p:nvPr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장르 및 컨셉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CDC6B-1714-45FD-8837-918C84E3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89" y="1813780"/>
            <a:ext cx="6415133" cy="356276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790232-77BF-49AC-94A3-2E5666053848}"/>
              </a:ext>
            </a:extLst>
          </p:cNvPr>
          <p:cNvSpPr/>
          <p:nvPr/>
        </p:nvSpPr>
        <p:spPr>
          <a:xfrm>
            <a:off x="2048290" y="5347547"/>
            <a:ext cx="4317730" cy="4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2019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졸업작품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[Freeze!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Bomb!]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183C04-CFBE-4A14-9B0F-ECBF910B4085}"/>
              </a:ext>
            </a:extLst>
          </p:cNvPr>
          <p:cNvSpPr/>
          <p:nvPr/>
        </p:nvSpPr>
        <p:spPr>
          <a:xfrm>
            <a:off x="999589" y="1234159"/>
            <a:ext cx="290987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유사 게임 스크린샷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F1A75-3E9B-4120-A510-D1B6465DB0E8}"/>
              </a:ext>
            </a:extLst>
          </p:cNvPr>
          <p:cNvSpPr/>
          <p:nvPr/>
        </p:nvSpPr>
        <p:spPr>
          <a:xfrm>
            <a:off x="7964368" y="1920312"/>
            <a:ext cx="2878077" cy="141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Catch Bear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장르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술래잡기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서바이벌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시점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인칭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065610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14976" y="2466764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468214" y="2883413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80506-0E2D-4E3F-B552-692A5D0AD957}"/>
              </a:ext>
            </a:extLst>
          </p:cNvPr>
          <p:cNvSpPr/>
          <p:nvPr/>
        </p:nvSpPr>
        <p:spPr>
          <a:xfrm>
            <a:off x="10738293" y="3721014"/>
            <a:ext cx="10037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 구성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7768E0-8D51-462C-AF32-D635E60F5998}"/>
              </a:ext>
            </a:extLst>
          </p:cNvPr>
          <p:cNvSpPr/>
          <p:nvPr/>
        </p:nvSpPr>
        <p:spPr>
          <a:xfrm>
            <a:off x="10194879" y="3778046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0B86C9-9E34-403E-B3F9-D8D6966A1491}"/>
              </a:ext>
            </a:extLst>
          </p:cNvPr>
          <p:cNvSpPr/>
          <p:nvPr/>
        </p:nvSpPr>
        <p:spPr>
          <a:xfrm>
            <a:off x="10738293" y="4439355"/>
            <a:ext cx="10037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리소스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1F7F18-C89B-428D-8EB9-1C4BC9D5A86E}"/>
              </a:ext>
            </a:extLst>
          </p:cNvPr>
          <p:cNvSpPr/>
          <p:nvPr/>
        </p:nvSpPr>
        <p:spPr>
          <a:xfrm>
            <a:off x="10194879" y="4496387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D04D2-D04C-413A-85C0-844DFC15C052}"/>
              </a:ext>
            </a:extLst>
          </p:cNvPr>
          <p:cNvSpPr/>
          <p:nvPr/>
        </p:nvSpPr>
        <p:spPr>
          <a:xfrm>
            <a:off x="10738293" y="5117307"/>
            <a:ext cx="10037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08A7BF-6469-41BB-8648-5A2CECB469C8}"/>
              </a:ext>
            </a:extLst>
          </p:cNvPr>
          <p:cNvSpPr/>
          <p:nvPr/>
        </p:nvSpPr>
        <p:spPr>
          <a:xfrm>
            <a:off x="10194879" y="5174339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F9E0F-5D47-47D0-A2AF-D75188913367}"/>
              </a:ext>
            </a:extLst>
          </p:cNvPr>
          <p:cNvSpPr/>
          <p:nvPr/>
        </p:nvSpPr>
        <p:spPr>
          <a:xfrm>
            <a:off x="10738293" y="5836691"/>
            <a:ext cx="100376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서버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883C31C-FC4D-4FA8-9278-A3034F831E90}"/>
              </a:ext>
            </a:extLst>
          </p:cNvPr>
          <p:cNvSpPr/>
          <p:nvPr/>
        </p:nvSpPr>
        <p:spPr>
          <a:xfrm>
            <a:off x="10194879" y="5893723"/>
            <a:ext cx="468000" cy="468000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0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5486"/>
              </p:ext>
            </p:extLst>
          </p:nvPr>
        </p:nvGraphicFramePr>
        <p:xfrm>
          <a:off x="1313450" y="308177"/>
          <a:ext cx="1462525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32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13452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 구성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58AD7-41A3-48AB-9CC4-42CBE224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33" y="1084865"/>
            <a:ext cx="8389533" cy="46882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3F638-D0B5-4ACD-B33C-3F342204FFD6}"/>
              </a:ext>
            </a:extLst>
          </p:cNvPr>
          <p:cNvSpPr/>
          <p:nvPr/>
        </p:nvSpPr>
        <p:spPr>
          <a:xfrm>
            <a:off x="3143951" y="5882020"/>
            <a:ext cx="590409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 크기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1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유닛 당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50cm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세로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100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유닛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46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391886" y="468201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리소스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0AE62-8793-412D-8A59-692DBC683F9C}"/>
              </a:ext>
            </a:extLst>
          </p:cNvPr>
          <p:cNvSpPr/>
          <p:nvPr/>
        </p:nvSpPr>
        <p:spPr>
          <a:xfrm>
            <a:off x="1237127" y="882934"/>
            <a:ext cx="64154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‘Funny Bear’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8DCB46-CCC6-4057-874D-5C74E7AB05C3}"/>
              </a:ext>
            </a:extLst>
          </p:cNvPr>
          <p:cNvSpPr/>
          <p:nvPr/>
        </p:nvSpPr>
        <p:spPr>
          <a:xfrm>
            <a:off x="3478652" y="5647342"/>
            <a:ext cx="523469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 컨셉에 맞는 아기자기한 디자인의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곰 캐릭터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FB19F32-43E7-4B2C-9876-15D79311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8" y="1594471"/>
            <a:ext cx="8894784" cy="38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리소스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1237127" y="882934"/>
            <a:ext cx="64154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‘Funny Bear’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0E000-9AFC-469A-9B96-8CFE537B59CB}"/>
              </a:ext>
            </a:extLst>
          </p:cNvPr>
          <p:cNvSpPr/>
          <p:nvPr/>
        </p:nvSpPr>
        <p:spPr>
          <a:xfrm>
            <a:off x="6667716" y="2574525"/>
            <a:ext cx="5190455" cy="234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단위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 당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50cm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캐릭터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세로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이동 속도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점프 높이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동작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IDLE,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WALK, RUN, ATTACK, JUMP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8C9E2C-1A4D-4445-8C67-0A8E92F8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56" y="1609120"/>
            <a:ext cx="4005049" cy="46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BE868A-A9A8-4CAD-B3BB-77F527E4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57" y="1609119"/>
            <a:ext cx="1157444" cy="46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리소스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933361" y="1177761"/>
            <a:ext cx="798677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배치할 오브젝트들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‘Low-Poly Simple Nature Pack’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A1FC5A29-6880-4FBD-B387-13BEE276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33" y="1992170"/>
            <a:ext cx="4963665" cy="3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4A8B5358-5B4E-4B12-9350-7DE8EDA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1" y="2005623"/>
            <a:ext cx="4943486" cy="32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B1698-337D-4EF1-9369-F7C935E4BFE6}"/>
              </a:ext>
            </a:extLst>
          </p:cNvPr>
          <p:cNvSpPr/>
          <p:nvPr/>
        </p:nvSpPr>
        <p:spPr>
          <a:xfrm>
            <a:off x="1041818" y="5680436"/>
            <a:ext cx="718778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 컨셉에 맞는 자연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풀숲 느낌의 오브젝트들을 </a:t>
            </a: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배치할 예정입니다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37005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1017</Words>
  <Application>Microsoft Office PowerPoint</Application>
  <PresentationFormat>와이드스크린</PresentationFormat>
  <Paragraphs>275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LG Smart UI Regular</vt:lpstr>
      <vt:lpstr>LG Smart UI Bold</vt:lpstr>
      <vt:lpstr>LG Smart UI SemiBold</vt:lpstr>
      <vt:lpstr>맑은 고딕</vt:lpstr>
      <vt:lpstr>Arial Black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소영</cp:lastModifiedBy>
  <cp:revision>17</cp:revision>
  <dcterms:created xsi:type="dcterms:W3CDTF">2021-02-07T03:50:43Z</dcterms:created>
  <dcterms:modified xsi:type="dcterms:W3CDTF">2021-11-26T04:20:43Z</dcterms:modified>
</cp:coreProperties>
</file>