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76" r:id="rId5"/>
    <p:sldId id="268" r:id="rId6"/>
    <p:sldId id="280" r:id="rId7"/>
    <p:sldId id="277" r:id="rId8"/>
    <p:sldId id="278" r:id="rId9"/>
    <p:sldId id="279" r:id="rId10"/>
    <p:sldId id="269" r:id="rId11"/>
    <p:sldId id="270" r:id="rId12"/>
    <p:sldId id="271" r:id="rId13"/>
    <p:sldId id="273" r:id="rId14"/>
    <p:sldId id="274" r:id="rId15"/>
    <p:sldId id="275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77-4678-B542-FC1D55E2753B}"/>
              </c:ext>
            </c:extLst>
          </c:dPt>
          <c:dPt>
            <c:idx val="1"/>
            <c:bubble3D val="0"/>
            <c:spPr>
              <a:solidFill>
                <a:srgbClr val="54B03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77-4678-B542-FC1D55E2753B}"/>
              </c:ext>
            </c:extLst>
          </c:dPt>
          <c:dPt>
            <c:idx val="2"/>
            <c:bubble3D val="0"/>
            <c:spPr>
              <a:solidFill>
                <a:srgbClr val="8CD07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77-4678-B542-FC1D55E2753B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77-4678-B542-FC1D55E2753B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77-4678-B542-FC1D55E2753B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77-4678-B542-FC1D55E27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8CD076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BA-4997-8C07-1204CFE4CD72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600" b="1">
                      <a:solidFill>
                        <a:srgbClr val="54B034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8BA-4997-8C07-1204CFE4CD72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4BC-42D4-B5A8-C02F01213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A-4997-8C07-1204CFE4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1651134640"/>
        <c:axId val="1651138448"/>
      </c:barChart>
      <c:catAx>
        <c:axId val="165113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1138448"/>
        <c:crosses val="autoZero"/>
        <c:auto val="1"/>
        <c:lblAlgn val="ctr"/>
        <c:lblOffset val="100"/>
        <c:noMultiLvlLbl val="0"/>
      </c:catAx>
      <c:valAx>
        <c:axId val="16511384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113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371623" y="2725445"/>
            <a:ext cx="217480" cy="97548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715393" y="2540159"/>
            <a:ext cx="5431132" cy="106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2021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종합설계기획안</a:t>
            </a:r>
            <a:endParaRPr lang="en-US" altLang="ko-KR" sz="4800" b="1" i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7C56-E72E-49EB-970E-F8E1BD533679}"/>
              </a:ext>
            </a:extLst>
          </p:cNvPr>
          <p:cNvSpPr/>
          <p:nvPr/>
        </p:nvSpPr>
        <p:spPr>
          <a:xfrm>
            <a:off x="8730232" y="5266434"/>
            <a:ext cx="314809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2018180009 </a:t>
            </a:r>
            <a:r>
              <a:rPr lang="ko-KR" altLang="en-US" kern="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김우찬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2018180019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박소영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2018182002 </a:t>
            </a:r>
            <a:r>
              <a:rPr lang="ko-KR" altLang="en-US" kern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고은비</a:t>
            </a:r>
            <a:endParaRPr lang="en-US" altLang="ko-KR" kern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8A3A7-CFC4-4139-A1A0-2DF08119EE0C}"/>
              </a:ext>
            </a:extLst>
          </p:cNvPr>
          <p:cNvSpPr txBox="1"/>
          <p:nvPr/>
        </p:nvSpPr>
        <p:spPr>
          <a:xfrm>
            <a:off x="6738959" y="253987"/>
            <a:ext cx="54530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이건 보고 </a:t>
            </a:r>
            <a:r>
              <a:rPr lang="ko-KR" altLang="en-US" sz="1400" dirty="0" err="1"/>
              <a:t>지워주세용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게임장르 및 컨셉 </a:t>
            </a:r>
            <a:r>
              <a:rPr lang="en-US" altLang="ko-KR" sz="1400" dirty="0"/>
              <a:t>– </a:t>
            </a:r>
            <a:r>
              <a:rPr lang="ko-KR" altLang="en-US" sz="1400" dirty="0"/>
              <a:t>어떤 장르의 게임인지 정도만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게임 소개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간단한 맵 구성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시점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리소스 소개</a:t>
            </a:r>
            <a:r>
              <a:rPr lang="en-US" altLang="ko-KR" sz="1400" dirty="0"/>
              <a:t>(</a:t>
            </a:r>
            <a:r>
              <a:rPr lang="ko-KR" altLang="en-US" sz="1400" dirty="0"/>
              <a:t>플레이어</a:t>
            </a:r>
            <a:r>
              <a:rPr lang="en-US" altLang="ko-KR" sz="1400" dirty="0"/>
              <a:t>, </a:t>
            </a:r>
            <a:r>
              <a:rPr lang="ko-KR" altLang="en-US" sz="1400" dirty="0"/>
              <a:t>맵</a:t>
            </a:r>
            <a:r>
              <a:rPr lang="en-US" altLang="ko-KR" sz="1400" dirty="0"/>
              <a:t>, </a:t>
            </a:r>
            <a:r>
              <a:rPr lang="ko-KR" altLang="en-US" sz="1400" dirty="0"/>
              <a:t>오브제</a:t>
            </a:r>
            <a:r>
              <a:rPr lang="en-US" altLang="ko-KR" sz="1400" dirty="0"/>
              <a:t>, </a:t>
            </a:r>
            <a:r>
              <a:rPr lang="ko-KR" altLang="en-US" sz="1400" dirty="0"/>
              <a:t>아이템 등</a:t>
            </a:r>
            <a:r>
              <a:rPr lang="en-US" altLang="ko-KR" sz="1400" dirty="0"/>
              <a:t>), </a:t>
            </a:r>
            <a:r>
              <a:rPr lang="ko-KR" altLang="en-US" sz="1400" dirty="0"/>
              <a:t>아이템 소개</a:t>
            </a:r>
            <a:r>
              <a:rPr lang="en-US" altLang="ko-KR" sz="1400" dirty="0"/>
              <a:t>, UI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게임 방법 </a:t>
            </a:r>
            <a:r>
              <a:rPr lang="en-US" altLang="ko-KR" sz="1400" dirty="0"/>
              <a:t>– </a:t>
            </a:r>
            <a:r>
              <a:rPr lang="ko-KR" altLang="en-US" sz="1400" dirty="0"/>
              <a:t>게임 룰</a:t>
            </a:r>
            <a:r>
              <a:rPr lang="en-US" altLang="ko-KR" sz="1400" dirty="0"/>
              <a:t>, </a:t>
            </a:r>
            <a:r>
              <a:rPr lang="ko-KR" altLang="en-US" sz="1400" dirty="0"/>
              <a:t>조작법</a:t>
            </a:r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타 게임과의 차별성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재미적</a:t>
            </a:r>
            <a:r>
              <a:rPr lang="ko-KR" altLang="en-US" sz="1400" dirty="0"/>
              <a:t> 요소</a:t>
            </a:r>
            <a:r>
              <a:rPr lang="en-US" altLang="ko-KR" sz="1400" dirty="0"/>
              <a:t>, </a:t>
            </a:r>
            <a:r>
              <a:rPr lang="ko-KR" altLang="en-US" sz="1400" dirty="0"/>
              <a:t>기술적 요소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개발 환경</a:t>
            </a:r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개인별 역할 분담</a:t>
            </a:r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연구 방향</a:t>
            </a:r>
          </a:p>
          <a:p>
            <a:r>
              <a:rPr lang="en-US" altLang="ko-KR" sz="1400" dirty="0"/>
              <a:t>8. </a:t>
            </a:r>
            <a:r>
              <a:rPr lang="ko-KR" altLang="en-US" sz="1400" dirty="0"/>
              <a:t>종합설계의 의의</a:t>
            </a:r>
            <a:r>
              <a:rPr lang="en-US" altLang="ko-KR" sz="1400" dirty="0"/>
              <a:t>, </a:t>
            </a:r>
            <a:r>
              <a:rPr lang="ko-KR" altLang="en-US" sz="1400" dirty="0"/>
              <a:t>이루고 싶은 것</a:t>
            </a:r>
            <a:r>
              <a:rPr lang="en-US" altLang="ko-KR" sz="1400" dirty="0"/>
              <a:t>, </a:t>
            </a:r>
            <a:r>
              <a:rPr lang="ko-KR" altLang="en-US" sz="1400" dirty="0"/>
              <a:t>집중 분야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213A7E7-E726-4E8E-8E49-8C2ED2CB7888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EE39CA-AA43-4F39-AC09-4C8C4B74CA32}"/>
              </a:ext>
            </a:extLst>
          </p:cNvPr>
          <p:cNvSpPr/>
          <p:nvPr/>
        </p:nvSpPr>
        <p:spPr>
          <a:xfrm>
            <a:off x="4614976" y="2375363"/>
            <a:ext cx="290987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방법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E432AB9-0AB7-44FD-9F30-8320CC3CDC35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2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2884880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11027" y="2437507"/>
            <a:ext cx="518938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600411" y="2854156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5B358345-55FB-4340-A400-25430E36B97F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0FA738-350C-4634-959F-38CCAB13D747}"/>
              </a:ext>
            </a:extLst>
          </p:cNvPr>
          <p:cNvSpPr/>
          <p:nvPr/>
        </p:nvSpPr>
        <p:spPr>
          <a:xfrm>
            <a:off x="4614976" y="2375363"/>
            <a:ext cx="2673591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48667D07-2711-48A4-AC6F-C87B29234401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098423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624570" y="2375363"/>
            <a:ext cx="494286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33884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3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109999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36146" y="2375363"/>
            <a:ext cx="273232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5016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2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3337773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802475" y="2375363"/>
            <a:ext cx="4703163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종합설계의 의의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30062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9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FC93A3-B31F-49EE-A929-EE0EBFA81E37}"/>
              </a:ext>
            </a:extLst>
          </p:cNvPr>
          <p:cNvGrpSpPr/>
          <p:nvPr/>
        </p:nvGrpSpPr>
        <p:grpSpPr>
          <a:xfrm>
            <a:off x="1987973" y="2379361"/>
            <a:ext cx="2846547" cy="1446846"/>
            <a:chOff x="1835573" y="2833386"/>
            <a:chExt cx="2846547" cy="144684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0B3018B-17A8-4B65-AE79-267DA2480B05}"/>
                </a:ext>
              </a:extLst>
            </p:cNvPr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오른쪽 대괄호 30">
              <a:extLst>
                <a:ext uri="{FF2B5EF4-FFF2-40B4-BE49-F238E27FC236}">
                  <a16:creationId xmlns:a16="http://schemas.microsoft.com/office/drawing/2014/main" id="{5404D204-2859-4061-AF9C-FE25CC0BBEA5}"/>
                </a:ext>
              </a:extLst>
            </p:cNvPr>
            <p:cNvSpPr/>
            <p:nvPr/>
          </p:nvSpPr>
          <p:spPr>
            <a:xfrm rot="16200000">
              <a:off x="2655614" y="2133535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346836-99BF-4564-B845-70E4C2FE445E}"/>
              </a:ext>
            </a:extLst>
          </p:cNvPr>
          <p:cNvSpPr/>
          <p:nvPr/>
        </p:nvSpPr>
        <p:spPr>
          <a:xfrm>
            <a:off x="2471888" y="3207204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8B44B3DA-C93D-4E95-B877-6CED67E54A1B}"/>
              </a:ext>
            </a:extLst>
          </p:cNvPr>
          <p:cNvSpPr>
            <a:spLocks/>
          </p:cNvSpPr>
          <p:nvPr/>
        </p:nvSpPr>
        <p:spPr bwMode="auto">
          <a:xfrm>
            <a:off x="8820145" y="28317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23">
            <a:extLst>
              <a:ext uri="{FF2B5EF4-FFF2-40B4-BE49-F238E27FC236}">
                <a16:creationId xmlns:a16="http://schemas.microsoft.com/office/drawing/2014/main" id="{C2759E9D-20A5-47FD-A3CA-63BB622B4B06}"/>
              </a:ext>
            </a:extLst>
          </p:cNvPr>
          <p:cNvSpPr>
            <a:spLocks/>
          </p:cNvSpPr>
          <p:nvPr/>
        </p:nvSpPr>
        <p:spPr bwMode="auto">
          <a:xfrm>
            <a:off x="6084637" y="49629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0A2E32E1-2D2F-4842-8116-04A56331A94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327393" y="28317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FAE82D7-E650-4068-B2E3-6DC2F9639DB9}"/>
              </a:ext>
            </a:extLst>
          </p:cNvPr>
          <p:cNvGrpSpPr/>
          <p:nvPr/>
        </p:nvGrpSpPr>
        <p:grpSpPr>
          <a:xfrm flipV="1">
            <a:off x="4743728" y="4023690"/>
            <a:ext cx="2846547" cy="1446846"/>
            <a:chOff x="2031517" y="2753557"/>
            <a:chExt cx="2846547" cy="144684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3CFB55-9651-4C1F-8EF3-619B8BFB7729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54B034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34DD7A02-C13E-43DD-9B5A-478D1DF4F0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rgbClr val="54B034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105DD5-422C-4F97-A5BD-463619A7E616}"/>
              </a:ext>
            </a:extLst>
          </p:cNvPr>
          <p:cNvSpPr/>
          <p:nvPr/>
        </p:nvSpPr>
        <p:spPr>
          <a:xfrm>
            <a:off x="5205403" y="3207203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03A9B2-9A47-4FA8-ABC5-1BB97A14B695}"/>
              </a:ext>
            </a:extLst>
          </p:cNvPr>
          <p:cNvGrpSpPr/>
          <p:nvPr/>
        </p:nvGrpSpPr>
        <p:grpSpPr>
          <a:xfrm>
            <a:off x="7455003" y="2379361"/>
            <a:ext cx="2846547" cy="1446846"/>
            <a:chOff x="7361229" y="2765671"/>
            <a:chExt cx="2846547" cy="1446846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C296E9A-FFDC-4E03-859A-B09AB6DEB050}"/>
                </a:ext>
              </a:extLst>
            </p:cNvPr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오른쪽 대괄호 41">
              <a:extLst>
                <a:ext uri="{FF2B5EF4-FFF2-40B4-BE49-F238E27FC236}">
                  <a16:creationId xmlns:a16="http://schemas.microsoft.com/office/drawing/2014/main" id="{5A00B23E-3933-4339-BD46-3D51916AA3D5}"/>
                </a:ext>
              </a:extLst>
            </p:cNvPr>
            <p:cNvSpPr/>
            <p:nvPr/>
          </p:nvSpPr>
          <p:spPr>
            <a:xfrm rot="16200000">
              <a:off x="8181270" y="2065820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chemeClr val="bg1">
                  <a:lumMod val="8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0C9F74-7E7C-4229-87F2-7C3AA54C975B}"/>
              </a:ext>
            </a:extLst>
          </p:cNvPr>
          <p:cNvSpPr/>
          <p:nvPr/>
        </p:nvSpPr>
        <p:spPr>
          <a:xfrm>
            <a:off x="7938918" y="3207202"/>
            <a:ext cx="1998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311610" y="979143"/>
            <a:ext cx="323324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5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311610" y="169949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3276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515243" y="1839657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9738" y="4471357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타원 24"/>
          <p:cNvSpPr/>
          <p:nvPr/>
        </p:nvSpPr>
        <p:spPr>
          <a:xfrm>
            <a:off x="2284499" y="2608914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Group 28"/>
          <p:cNvGrpSpPr>
            <a:grpSpLocks noChangeAspect="1"/>
          </p:cNvGrpSpPr>
          <p:nvPr/>
        </p:nvGrpSpPr>
        <p:grpSpPr bwMode="auto">
          <a:xfrm>
            <a:off x="2574230" y="2917734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5070703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85813" y="4475749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타원 45"/>
          <p:cNvSpPr/>
          <p:nvPr/>
        </p:nvSpPr>
        <p:spPr>
          <a:xfrm>
            <a:off x="5839959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637402" y="1874943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31897" y="4506643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타원 48"/>
          <p:cNvSpPr/>
          <p:nvPr/>
        </p:nvSpPr>
        <p:spPr>
          <a:xfrm>
            <a:off x="9406658" y="2644200"/>
            <a:ext cx="885371" cy="885371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auto">
          <a:xfrm>
            <a:off x="9707867" y="2966879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5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6160475" y="29143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8906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6B029E6-75AD-4282-8CAF-09B4130ADD89}"/>
              </a:ext>
            </a:extLst>
          </p:cNvPr>
          <p:cNvSpPr/>
          <p:nvPr/>
        </p:nvSpPr>
        <p:spPr>
          <a:xfrm>
            <a:off x="3812905" y="1863529"/>
            <a:ext cx="2465477" cy="21254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UP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906D699-4D8A-40F0-BB5D-AABC05DFD4D0}"/>
              </a:ext>
            </a:extLst>
          </p:cNvPr>
          <p:cNvSpPr/>
          <p:nvPr/>
        </p:nvSpPr>
        <p:spPr>
          <a:xfrm rot="10800000">
            <a:off x="6278382" y="3988940"/>
            <a:ext cx="1742983" cy="1502571"/>
          </a:xfrm>
          <a:prstGeom prst="triangl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/>
          <a:lstStyle/>
          <a:p>
            <a:pPr algn="ctr"/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445C9E-0606-416A-8459-0801628750F5}"/>
              </a:ext>
            </a:extLst>
          </p:cNvPr>
          <p:cNvSpPr/>
          <p:nvPr/>
        </p:nvSpPr>
        <p:spPr>
          <a:xfrm>
            <a:off x="6716902" y="4111070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DOWN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2EAA34-1A3B-4E97-B6A4-9E49A0434FBF}"/>
              </a:ext>
            </a:extLst>
          </p:cNvPr>
          <p:cNvCxnSpPr>
            <a:cxnSpLocks/>
          </p:cNvCxnSpPr>
          <p:nvPr/>
        </p:nvCxnSpPr>
        <p:spPr>
          <a:xfrm>
            <a:off x="2678382" y="3988940"/>
            <a:ext cx="72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72F5AD-2817-4DB9-9A87-7E089D21C20A}"/>
              </a:ext>
            </a:extLst>
          </p:cNvPr>
          <p:cNvSpPr/>
          <p:nvPr/>
        </p:nvSpPr>
        <p:spPr>
          <a:xfrm>
            <a:off x="8124656" y="4199629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80BC14-5971-4EB0-96CD-5124C811806C}"/>
              </a:ext>
            </a:extLst>
          </p:cNvPr>
          <p:cNvSpPr/>
          <p:nvPr/>
        </p:nvSpPr>
        <p:spPr>
          <a:xfrm>
            <a:off x="1328468" y="2366994"/>
            <a:ext cx="26881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43816" y="315892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8CD076"/>
                </a:solidFill>
              </a:rPr>
              <a:t>45</a:t>
            </a:r>
            <a:r>
              <a:rPr lang="en-US" altLang="ko-KR" sz="1600" b="1" dirty="0">
                <a:solidFill>
                  <a:srgbClr val="8CD07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rgbClr val="8CD076"/>
                </a:solidFill>
              </a:rPr>
              <a:t>CONTENTS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9586" y="417575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61453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차트 16"/>
          <p:cNvGraphicFramePr/>
          <p:nvPr/>
        </p:nvGraphicFramePr>
        <p:xfrm>
          <a:off x="-108802" y="165020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88441" y="328623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설명선 2(테두리 없음) 18"/>
          <p:cNvSpPr/>
          <p:nvPr/>
        </p:nvSpPr>
        <p:spPr>
          <a:xfrm flipH="1">
            <a:off x="608999" y="1635259"/>
            <a:ext cx="1438938" cy="448591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rgbClr val="54B034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kern="0" dirty="0">
                <a:solidFill>
                  <a:srgbClr val="54B034"/>
                </a:solidFill>
              </a:rPr>
              <a:t>Check Point</a:t>
            </a:r>
          </a:p>
        </p:txBody>
      </p:sp>
      <p:sp>
        <p:nvSpPr>
          <p:cNvPr id="23" name="원호 22"/>
          <p:cNvSpPr/>
          <p:nvPr/>
        </p:nvSpPr>
        <p:spPr>
          <a:xfrm>
            <a:off x="582519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8328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4581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원호 25"/>
          <p:cNvSpPr/>
          <p:nvPr/>
        </p:nvSpPr>
        <p:spPr>
          <a:xfrm>
            <a:off x="792106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79156" y="1937464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168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825195" y="5275607"/>
            <a:ext cx="4272459" cy="63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050" dirty="0">
                <a:solidFill>
                  <a:srgbClr val="78808D"/>
                </a:solidFill>
              </a:rPr>
              <a:t> 대한 내용을 적어요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PowerPoint is a computer program created by Microsoft Office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825195" y="4779448"/>
            <a:ext cx="1570537" cy="360000"/>
          </a:xfrm>
          <a:prstGeom prst="roundRect">
            <a:avLst>
              <a:gd name="adj" fmla="val 50000"/>
            </a:avLst>
          </a:prstGeom>
          <a:solidFill>
            <a:srgbClr val="8CD0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39" name="원호 38"/>
          <p:cNvSpPr/>
          <p:nvPr/>
        </p:nvSpPr>
        <p:spPr>
          <a:xfrm>
            <a:off x="9988491" y="1621651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8CD07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46582" y="1926511"/>
            <a:ext cx="111049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78808D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709113" y="3312865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89748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13662" y="1776375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장르 및 컨셉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34220" y="1776375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41530"/>
              </p:ext>
            </p:extLst>
          </p:nvPr>
        </p:nvGraphicFramePr>
        <p:xfrm>
          <a:off x="1301835" y="308177"/>
          <a:ext cx="1210546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09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55883" y="171397"/>
            <a:ext cx="702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목차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E3F117-0789-419D-8FA6-78247918775F}"/>
              </a:ext>
            </a:extLst>
          </p:cNvPr>
          <p:cNvSpPr/>
          <p:nvPr/>
        </p:nvSpPr>
        <p:spPr>
          <a:xfrm>
            <a:off x="2813662" y="2803193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E1F8C0-B119-4A16-831A-86FC3FE22613}"/>
              </a:ext>
            </a:extLst>
          </p:cNvPr>
          <p:cNvSpPr/>
          <p:nvPr/>
        </p:nvSpPr>
        <p:spPr>
          <a:xfrm>
            <a:off x="2034220" y="2803193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8DF115-7A0C-4ACF-845D-7923C5971CF8}"/>
              </a:ext>
            </a:extLst>
          </p:cNvPr>
          <p:cNvSpPr/>
          <p:nvPr/>
        </p:nvSpPr>
        <p:spPr>
          <a:xfrm>
            <a:off x="2813662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방법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09A76C6-73D3-45DC-B6E3-1C18D001B5B3}"/>
              </a:ext>
            </a:extLst>
          </p:cNvPr>
          <p:cNvSpPr/>
          <p:nvPr/>
        </p:nvSpPr>
        <p:spPr>
          <a:xfrm>
            <a:off x="2034220" y="3830011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F1CD-B396-4875-8B18-CB52C08C394D}"/>
              </a:ext>
            </a:extLst>
          </p:cNvPr>
          <p:cNvSpPr/>
          <p:nvPr/>
        </p:nvSpPr>
        <p:spPr>
          <a:xfrm>
            <a:off x="2813662" y="4856829"/>
            <a:ext cx="2209595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타 게임과의 차별성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6F65BF2-7EA5-4FE8-AF00-1089979C28C0}"/>
              </a:ext>
            </a:extLst>
          </p:cNvPr>
          <p:cNvSpPr/>
          <p:nvPr/>
        </p:nvSpPr>
        <p:spPr>
          <a:xfrm>
            <a:off x="2034220" y="4856829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38B068-A291-401F-9EAC-9E147521554E}"/>
              </a:ext>
            </a:extLst>
          </p:cNvPr>
          <p:cNvSpPr/>
          <p:nvPr/>
        </p:nvSpPr>
        <p:spPr>
          <a:xfrm>
            <a:off x="7421647" y="1776375"/>
            <a:ext cx="33716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FC3A49-F313-4B86-88E4-B54B5547200D}"/>
              </a:ext>
            </a:extLst>
          </p:cNvPr>
          <p:cNvSpPr/>
          <p:nvPr/>
        </p:nvSpPr>
        <p:spPr>
          <a:xfrm>
            <a:off x="6642205" y="1776375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0B4DFB-4101-44EE-96D8-195B95902E38}"/>
              </a:ext>
            </a:extLst>
          </p:cNvPr>
          <p:cNvSpPr/>
          <p:nvPr/>
        </p:nvSpPr>
        <p:spPr>
          <a:xfrm>
            <a:off x="7421647" y="2803193"/>
            <a:ext cx="3142780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개인별 역할 분담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B96EA-7478-4207-947B-05F9D01714FE}"/>
              </a:ext>
            </a:extLst>
          </p:cNvPr>
          <p:cNvSpPr/>
          <p:nvPr/>
        </p:nvSpPr>
        <p:spPr>
          <a:xfrm>
            <a:off x="6642205" y="2803193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807A1D-1CE5-49E2-A871-D1C18E225D64}"/>
              </a:ext>
            </a:extLst>
          </p:cNvPr>
          <p:cNvSpPr/>
          <p:nvPr/>
        </p:nvSpPr>
        <p:spPr>
          <a:xfrm>
            <a:off x="7421647" y="3830011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 방향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EA1AAB7-7818-4BC2-B133-73D4C747B455}"/>
              </a:ext>
            </a:extLst>
          </p:cNvPr>
          <p:cNvSpPr/>
          <p:nvPr/>
        </p:nvSpPr>
        <p:spPr>
          <a:xfrm>
            <a:off x="6642205" y="3830011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AA408-70F7-49A8-8AE7-78FD1BA98AC3}"/>
              </a:ext>
            </a:extLst>
          </p:cNvPr>
          <p:cNvSpPr/>
          <p:nvPr/>
        </p:nvSpPr>
        <p:spPr>
          <a:xfrm>
            <a:off x="7421647" y="4856829"/>
            <a:ext cx="2033546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종합설계의 의의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0A10298-4641-4F1D-B5FE-12FDBF10683B}"/>
              </a:ext>
            </a:extLst>
          </p:cNvPr>
          <p:cNvSpPr/>
          <p:nvPr/>
        </p:nvSpPr>
        <p:spPr>
          <a:xfrm>
            <a:off x="6642205" y="4856829"/>
            <a:ext cx="605493" cy="576103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926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77209" y="1490461"/>
          <a:ext cx="10680135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rgbClr val="78808D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rgbClr val="78808D"/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78808D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rgbClr val="78808D"/>
                          </a:solidFill>
                        </a:rPr>
                        <a:t>순위</a:t>
                      </a:r>
                      <a:endParaRPr lang="en-US" altLang="ko-KR" sz="1200" dirty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347668" y="5434416"/>
            <a:ext cx="7779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C0C7CE"/>
                </a:solidFill>
              </a:rPr>
              <a:t>Enjoy your stylish business and campus life with BIZCAM</a:t>
            </a:r>
            <a:endParaRPr lang="en-US" altLang="ko-KR" sz="1050" dirty="0">
              <a:solidFill>
                <a:srgbClr val="C0C7C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050" dirty="0">
                <a:solidFill>
                  <a:srgbClr val="C0C7CE"/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9" name="타원 28"/>
          <p:cNvSpPr/>
          <p:nvPr/>
        </p:nvSpPr>
        <p:spPr>
          <a:xfrm>
            <a:off x="969243" y="553119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74489" y="550761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1" name="타원 30"/>
          <p:cNvSpPr/>
          <p:nvPr/>
        </p:nvSpPr>
        <p:spPr>
          <a:xfrm>
            <a:off x="969243" y="5931246"/>
            <a:ext cx="180000" cy="180000"/>
          </a:xfrm>
          <a:prstGeom prst="ellipse">
            <a:avLst/>
          </a:prstGeom>
          <a:noFill/>
          <a:ln w="6350"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74489" y="5907660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2" name="양쪽 모서리가 둥근 사각형 41"/>
          <p:cNvSpPr/>
          <p:nvPr/>
        </p:nvSpPr>
        <p:spPr>
          <a:xfrm rot="16200000">
            <a:off x="407804" y="3452776"/>
            <a:ext cx="632153" cy="307849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check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77805" y="3290624"/>
            <a:ext cx="10676020" cy="632152"/>
          </a:xfrm>
          <a:prstGeom prst="rect">
            <a:avLst/>
          </a:prstGeom>
          <a:noFill/>
          <a:ln w="28575">
            <a:solidFill>
              <a:srgbClr val="54B0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409465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8" name="차트 57">
            <a:extLst>
              <a:ext uri="{FF2B5EF4-FFF2-40B4-BE49-F238E27FC236}">
                <a16:creationId xmlns:a16="http://schemas.microsoft.com/office/drawing/2014/main" id="{BAEF10B8-6702-4821-9CBE-C3BDF1AAA690}"/>
              </a:ext>
            </a:extLst>
          </p:cNvPr>
          <p:cNvGraphicFramePr/>
          <p:nvPr/>
        </p:nvGraphicFramePr>
        <p:xfrm>
          <a:off x="1149451" y="1187699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0203DFE-525B-4617-AABD-B8EE2C4FF509}"/>
              </a:ext>
            </a:extLst>
          </p:cNvPr>
          <p:cNvGraphicFramePr>
            <a:graphicFrameLocks noGrp="1"/>
          </p:cNvGraphicFramePr>
          <p:nvPr/>
        </p:nvGraphicFramePr>
        <p:xfrm>
          <a:off x="704476" y="5238464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74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월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35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799" y="70520"/>
            <a:ext cx="3855131" cy="69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137263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78599" y="2061904"/>
            <a:ext cx="2516714" cy="2516714"/>
          </a:xfrm>
          <a:prstGeom prst="ellipse">
            <a:avLst/>
          </a:prstGeom>
          <a:solidFill>
            <a:srgbClr val="54B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176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52</a:t>
            </a:r>
          </a:p>
        </p:txBody>
      </p:sp>
      <p:sp>
        <p:nvSpPr>
          <p:cNvPr id="8" name="타원 7"/>
          <p:cNvSpPr/>
          <p:nvPr/>
        </p:nvSpPr>
        <p:spPr>
          <a:xfrm>
            <a:off x="3250137" y="2061904"/>
            <a:ext cx="2516714" cy="2516714"/>
          </a:xfrm>
          <a:prstGeom prst="ellipse">
            <a:avLst/>
          </a:prstGeom>
          <a:solidFill>
            <a:srgbClr val="8CD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140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118</a:t>
            </a:r>
          </a:p>
        </p:txBody>
      </p:sp>
    </p:spTree>
    <p:extLst>
      <p:ext uri="{BB962C8B-B14F-4D97-AF65-F5344CB8AC3E}">
        <p14:creationId xmlns:p14="http://schemas.microsoft.com/office/powerpoint/2010/main" val="87748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294702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3473171" y="2375363"/>
            <a:ext cx="4942860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장르 및 컨셉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841603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16077"/>
              </p:ext>
            </p:extLst>
          </p:nvPr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장르 및 컨셉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CDC6B-1714-45FD-8837-918C84E3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89" y="1813780"/>
            <a:ext cx="6415133" cy="356276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790232-77BF-49AC-94A3-2E5666053848}"/>
              </a:ext>
            </a:extLst>
          </p:cNvPr>
          <p:cNvSpPr/>
          <p:nvPr/>
        </p:nvSpPr>
        <p:spPr>
          <a:xfrm>
            <a:off x="2048290" y="5347547"/>
            <a:ext cx="4317730" cy="456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게임공학과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2019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졸업작품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[Freeze!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Bomb!]</a:t>
            </a: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183C04-CFBE-4A14-9B0F-ECBF910B4085}"/>
              </a:ext>
            </a:extLst>
          </p:cNvPr>
          <p:cNvSpPr/>
          <p:nvPr/>
        </p:nvSpPr>
        <p:spPr>
          <a:xfrm>
            <a:off x="999589" y="1234159"/>
            <a:ext cx="290987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유사 게임 스크린샷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F1A75-3E9B-4120-A510-D1B6465DB0E8}"/>
              </a:ext>
            </a:extLst>
          </p:cNvPr>
          <p:cNvSpPr/>
          <p:nvPr/>
        </p:nvSpPr>
        <p:spPr>
          <a:xfrm>
            <a:off x="7964368" y="1920312"/>
            <a:ext cx="2878077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장르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술래잡기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서바이벌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시점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인칭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6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4065610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4614976" y="2375363"/>
            <a:ext cx="2909874" cy="1183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solidFill>
                  <a:srgbClr val="54B034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게임 소개</a:t>
            </a:r>
            <a:endParaRPr lang="en-US" altLang="ko-KR" sz="5400" b="1" kern="0" dirty="0">
              <a:solidFill>
                <a:prstClr val="black">
                  <a:lumMod val="65000"/>
                  <a:lumOff val="3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434AA11-7339-4035-A3DC-D48E716BFFE4}"/>
              </a:ext>
            </a:extLst>
          </p:cNvPr>
          <p:cNvSpPr/>
          <p:nvPr/>
        </p:nvSpPr>
        <p:spPr>
          <a:xfrm rot="10800000">
            <a:off x="7468214" y="2792012"/>
            <a:ext cx="279623" cy="654744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84F3-8503-4023-80A0-A68C2F5EE94C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장르 및 컨셉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EF1A75-3E9B-4120-A510-D1B6465DB0E8}"/>
              </a:ext>
            </a:extLst>
          </p:cNvPr>
          <p:cNvSpPr/>
          <p:nvPr/>
        </p:nvSpPr>
        <p:spPr>
          <a:xfrm>
            <a:off x="2016329" y="1591839"/>
            <a:ext cx="9292647" cy="234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단위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 당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50cm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100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세로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100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캐릭터 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세로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이동속도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10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/s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점프높이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유닛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22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캐릭터 소개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BC9C23-AFC9-4B55-A024-2C034E19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7" y="1515952"/>
            <a:ext cx="4508528" cy="3826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4A9A60-05DC-446F-9D3A-49E43ED4A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99" y="1515952"/>
            <a:ext cx="4586774" cy="38260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0AE62-8793-412D-8A59-692DBC683F9C}"/>
              </a:ext>
            </a:extLst>
          </p:cNvPr>
          <p:cNvSpPr/>
          <p:nvPr/>
        </p:nvSpPr>
        <p:spPr>
          <a:xfrm>
            <a:off x="1237127" y="882934"/>
            <a:ext cx="64154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 캐릭터 모델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‘Yippy Kawaii’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8DCB46-CCC6-4057-874D-5C74E7AB05C3}"/>
              </a:ext>
            </a:extLst>
          </p:cNvPr>
          <p:cNvSpPr/>
          <p:nvPr/>
        </p:nvSpPr>
        <p:spPr>
          <a:xfrm>
            <a:off x="1237127" y="5425400"/>
            <a:ext cx="5234694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게임 컨셉에 맞는 아기자기한 디자인의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캐릭터</a:t>
            </a:r>
            <a:endParaRPr lang="en-US" altLang="ko-KR" sz="2000" b="1" kern="0" dirty="0">
              <a:solidFill>
                <a:schemeClr val="accent6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종류의 캐릭터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고양이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곰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토끼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79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캐릭터 소개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2FD958-D9C3-468C-91EA-480742B2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4" y="1594471"/>
            <a:ext cx="5707899" cy="44512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9FF40-E6BF-40A1-AE90-2AFDEA932DC1}"/>
              </a:ext>
            </a:extLst>
          </p:cNvPr>
          <p:cNvSpPr/>
          <p:nvPr/>
        </p:nvSpPr>
        <p:spPr>
          <a:xfrm>
            <a:off x="1237127" y="882934"/>
            <a:ext cx="6415424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플레이어 캐릭터 모델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‘Yippy Kawaii’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E0E000-9AFC-469A-9B96-8CFE537B59CB}"/>
              </a:ext>
            </a:extLst>
          </p:cNvPr>
          <p:cNvSpPr/>
          <p:nvPr/>
        </p:nvSpPr>
        <p:spPr>
          <a:xfrm>
            <a:off x="6965532" y="2574525"/>
            <a:ext cx="5102180" cy="1881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캐릭터 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유니티 기준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(80, 80, 80)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이동 속도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시속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20km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점프 높이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동작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IDLE,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WALK, RUN, ATTACK, JUMP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33696-5B56-447D-872A-8905DFF87F5A}"/>
              </a:ext>
            </a:extLst>
          </p:cNvPr>
          <p:cNvSpPr txBox="1"/>
          <p:nvPr/>
        </p:nvSpPr>
        <p:spPr>
          <a:xfrm>
            <a:off x="7961147" y="1277679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단위를 정하고</a:t>
            </a:r>
            <a:endParaRPr lang="en-US" altLang="ko-KR" dirty="0"/>
          </a:p>
          <a:p>
            <a:r>
              <a:rPr lang="ko-KR" altLang="en-US" dirty="0"/>
              <a:t>유닛으로 </a:t>
            </a:r>
            <a:r>
              <a:rPr lang="ko-KR" altLang="en-US" dirty="0" err="1"/>
              <a:t>해야할듯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단위</a:t>
            </a:r>
            <a:r>
              <a:rPr lang="en-US" altLang="ko-KR" dirty="0"/>
              <a:t>: 1</a:t>
            </a:r>
            <a:r>
              <a:rPr lang="ko-KR" altLang="en-US" dirty="0"/>
              <a:t>유닛 당 </a:t>
            </a:r>
            <a:r>
              <a:rPr lang="en-US" altLang="ko-KR" dirty="0"/>
              <a:t>50cm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81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49943" y="474453"/>
            <a:ext cx="11408228" cy="6081622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/>
        </p:nvGraphicFramePr>
        <p:xfrm>
          <a:off x="1301835" y="308177"/>
          <a:ext cx="1876370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">
                  <a:extLst>
                    <a:ext uri="{9D8B030D-6E8A-4147-A177-3AD203B41FA5}">
                      <a16:colId xmlns:a16="http://schemas.microsoft.com/office/drawing/2014/main" val="1604971085"/>
                    </a:ext>
                  </a:extLst>
                </a:gridCol>
                <a:gridCol w="170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508758" y="171397"/>
            <a:ext cx="1462523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캐릭터 소개</a:t>
            </a:r>
            <a:endParaRPr lang="en-US" altLang="ko-KR" sz="600" kern="0" dirty="0">
              <a:solidFill>
                <a:prstClr val="black">
                  <a:lumMod val="75000"/>
                  <a:lumOff val="25000"/>
                </a:prst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9FF40-E6BF-40A1-AE90-2AFDEA932DC1}"/>
              </a:ext>
            </a:extLst>
          </p:cNvPr>
          <p:cNvSpPr/>
          <p:nvPr/>
        </p:nvSpPr>
        <p:spPr>
          <a:xfrm>
            <a:off x="933361" y="1141250"/>
            <a:ext cx="798677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 err="1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맵에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배치할 오브젝트들 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Asset Store ‘Low-Poly Simple Nature Pack’</a:t>
            </a:r>
          </a:p>
        </p:txBody>
      </p:sp>
      <p:pic>
        <p:nvPicPr>
          <p:cNvPr id="13" name="Picture 2" descr="screenshot">
            <a:extLst>
              <a:ext uri="{FF2B5EF4-FFF2-40B4-BE49-F238E27FC236}">
                <a16:creationId xmlns:a16="http://schemas.microsoft.com/office/drawing/2014/main" id="{A1FC5A29-6880-4FBD-B387-13BEE276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33" y="1992170"/>
            <a:ext cx="4963665" cy="33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reenshot">
            <a:extLst>
              <a:ext uri="{FF2B5EF4-FFF2-40B4-BE49-F238E27FC236}">
                <a16:creationId xmlns:a16="http://schemas.microsoft.com/office/drawing/2014/main" id="{4A8B5358-5B4E-4B12-9350-7DE8EDA3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61" y="2005623"/>
            <a:ext cx="4943486" cy="32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2B1698-337D-4EF1-9369-F7C935E4BFE6}"/>
              </a:ext>
            </a:extLst>
          </p:cNvPr>
          <p:cNvSpPr/>
          <p:nvPr/>
        </p:nvSpPr>
        <p:spPr>
          <a:xfrm>
            <a:off x="1041818" y="5680436"/>
            <a:ext cx="7187782" cy="49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 컨셉에 맞는 자연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풀숲 느낌의 오브젝트들을 </a:t>
            </a:r>
            <a:r>
              <a:rPr lang="ko-KR" altLang="en-US" sz="2000" b="1" kern="0" dirty="0" err="1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맵에</a:t>
            </a:r>
            <a:r>
              <a:rPr lang="ko-KR" altLang="en-US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배치할 예정입니다</a:t>
            </a:r>
            <a:r>
              <a:rPr lang="en-US" altLang="ko-KR" sz="2000" b="1" kern="0" dirty="0">
                <a:solidFill>
                  <a:schemeClr val="accent6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37005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807</Words>
  <Application>Microsoft Office PowerPoint</Application>
  <PresentationFormat>와이드스크린</PresentationFormat>
  <Paragraphs>193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LG Smart UI Bold</vt:lpstr>
      <vt:lpstr>LG Smart UI Regular</vt:lpstr>
      <vt:lpstr>LG Smart UI SemiBold</vt:lpstr>
      <vt:lpstr>맑은 고딕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소영</cp:lastModifiedBy>
  <cp:revision>5</cp:revision>
  <dcterms:created xsi:type="dcterms:W3CDTF">2021-02-07T03:50:43Z</dcterms:created>
  <dcterms:modified xsi:type="dcterms:W3CDTF">2021-11-23T09:01:31Z</dcterms:modified>
</cp:coreProperties>
</file>