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3" r:id="rId9"/>
    <p:sldId id="274" r:id="rId10"/>
    <p:sldId id="275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12192000" cy="6858000"/>
  <p:notesSz cx="6858000" cy="9144000"/>
  <p:embeddedFontLst>
    <p:embeddedFont>
      <p:font typeface="LG Smart UI Bold" panose="020B0800000101010101" pitchFamily="50" charset="-127"/>
      <p:bold r:id="rId19"/>
    </p:embeddedFont>
    <p:embeddedFont>
      <p:font typeface="LG Smart UI Regular" panose="020B050000010101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8465104684964"/>
          <c:y val="4.9927771272187976E-2"/>
          <c:w val="0.6304003485900358"/>
          <c:h val="0.906662878796627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77-4678-B542-FC1D55E2753B}"/>
              </c:ext>
            </c:extLst>
          </c:dPt>
          <c:dPt>
            <c:idx val="1"/>
            <c:bubble3D val="0"/>
            <c:spPr>
              <a:solidFill>
                <a:srgbClr val="54B03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77-4678-B542-FC1D55E2753B}"/>
              </c:ext>
            </c:extLst>
          </c:dPt>
          <c:dPt>
            <c:idx val="2"/>
            <c:bubble3D val="0"/>
            <c:spPr>
              <a:solidFill>
                <a:srgbClr val="8CD07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77-4678-B542-FC1D55E2753B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77-4678-B542-FC1D55E2753B}"/>
              </c:ext>
            </c:extLst>
          </c:dPt>
          <c:dPt>
            <c:idx val="4"/>
            <c:bubble3D val="0"/>
            <c:spPr>
              <a:noFill/>
              <a:ln w="19050">
                <a:solidFill>
                  <a:schemeClr val="bg1">
                    <a:lumMod val="85000"/>
                  </a:schemeClr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77-4678-B542-FC1D55E2753B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377-4678-B542-FC1D55E27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8CD076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BA-4997-8C07-1204CFE4CD72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600" b="1">
                      <a:solidFill>
                        <a:srgbClr val="54B034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8BA-4997-8C07-1204CFE4CD72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4BC-42D4-B5A8-C02F01213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BA-4997-8C07-1204CFE4CD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1651134640"/>
        <c:axId val="1651138448"/>
      </c:barChart>
      <c:catAx>
        <c:axId val="165113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51138448"/>
        <c:crosses val="autoZero"/>
        <c:auto val="1"/>
        <c:lblAlgn val="ctr"/>
        <c:lblOffset val="100"/>
        <c:noMultiLvlLbl val="0"/>
      </c:catAx>
      <c:valAx>
        <c:axId val="16511384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5113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5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1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4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5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6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2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0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5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1371623" y="2725445"/>
            <a:ext cx="217480" cy="97548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715393" y="2540159"/>
            <a:ext cx="5431132" cy="1062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2021</a:t>
            </a: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ko-KR" altLang="en-US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종합설계기획안</a:t>
            </a:r>
            <a:endParaRPr lang="en-US" altLang="ko-KR" sz="4800" b="1" i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637C56-E72E-49EB-970E-F8E1BD533679}"/>
              </a:ext>
            </a:extLst>
          </p:cNvPr>
          <p:cNvSpPr/>
          <p:nvPr/>
        </p:nvSpPr>
        <p:spPr>
          <a:xfrm>
            <a:off x="8730232" y="5266434"/>
            <a:ext cx="3148091" cy="1287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게임공학과 </a:t>
            </a:r>
            <a:r>
              <a:rPr lang="en-US" altLang="ko-KR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2018180009 </a:t>
            </a:r>
            <a:r>
              <a:rPr lang="ko-KR" altLang="en-US" kern="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김우찬</a:t>
            </a:r>
            <a:endParaRPr lang="en-US" altLang="ko-KR" kern="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게임공학과 </a:t>
            </a:r>
            <a:r>
              <a:rPr lang="en-US" altLang="ko-KR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2018180019 </a:t>
            </a: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박소영</a:t>
            </a:r>
            <a:endParaRPr lang="en-US" altLang="ko-KR" kern="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게임공학과 </a:t>
            </a:r>
            <a:r>
              <a:rPr lang="en-US" altLang="ko-KR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2018182002 </a:t>
            </a: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고은비</a:t>
            </a:r>
            <a:endParaRPr lang="en-US" altLang="ko-KR" kern="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8A3A7-CFC4-4139-A1A0-2DF08119EE0C}"/>
              </a:ext>
            </a:extLst>
          </p:cNvPr>
          <p:cNvSpPr txBox="1"/>
          <p:nvPr/>
        </p:nvSpPr>
        <p:spPr>
          <a:xfrm>
            <a:off x="6985769" y="320087"/>
            <a:ext cx="54530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이건 보고 </a:t>
            </a:r>
            <a:r>
              <a:rPr lang="ko-KR" altLang="en-US" sz="1400" dirty="0" err="1"/>
              <a:t>지워주세용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ko-KR" altLang="en-US" sz="1400" dirty="0"/>
              <a:t>게임장르 및 컨셉 </a:t>
            </a:r>
            <a:r>
              <a:rPr lang="en-US" altLang="ko-KR" sz="1400" dirty="0"/>
              <a:t>– </a:t>
            </a:r>
            <a:r>
              <a:rPr lang="ko-KR" altLang="en-US" sz="1400" dirty="0"/>
              <a:t>어떤 장르의 게임인지 정도만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게임 소개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간단한 맵 구성 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시점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리소스 소개</a:t>
            </a:r>
            <a:r>
              <a:rPr lang="en-US" altLang="ko-KR" sz="1400" dirty="0"/>
              <a:t>(</a:t>
            </a:r>
            <a:r>
              <a:rPr lang="ko-KR" altLang="en-US" sz="1400" dirty="0"/>
              <a:t>플레이어</a:t>
            </a:r>
            <a:r>
              <a:rPr lang="en-US" altLang="ko-KR" sz="1400" dirty="0"/>
              <a:t>, </a:t>
            </a:r>
            <a:r>
              <a:rPr lang="ko-KR" altLang="en-US" sz="1400" dirty="0"/>
              <a:t>맵</a:t>
            </a:r>
            <a:r>
              <a:rPr lang="en-US" altLang="ko-KR" sz="1400" dirty="0"/>
              <a:t>, </a:t>
            </a:r>
            <a:r>
              <a:rPr lang="ko-KR" altLang="en-US" sz="1400" dirty="0"/>
              <a:t>오브제</a:t>
            </a:r>
            <a:r>
              <a:rPr lang="en-US" altLang="ko-KR" sz="1400" dirty="0"/>
              <a:t>, </a:t>
            </a:r>
            <a:r>
              <a:rPr lang="ko-KR" altLang="en-US" sz="1400" dirty="0"/>
              <a:t>아이템 등</a:t>
            </a:r>
            <a:r>
              <a:rPr lang="en-US" altLang="ko-KR" sz="1400" dirty="0"/>
              <a:t>), </a:t>
            </a:r>
            <a:r>
              <a:rPr lang="ko-KR" altLang="en-US" sz="1400" dirty="0"/>
              <a:t>아이템 소개</a:t>
            </a:r>
            <a:r>
              <a:rPr lang="en-US" altLang="ko-KR" sz="1400" dirty="0"/>
              <a:t>, UI</a:t>
            </a:r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게임 방법 </a:t>
            </a:r>
            <a:r>
              <a:rPr lang="en-US" altLang="ko-KR" sz="1400" dirty="0"/>
              <a:t>– </a:t>
            </a:r>
            <a:r>
              <a:rPr lang="ko-KR" altLang="en-US" sz="1400" dirty="0"/>
              <a:t>게임 룰</a:t>
            </a:r>
            <a:r>
              <a:rPr lang="en-US" altLang="ko-KR" sz="1400" dirty="0"/>
              <a:t>, </a:t>
            </a:r>
            <a:r>
              <a:rPr lang="ko-KR" altLang="en-US" sz="1400" dirty="0"/>
              <a:t>조작법</a:t>
            </a:r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타 게임과의 차별성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재미적</a:t>
            </a:r>
            <a:r>
              <a:rPr lang="ko-KR" altLang="en-US" sz="1400" dirty="0"/>
              <a:t> 요소</a:t>
            </a:r>
            <a:r>
              <a:rPr lang="en-US" altLang="ko-KR" sz="1400" dirty="0"/>
              <a:t>, </a:t>
            </a:r>
            <a:r>
              <a:rPr lang="ko-KR" altLang="en-US" sz="1400" dirty="0"/>
              <a:t>기술적 요소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개발 환경</a:t>
            </a:r>
          </a:p>
          <a:p>
            <a:r>
              <a:rPr lang="en-US" altLang="ko-KR" sz="1400" dirty="0"/>
              <a:t>6. </a:t>
            </a:r>
            <a:r>
              <a:rPr lang="ko-KR" altLang="en-US" sz="1400" dirty="0"/>
              <a:t>개인별 역할 분담</a:t>
            </a:r>
          </a:p>
          <a:p>
            <a:r>
              <a:rPr lang="en-US" altLang="ko-KR" sz="1400" dirty="0"/>
              <a:t>7. </a:t>
            </a:r>
            <a:r>
              <a:rPr lang="ko-KR" altLang="en-US" sz="1400" dirty="0"/>
              <a:t>연구 방향</a:t>
            </a:r>
          </a:p>
          <a:p>
            <a:r>
              <a:rPr lang="en-US" altLang="ko-KR" sz="1400" dirty="0"/>
              <a:t>8. </a:t>
            </a:r>
            <a:r>
              <a:rPr lang="ko-KR" altLang="en-US" sz="1400" dirty="0"/>
              <a:t>종합설계의 의의</a:t>
            </a:r>
            <a:r>
              <a:rPr lang="en-US" altLang="ko-KR" sz="1400" dirty="0"/>
              <a:t>, </a:t>
            </a:r>
            <a:r>
              <a:rPr lang="ko-KR" altLang="en-US" sz="1400" dirty="0"/>
              <a:t>이루고 싶은 것</a:t>
            </a:r>
            <a:r>
              <a:rPr lang="en-US" altLang="ko-KR" sz="1400" dirty="0"/>
              <a:t>, </a:t>
            </a:r>
            <a:r>
              <a:rPr lang="ko-KR" altLang="en-US" sz="1400" dirty="0"/>
              <a:t>집중 분야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1268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3337773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802475" y="2375363"/>
            <a:ext cx="4703163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종합설계의 의의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830062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9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AFC93A3-B31F-49EE-A929-EE0EBFA81E37}"/>
              </a:ext>
            </a:extLst>
          </p:cNvPr>
          <p:cNvGrpSpPr/>
          <p:nvPr/>
        </p:nvGrpSpPr>
        <p:grpSpPr>
          <a:xfrm>
            <a:off x="1987973" y="2379361"/>
            <a:ext cx="2846547" cy="1446846"/>
            <a:chOff x="1835573" y="2833386"/>
            <a:chExt cx="2846547" cy="144684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0B3018B-17A8-4B65-AE79-267DA2480B05}"/>
                </a:ext>
              </a:extLst>
            </p:cNvPr>
            <p:cNvSpPr/>
            <p:nvPr/>
          </p:nvSpPr>
          <p:spPr>
            <a:xfrm>
              <a:off x="1835573" y="4039850"/>
              <a:ext cx="240382" cy="240382"/>
            </a:xfrm>
            <a:prstGeom prst="ellipse">
              <a:avLst/>
            </a:prstGeom>
            <a:solidFill>
              <a:srgbClr val="54B034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오른쪽 대괄호 30">
              <a:extLst>
                <a:ext uri="{FF2B5EF4-FFF2-40B4-BE49-F238E27FC236}">
                  <a16:creationId xmlns:a16="http://schemas.microsoft.com/office/drawing/2014/main" id="{5404D204-2859-4061-AF9C-FE25CC0BBEA5}"/>
                </a:ext>
              </a:extLst>
            </p:cNvPr>
            <p:cNvSpPr/>
            <p:nvPr/>
          </p:nvSpPr>
          <p:spPr>
            <a:xfrm rot="16200000">
              <a:off x="2655614" y="2133535"/>
              <a:ext cx="1326655" cy="2726357"/>
            </a:xfrm>
            <a:prstGeom prst="rightBracket">
              <a:avLst>
                <a:gd name="adj" fmla="val 102753"/>
              </a:avLst>
            </a:prstGeom>
            <a:ln w="19050">
              <a:solidFill>
                <a:srgbClr val="54B034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346836-99BF-4564-B845-70E4C2FE445E}"/>
              </a:ext>
            </a:extLst>
          </p:cNvPr>
          <p:cNvSpPr/>
          <p:nvPr/>
        </p:nvSpPr>
        <p:spPr>
          <a:xfrm>
            <a:off x="2471888" y="3207204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8B44B3DA-C93D-4E95-B877-6CED67E54A1B}"/>
              </a:ext>
            </a:extLst>
          </p:cNvPr>
          <p:cNvSpPr>
            <a:spLocks/>
          </p:cNvSpPr>
          <p:nvPr/>
        </p:nvSpPr>
        <p:spPr bwMode="auto">
          <a:xfrm>
            <a:off x="8820145" y="2831765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23">
            <a:extLst>
              <a:ext uri="{FF2B5EF4-FFF2-40B4-BE49-F238E27FC236}">
                <a16:creationId xmlns:a16="http://schemas.microsoft.com/office/drawing/2014/main" id="{C2759E9D-20A5-47FD-A3CA-63BB622B4B06}"/>
              </a:ext>
            </a:extLst>
          </p:cNvPr>
          <p:cNvSpPr>
            <a:spLocks/>
          </p:cNvSpPr>
          <p:nvPr/>
        </p:nvSpPr>
        <p:spPr bwMode="auto">
          <a:xfrm>
            <a:off x="6084637" y="4962904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0A2E32E1-2D2F-4842-8116-04A56331A945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327393" y="2831765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FAE82D7-E650-4068-B2E3-6DC2F9639DB9}"/>
              </a:ext>
            </a:extLst>
          </p:cNvPr>
          <p:cNvGrpSpPr/>
          <p:nvPr/>
        </p:nvGrpSpPr>
        <p:grpSpPr>
          <a:xfrm flipV="1">
            <a:off x="4743728" y="4023690"/>
            <a:ext cx="2846547" cy="1446846"/>
            <a:chOff x="2031517" y="2753557"/>
            <a:chExt cx="2846547" cy="144684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C3CFB55-9651-4C1F-8EF3-619B8BFB7729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54B034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오른쪽 대괄호 37">
              <a:extLst>
                <a:ext uri="{FF2B5EF4-FFF2-40B4-BE49-F238E27FC236}">
                  <a16:creationId xmlns:a16="http://schemas.microsoft.com/office/drawing/2014/main" id="{34DD7A02-C13E-43DD-9B5A-478D1DF4F0BB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102753"/>
              </a:avLst>
            </a:prstGeom>
            <a:ln w="19050">
              <a:solidFill>
                <a:srgbClr val="54B034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F105DD5-422C-4F97-A5BD-463619A7E616}"/>
              </a:ext>
            </a:extLst>
          </p:cNvPr>
          <p:cNvSpPr/>
          <p:nvPr/>
        </p:nvSpPr>
        <p:spPr>
          <a:xfrm>
            <a:off x="5205403" y="3207203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03A9B2-9A47-4FA8-ABC5-1BB97A14B695}"/>
              </a:ext>
            </a:extLst>
          </p:cNvPr>
          <p:cNvGrpSpPr/>
          <p:nvPr/>
        </p:nvGrpSpPr>
        <p:grpSpPr>
          <a:xfrm>
            <a:off x="7455003" y="2379361"/>
            <a:ext cx="2846547" cy="1446846"/>
            <a:chOff x="7361229" y="2765671"/>
            <a:chExt cx="2846547" cy="1446846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C296E9A-FFDC-4E03-859A-B09AB6DEB050}"/>
                </a:ext>
              </a:extLst>
            </p:cNvPr>
            <p:cNvSpPr/>
            <p:nvPr/>
          </p:nvSpPr>
          <p:spPr>
            <a:xfrm>
              <a:off x="7361229" y="3972135"/>
              <a:ext cx="240382" cy="240382"/>
            </a:xfrm>
            <a:prstGeom prst="ellipse">
              <a:avLst/>
            </a:prstGeom>
            <a:solidFill>
              <a:schemeClr val="bg1">
                <a:lumMod val="85000"/>
                <a:alpha val="6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오른쪽 대괄호 41">
              <a:extLst>
                <a:ext uri="{FF2B5EF4-FFF2-40B4-BE49-F238E27FC236}">
                  <a16:creationId xmlns:a16="http://schemas.microsoft.com/office/drawing/2014/main" id="{5A00B23E-3933-4339-BD46-3D51916AA3D5}"/>
                </a:ext>
              </a:extLst>
            </p:cNvPr>
            <p:cNvSpPr/>
            <p:nvPr/>
          </p:nvSpPr>
          <p:spPr>
            <a:xfrm rot="16200000">
              <a:off x="8181270" y="2065820"/>
              <a:ext cx="1326655" cy="2726357"/>
            </a:xfrm>
            <a:prstGeom prst="rightBracket">
              <a:avLst>
                <a:gd name="adj" fmla="val 102753"/>
              </a:avLst>
            </a:prstGeom>
            <a:ln w="19050">
              <a:solidFill>
                <a:schemeClr val="bg1">
                  <a:lumMod val="85000"/>
                </a:schemeClr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0C9F74-7E7C-4229-87F2-7C3AA54C975B}"/>
              </a:ext>
            </a:extLst>
          </p:cNvPr>
          <p:cNvSpPr/>
          <p:nvPr/>
        </p:nvSpPr>
        <p:spPr>
          <a:xfrm>
            <a:off x="7938918" y="3207202"/>
            <a:ext cx="1998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311610" y="979143"/>
            <a:ext cx="3233243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45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8311610" y="1699498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8CD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332766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515243" y="1839657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09738" y="4471357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타원 24"/>
          <p:cNvSpPr/>
          <p:nvPr/>
        </p:nvSpPr>
        <p:spPr>
          <a:xfrm>
            <a:off x="2284499" y="2608914"/>
            <a:ext cx="885371" cy="885371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Group 28"/>
          <p:cNvGrpSpPr>
            <a:grpSpLocks noChangeAspect="1"/>
          </p:cNvGrpSpPr>
          <p:nvPr/>
        </p:nvGrpSpPr>
        <p:grpSpPr bwMode="auto">
          <a:xfrm>
            <a:off x="2574230" y="2917734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5070703" y="1874943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85813" y="4475749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타원 45"/>
          <p:cNvSpPr/>
          <p:nvPr/>
        </p:nvSpPr>
        <p:spPr>
          <a:xfrm>
            <a:off x="5839959" y="2644200"/>
            <a:ext cx="885371" cy="885371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637402" y="1874943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531897" y="4506643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9" name="타원 48"/>
          <p:cNvSpPr/>
          <p:nvPr/>
        </p:nvSpPr>
        <p:spPr>
          <a:xfrm>
            <a:off x="9406658" y="2644200"/>
            <a:ext cx="885371" cy="885371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0" name="Group 14"/>
          <p:cNvGrpSpPr>
            <a:grpSpLocks noChangeAspect="1"/>
          </p:cNvGrpSpPr>
          <p:nvPr/>
        </p:nvGrpSpPr>
        <p:grpSpPr bwMode="auto">
          <a:xfrm>
            <a:off x="9707867" y="2966879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6160475" y="2914310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408906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96B029E6-75AD-4282-8CAF-09B4130ADD89}"/>
              </a:ext>
            </a:extLst>
          </p:cNvPr>
          <p:cNvSpPr/>
          <p:nvPr/>
        </p:nvSpPr>
        <p:spPr>
          <a:xfrm>
            <a:off x="3812905" y="1863529"/>
            <a:ext cx="2465477" cy="212541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UP</a:t>
            </a:r>
            <a:endParaRPr lang="ko-KR" altLang="en-US" sz="3600" b="1" dirty="0">
              <a:solidFill>
                <a:prstClr val="white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A906D699-4D8A-40F0-BB5D-AABC05DFD4D0}"/>
              </a:ext>
            </a:extLst>
          </p:cNvPr>
          <p:cNvSpPr/>
          <p:nvPr/>
        </p:nvSpPr>
        <p:spPr>
          <a:xfrm rot="10800000">
            <a:off x="6278382" y="3988940"/>
            <a:ext cx="1742983" cy="1502571"/>
          </a:xfrm>
          <a:prstGeom prst="triangl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t"/>
          <a:lstStyle/>
          <a:p>
            <a:pPr algn="ctr"/>
            <a:endParaRPr lang="ko-KR" altLang="en-US" sz="3600" b="1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0445C9E-0606-416A-8459-0801628750F5}"/>
              </a:ext>
            </a:extLst>
          </p:cNvPr>
          <p:cNvSpPr/>
          <p:nvPr/>
        </p:nvSpPr>
        <p:spPr>
          <a:xfrm>
            <a:off x="6716902" y="4111070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DOWN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E2EAA34-1A3B-4E97-B6A4-9E49A0434FBF}"/>
              </a:ext>
            </a:extLst>
          </p:cNvPr>
          <p:cNvCxnSpPr>
            <a:cxnSpLocks/>
          </p:cNvCxnSpPr>
          <p:nvPr/>
        </p:nvCxnSpPr>
        <p:spPr>
          <a:xfrm>
            <a:off x="2678382" y="3988940"/>
            <a:ext cx="72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72F5AD-2817-4DB9-9A87-7E089D21C20A}"/>
              </a:ext>
            </a:extLst>
          </p:cNvPr>
          <p:cNvSpPr/>
          <p:nvPr/>
        </p:nvSpPr>
        <p:spPr>
          <a:xfrm>
            <a:off x="8124656" y="4199629"/>
            <a:ext cx="26881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80BC14-5971-4EB0-96CD-5124C811806C}"/>
              </a:ext>
            </a:extLst>
          </p:cNvPr>
          <p:cNvSpPr/>
          <p:nvPr/>
        </p:nvSpPr>
        <p:spPr>
          <a:xfrm>
            <a:off x="1328468" y="2366994"/>
            <a:ext cx="26881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43816" y="315892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8CD076"/>
                </a:solidFill>
              </a:rPr>
              <a:t>45</a:t>
            </a:r>
            <a:r>
              <a:rPr lang="en-US" altLang="ko-KR" sz="1600" b="1" dirty="0">
                <a:solidFill>
                  <a:srgbClr val="8CD076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rgbClr val="8CD076"/>
                </a:solidFill>
              </a:rPr>
              <a:t>CONTENTS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39586" y="4175750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>
                    <a:lumMod val="7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61453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차트 16"/>
          <p:cNvGraphicFramePr/>
          <p:nvPr/>
        </p:nvGraphicFramePr>
        <p:xfrm>
          <a:off x="-108802" y="1650206"/>
          <a:ext cx="6158333" cy="4281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688441" y="3286231"/>
            <a:ext cx="1383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first quarter</a:t>
            </a:r>
          </a:p>
          <a:p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설명선 2(테두리 없음) 18"/>
          <p:cNvSpPr/>
          <p:nvPr/>
        </p:nvSpPr>
        <p:spPr>
          <a:xfrm flipH="1">
            <a:off x="608999" y="1635259"/>
            <a:ext cx="1438938" cy="448591"/>
          </a:xfrm>
          <a:prstGeom prst="callout2">
            <a:avLst>
              <a:gd name="adj1" fmla="val 46417"/>
              <a:gd name="adj2" fmla="val -1123"/>
              <a:gd name="adj3" fmla="val 47347"/>
              <a:gd name="adj4" fmla="val -22898"/>
              <a:gd name="adj5" fmla="val 125691"/>
              <a:gd name="adj6" fmla="val -45527"/>
            </a:avLst>
          </a:prstGeom>
          <a:noFill/>
          <a:ln>
            <a:solidFill>
              <a:srgbClr val="54B034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kern="0" dirty="0">
                <a:solidFill>
                  <a:srgbClr val="54B034"/>
                </a:solidFill>
              </a:rPr>
              <a:t>Check Point</a:t>
            </a:r>
          </a:p>
        </p:txBody>
      </p:sp>
      <p:sp>
        <p:nvSpPr>
          <p:cNvPr id="23" name="원호 22"/>
          <p:cNvSpPr/>
          <p:nvPr/>
        </p:nvSpPr>
        <p:spPr>
          <a:xfrm>
            <a:off x="5825195" y="1632604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8CD07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83286" y="1937464"/>
            <a:ext cx="11104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78808D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45817" y="3323818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원호 25"/>
          <p:cNvSpPr/>
          <p:nvPr/>
        </p:nvSpPr>
        <p:spPr>
          <a:xfrm>
            <a:off x="7921065" y="1632604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8CD07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79156" y="1937464"/>
            <a:ext cx="11104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78808D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41687" y="3323818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825195" y="5275607"/>
            <a:ext cx="4272459" cy="636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srgbClr val="78808D"/>
                </a:solidFill>
              </a:rPr>
              <a:t>컨텐츠에</a:t>
            </a:r>
            <a:r>
              <a:rPr lang="ko-KR" altLang="en-US" sz="1050" dirty="0">
                <a:solidFill>
                  <a:srgbClr val="78808D"/>
                </a:solidFill>
              </a:rPr>
              <a:t> 대한 내용을 적어요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PowerPoint is a computer program created by Microsoft Office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825195" y="4779448"/>
            <a:ext cx="1570537" cy="360000"/>
          </a:xfrm>
          <a:prstGeom prst="roundRect">
            <a:avLst>
              <a:gd name="adj" fmla="val 50000"/>
            </a:avLst>
          </a:prstGeom>
          <a:solidFill>
            <a:srgbClr val="8CD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39" name="원호 38"/>
          <p:cNvSpPr/>
          <p:nvPr/>
        </p:nvSpPr>
        <p:spPr>
          <a:xfrm>
            <a:off x="9988491" y="1621651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8CD07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146582" y="1926511"/>
            <a:ext cx="11104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78808D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709113" y="3312865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289748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77209" y="1490461"/>
          <a:ext cx="10680135" cy="371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78808D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78808D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78808D"/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78808D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78808D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347668" y="5434416"/>
            <a:ext cx="77790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050" dirty="0">
                <a:solidFill>
                  <a:srgbClr val="C0C7CE"/>
                </a:solidFill>
              </a:rPr>
              <a:t>Enjoy your stylish business and campus life with BIZCAM</a:t>
            </a:r>
            <a:endParaRPr lang="en-US" altLang="ko-KR" sz="1050" dirty="0">
              <a:solidFill>
                <a:srgbClr val="C0C7CE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050" dirty="0">
                <a:solidFill>
                  <a:srgbClr val="C0C7CE"/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9" name="타원 28"/>
          <p:cNvSpPr/>
          <p:nvPr/>
        </p:nvSpPr>
        <p:spPr>
          <a:xfrm>
            <a:off x="969243" y="553119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74489" y="5507610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1" name="타원 30"/>
          <p:cNvSpPr/>
          <p:nvPr/>
        </p:nvSpPr>
        <p:spPr>
          <a:xfrm>
            <a:off x="969243" y="5931246"/>
            <a:ext cx="180000" cy="180000"/>
          </a:xfrm>
          <a:prstGeom prst="ellipse">
            <a:avLst/>
          </a:prstGeom>
          <a:noFill/>
          <a:ln w="6350"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74489" y="5907660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42" name="양쪽 모서리가 둥근 사각형 41"/>
          <p:cNvSpPr/>
          <p:nvPr/>
        </p:nvSpPr>
        <p:spPr>
          <a:xfrm rot="16200000">
            <a:off x="407804" y="3452776"/>
            <a:ext cx="632153" cy="307849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check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77805" y="3290624"/>
            <a:ext cx="10676020" cy="632152"/>
          </a:xfrm>
          <a:prstGeom prst="rect">
            <a:avLst/>
          </a:prstGeom>
          <a:noFill/>
          <a:ln w="28575">
            <a:solidFill>
              <a:srgbClr val="54B0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409465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8" name="차트 57">
            <a:extLst>
              <a:ext uri="{FF2B5EF4-FFF2-40B4-BE49-F238E27FC236}">
                <a16:creationId xmlns:a16="http://schemas.microsoft.com/office/drawing/2014/main" id="{BAEF10B8-6702-4821-9CBE-C3BDF1AAA690}"/>
              </a:ext>
            </a:extLst>
          </p:cNvPr>
          <p:cNvGraphicFramePr/>
          <p:nvPr/>
        </p:nvGraphicFramePr>
        <p:xfrm>
          <a:off x="1149451" y="1187699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D0203DFE-525B-4617-AABD-B8EE2C4FF509}"/>
              </a:ext>
            </a:extLst>
          </p:cNvPr>
          <p:cNvGraphicFramePr>
            <a:graphicFrameLocks noGrp="1"/>
          </p:cNvGraphicFramePr>
          <p:nvPr/>
        </p:nvGraphicFramePr>
        <p:xfrm>
          <a:off x="704476" y="5238464"/>
          <a:ext cx="110088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월 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1372639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78599" y="2061904"/>
            <a:ext cx="2516714" cy="2516714"/>
          </a:xfrm>
          <a:prstGeom prst="ellipse">
            <a:avLst/>
          </a:prstGeom>
          <a:solidFill>
            <a:srgbClr val="54B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84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176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52</a:t>
            </a:r>
          </a:p>
        </p:txBody>
      </p:sp>
      <p:sp>
        <p:nvSpPr>
          <p:cNvPr id="8" name="타원 7"/>
          <p:cNvSpPr/>
          <p:nvPr/>
        </p:nvSpPr>
        <p:spPr>
          <a:xfrm>
            <a:off x="3250137" y="2061904"/>
            <a:ext cx="2516714" cy="2516714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140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208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118</a:t>
            </a:r>
          </a:p>
        </p:txBody>
      </p:sp>
    </p:spTree>
    <p:extLst>
      <p:ext uri="{BB962C8B-B14F-4D97-AF65-F5344CB8AC3E}">
        <p14:creationId xmlns:p14="http://schemas.microsoft.com/office/powerpoint/2010/main" val="87748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13662" y="1776375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장르 및 컨셉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34220" y="1776375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41530"/>
              </p:ext>
            </p:extLst>
          </p:nvPr>
        </p:nvGraphicFramePr>
        <p:xfrm>
          <a:off x="1301835" y="308177"/>
          <a:ext cx="1210546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92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098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55883" y="171397"/>
            <a:ext cx="70244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목차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E3F117-0789-419D-8FA6-78247918775F}"/>
              </a:ext>
            </a:extLst>
          </p:cNvPr>
          <p:cNvSpPr/>
          <p:nvPr/>
        </p:nvSpPr>
        <p:spPr>
          <a:xfrm>
            <a:off x="2813662" y="2803193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소개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E1F8C0-B119-4A16-831A-86FC3FE22613}"/>
              </a:ext>
            </a:extLst>
          </p:cNvPr>
          <p:cNvSpPr/>
          <p:nvPr/>
        </p:nvSpPr>
        <p:spPr>
          <a:xfrm>
            <a:off x="2034220" y="2803193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8DF115-7A0C-4ACF-845D-7923C5971CF8}"/>
              </a:ext>
            </a:extLst>
          </p:cNvPr>
          <p:cNvSpPr/>
          <p:nvPr/>
        </p:nvSpPr>
        <p:spPr>
          <a:xfrm>
            <a:off x="2813662" y="3830011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방법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09A76C6-73D3-45DC-B6E3-1C18D001B5B3}"/>
              </a:ext>
            </a:extLst>
          </p:cNvPr>
          <p:cNvSpPr/>
          <p:nvPr/>
        </p:nvSpPr>
        <p:spPr>
          <a:xfrm>
            <a:off x="2034220" y="3830011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A8F1CD-B396-4875-8B18-CB52C08C394D}"/>
              </a:ext>
            </a:extLst>
          </p:cNvPr>
          <p:cNvSpPr/>
          <p:nvPr/>
        </p:nvSpPr>
        <p:spPr>
          <a:xfrm>
            <a:off x="2813662" y="4856829"/>
            <a:ext cx="2209595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타 게임과의 차별성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6F65BF2-7EA5-4FE8-AF00-1089979C28C0}"/>
              </a:ext>
            </a:extLst>
          </p:cNvPr>
          <p:cNvSpPr/>
          <p:nvPr/>
        </p:nvSpPr>
        <p:spPr>
          <a:xfrm>
            <a:off x="2034220" y="4856829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38B068-A291-401F-9EAC-9E147521554E}"/>
              </a:ext>
            </a:extLst>
          </p:cNvPr>
          <p:cNvSpPr/>
          <p:nvPr/>
        </p:nvSpPr>
        <p:spPr>
          <a:xfrm>
            <a:off x="7421647" y="1776375"/>
            <a:ext cx="3371624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환경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0FC3A49-F313-4B86-88E4-B54B5547200D}"/>
              </a:ext>
            </a:extLst>
          </p:cNvPr>
          <p:cNvSpPr/>
          <p:nvPr/>
        </p:nvSpPr>
        <p:spPr>
          <a:xfrm>
            <a:off x="6642205" y="1776375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0B4DFB-4101-44EE-96D8-195B95902E38}"/>
              </a:ext>
            </a:extLst>
          </p:cNvPr>
          <p:cNvSpPr/>
          <p:nvPr/>
        </p:nvSpPr>
        <p:spPr>
          <a:xfrm>
            <a:off x="7421647" y="2803193"/>
            <a:ext cx="3142780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개인별 역할 분담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50B96EA-7478-4207-947B-05F9D01714FE}"/>
              </a:ext>
            </a:extLst>
          </p:cNvPr>
          <p:cNvSpPr/>
          <p:nvPr/>
        </p:nvSpPr>
        <p:spPr>
          <a:xfrm>
            <a:off x="6642205" y="2803193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807A1D-1CE5-49E2-A871-D1C18E225D64}"/>
              </a:ext>
            </a:extLst>
          </p:cNvPr>
          <p:cNvSpPr/>
          <p:nvPr/>
        </p:nvSpPr>
        <p:spPr>
          <a:xfrm>
            <a:off x="7421647" y="3830011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연구 방향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EA1AAB7-7818-4BC2-B133-73D4C747B455}"/>
              </a:ext>
            </a:extLst>
          </p:cNvPr>
          <p:cNvSpPr/>
          <p:nvPr/>
        </p:nvSpPr>
        <p:spPr>
          <a:xfrm>
            <a:off x="6642205" y="3830011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6AA408-70F7-49A8-8AE7-78FD1BA98AC3}"/>
              </a:ext>
            </a:extLst>
          </p:cNvPr>
          <p:cNvSpPr/>
          <p:nvPr/>
        </p:nvSpPr>
        <p:spPr>
          <a:xfrm>
            <a:off x="7421647" y="4856829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종합설계의 의의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0A10298-4641-4F1D-B5FE-12FDBF10683B}"/>
              </a:ext>
            </a:extLst>
          </p:cNvPr>
          <p:cNvSpPr/>
          <p:nvPr/>
        </p:nvSpPr>
        <p:spPr>
          <a:xfrm>
            <a:off x="6642205" y="4856829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92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2947024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473171" y="2375363"/>
            <a:ext cx="4942860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장르 및 컨셉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841603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10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406561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4614976" y="2375363"/>
            <a:ext cx="2909874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소개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7468214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9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3213A7E7-E726-4E8E-8E49-8C2ED2CB7888}"/>
              </a:ext>
            </a:extLst>
          </p:cNvPr>
          <p:cNvSpPr/>
          <p:nvPr/>
        </p:nvSpPr>
        <p:spPr>
          <a:xfrm>
            <a:off x="406561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EE39CA-AA43-4F39-AC09-4C8C4B74CA32}"/>
              </a:ext>
            </a:extLst>
          </p:cNvPr>
          <p:cNvSpPr/>
          <p:nvPr/>
        </p:nvSpPr>
        <p:spPr>
          <a:xfrm>
            <a:off x="4614976" y="2375363"/>
            <a:ext cx="2909874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방법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4E432AB9-0AB7-44FD-9F30-8320CC3CDC35}"/>
              </a:ext>
            </a:extLst>
          </p:cNvPr>
          <p:cNvSpPr/>
          <p:nvPr/>
        </p:nvSpPr>
        <p:spPr>
          <a:xfrm rot="10800000">
            <a:off x="7468214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2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2884880" y="2854156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411027" y="2437507"/>
            <a:ext cx="5189384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타 게임과의 차별성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8600411" y="2854156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5B358345-55FB-4340-A400-25430E36B97F}"/>
              </a:ext>
            </a:extLst>
          </p:cNvPr>
          <p:cNvSpPr/>
          <p:nvPr/>
        </p:nvSpPr>
        <p:spPr>
          <a:xfrm>
            <a:off x="406561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0FA738-350C-4634-959F-38CCAB13D747}"/>
              </a:ext>
            </a:extLst>
          </p:cNvPr>
          <p:cNvSpPr/>
          <p:nvPr/>
        </p:nvSpPr>
        <p:spPr>
          <a:xfrm>
            <a:off x="4614976" y="2375363"/>
            <a:ext cx="2673591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환경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48667D07-2711-48A4-AC6F-C87B29234401}"/>
              </a:ext>
            </a:extLst>
          </p:cNvPr>
          <p:cNvSpPr/>
          <p:nvPr/>
        </p:nvSpPr>
        <p:spPr>
          <a:xfrm rot="10800000">
            <a:off x="7468214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8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3098423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624570" y="2375363"/>
            <a:ext cx="4942860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개인별 역할 분담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833884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3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4109999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4636146" y="2375363"/>
            <a:ext cx="2732320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연구 방향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750163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21393"/>
      </p:ext>
    </p:extLst>
  </p:cSld>
  <p:clrMapOvr>
    <a:masterClrMapping/>
  </p:clrMapOvr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636</Words>
  <Application>Microsoft Office PowerPoint</Application>
  <PresentationFormat>와이드스크린</PresentationFormat>
  <Paragraphs>168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LG Smart UI Bold</vt:lpstr>
      <vt:lpstr>맑은 고딕</vt:lpstr>
      <vt:lpstr>Arial</vt:lpstr>
      <vt:lpstr>LG Smart UI Regular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 소영</cp:lastModifiedBy>
  <cp:revision>3</cp:revision>
  <dcterms:created xsi:type="dcterms:W3CDTF">2021-02-07T03:50:43Z</dcterms:created>
  <dcterms:modified xsi:type="dcterms:W3CDTF">2021-11-19T15:48:02Z</dcterms:modified>
</cp:coreProperties>
</file>