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328" r:id="rId3"/>
    <p:sldId id="281" r:id="rId4"/>
    <p:sldId id="307" r:id="rId5"/>
    <p:sldId id="280" r:id="rId6"/>
    <p:sldId id="320" r:id="rId7"/>
    <p:sldId id="331" r:id="rId8"/>
    <p:sldId id="329" r:id="rId9"/>
    <p:sldId id="330" r:id="rId10"/>
    <p:sldId id="332" r:id="rId11"/>
    <p:sldId id="333" r:id="rId12"/>
    <p:sldId id="334" r:id="rId13"/>
    <p:sldId id="338" r:id="rId14"/>
    <p:sldId id="326" r:id="rId15"/>
    <p:sldId id="339" r:id="rId16"/>
    <p:sldId id="327" r:id="rId17"/>
    <p:sldId id="335" r:id="rId18"/>
    <p:sldId id="336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w18" initials="d" lastIdx="1" clrIdx="0">
    <p:extLst>
      <p:ext uri="{19B8F6BF-5375-455C-9EA6-DF929625EA0E}">
        <p15:presenceInfo xmlns:p15="http://schemas.microsoft.com/office/powerpoint/2012/main" userId="dtw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C04"/>
    <a:srgbClr val="024B80"/>
    <a:srgbClr val="1F9FFB"/>
    <a:srgbClr val="D0CECE"/>
    <a:srgbClr val="ADB9CA"/>
    <a:srgbClr val="FFFFFF"/>
    <a:srgbClr val="C3B171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7" autoAdjust="0"/>
    <p:restoredTop sz="77049" autoAdjust="0"/>
  </p:normalViewPr>
  <p:slideViewPr>
    <p:cSldViewPr snapToGrid="0" showGuides="1">
      <p:cViewPr varScale="1">
        <p:scale>
          <a:sx n="88" d="100"/>
          <a:sy n="88" d="100"/>
        </p:scale>
        <p:origin x="1404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30B77-D7C1-4A61-975C-83F0DCEFA08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03C45-D4D4-48DA-920F-6ECAFDD8C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9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6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8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88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여섯 번째로 개발일정 및 구성원 역할분담은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김지은 학생은 서버를 맡았으며</a:t>
            </a:r>
            <a:r>
              <a:rPr lang="en-US" altLang="ko-KR" dirty="0"/>
              <a:t>, </a:t>
            </a:r>
            <a:r>
              <a:rPr lang="ko-KR" altLang="en-US" dirty="0"/>
              <a:t>이소정 학생과 김선중 학생은 클라이언트를 맡았습니다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5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5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여섯 번째로 개발일정 및 구성원 역할분담은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김지은 학생은 서버를 맡았으며</a:t>
            </a:r>
            <a:r>
              <a:rPr lang="en-US" altLang="ko-KR" dirty="0"/>
              <a:t>, </a:t>
            </a:r>
            <a:r>
              <a:rPr lang="ko-KR" altLang="en-US" dirty="0"/>
              <a:t>이소정 학생과 김선중 학생은 클라이언트를 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5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56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19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0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8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7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5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5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4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03C45-D4D4-48DA-920F-6ECAFDD8CA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6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515806" y="1935389"/>
            <a:ext cx="5160387" cy="1877437"/>
            <a:chOff x="3515806" y="1767838"/>
            <a:chExt cx="5160387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15806" y="1767838"/>
              <a:ext cx="5160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3600" dirty="0">
                  <a:solidFill>
                    <a:schemeClr val="bg1"/>
                  </a:solidFill>
                </a:rPr>
                <a:t>졸업작품 중간발표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490499" y="2537279"/>
              <a:ext cx="32110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Le O Te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E1C38-F448-4BF4-B0D4-2E8C4C1CE87D}"/>
              </a:ext>
            </a:extLst>
          </p:cNvPr>
          <p:cNvSpPr/>
          <p:nvPr/>
        </p:nvSpPr>
        <p:spPr>
          <a:xfrm>
            <a:off x="9722338" y="6322646"/>
            <a:ext cx="2469662" cy="398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BA1FF-F52D-40A1-ACBC-E96CC2C9AAD4}"/>
              </a:ext>
            </a:extLst>
          </p:cNvPr>
          <p:cNvSpPr txBox="1"/>
          <p:nvPr/>
        </p:nvSpPr>
        <p:spPr>
          <a:xfrm>
            <a:off x="5126823" y="4318883"/>
            <a:ext cx="1938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2017180007 </a:t>
            </a:r>
            <a:r>
              <a:rPr lang="ko-KR" altLang="en-US" sz="1600" dirty="0">
                <a:solidFill>
                  <a:schemeClr val="bg1"/>
                </a:solidFill>
              </a:rPr>
              <a:t>김지은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2017184023 </a:t>
            </a:r>
            <a:r>
              <a:rPr lang="ko-KR" altLang="en-US" sz="1600" dirty="0">
                <a:solidFill>
                  <a:schemeClr val="bg1"/>
                </a:solidFill>
              </a:rPr>
              <a:t>이소정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2015182007 </a:t>
            </a:r>
            <a:r>
              <a:rPr lang="ko-KR" altLang="en-US" sz="1600" dirty="0">
                <a:solidFill>
                  <a:schemeClr val="bg1"/>
                </a:solidFill>
              </a:rPr>
              <a:t>김선중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9E9F67-E595-4E80-983F-88B5A7893C08}"/>
              </a:ext>
            </a:extLst>
          </p:cNvPr>
          <p:cNvSpPr/>
          <p:nvPr/>
        </p:nvSpPr>
        <p:spPr>
          <a:xfrm>
            <a:off x="258920" y="5519212"/>
            <a:ext cx="2007541" cy="1079959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Professor. </a:t>
            </a:r>
            <a:r>
              <a:rPr lang="ko-KR" altLang="en-US" sz="1600" dirty="0">
                <a:solidFill>
                  <a:schemeClr val="tx1"/>
                </a:solidFill>
              </a:rPr>
              <a:t>송인희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4129977" cy="584775"/>
            <a:chOff x="1191929" y="2733040"/>
            <a:chExt cx="412997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#5,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 및 보완책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1D62DC-5EED-41B5-8E63-085B79418F02}"/>
              </a:ext>
            </a:extLst>
          </p:cNvPr>
          <p:cNvSpPr txBox="1"/>
          <p:nvPr/>
        </p:nvSpPr>
        <p:spPr>
          <a:xfrm>
            <a:off x="173620" y="1349415"/>
            <a:ext cx="77311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게임이 단조롭고 정적임</a:t>
            </a:r>
            <a:endParaRPr lang="en-US" altLang="ko-KR" sz="3200" b="1" dirty="0"/>
          </a:p>
          <a:p>
            <a:pPr marL="342900" indent="-342900">
              <a:buAutoNum type="arabicPeriod"/>
            </a:pP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2. </a:t>
            </a:r>
            <a:r>
              <a:rPr lang="ko-KR" altLang="en-US" sz="3200" b="1" dirty="0"/>
              <a:t>이벤트 발생 시 이펙트가 미흡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3. </a:t>
            </a:r>
            <a:r>
              <a:rPr lang="ko-KR" altLang="en-US" sz="3200" b="1" dirty="0"/>
              <a:t>계획보다 진행속도가 느림</a:t>
            </a:r>
            <a:endParaRPr lang="en-US" altLang="ko-KR" sz="3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07149-180B-4C09-B454-294D45DEB735}"/>
              </a:ext>
            </a:extLst>
          </p:cNvPr>
          <p:cNvSpPr txBox="1"/>
          <p:nvPr/>
        </p:nvSpPr>
        <p:spPr>
          <a:xfrm>
            <a:off x="583328" y="1913608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b="1" dirty="0"/>
              <a:t>카메라 전환</a:t>
            </a:r>
            <a:r>
              <a:rPr lang="en-US" altLang="ko-KR" b="1" dirty="0"/>
              <a:t>, </a:t>
            </a:r>
            <a:r>
              <a:rPr lang="ko-KR" altLang="en-US" b="1" dirty="0"/>
              <a:t>이동 등을 이용하여 역동적인 플레이 구현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EA0AB-E76A-45BA-B625-0AFE5C24B0DE}"/>
              </a:ext>
            </a:extLst>
          </p:cNvPr>
          <p:cNvSpPr txBox="1"/>
          <p:nvPr/>
        </p:nvSpPr>
        <p:spPr>
          <a:xfrm>
            <a:off x="607392" y="3401831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파티클</a:t>
            </a:r>
            <a:r>
              <a:rPr lang="en-US" altLang="ko-KR" b="1" dirty="0"/>
              <a:t>, </a:t>
            </a:r>
            <a:r>
              <a:rPr lang="ko-KR" altLang="en-US" b="1" dirty="0"/>
              <a:t>사운드 등을 이용해 부족한 이펙트 보완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A607A-8839-46B2-BC24-2DE737BD52A2}"/>
              </a:ext>
            </a:extLst>
          </p:cNvPr>
          <p:cNvSpPr txBox="1"/>
          <p:nvPr/>
        </p:nvSpPr>
        <p:spPr>
          <a:xfrm>
            <a:off x="607392" y="4872746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더 많은 시간을 졸업작품 제작에 쏟음</a:t>
            </a:r>
          </a:p>
        </p:txBody>
      </p:sp>
    </p:spTree>
    <p:extLst>
      <p:ext uri="{BB962C8B-B14F-4D97-AF65-F5344CB8AC3E}">
        <p14:creationId xmlns:p14="http://schemas.microsoft.com/office/powerpoint/2010/main" val="29686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7291098" cy="584775"/>
            <a:chOff x="1191929" y="2733040"/>
            <a:chExt cx="729109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#6,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65069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개발일정 및 구성원 역할분담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2F5785-952F-4D73-A05F-AD3E958BE4BB}"/>
              </a:ext>
            </a:extLst>
          </p:cNvPr>
          <p:cNvSpPr txBox="1"/>
          <p:nvPr/>
        </p:nvSpPr>
        <p:spPr>
          <a:xfrm>
            <a:off x="173620" y="1120815"/>
            <a:ext cx="7731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/>
              <a:t> 게임 컨텐츠 추가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2. </a:t>
            </a:r>
            <a:r>
              <a:rPr lang="ko-KR" altLang="en-US" sz="2800" b="1" dirty="0"/>
              <a:t>그림자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사운드 추가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3.  UI, </a:t>
            </a:r>
            <a:r>
              <a:rPr lang="ko-KR" altLang="en-US" sz="2800" b="1" dirty="0"/>
              <a:t>대기실 씬 추가</a:t>
            </a:r>
            <a:endParaRPr lang="en-US" altLang="ko-KR" sz="28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10790-92D8-4644-81B7-F5B1D487CB37}"/>
              </a:ext>
            </a:extLst>
          </p:cNvPr>
          <p:cNvSpPr txBox="1"/>
          <p:nvPr/>
        </p:nvSpPr>
        <p:spPr>
          <a:xfrm>
            <a:off x="583328" y="1685008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b="1" dirty="0"/>
              <a:t>상점</a:t>
            </a:r>
            <a:r>
              <a:rPr lang="en-US" altLang="ko-KR" b="1" dirty="0"/>
              <a:t>, </a:t>
            </a:r>
            <a:r>
              <a:rPr lang="ko-KR" altLang="en-US" b="1" dirty="0"/>
              <a:t>함정 발판 등의 보드맵 이벤트와 상점 </a:t>
            </a:r>
            <a:r>
              <a:rPr lang="en-US" altLang="ko-KR" b="1" dirty="0"/>
              <a:t>NPC, </a:t>
            </a:r>
            <a:r>
              <a:rPr lang="ko-KR" altLang="en-US" b="1" dirty="0"/>
              <a:t>단추 </a:t>
            </a:r>
            <a:r>
              <a:rPr lang="en-US" altLang="ko-KR" b="1" dirty="0"/>
              <a:t>NPC </a:t>
            </a:r>
            <a:r>
              <a:rPr lang="ko-KR" altLang="en-US" b="1" dirty="0"/>
              <a:t>추가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0F19D-ECE6-423C-87B4-4E75693B3E7C}"/>
              </a:ext>
            </a:extLst>
          </p:cNvPr>
          <p:cNvSpPr txBox="1"/>
          <p:nvPr/>
        </p:nvSpPr>
        <p:spPr>
          <a:xfrm>
            <a:off x="607392" y="205434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b="1" dirty="0"/>
              <a:t> </a:t>
            </a:r>
            <a:r>
              <a:rPr lang="ko-KR" altLang="en-US" b="1" dirty="0"/>
              <a:t>미니 게임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F90FE-59FF-4457-B2AC-CBB8D1A8F52F}"/>
              </a:ext>
            </a:extLst>
          </p:cNvPr>
          <p:cNvSpPr txBox="1"/>
          <p:nvPr/>
        </p:nvSpPr>
        <p:spPr>
          <a:xfrm>
            <a:off x="607392" y="341167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b="1" dirty="0"/>
              <a:t> </a:t>
            </a:r>
            <a:r>
              <a:rPr lang="ko-KR" altLang="en-US" b="1" dirty="0"/>
              <a:t>쉐도우 맵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AA5FC4-6E3B-4168-B0B6-28DF27A98EC8}"/>
              </a:ext>
            </a:extLst>
          </p:cNvPr>
          <p:cNvSpPr txBox="1"/>
          <p:nvPr/>
        </p:nvSpPr>
        <p:spPr>
          <a:xfrm>
            <a:off x="607392" y="378100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b="1" dirty="0"/>
              <a:t> </a:t>
            </a:r>
            <a:r>
              <a:rPr lang="ko-KR" altLang="en-US" b="1" dirty="0"/>
              <a:t>사운드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9E611-4A2C-49CB-883A-130E369E0F99}"/>
              </a:ext>
            </a:extLst>
          </p:cNvPr>
          <p:cNvSpPr txBox="1"/>
          <p:nvPr/>
        </p:nvSpPr>
        <p:spPr>
          <a:xfrm>
            <a:off x="607392" y="50280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b="1" dirty="0"/>
              <a:t> </a:t>
            </a:r>
            <a:r>
              <a:rPr lang="ko-KR" altLang="en-US" b="1" dirty="0"/>
              <a:t>로그인 </a:t>
            </a:r>
            <a:r>
              <a:rPr lang="en-US" altLang="ko-KR" b="1" dirty="0"/>
              <a:t>UI, </a:t>
            </a:r>
            <a:r>
              <a:rPr lang="ko-KR" altLang="en-US" b="1" dirty="0"/>
              <a:t>미니 게임 </a:t>
            </a:r>
            <a:r>
              <a:rPr lang="en-US" altLang="ko-KR" b="1" dirty="0"/>
              <a:t>UI 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56E1A-E796-4075-A8DF-B765A91FF25D}"/>
              </a:ext>
            </a:extLst>
          </p:cNvPr>
          <p:cNvSpPr txBox="1"/>
          <p:nvPr/>
        </p:nvSpPr>
        <p:spPr>
          <a:xfrm>
            <a:off x="607392" y="539740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b="1" dirty="0"/>
              <a:t> </a:t>
            </a:r>
            <a:r>
              <a:rPr lang="ko-KR" altLang="en-US" b="1" dirty="0"/>
              <a:t>대기실 씬 구현</a:t>
            </a:r>
          </a:p>
        </p:txBody>
      </p:sp>
    </p:spTree>
    <p:extLst>
      <p:ext uri="{BB962C8B-B14F-4D97-AF65-F5344CB8AC3E}">
        <p14:creationId xmlns:p14="http://schemas.microsoft.com/office/powerpoint/2010/main" val="41927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#7,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커밋</a:t>
              </a:r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로그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A824C5B-AADB-4127-B7D0-3F310F23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" y="1878801"/>
            <a:ext cx="11895646" cy="33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22F17A-3E5F-4F54-A9CF-D28591B2E52D}"/>
              </a:ext>
            </a:extLst>
          </p:cNvPr>
          <p:cNvSpPr txBox="1"/>
          <p:nvPr/>
        </p:nvSpPr>
        <p:spPr>
          <a:xfrm>
            <a:off x="0" y="1478617"/>
            <a:ext cx="82490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김지은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이소정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김선중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6326091" cy="584775"/>
            <a:chOff x="1191929" y="2733040"/>
            <a:chExt cx="632609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#6,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55419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역할분담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4B644-9D83-4D9D-AF42-7C740535AE20}"/>
              </a:ext>
            </a:extLst>
          </p:cNvPr>
          <p:cNvGraphicFramePr>
            <a:graphicFrameLocks noGrp="1"/>
          </p:cNvGraphicFramePr>
          <p:nvPr/>
        </p:nvGraphicFramePr>
        <p:xfrm>
          <a:off x="2001716" y="1002540"/>
          <a:ext cx="9745785" cy="5310290"/>
        </p:xfrm>
        <a:graphic>
          <a:graphicData uri="http://schemas.openxmlformats.org/drawingml/2006/table">
            <a:tbl>
              <a:tblPr/>
              <a:tblGrid>
                <a:gridCol w="3071446">
                  <a:extLst>
                    <a:ext uri="{9D8B030D-6E8A-4147-A177-3AD203B41FA5}">
                      <a16:colId xmlns:a16="http://schemas.microsoft.com/office/drawing/2014/main" val="390141727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79820692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01548726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65149156"/>
                    </a:ext>
                  </a:extLst>
                </a:gridCol>
                <a:gridCol w="812336">
                  <a:extLst>
                    <a:ext uri="{9D8B030D-6E8A-4147-A177-3AD203B41FA5}">
                      <a16:colId xmlns:a16="http://schemas.microsoft.com/office/drawing/2014/main" val="1366985547"/>
                    </a:ext>
                  </a:extLst>
                </a:gridCol>
                <a:gridCol w="844525">
                  <a:extLst>
                    <a:ext uri="{9D8B030D-6E8A-4147-A177-3AD203B41FA5}">
                      <a16:colId xmlns:a16="http://schemas.microsoft.com/office/drawing/2014/main" val="390669359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944260165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5864312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3248156695"/>
                    </a:ext>
                  </a:extLst>
                </a:gridCol>
              </a:tblGrid>
              <a:tr h="491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항 목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3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7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74974"/>
                  </a:ext>
                </a:extLst>
              </a:tr>
              <a:tr h="42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클라이언트 프레임 워크 제작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76754"/>
                  </a:ext>
                </a:extLst>
              </a:tr>
              <a:tr h="413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리소스 수집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5680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로그인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805049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대기실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1755"/>
                  </a:ext>
                </a:extLst>
              </a:tr>
              <a:tr h="423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effectLst/>
                        </a:rPr>
                        <a:t>애니메이션 </a:t>
                      </a:r>
                      <a:r>
                        <a:rPr lang="ko-KR" altLang="en-US" sz="1400" b="0" dirty="0" err="1">
                          <a:effectLst/>
                        </a:rPr>
                        <a:t>블렌딩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254"/>
                  </a:ext>
                </a:extLst>
              </a:tr>
              <a:tr h="427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물 셰이더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3996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충돌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03495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effectLst/>
                        </a:rPr>
                        <a:t>보드맵</a:t>
                      </a:r>
                      <a:r>
                        <a:rPr lang="ko-KR" altLang="en-US" sz="1400" dirty="0">
                          <a:effectLst/>
                        </a:rPr>
                        <a:t> 컨텐츠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29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미니게임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17070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조명 및 그림자 셰이더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85571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외곽선 셰이더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169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B2385-87DF-4FCA-BA2A-560ED1F93AA6}"/>
              </a:ext>
            </a:extLst>
          </p:cNvPr>
          <p:cNvSpPr/>
          <p:nvPr/>
        </p:nvSpPr>
        <p:spPr>
          <a:xfrm>
            <a:off x="1460518" y="1596655"/>
            <a:ext cx="304800" cy="211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E0D7-059B-40E1-A2C6-0BEA4B9EED3B}"/>
              </a:ext>
            </a:extLst>
          </p:cNvPr>
          <p:cNvSpPr/>
          <p:nvPr/>
        </p:nvSpPr>
        <p:spPr>
          <a:xfrm>
            <a:off x="1460518" y="1989645"/>
            <a:ext cx="304800" cy="211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E2281-2B95-43CE-804D-EDEB2914DFF7}"/>
              </a:ext>
            </a:extLst>
          </p:cNvPr>
          <p:cNvSpPr/>
          <p:nvPr/>
        </p:nvSpPr>
        <p:spPr>
          <a:xfrm>
            <a:off x="1451377" y="2371749"/>
            <a:ext cx="304800" cy="211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A68C09-EBA5-4373-B96E-795238173D3C}"/>
              </a:ext>
            </a:extLst>
          </p:cNvPr>
          <p:cNvSpPr/>
          <p:nvPr/>
        </p:nvSpPr>
        <p:spPr>
          <a:xfrm>
            <a:off x="5130295" y="1522201"/>
            <a:ext cx="1369416" cy="1324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0853D9-3F98-4DBC-921D-7CBF2D5AA646}"/>
              </a:ext>
            </a:extLst>
          </p:cNvPr>
          <p:cNvSpPr/>
          <p:nvPr/>
        </p:nvSpPr>
        <p:spPr>
          <a:xfrm>
            <a:off x="5130295" y="1670811"/>
            <a:ext cx="1369415" cy="1324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7745F9-8E69-46CC-8FB8-B2AE7ED27407}"/>
              </a:ext>
            </a:extLst>
          </p:cNvPr>
          <p:cNvSpPr/>
          <p:nvPr/>
        </p:nvSpPr>
        <p:spPr>
          <a:xfrm>
            <a:off x="5130295" y="1899744"/>
            <a:ext cx="726219" cy="125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3FB5C-5414-48B6-AE7D-F2E5F27321DF}"/>
              </a:ext>
            </a:extLst>
          </p:cNvPr>
          <p:cNvSpPr/>
          <p:nvPr/>
        </p:nvSpPr>
        <p:spPr>
          <a:xfrm>
            <a:off x="5130295" y="2048353"/>
            <a:ext cx="726219" cy="125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B00928-4619-4A12-A17B-F13693ED8C36}"/>
              </a:ext>
            </a:extLst>
          </p:cNvPr>
          <p:cNvSpPr/>
          <p:nvPr/>
        </p:nvSpPr>
        <p:spPr>
          <a:xfrm>
            <a:off x="5130295" y="2186509"/>
            <a:ext cx="726220" cy="1221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4511FA-01CF-4342-B9E0-3F92DE1D7E6C}"/>
              </a:ext>
            </a:extLst>
          </p:cNvPr>
          <p:cNvSpPr txBox="1"/>
          <p:nvPr/>
        </p:nvSpPr>
        <p:spPr>
          <a:xfrm>
            <a:off x="82142" y="840469"/>
            <a:ext cx="168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변경 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클라이언트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020B84-76A3-4DB4-BBAC-A573D4F215DB}"/>
              </a:ext>
            </a:extLst>
          </p:cNvPr>
          <p:cNvSpPr/>
          <p:nvPr/>
        </p:nvSpPr>
        <p:spPr>
          <a:xfrm>
            <a:off x="5935838" y="3310475"/>
            <a:ext cx="580932" cy="163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AB0068-B324-4891-8D54-9A6B51D6324A}"/>
              </a:ext>
            </a:extLst>
          </p:cNvPr>
          <p:cNvSpPr/>
          <p:nvPr/>
        </p:nvSpPr>
        <p:spPr>
          <a:xfrm>
            <a:off x="7587342" y="5034971"/>
            <a:ext cx="3363688" cy="17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00155A-8B68-48F9-813C-880088CCDACF}"/>
              </a:ext>
            </a:extLst>
          </p:cNvPr>
          <p:cNvSpPr/>
          <p:nvPr/>
        </p:nvSpPr>
        <p:spPr>
          <a:xfrm>
            <a:off x="7587342" y="5205353"/>
            <a:ext cx="3363686" cy="163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52F787-A351-41DE-AA0E-E1668D6F69D9}"/>
              </a:ext>
            </a:extLst>
          </p:cNvPr>
          <p:cNvSpPr/>
          <p:nvPr/>
        </p:nvSpPr>
        <p:spPr>
          <a:xfrm>
            <a:off x="6596743" y="4549465"/>
            <a:ext cx="1652279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EF8599-29A9-4A07-AA1D-B847B9AA9B8C}"/>
              </a:ext>
            </a:extLst>
          </p:cNvPr>
          <p:cNvSpPr/>
          <p:nvPr/>
        </p:nvSpPr>
        <p:spPr>
          <a:xfrm>
            <a:off x="6596743" y="4698075"/>
            <a:ext cx="1652277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285A3-5043-40D2-AA1E-5A3A87CD5559}"/>
              </a:ext>
            </a:extLst>
          </p:cNvPr>
          <p:cNvSpPr/>
          <p:nvPr/>
        </p:nvSpPr>
        <p:spPr>
          <a:xfrm>
            <a:off x="5935838" y="2483701"/>
            <a:ext cx="580932" cy="1637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1D6D5C-0BEA-48A4-89E7-488B9D449D70}"/>
              </a:ext>
            </a:extLst>
          </p:cNvPr>
          <p:cNvSpPr/>
          <p:nvPr/>
        </p:nvSpPr>
        <p:spPr>
          <a:xfrm>
            <a:off x="7613658" y="2888996"/>
            <a:ext cx="354683" cy="1524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C06AC4-3632-4866-B770-04283FD245C3}"/>
              </a:ext>
            </a:extLst>
          </p:cNvPr>
          <p:cNvSpPr/>
          <p:nvPr/>
        </p:nvSpPr>
        <p:spPr>
          <a:xfrm>
            <a:off x="6542315" y="3713864"/>
            <a:ext cx="533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0797D7-5E92-433C-AA8E-804ADE5DA0B3}"/>
              </a:ext>
            </a:extLst>
          </p:cNvPr>
          <p:cNvSpPr/>
          <p:nvPr/>
        </p:nvSpPr>
        <p:spPr>
          <a:xfrm>
            <a:off x="7142202" y="4172999"/>
            <a:ext cx="662855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5F654-7352-48D4-814D-FFBBAB39627B}"/>
              </a:ext>
            </a:extLst>
          </p:cNvPr>
          <p:cNvSpPr/>
          <p:nvPr/>
        </p:nvSpPr>
        <p:spPr>
          <a:xfrm>
            <a:off x="6499711" y="5543201"/>
            <a:ext cx="1087632" cy="163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BF67BF-03C6-488D-BB37-F45E0A8B108E}"/>
              </a:ext>
            </a:extLst>
          </p:cNvPr>
          <p:cNvSpPr/>
          <p:nvPr/>
        </p:nvSpPr>
        <p:spPr>
          <a:xfrm>
            <a:off x="8383815" y="6011591"/>
            <a:ext cx="869042" cy="163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3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22F17A-3E5F-4F54-A9CF-D28591B2E52D}"/>
              </a:ext>
            </a:extLst>
          </p:cNvPr>
          <p:cNvSpPr txBox="1"/>
          <p:nvPr/>
        </p:nvSpPr>
        <p:spPr>
          <a:xfrm>
            <a:off x="0" y="1478617"/>
            <a:ext cx="82490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김지은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이소정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김선중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6326091" cy="584775"/>
            <a:chOff x="1191929" y="2733040"/>
            <a:chExt cx="632609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#6,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55419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역할분담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4B644-9D83-4D9D-AF42-7C740535AE20}"/>
              </a:ext>
            </a:extLst>
          </p:cNvPr>
          <p:cNvGraphicFramePr>
            <a:graphicFrameLocks noGrp="1"/>
          </p:cNvGraphicFramePr>
          <p:nvPr/>
        </p:nvGraphicFramePr>
        <p:xfrm>
          <a:off x="2001716" y="1002540"/>
          <a:ext cx="9745785" cy="4882323"/>
        </p:xfrm>
        <a:graphic>
          <a:graphicData uri="http://schemas.openxmlformats.org/drawingml/2006/table">
            <a:tbl>
              <a:tblPr/>
              <a:tblGrid>
                <a:gridCol w="3071446">
                  <a:extLst>
                    <a:ext uri="{9D8B030D-6E8A-4147-A177-3AD203B41FA5}">
                      <a16:colId xmlns:a16="http://schemas.microsoft.com/office/drawing/2014/main" val="390141727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79820692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01548726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65149156"/>
                    </a:ext>
                  </a:extLst>
                </a:gridCol>
                <a:gridCol w="812336">
                  <a:extLst>
                    <a:ext uri="{9D8B030D-6E8A-4147-A177-3AD203B41FA5}">
                      <a16:colId xmlns:a16="http://schemas.microsoft.com/office/drawing/2014/main" val="1366985547"/>
                    </a:ext>
                  </a:extLst>
                </a:gridCol>
                <a:gridCol w="844525">
                  <a:extLst>
                    <a:ext uri="{9D8B030D-6E8A-4147-A177-3AD203B41FA5}">
                      <a16:colId xmlns:a16="http://schemas.microsoft.com/office/drawing/2014/main" val="390669359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944260165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5864312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3248156695"/>
                    </a:ext>
                  </a:extLst>
                </a:gridCol>
              </a:tblGrid>
              <a:tr h="491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항 목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3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7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74974"/>
                  </a:ext>
                </a:extLst>
              </a:tr>
              <a:tr h="42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클라이언트 프레임 워크 제작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76754"/>
                  </a:ext>
                </a:extLst>
              </a:tr>
              <a:tr h="413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휴먼명조"/>
                        </a:rPr>
                        <a:t>리소스 수집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5680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로그인 </a:t>
                      </a:r>
                      <a:r>
                        <a:rPr lang="en-US" altLang="ko-KR" sz="1400" b="1" dirty="0">
                          <a:effectLst/>
                        </a:rPr>
                        <a:t>UI </a:t>
                      </a:r>
                      <a:r>
                        <a:rPr lang="ko-KR" altLang="en-US" sz="1400" b="1" dirty="0">
                          <a:effectLst/>
                        </a:rPr>
                        <a:t>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805049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effectLst/>
                        </a:rPr>
                        <a:t>대기실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1755"/>
                  </a:ext>
                </a:extLst>
              </a:tr>
              <a:tr h="423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애니메이션 </a:t>
                      </a:r>
                      <a:r>
                        <a:rPr lang="ko-KR" altLang="en-US" sz="14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블렌딩</a:t>
                      </a:r>
                      <a:endParaRPr lang="ko-KR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25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충돌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03495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effectLst/>
                        </a:rPr>
                        <a:t>보드맵</a:t>
                      </a:r>
                      <a:r>
                        <a:rPr lang="ko-KR" altLang="en-US" sz="1400" b="1" dirty="0">
                          <a:effectLst/>
                        </a:rPr>
                        <a:t> 컨텐츠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29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미니게임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17070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조명</a:t>
                      </a:r>
                      <a:r>
                        <a:rPr lang="ko-KR" altLang="en-US" sz="1400" dirty="0">
                          <a:effectLst/>
                        </a:rPr>
                        <a:t> 및 </a:t>
                      </a:r>
                      <a:r>
                        <a:rPr lang="ko-KR" altLang="en-US" sz="1400" b="1" dirty="0">
                          <a:effectLst/>
                        </a:rPr>
                        <a:t>그림자 셰이더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85571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외곽선 셰이더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169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B2385-87DF-4FCA-BA2A-560ED1F93AA6}"/>
              </a:ext>
            </a:extLst>
          </p:cNvPr>
          <p:cNvSpPr/>
          <p:nvPr/>
        </p:nvSpPr>
        <p:spPr>
          <a:xfrm>
            <a:off x="1460518" y="1596655"/>
            <a:ext cx="304800" cy="211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E0D7-059B-40E1-A2C6-0BEA4B9EED3B}"/>
              </a:ext>
            </a:extLst>
          </p:cNvPr>
          <p:cNvSpPr/>
          <p:nvPr/>
        </p:nvSpPr>
        <p:spPr>
          <a:xfrm>
            <a:off x="1460518" y="1989645"/>
            <a:ext cx="304800" cy="211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E2281-2B95-43CE-804D-EDEB2914DFF7}"/>
              </a:ext>
            </a:extLst>
          </p:cNvPr>
          <p:cNvSpPr/>
          <p:nvPr/>
        </p:nvSpPr>
        <p:spPr>
          <a:xfrm>
            <a:off x="1451377" y="2371749"/>
            <a:ext cx="304800" cy="211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A68C09-EBA5-4373-B96E-795238173D3C}"/>
              </a:ext>
            </a:extLst>
          </p:cNvPr>
          <p:cNvSpPr/>
          <p:nvPr/>
        </p:nvSpPr>
        <p:spPr>
          <a:xfrm>
            <a:off x="5130295" y="1522201"/>
            <a:ext cx="1369416" cy="1324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0853D9-3F98-4DBC-921D-7CBF2D5AA646}"/>
              </a:ext>
            </a:extLst>
          </p:cNvPr>
          <p:cNvSpPr/>
          <p:nvPr/>
        </p:nvSpPr>
        <p:spPr>
          <a:xfrm>
            <a:off x="5130295" y="1670811"/>
            <a:ext cx="1369415" cy="1324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7745F9-8E69-46CC-8FB8-B2AE7ED27407}"/>
              </a:ext>
            </a:extLst>
          </p:cNvPr>
          <p:cNvSpPr/>
          <p:nvPr/>
        </p:nvSpPr>
        <p:spPr>
          <a:xfrm>
            <a:off x="5130295" y="1923808"/>
            <a:ext cx="3749010" cy="117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3FB5C-5414-48B6-AE7D-F2E5F27321DF}"/>
              </a:ext>
            </a:extLst>
          </p:cNvPr>
          <p:cNvSpPr/>
          <p:nvPr/>
        </p:nvSpPr>
        <p:spPr>
          <a:xfrm>
            <a:off x="5130295" y="2072417"/>
            <a:ext cx="3749010" cy="117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B00928-4619-4A12-A17B-F13693ED8C36}"/>
              </a:ext>
            </a:extLst>
          </p:cNvPr>
          <p:cNvSpPr/>
          <p:nvPr/>
        </p:nvSpPr>
        <p:spPr>
          <a:xfrm>
            <a:off x="5130294" y="2210573"/>
            <a:ext cx="3749015" cy="114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4511FA-01CF-4342-B9E0-3F92DE1D7E6C}"/>
              </a:ext>
            </a:extLst>
          </p:cNvPr>
          <p:cNvSpPr txBox="1"/>
          <p:nvPr/>
        </p:nvSpPr>
        <p:spPr>
          <a:xfrm>
            <a:off x="82142" y="840469"/>
            <a:ext cx="168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변경 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클라이언트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020B84-76A3-4DB4-BBAC-A573D4F215DB}"/>
              </a:ext>
            </a:extLst>
          </p:cNvPr>
          <p:cNvSpPr/>
          <p:nvPr/>
        </p:nvSpPr>
        <p:spPr>
          <a:xfrm>
            <a:off x="5935838" y="3310475"/>
            <a:ext cx="580932" cy="163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AB0068-B324-4891-8D54-9A6B51D6324A}"/>
              </a:ext>
            </a:extLst>
          </p:cNvPr>
          <p:cNvSpPr/>
          <p:nvPr/>
        </p:nvSpPr>
        <p:spPr>
          <a:xfrm>
            <a:off x="8383815" y="4591129"/>
            <a:ext cx="3363688" cy="17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00155A-8B68-48F9-813C-880088CCDACF}"/>
              </a:ext>
            </a:extLst>
          </p:cNvPr>
          <p:cNvSpPr/>
          <p:nvPr/>
        </p:nvSpPr>
        <p:spPr>
          <a:xfrm>
            <a:off x="8383815" y="4761511"/>
            <a:ext cx="3363686" cy="163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52F787-A351-41DE-AA0E-E1668D6F69D9}"/>
              </a:ext>
            </a:extLst>
          </p:cNvPr>
          <p:cNvSpPr/>
          <p:nvPr/>
        </p:nvSpPr>
        <p:spPr>
          <a:xfrm>
            <a:off x="7086599" y="4119879"/>
            <a:ext cx="2534022" cy="17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EF8599-29A9-4A07-AA1D-B847B9AA9B8C}"/>
              </a:ext>
            </a:extLst>
          </p:cNvPr>
          <p:cNvSpPr/>
          <p:nvPr/>
        </p:nvSpPr>
        <p:spPr>
          <a:xfrm>
            <a:off x="7086600" y="4268489"/>
            <a:ext cx="2534019" cy="174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285A3-5043-40D2-AA1E-5A3A87CD5559}"/>
              </a:ext>
            </a:extLst>
          </p:cNvPr>
          <p:cNvSpPr/>
          <p:nvPr/>
        </p:nvSpPr>
        <p:spPr>
          <a:xfrm>
            <a:off x="9409931" y="2500871"/>
            <a:ext cx="580932" cy="1637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1D6D5C-0BEA-48A4-89E7-488B9D449D70}"/>
              </a:ext>
            </a:extLst>
          </p:cNvPr>
          <p:cNvSpPr/>
          <p:nvPr/>
        </p:nvSpPr>
        <p:spPr>
          <a:xfrm>
            <a:off x="10190284" y="2886040"/>
            <a:ext cx="553916" cy="17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0797D7-5E92-433C-AA8E-804ADE5DA0B3}"/>
              </a:ext>
            </a:extLst>
          </p:cNvPr>
          <p:cNvSpPr/>
          <p:nvPr/>
        </p:nvSpPr>
        <p:spPr>
          <a:xfrm>
            <a:off x="9328008" y="3775666"/>
            <a:ext cx="662855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5F654-7352-48D4-814D-FFBBAB39627B}"/>
              </a:ext>
            </a:extLst>
          </p:cNvPr>
          <p:cNvSpPr/>
          <p:nvPr/>
        </p:nvSpPr>
        <p:spPr>
          <a:xfrm>
            <a:off x="9274193" y="5105582"/>
            <a:ext cx="770483" cy="196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8933DF-22AB-4E65-9432-6337B1BF7D4B}"/>
              </a:ext>
            </a:extLst>
          </p:cNvPr>
          <p:cNvSpPr/>
          <p:nvPr/>
        </p:nvSpPr>
        <p:spPr>
          <a:xfrm>
            <a:off x="10190284" y="5609541"/>
            <a:ext cx="662855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5CEFA6-C5BA-48AE-ABED-E4081061A223}"/>
              </a:ext>
            </a:extLst>
          </p:cNvPr>
          <p:cNvSpPr/>
          <p:nvPr/>
        </p:nvSpPr>
        <p:spPr>
          <a:xfrm>
            <a:off x="6407068" y="3775666"/>
            <a:ext cx="662855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38D1CC-00AC-46F3-8AB9-6E79294AEBE9}"/>
              </a:ext>
            </a:extLst>
          </p:cNvPr>
          <p:cNvSpPr/>
          <p:nvPr/>
        </p:nvSpPr>
        <p:spPr>
          <a:xfrm>
            <a:off x="6415855" y="2485264"/>
            <a:ext cx="580932" cy="1637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8B9FF7-CC47-4D25-8C42-5A387528CFB8}"/>
              </a:ext>
            </a:extLst>
          </p:cNvPr>
          <p:cNvSpPr/>
          <p:nvPr/>
        </p:nvSpPr>
        <p:spPr>
          <a:xfrm>
            <a:off x="5935838" y="5126137"/>
            <a:ext cx="770483" cy="196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0BDD8C-C3F8-4E58-9FA2-3ADF6E79902B}"/>
              </a:ext>
            </a:extLst>
          </p:cNvPr>
          <p:cNvSpPr/>
          <p:nvPr/>
        </p:nvSpPr>
        <p:spPr>
          <a:xfrm>
            <a:off x="8414657" y="1024312"/>
            <a:ext cx="3331962" cy="4831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5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22F17A-3E5F-4F54-A9CF-D28591B2E52D}"/>
              </a:ext>
            </a:extLst>
          </p:cNvPr>
          <p:cNvSpPr txBox="1"/>
          <p:nvPr/>
        </p:nvSpPr>
        <p:spPr>
          <a:xfrm>
            <a:off x="0" y="1478617"/>
            <a:ext cx="82490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김지은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이소정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김선중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6326091" cy="584775"/>
            <a:chOff x="1191929" y="2733040"/>
            <a:chExt cx="632609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#6,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55419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역할분담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4B644-9D83-4D9D-AF42-7C740535AE20}"/>
              </a:ext>
            </a:extLst>
          </p:cNvPr>
          <p:cNvGraphicFramePr>
            <a:graphicFrameLocks noGrp="1"/>
          </p:cNvGraphicFramePr>
          <p:nvPr/>
        </p:nvGraphicFramePr>
        <p:xfrm>
          <a:off x="2001716" y="1024312"/>
          <a:ext cx="9745785" cy="3480810"/>
        </p:xfrm>
        <a:graphic>
          <a:graphicData uri="http://schemas.openxmlformats.org/drawingml/2006/table">
            <a:tbl>
              <a:tblPr/>
              <a:tblGrid>
                <a:gridCol w="3071446">
                  <a:extLst>
                    <a:ext uri="{9D8B030D-6E8A-4147-A177-3AD203B41FA5}">
                      <a16:colId xmlns:a16="http://schemas.microsoft.com/office/drawing/2014/main" val="390141727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79820692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01548726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65149156"/>
                    </a:ext>
                  </a:extLst>
                </a:gridCol>
                <a:gridCol w="812336">
                  <a:extLst>
                    <a:ext uri="{9D8B030D-6E8A-4147-A177-3AD203B41FA5}">
                      <a16:colId xmlns:a16="http://schemas.microsoft.com/office/drawing/2014/main" val="1366985547"/>
                    </a:ext>
                  </a:extLst>
                </a:gridCol>
                <a:gridCol w="844525">
                  <a:extLst>
                    <a:ext uri="{9D8B030D-6E8A-4147-A177-3AD203B41FA5}">
                      <a16:colId xmlns:a16="http://schemas.microsoft.com/office/drawing/2014/main" val="390669359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944260165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5864312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3248156695"/>
                    </a:ext>
                  </a:extLst>
                </a:gridCol>
              </a:tblGrid>
              <a:tr h="491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항 목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3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7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74974"/>
                  </a:ext>
                </a:extLst>
              </a:tr>
              <a:tr h="42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서버 프레임워크 제작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76754"/>
                  </a:ext>
                </a:extLst>
              </a:tr>
              <a:tr h="413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리소스 수집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5680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로그인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805049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대기실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1755"/>
                  </a:ext>
                </a:extLst>
              </a:tr>
              <a:tr h="423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effectLst/>
                        </a:rPr>
                        <a:t>충돌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254"/>
                  </a:ext>
                </a:extLst>
              </a:tr>
              <a:tr h="427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effectLst/>
                        </a:rPr>
                        <a:t>보드맵</a:t>
                      </a:r>
                      <a:r>
                        <a:rPr lang="ko-KR" altLang="en-US" sz="1400" dirty="0">
                          <a:effectLst/>
                        </a:rPr>
                        <a:t>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3996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미니게임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0349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B2385-87DF-4FCA-BA2A-560ED1F93AA6}"/>
              </a:ext>
            </a:extLst>
          </p:cNvPr>
          <p:cNvSpPr/>
          <p:nvPr/>
        </p:nvSpPr>
        <p:spPr>
          <a:xfrm>
            <a:off x="1460518" y="1596655"/>
            <a:ext cx="304800" cy="211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E0D7-059B-40E1-A2C6-0BEA4B9EED3B}"/>
              </a:ext>
            </a:extLst>
          </p:cNvPr>
          <p:cNvSpPr/>
          <p:nvPr/>
        </p:nvSpPr>
        <p:spPr>
          <a:xfrm>
            <a:off x="1460518" y="1989645"/>
            <a:ext cx="304800" cy="211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E2281-2B95-43CE-804D-EDEB2914DFF7}"/>
              </a:ext>
            </a:extLst>
          </p:cNvPr>
          <p:cNvSpPr/>
          <p:nvPr/>
        </p:nvSpPr>
        <p:spPr>
          <a:xfrm>
            <a:off x="1451377" y="2371749"/>
            <a:ext cx="304800" cy="211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F8DEF-2A32-4B48-A2E5-30C918AC190E}"/>
              </a:ext>
            </a:extLst>
          </p:cNvPr>
          <p:cNvSpPr txBox="1"/>
          <p:nvPr/>
        </p:nvSpPr>
        <p:spPr>
          <a:xfrm>
            <a:off x="82142" y="840469"/>
            <a:ext cx="10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변경 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서버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6C511F-1E3C-496E-96C2-0AA9E2BCDE93}"/>
              </a:ext>
            </a:extLst>
          </p:cNvPr>
          <p:cNvSpPr/>
          <p:nvPr/>
        </p:nvSpPr>
        <p:spPr>
          <a:xfrm>
            <a:off x="5130294" y="1656568"/>
            <a:ext cx="1369415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7745F9-8E69-46CC-8FB8-B2AE7ED27407}"/>
              </a:ext>
            </a:extLst>
          </p:cNvPr>
          <p:cNvSpPr/>
          <p:nvPr/>
        </p:nvSpPr>
        <p:spPr>
          <a:xfrm>
            <a:off x="5130295" y="1932402"/>
            <a:ext cx="726219" cy="125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3FB5C-5414-48B6-AE7D-F2E5F27321DF}"/>
              </a:ext>
            </a:extLst>
          </p:cNvPr>
          <p:cNvSpPr/>
          <p:nvPr/>
        </p:nvSpPr>
        <p:spPr>
          <a:xfrm>
            <a:off x="5130295" y="2081011"/>
            <a:ext cx="726219" cy="125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B00928-4619-4A12-A17B-F13693ED8C36}"/>
              </a:ext>
            </a:extLst>
          </p:cNvPr>
          <p:cNvSpPr/>
          <p:nvPr/>
        </p:nvSpPr>
        <p:spPr>
          <a:xfrm>
            <a:off x="5130295" y="2219167"/>
            <a:ext cx="726220" cy="1221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D327FE-9382-468F-84B3-F686F7207BDE}"/>
              </a:ext>
            </a:extLst>
          </p:cNvPr>
          <p:cNvSpPr/>
          <p:nvPr/>
        </p:nvSpPr>
        <p:spPr>
          <a:xfrm>
            <a:off x="6096000" y="2475335"/>
            <a:ext cx="631371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A8D46-AC0A-4378-861D-6C6C2B0B189C}"/>
              </a:ext>
            </a:extLst>
          </p:cNvPr>
          <p:cNvSpPr/>
          <p:nvPr/>
        </p:nvSpPr>
        <p:spPr>
          <a:xfrm>
            <a:off x="6647100" y="3766658"/>
            <a:ext cx="1369415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5988E3-8EE8-4EBE-8B67-5D37EDA315C9}"/>
              </a:ext>
            </a:extLst>
          </p:cNvPr>
          <p:cNvSpPr/>
          <p:nvPr/>
        </p:nvSpPr>
        <p:spPr>
          <a:xfrm>
            <a:off x="7564312" y="4248468"/>
            <a:ext cx="3343174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93B70C-F1E4-4573-9A17-F4142F03BE5D}"/>
              </a:ext>
            </a:extLst>
          </p:cNvPr>
          <p:cNvSpPr/>
          <p:nvPr/>
        </p:nvSpPr>
        <p:spPr>
          <a:xfrm>
            <a:off x="8016516" y="2959814"/>
            <a:ext cx="343714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C8AEFA-4B8D-4112-8F37-F49C6E1F7EAD}"/>
              </a:ext>
            </a:extLst>
          </p:cNvPr>
          <p:cNvSpPr/>
          <p:nvPr/>
        </p:nvSpPr>
        <p:spPr>
          <a:xfrm>
            <a:off x="7248626" y="3367964"/>
            <a:ext cx="631371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9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22F17A-3E5F-4F54-A9CF-D28591B2E52D}"/>
              </a:ext>
            </a:extLst>
          </p:cNvPr>
          <p:cNvSpPr txBox="1"/>
          <p:nvPr/>
        </p:nvSpPr>
        <p:spPr>
          <a:xfrm>
            <a:off x="0" y="1478617"/>
            <a:ext cx="82490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김지은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이소정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김선중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6326091" cy="584775"/>
            <a:chOff x="1191929" y="2733040"/>
            <a:chExt cx="632609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#6,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55419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역할분담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4B644-9D83-4D9D-AF42-7C740535AE20}"/>
              </a:ext>
            </a:extLst>
          </p:cNvPr>
          <p:cNvGraphicFramePr>
            <a:graphicFrameLocks noGrp="1"/>
          </p:cNvGraphicFramePr>
          <p:nvPr/>
        </p:nvGraphicFramePr>
        <p:xfrm>
          <a:off x="2001716" y="1024312"/>
          <a:ext cx="9745785" cy="3480810"/>
        </p:xfrm>
        <a:graphic>
          <a:graphicData uri="http://schemas.openxmlformats.org/drawingml/2006/table">
            <a:tbl>
              <a:tblPr/>
              <a:tblGrid>
                <a:gridCol w="3071446">
                  <a:extLst>
                    <a:ext uri="{9D8B030D-6E8A-4147-A177-3AD203B41FA5}">
                      <a16:colId xmlns:a16="http://schemas.microsoft.com/office/drawing/2014/main" val="390141727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79820692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015487263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65149156"/>
                    </a:ext>
                  </a:extLst>
                </a:gridCol>
                <a:gridCol w="812336">
                  <a:extLst>
                    <a:ext uri="{9D8B030D-6E8A-4147-A177-3AD203B41FA5}">
                      <a16:colId xmlns:a16="http://schemas.microsoft.com/office/drawing/2014/main" val="1366985547"/>
                    </a:ext>
                  </a:extLst>
                </a:gridCol>
                <a:gridCol w="844525">
                  <a:extLst>
                    <a:ext uri="{9D8B030D-6E8A-4147-A177-3AD203B41FA5}">
                      <a16:colId xmlns:a16="http://schemas.microsoft.com/office/drawing/2014/main" val="390669359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944260165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58643129"/>
                    </a:ext>
                  </a:extLst>
                </a:gridCol>
                <a:gridCol w="828431">
                  <a:extLst>
                    <a:ext uri="{9D8B030D-6E8A-4147-A177-3AD203B41FA5}">
                      <a16:colId xmlns:a16="http://schemas.microsoft.com/office/drawing/2014/main" val="3248156695"/>
                    </a:ext>
                  </a:extLst>
                </a:gridCol>
              </a:tblGrid>
              <a:tr h="491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항 목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3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7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월</a:t>
                      </a:r>
                      <a:endParaRPr lang="ko-KR" altLang="en-US" sz="31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74974"/>
                  </a:ext>
                </a:extLst>
              </a:tr>
              <a:tr h="42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휴먼명조"/>
                        </a:rPr>
                        <a:t>서버 프레임워크 제작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376754"/>
                  </a:ext>
                </a:extLst>
              </a:tr>
              <a:tr h="413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휴먼명조"/>
                        </a:rPr>
                        <a:t>리소스 수집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5680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로그인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805049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effectLst/>
                        </a:rPr>
                        <a:t>대기실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1755"/>
                  </a:ext>
                </a:extLst>
              </a:tr>
              <a:tr h="423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effectLst/>
                        </a:rPr>
                        <a:t>충돌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254"/>
                  </a:ext>
                </a:extLst>
              </a:tr>
              <a:tr h="427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보드맵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39964"/>
                  </a:ext>
                </a:extLst>
              </a:tr>
              <a:tr h="457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effectLst/>
                        </a:rPr>
                        <a:t>미니게임 서버 구현</a:t>
                      </a:r>
                    </a:p>
                  </a:txBody>
                  <a:tcPr marL="19845" marR="19845" marT="19845" marB="19845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9845" marR="19845" marT="19845" marB="1984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0349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B2385-87DF-4FCA-BA2A-560ED1F93AA6}"/>
              </a:ext>
            </a:extLst>
          </p:cNvPr>
          <p:cNvSpPr/>
          <p:nvPr/>
        </p:nvSpPr>
        <p:spPr>
          <a:xfrm>
            <a:off x="1460518" y="1596655"/>
            <a:ext cx="304800" cy="211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E0D7-059B-40E1-A2C6-0BEA4B9EED3B}"/>
              </a:ext>
            </a:extLst>
          </p:cNvPr>
          <p:cNvSpPr/>
          <p:nvPr/>
        </p:nvSpPr>
        <p:spPr>
          <a:xfrm>
            <a:off x="1460518" y="1989645"/>
            <a:ext cx="304800" cy="211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E2281-2B95-43CE-804D-EDEB2914DFF7}"/>
              </a:ext>
            </a:extLst>
          </p:cNvPr>
          <p:cNvSpPr/>
          <p:nvPr/>
        </p:nvSpPr>
        <p:spPr>
          <a:xfrm>
            <a:off x="1451377" y="2371749"/>
            <a:ext cx="304800" cy="211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F8DEF-2A32-4B48-A2E5-30C918AC190E}"/>
              </a:ext>
            </a:extLst>
          </p:cNvPr>
          <p:cNvSpPr txBox="1"/>
          <p:nvPr/>
        </p:nvSpPr>
        <p:spPr>
          <a:xfrm>
            <a:off x="82142" y="840469"/>
            <a:ext cx="10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변경 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서버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6C511F-1E3C-496E-96C2-0AA9E2BCDE93}"/>
              </a:ext>
            </a:extLst>
          </p:cNvPr>
          <p:cNvSpPr/>
          <p:nvPr/>
        </p:nvSpPr>
        <p:spPr>
          <a:xfrm>
            <a:off x="5130294" y="1656568"/>
            <a:ext cx="1369415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7745F9-8E69-46CC-8FB8-B2AE7ED27407}"/>
              </a:ext>
            </a:extLst>
          </p:cNvPr>
          <p:cNvSpPr/>
          <p:nvPr/>
        </p:nvSpPr>
        <p:spPr>
          <a:xfrm>
            <a:off x="5130295" y="1932401"/>
            <a:ext cx="3712911" cy="129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3FB5C-5414-48B6-AE7D-F2E5F27321DF}"/>
              </a:ext>
            </a:extLst>
          </p:cNvPr>
          <p:cNvSpPr/>
          <p:nvPr/>
        </p:nvSpPr>
        <p:spPr>
          <a:xfrm>
            <a:off x="5130295" y="2081011"/>
            <a:ext cx="3712911" cy="1290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B00928-4619-4A12-A17B-F13693ED8C36}"/>
              </a:ext>
            </a:extLst>
          </p:cNvPr>
          <p:cNvSpPr/>
          <p:nvPr/>
        </p:nvSpPr>
        <p:spPr>
          <a:xfrm>
            <a:off x="5130295" y="2242783"/>
            <a:ext cx="3712916" cy="101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D327FE-9382-468F-84B3-F686F7207BDE}"/>
              </a:ext>
            </a:extLst>
          </p:cNvPr>
          <p:cNvSpPr/>
          <p:nvPr/>
        </p:nvSpPr>
        <p:spPr>
          <a:xfrm>
            <a:off x="6096000" y="2475335"/>
            <a:ext cx="631371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A8D46-AC0A-4378-861D-6C6C2B0B189C}"/>
              </a:ext>
            </a:extLst>
          </p:cNvPr>
          <p:cNvSpPr/>
          <p:nvPr/>
        </p:nvSpPr>
        <p:spPr>
          <a:xfrm>
            <a:off x="6647100" y="3754626"/>
            <a:ext cx="2569089" cy="1949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5988E3-8EE8-4EBE-8B67-5D37EDA315C9}"/>
              </a:ext>
            </a:extLst>
          </p:cNvPr>
          <p:cNvSpPr/>
          <p:nvPr/>
        </p:nvSpPr>
        <p:spPr>
          <a:xfrm>
            <a:off x="7564312" y="4248468"/>
            <a:ext cx="3343174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93B70C-F1E4-4573-9A17-F4142F03BE5D}"/>
              </a:ext>
            </a:extLst>
          </p:cNvPr>
          <p:cNvSpPr/>
          <p:nvPr/>
        </p:nvSpPr>
        <p:spPr>
          <a:xfrm>
            <a:off x="10130125" y="2906154"/>
            <a:ext cx="717202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C8AEFA-4B8D-4112-8F37-F49C6E1F7EAD}"/>
              </a:ext>
            </a:extLst>
          </p:cNvPr>
          <p:cNvSpPr/>
          <p:nvPr/>
        </p:nvSpPr>
        <p:spPr>
          <a:xfrm>
            <a:off x="7248626" y="3367964"/>
            <a:ext cx="631371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AD5346-8A12-4880-A13A-9F2AC35108FD}"/>
              </a:ext>
            </a:extLst>
          </p:cNvPr>
          <p:cNvSpPr/>
          <p:nvPr/>
        </p:nvSpPr>
        <p:spPr>
          <a:xfrm>
            <a:off x="9350141" y="3376989"/>
            <a:ext cx="631371" cy="1257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5255B0-BDF6-4125-85DD-92C21E46123B}"/>
              </a:ext>
            </a:extLst>
          </p:cNvPr>
          <p:cNvSpPr/>
          <p:nvPr/>
        </p:nvSpPr>
        <p:spPr>
          <a:xfrm>
            <a:off x="8414657" y="1024312"/>
            <a:ext cx="3331962" cy="348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7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#7,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커밋</a:t>
              </a:r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로그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34B29B5-8CFF-4CE7-9825-794A6123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5" y="920438"/>
            <a:ext cx="8987589" cy="50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#7,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개발일정 및 구성원 역할 분담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2135F7-5DC9-4FE4-A167-87963BF49CB1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DC97-2B3E-49C5-B20A-0E866CBCAE2F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CB29D-CC63-40F1-A0BA-322FB3085670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#8,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0879D-BA01-4480-8A3C-3722445ADE3C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10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CDCED1-8977-4CCB-AFC2-59135360F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B2454-A6E1-4725-9045-26805CA90B53}"/>
              </a:ext>
            </a:extLst>
          </p:cNvPr>
          <p:cNvSpPr txBox="1"/>
          <p:nvPr/>
        </p:nvSpPr>
        <p:spPr>
          <a:xfrm flipH="1">
            <a:off x="4508499" y="3105834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CDCED1-8977-4CCB-AFC2-59135360F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038B7-FE79-4BF6-8B62-63075B9EE1B7}"/>
              </a:ext>
            </a:extLst>
          </p:cNvPr>
          <p:cNvSpPr txBox="1"/>
          <p:nvPr/>
        </p:nvSpPr>
        <p:spPr>
          <a:xfrm flipH="1">
            <a:off x="456803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B2454-A6E1-4725-9045-26805CA90B53}"/>
              </a:ext>
            </a:extLst>
          </p:cNvPr>
          <p:cNvSpPr txBox="1"/>
          <p:nvPr/>
        </p:nvSpPr>
        <p:spPr>
          <a:xfrm flipH="1">
            <a:off x="456802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803CA8-8530-447A-9D58-8655A45F62A5}"/>
              </a:ext>
            </a:extLst>
          </p:cNvPr>
          <p:cNvGrpSpPr/>
          <p:nvPr/>
        </p:nvGrpSpPr>
        <p:grpSpPr>
          <a:xfrm>
            <a:off x="602573" y="2417759"/>
            <a:ext cx="1584408" cy="461665"/>
            <a:chOff x="1191929" y="2733040"/>
            <a:chExt cx="1584408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C22BA2-AF96-42DC-9312-A2771AB35A98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#1,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812DB0-8151-439B-9C00-EFD011F22E67}"/>
                </a:ext>
              </a:extLst>
            </p:cNvPr>
            <p:cNvSpPr txBox="1"/>
            <p:nvPr/>
          </p:nvSpPr>
          <p:spPr>
            <a:xfrm>
              <a:off x="1976118" y="273304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3B3C15-69E3-43FF-B1F2-387D2F4EEB19}"/>
              </a:ext>
            </a:extLst>
          </p:cNvPr>
          <p:cNvGrpSpPr/>
          <p:nvPr/>
        </p:nvGrpSpPr>
        <p:grpSpPr>
          <a:xfrm>
            <a:off x="602573" y="3408379"/>
            <a:ext cx="2308965" cy="461665"/>
            <a:chOff x="1191929" y="2733040"/>
            <a:chExt cx="23089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DF3D69-321D-4856-AACC-BD0530B84C0D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#2,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0FDF59-3532-4990-B044-7B63B1B15EBC}"/>
                </a:ext>
              </a:extLst>
            </p:cNvPr>
            <p:cNvSpPr txBox="1"/>
            <p:nvPr/>
          </p:nvSpPr>
          <p:spPr>
            <a:xfrm>
              <a:off x="1976118" y="273304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조작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4616F0-C7B5-42CE-A6D3-ECF1F6082C92}"/>
              </a:ext>
            </a:extLst>
          </p:cNvPr>
          <p:cNvGrpSpPr/>
          <p:nvPr/>
        </p:nvGrpSpPr>
        <p:grpSpPr>
          <a:xfrm>
            <a:off x="602573" y="4404074"/>
            <a:ext cx="3033523" cy="830997"/>
            <a:chOff x="1191929" y="2733040"/>
            <a:chExt cx="3033523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43985-12DC-4349-955B-B575DC41D794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#3,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BFC241-4A78-403F-8FF4-701DC319C116}"/>
                </a:ext>
              </a:extLst>
            </p:cNvPr>
            <p:cNvSpPr txBox="1"/>
            <p:nvPr/>
          </p:nvSpPr>
          <p:spPr>
            <a:xfrm>
              <a:off x="1976118" y="2733040"/>
              <a:ext cx="22493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중점 연구분야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70757B-2BE4-47A7-905D-CC8959724C84}"/>
              </a:ext>
            </a:extLst>
          </p:cNvPr>
          <p:cNvGrpSpPr/>
          <p:nvPr/>
        </p:nvGrpSpPr>
        <p:grpSpPr>
          <a:xfrm>
            <a:off x="4282674" y="2417756"/>
            <a:ext cx="2308965" cy="461665"/>
            <a:chOff x="1191929" y="2733040"/>
            <a:chExt cx="2308965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5A2068-C175-424E-A28E-32BEA1D3D5C5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#4,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3D646-3868-4624-A126-028458CE6843}"/>
                </a:ext>
              </a:extLst>
            </p:cNvPr>
            <p:cNvSpPr txBox="1"/>
            <p:nvPr/>
          </p:nvSpPr>
          <p:spPr>
            <a:xfrm>
              <a:off x="1976118" y="273304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C420E-9BA3-4776-893A-A40887F59F38}"/>
              </a:ext>
            </a:extLst>
          </p:cNvPr>
          <p:cNvGrpSpPr/>
          <p:nvPr/>
        </p:nvGrpSpPr>
        <p:grpSpPr>
          <a:xfrm>
            <a:off x="4282674" y="3408378"/>
            <a:ext cx="3341299" cy="461665"/>
            <a:chOff x="1191929" y="2733040"/>
            <a:chExt cx="3341299" cy="4616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6E182-71DB-45AB-8D4C-85471ACE2445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#5,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B33D6-C30C-42D1-A41D-08637999FF8E}"/>
                </a:ext>
              </a:extLst>
            </p:cNvPr>
            <p:cNvSpPr txBox="1"/>
            <p:nvPr/>
          </p:nvSpPr>
          <p:spPr>
            <a:xfrm>
              <a:off x="1976118" y="2733040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 및 보완책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003259-728D-42ED-9D5B-5FAB5F5B01D2}"/>
              </a:ext>
            </a:extLst>
          </p:cNvPr>
          <p:cNvGrpSpPr/>
          <p:nvPr/>
        </p:nvGrpSpPr>
        <p:grpSpPr>
          <a:xfrm>
            <a:off x="4282674" y="4399000"/>
            <a:ext cx="3450303" cy="830997"/>
            <a:chOff x="1191929" y="2733040"/>
            <a:chExt cx="3450303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94A528-2FEA-446F-AA87-888DBCD7D08C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#6,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8BC22A-A1A7-4B62-986D-FD5816EF9D3D}"/>
                </a:ext>
              </a:extLst>
            </p:cNvPr>
            <p:cNvSpPr txBox="1"/>
            <p:nvPr/>
          </p:nvSpPr>
          <p:spPr>
            <a:xfrm>
              <a:off x="1976118" y="2733040"/>
              <a:ext cx="2666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개발일정 및 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구성원 역할 분담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9FB58F-4798-440A-9ACF-4905AFF0AC41}"/>
              </a:ext>
            </a:extLst>
          </p:cNvPr>
          <p:cNvGrpSpPr/>
          <p:nvPr/>
        </p:nvGrpSpPr>
        <p:grpSpPr>
          <a:xfrm>
            <a:off x="8216474" y="2417756"/>
            <a:ext cx="2308965" cy="461665"/>
            <a:chOff x="1191929" y="2733040"/>
            <a:chExt cx="2308965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A35D15-5BB1-44F3-A0AD-59D6FBDFB31D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#7,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4DAE54-3D1D-4E61-815A-4631BA0F3F45}"/>
                </a:ext>
              </a:extLst>
            </p:cNvPr>
            <p:cNvSpPr txBox="1"/>
            <p:nvPr/>
          </p:nvSpPr>
          <p:spPr>
            <a:xfrm>
              <a:off x="1976118" y="273304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커밋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로그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E44C6B-1F7D-49CD-9858-F5F3F082EC09}"/>
              </a:ext>
            </a:extLst>
          </p:cNvPr>
          <p:cNvGrpSpPr/>
          <p:nvPr/>
        </p:nvGrpSpPr>
        <p:grpSpPr>
          <a:xfrm>
            <a:off x="8216474" y="3408378"/>
            <a:ext cx="2308965" cy="461665"/>
            <a:chOff x="1191929" y="2733040"/>
            <a:chExt cx="2308965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29AEB7-E6EE-404C-BA16-F9BCA82607EF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#8, 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84421E-B230-489C-9504-A490ACB381D1}"/>
                </a:ext>
              </a:extLst>
            </p:cNvPr>
            <p:cNvSpPr txBox="1"/>
            <p:nvPr/>
          </p:nvSpPr>
          <p:spPr>
            <a:xfrm>
              <a:off x="1976118" y="273304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8F5551-DB7A-45C4-93BA-80251403F8F6}"/>
              </a:ext>
            </a:extLst>
          </p:cNvPr>
          <p:cNvSpPr txBox="1"/>
          <p:nvPr/>
        </p:nvSpPr>
        <p:spPr>
          <a:xfrm>
            <a:off x="173620" y="927149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2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34F10-41C4-490F-B9CE-D67C0BFF0605}"/>
              </a:ext>
            </a:extLst>
          </p:cNvPr>
          <p:cNvSpPr txBox="1"/>
          <p:nvPr/>
        </p:nvSpPr>
        <p:spPr>
          <a:xfrm>
            <a:off x="522433" y="1408133"/>
            <a:ext cx="492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 O Te : League of Teddy bears</a:t>
            </a:r>
            <a:endParaRPr lang="ko-KR" altLang="en-US" sz="24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64E39EEB-3390-4DF3-9B0F-E0F9EEA2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2" y="2505599"/>
            <a:ext cx="4491601" cy="29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D24FED-27F0-4380-B6D3-7F8BB8A9F819}"/>
              </a:ext>
            </a:extLst>
          </p:cNvPr>
          <p:cNvSpPr txBox="1"/>
          <p:nvPr/>
        </p:nvSpPr>
        <p:spPr>
          <a:xfrm>
            <a:off x="5444101" y="2603896"/>
            <a:ext cx="65058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인용 </a:t>
            </a:r>
            <a:r>
              <a:rPr lang="en-US" altLang="ko-KR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전략 아케이드 게임</a:t>
            </a:r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곰인형들이 순서대로 주사위를 굴려 보드판을 이동한다</a:t>
            </a:r>
            <a:r>
              <a:rPr lang="en-US" altLang="ko-KR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곰인형들이 이동을 마치면 미니게임을 진행한다</a:t>
            </a:r>
            <a:r>
              <a:rPr lang="en-US" altLang="ko-KR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미니게임을 통해 얻은 코인과 보드판의 지형 및 이벤트들을 전략적으로 이용하여 단추를 모아 게임에서 승리하자</a:t>
            </a:r>
            <a:r>
              <a:rPr lang="en-US" altLang="ko-KR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1028" name="Picture 4" descr="Rolling Dice Vector Art &amp; Graphics | freevector.com">
            <a:extLst>
              <a:ext uri="{FF2B5EF4-FFF2-40B4-BE49-F238E27FC236}">
                <a16:creationId xmlns:a16="http://schemas.microsoft.com/office/drawing/2014/main" id="{F4B7B9DB-4968-4D89-A75E-3A949386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83" b="89961" l="9961" r="89941">
                        <a14:foregroundMark x1="40625" y1="8083" x2="40625" y2="8083"/>
                        <a14:foregroundMark x1="73828" y1="89700" x2="73828" y2="89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7616">
            <a:off x="3329292" y="4076727"/>
            <a:ext cx="2157113" cy="161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0710E-C575-40DA-85F4-DB3D1B3FA8F9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CF64A7-654A-4B3F-8C9F-BCE9648D9B60}"/>
              </a:ext>
            </a:extLst>
          </p:cNvPr>
          <p:cNvGrpSpPr/>
          <p:nvPr/>
        </p:nvGrpSpPr>
        <p:grpSpPr>
          <a:xfrm>
            <a:off x="173620" y="101435"/>
            <a:ext cx="1789592" cy="584775"/>
            <a:chOff x="1191929" y="2733040"/>
            <a:chExt cx="1789592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9DB92-E0F1-4781-8398-6086D68D957F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#1,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BEA39-22DE-48B1-A2D4-85A462F00CA5}"/>
                </a:ext>
              </a:extLst>
            </p:cNvPr>
            <p:cNvSpPr txBox="1"/>
            <p:nvPr/>
          </p:nvSpPr>
          <p:spPr>
            <a:xfrm>
              <a:off x="1976118" y="273304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3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3341299" cy="461665"/>
            <a:chOff x="1191929" y="2733040"/>
            <a:chExt cx="334129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#2,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게임소개 및 방법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8F5551-DB7A-45C4-93BA-80251403F8F6}"/>
              </a:ext>
            </a:extLst>
          </p:cNvPr>
          <p:cNvSpPr txBox="1"/>
          <p:nvPr/>
        </p:nvSpPr>
        <p:spPr>
          <a:xfrm>
            <a:off x="173620" y="927149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22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흐름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406404-A1CD-4B25-98F7-AD3EF53E2C82}"/>
              </a:ext>
            </a:extLst>
          </p:cNvPr>
          <p:cNvSpPr/>
          <p:nvPr/>
        </p:nvSpPr>
        <p:spPr>
          <a:xfrm>
            <a:off x="1546664" y="3261254"/>
            <a:ext cx="9105706" cy="4308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E7C05E9-EEA7-450A-9EE1-E18B158BA88E}"/>
              </a:ext>
            </a:extLst>
          </p:cNvPr>
          <p:cNvSpPr/>
          <p:nvPr/>
        </p:nvSpPr>
        <p:spPr>
          <a:xfrm>
            <a:off x="201398" y="2897636"/>
            <a:ext cx="1152260" cy="11580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571120-6C22-45C7-A99F-DFC15EF5F804}"/>
              </a:ext>
            </a:extLst>
          </p:cNvPr>
          <p:cNvSpPr/>
          <p:nvPr/>
        </p:nvSpPr>
        <p:spPr>
          <a:xfrm>
            <a:off x="10762772" y="2897636"/>
            <a:ext cx="1152260" cy="115803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B5D7F9-9E0A-4555-BF79-AC25818DA374}"/>
              </a:ext>
            </a:extLst>
          </p:cNvPr>
          <p:cNvSpPr/>
          <p:nvPr/>
        </p:nvSpPr>
        <p:spPr>
          <a:xfrm>
            <a:off x="1906172" y="3175908"/>
            <a:ext cx="922215" cy="601497"/>
          </a:xfrm>
          <a:prstGeom prst="rect">
            <a:avLst/>
          </a:prstGeom>
          <a:solidFill>
            <a:schemeClr val="bg1"/>
          </a:solidFill>
          <a:ln w="571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대기실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316EE6-C885-4334-9234-78B28D0127A7}"/>
              </a:ext>
            </a:extLst>
          </p:cNvPr>
          <p:cNvSpPr/>
          <p:nvPr/>
        </p:nvSpPr>
        <p:spPr>
          <a:xfrm>
            <a:off x="3352359" y="3175907"/>
            <a:ext cx="994558" cy="601497"/>
          </a:xfrm>
          <a:prstGeom prst="rect">
            <a:avLst/>
          </a:prstGeom>
          <a:solidFill>
            <a:schemeClr val="bg1"/>
          </a:solidFill>
          <a:ln w="571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보드 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1C653383-D6AA-406A-A45B-79C12793333A}"/>
              </a:ext>
            </a:extLst>
          </p:cNvPr>
          <p:cNvSpPr/>
          <p:nvPr/>
        </p:nvSpPr>
        <p:spPr>
          <a:xfrm rot="10800000">
            <a:off x="3022307" y="2781908"/>
            <a:ext cx="160020" cy="7879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3B91F25-B768-4F2F-9545-D7C9026ADEA7}"/>
              </a:ext>
            </a:extLst>
          </p:cNvPr>
          <p:cNvSpPr/>
          <p:nvPr/>
        </p:nvSpPr>
        <p:spPr>
          <a:xfrm>
            <a:off x="2559965" y="2157292"/>
            <a:ext cx="1064969" cy="510443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 선택 후 준비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2B77B96-0769-4F48-B0FB-9D21B36AFFFF}"/>
              </a:ext>
            </a:extLst>
          </p:cNvPr>
          <p:cNvSpPr/>
          <p:nvPr/>
        </p:nvSpPr>
        <p:spPr>
          <a:xfrm>
            <a:off x="3916458" y="1048597"/>
            <a:ext cx="1271040" cy="648706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</a:t>
            </a:r>
            <a:r>
              <a:rPr lang="en-US" altLang="ko-KR" sz="1200" dirty="0">
                <a:solidFill>
                  <a:schemeClr val="tx1"/>
                </a:solidFill>
              </a:rPr>
              <a:t>1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 굴린 후 이동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009171F9-B7FF-49EA-9838-87093BDB99E0}"/>
              </a:ext>
            </a:extLst>
          </p:cNvPr>
          <p:cNvSpPr/>
          <p:nvPr/>
        </p:nvSpPr>
        <p:spPr>
          <a:xfrm rot="10800000">
            <a:off x="4469076" y="1801320"/>
            <a:ext cx="165805" cy="1623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962A6A-5ED6-4184-8237-46DC370B7BD9}"/>
              </a:ext>
            </a:extLst>
          </p:cNvPr>
          <p:cNvSpPr/>
          <p:nvPr/>
        </p:nvSpPr>
        <p:spPr>
          <a:xfrm rot="10800000">
            <a:off x="7209318" y="1801320"/>
            <a:ext cx="165805" cy="1623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F032CF36-124D-4506-86DB-C66C43EFAF91}"/>
              </a:ext>
            </a:extLst>
          </p:cNvPr>
          <p:cNvSpPr/>
          <p:nvPr/>
        </p:nvSpPr>
        <p:spPr>
          <a:xfrm rot="10800000">
            <a:off x="5874087" y="1801320"/>
            <a:ext cx="165805" cy="1623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563A246-A0E9-4F67-84C6-5CB593D62404}"/>
              </a:ext>
            </a:extLst>
          </p:cNvPr>
          <p:cNvSpPr/>
          <p:nvPr/>
        </p:nvSpPr>
        <p:spPr>
          <a:xfrm>
            <a:off x="5182078" y="3537513"/>
            <a:ext cx="160020" cy="1036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2953CF6-3DF1-4BFB-B574-586925438273}"/>
              </a:ext>
            </a:extLst>
          </p:cNvPr>
          <p:cNvSpPr/>
          <p:nvPr/>
        </p:nvSpPr>
        <p:spPr>
          <a:xfrm>
            <a:off x="4737136" y="4703855"/>
            <a:ext cx="1064969" cy="510443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발판에 따른 이벤트 발생</a:t>
            </a: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63A5D93-FD0B-4D6A-B9BC-29EA29283C63}"/>
              </a:ext>
            </a:extLst>
          </p:cNvPr>
          <p:cNvSpPr/>
          <p:nvPr/>
        </p:nvSpPr>
        <p:spPr>
          <a:xfrm>
            <a:off x="6571309" y="3528061"/>
            <a:ext cx="160020" cy="1036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D4005EF-E036-46EF-97DD-EC77B56091E8}"/>
              </a:ext>
            </a:extLst>
          </p:cNvPr>
          <p:cNvSpPr/>
          <p:nvPr/>
        </p:nvSpPr>
        <p:spPr>
          <a:xfrm>
            <a:off x="6126367" y="4694403"/>
            <a:ext cx="1064969" cy="510443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발판에 따른 이벤트 발생</a:t>
            </a: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12FB2B37-99DC-4A93-A00D-F3040CA6B405}"/>
              </a:ext>
            </a:extLst>
          </p:cNvPr>
          <p:cNvSpPr/>
          <p:nvPr/>
        </p:nvSpPr>
        <p:spPr>
          <a:xfrm>
            <a:off x="7911010" y="3537513"/>
            <a:ext cx="160020" cy="1036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47DBB4-33E2-4505-9FC3-7C930455D6BC}"/>
              </a:ext>
            </a:extLst>
          </p:cNvPr>
          <p:cNvSpPr/>
          <p:nvPr/>
        </p:nvSpPr>
        <p:spPr>
          <a:xfrm>
            <a:off x="7458535" y="4703855"/>
            <a:ext cx="1064969" cy="510443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발판에 따른 이벤트 발생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D06685A9-E534-4562-8DDD-E305AC45AC9B}"/>
              </a:ext>
            </a:extLst>
          </p:cNvPr>
          <p:cNvSpPr/>
          <p:nvPr/>
        </p:nvSpPr>
        <p:spPr>
          <a:xfrm>
            <a:off x="9368459" y="3375077"/>
            <a:ext cx="461341" cy="10902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25143DCB-4511-41F5-878B-2691D07AF36D}"/>
              </a:ext>
            </a:extLst>
          </p:cNvPr>
          <p:cNvSpPr/>
          <p:nvPr/>
        </p:nvSpPr>
        <p:spPr>
          <a:xfrm rot="10800000">
            <a:off x="3888779" y="4027811"/>
            <a:ext cx="268042" cy="1927301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036A0C-8204-4025-BAA2-DC57EE7AFB3C}"/>
              </a:ext>
            </a:extLst>
          </p:cNvPr>
          <p:cNvSpPr/>
          <p:nvPr/>
        </p:nvSpPr>
        <p:spPr>
          <a:xfrm>
            <a:off x="3981674" y="5825979"/>
            <a:ext cx="5721126" cy="129134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133AC5-47C1-4953-8B5F-D93B65161886}"/>
              </a:ext>
            </a:extLst>
          </p:cNvPr>
          <p:cNvSpPr/>
          <p:nvPr/>
        </p:nvSpPr>
        <p:spPr>
          <a:xfrm rot="5400000">
            <a:off x="9336342" y="5501228"/>
            <a:ext cx="602901" cy="130013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9B06D8B-1F1E-4BC6-A88B-01355103F376}"/>
              </a:ext>
            </a:extLst>
          </p:cNvPr>
          <p:cNvSpPr/>
          <p:nvPr/>
        </p:nvSpPr>
        <p:spPr>
          <a:xfrm>
            <a:off x="6425972" y="5455329"/>
            <a:ext cx="877664" cy="824711"/>
          </a:xfrm>
          <a:prstGeom prst="ellipse">
            <a:avLst/>
          </a:prstGeom>
          <a:solidFill>
            <a:schemeClr val="bg1"/>
          </a:solidFill>
          <a:ln w="57150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+ 1</a:t>
            </a:r>
            <a:r>
              <a:rPr lang="ko-KR" altLang="en-US" sz="1400" b="1" dirty="0">
                <a:solidFill>
                  <a:schemeClr val="tx1"/>
                </a:solidFill>
              </a:rPr>
              <a:t>턴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6EA7E97-CD68-4133-A871-EA84B36C7A1B}"/>
              </a:ext>
            </a:extLst>
          </p:cNvPr>
          <p:cNvSpPr/>
          <p:nvPr/>
        </p:nvSpPr>
        <p:spPr>
          <a:xfrm>
            <a:off x="5278345" y="1039826"/>
            <a:ext cx="1271040" cy="648706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 굴린 후 이동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3C12B28-7CBE-4478-B9B2-A9395312923A}"/>
              </a:ext>
            </a:extLst>
          </p:cNvPr>
          <p:cNvSpPr/>
          <p:nvPr/>
        </p:nvSpPr>
        <p:spPr>
          <a:xfrm>
            <a:off x="6634924" y="1050224"/>
            <a:ext cx="1271040" cy="648706"/>
          </a:xfrm>
          <a:prstGeom prst="roundRect">
            <a:avLst/>
          </a:prstGeom>
          <a:solidFill>
            <a:schemeClr val="bg1"/>
          </a:solidFill>
          <a:ln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주사위 굴린 후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098C78-6557-4080-8A50-EEDB42618871}"/>
              </a:ext>
            </a:extLst>
          </p:cNvPr>
          <p:cNvSpPr/>
          <p:nvPr/>
        </p:nvSpPr>
        <p:spPr>
          <a:xfrm>
            <a:off x="9045390" y="4654912"/>
            <a:ext cx="1152259" cy="601497"/>
          </a:xfrm>
          <a:prstGeom prst="rect">
            <a:avLst/>
          </a:prstGeom>
          <a:solidFill>
            <a:schemeClr val="bg1"/>
          </a:solidFill>
          <a:ln w="571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미니게임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AAA220-61CA-4F46-AA73-E760D67C6D48}"/>
              </a:ext>
            </a:extLst>
          </p:cNvPr>
          <p:cNvSpPr/>
          <p:nvPr/>
        </p:nvSpPr>
        <p:spPr>
          <a:xfrm>
            <a:off x="9132939" y="3723607"/>
            <a:ext cx="879694" cy="332066"/>
          </a:xfrm>
          <a:prstGeom prst="rect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r>
              <a:rPr lang="ko-KR" altLang="en-US" sz="1400" b="1" dirty="0">
                <a:solidFill>
                  <a:schemeClr val="tx1"/>
                </a:solidFill>
              </a:rPr>
              <a:t>턴 미만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88E29A-CCDA-476A-9BF1-5331E0B25989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F7ACD34-1F2D-4DDE-AC03-CADC91FEAF0A}"/>
              </a:ext>
            </a:extLst>
          </p:cNvPr>
          <p:cNvGrpSpPr/>
          <p:nvPr/>
        </p:nvGrpSpPr>
        <p:grpSpPr>
          <a:xfrm>
            <a:off x="173620" y="101435"/>
            <a:ext cx="1789592" cy="584775"/>
            <a:chOff x="1191929" y="2733040"/>
            <a:chExt cx="1789592" cy="5847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DE56FD-E0B8-49E4-A7FD-3393D968DA04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#1,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812E61-B626-448D-91DC-7831DE26F40F}"/>
                </a:ext>
              </a:extLst>
            </p:cNvPr>
            <p:cNvSpPr txBox="1"/>
            <p:nvPr/>
          </p:nvSpPr>
          <p:spPr>
            <a:xfrm>
              <a:off x="1976118" y="273304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6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480392-7FC0-4A7C-927B-2E3F0DD4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73" y="1850434"/>
            <a:ext cx="10081846" cy="33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6F29D1-124B-449E-86AD-83ADE14CCE00}"/>
              </a:ext>
            </a:extLst>
          </p:cNvPr>
          <p:cNvSpPr/>
          <p:nvPr/>
        </p:nvSpPr>
        <p:spPr>
          <a:xfrm>
            <a:off x="2351411" y="3306342"/>
            <a:ext cx="422867" cy="393192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8726B7-C577-4112-8C25-8593E755C973}"/>
              </a:ext>
            </a:extLst>
          </p:cNvPr>
          <p:cNvSpPr/>
          <p:nvPr/>
        </p:nvSpPr>
        <p:spPr>
          <a:xfrm>
            <a:off x="2519612" y="3714924"/>
            <a:ext cx="422867" cy="393192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FF877E-FBD5-4141-B85F-D349BBE4041D}"/>
              </a:ext>
            </a:extLst>
          </p:cNvPr>
          <p:cNvSpPr/>
          <p:nvPr/>
        </p:nvSpPr>
        <p:spPr>
          <a:xfrm>
            <a:off x="2087220" y="3714924"/>
            <a:ext cx="422867" cy="393192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C04A510-0C1F-4790-A388-0C138D3CFC39}"/>
              </a:ext>
            </a:extLst>
          </p:cNvPr>
          <p:cNvSpPr/>
          <p:nvPr/>
        </p:nvSpPr>
        <p:spPr>
          <a:xfrm>
            <a:off x="2957762" y="3716829"/>
            <a:ext cx="422867" cy="393192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7DE9BD-B9FA-4DEF-9D5D-487AB7DCE11D}"/>
              </a:ext>
            </a:extLst>
          </p:cNvPr>
          <p:cNvSpPr/>
          <p:nvPr/>
        </p:nvSpPr>
        <p:spPr>
          <a:xfrm>
            <a:off x="2987365" y="4572741"/>
            <a:ext cx="2535131" cy="393192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C00ED7-CE91-484C-B5B8-A2F98A51022F}"/>
              </a:ext>
            </a:extLst>
          </p:cNvPr>
          <p:cNvSpPr/>
          <p:nvPr/>
        </p:nvSpPr>
        <p:spPr>
          <a:xfrm>
            <a:off x="1697680" y="2865861"/>
            <a:ext cx="422867" cy="39319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B9A2FF-0E13-45B9-8CB6-396900C810A5}"/>
              </a:ext>
            </a:extLst>
          </p:cNvPr>
          <p:cNvSpPr/>
          <p:nvPr/>
        </p:nvSpPr>
        <p:spPr>
          <a:xfrm>
            <a:off x="2132358" y="2865861"/>
            <a:ext cx="422867" cy="39319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F08533-AF5F-4ECB-BFD3-4995070D6389}"/>
              </a:ext>
            </a:extLst>
          </p:cNvPr>
          <p:cNvSpPr/>
          <p:nvPr/>
        </p:nvSpPr>
        <p:spPr>
          <a:xfrm>
            <a:off x="2562845" y="2865861"/>
            <a:ext cx="422867" cy="39319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9F42F2-CFD2-483D-996D-0996852292FE}"/>
              </a:ext>
            </a:extLst>
          </p:cNvPr>
          <p:cNvSpPr/>
          <p:nvPr/>
        </p:nvSpPr>
        <p:spPr>
          <a:xfrm>
            <a:off x="2993332" y="2865861"/>
            <a:ext cx="422867" cy="39319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6B8EBB1-7580-452A-A5F9-DDCC7E0BDA15}"/>
              </a:ext>
            </a:extLst>
          </p:cNvPr>
          <p:cNvSpPr/>
          <p:nvPr/>
        </p:nvSpPr>
        <p:spPr>
          <a:xfrm>
            <a:off x="3416199" y="2865861"/>
            <a:ext cx="422867" cy="39319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11D40D-228C-47E3-99A7-DD4609BDD1AD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2774278" y="1554078"/>
            <a:ext cx="1" cy="131178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0D00A6-74B9-4E97-9261-F6701D4CDEC8}"/>
              </a:ext>
            </a:extLst>
          </p:cNvPr>
          <p:cNvSpPr txBox="1"/>
          <p:nvPr/>
        </p:nvSpPr>
        <p:spPr>
          <a:xfrm>
            <a:off x="2059141" y="1169667"/>
            <a:ext cx="143027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24B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아이템 사용</a:t>
            </a:r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1C9A84-4EC1-4A56-BBD3-8DF2B932BC1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54931" y="4965933"/>
            <a:ext cx="0" cy="59817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D278EF-7254-4780-B26C-60D5E6648118}"/>
              </a:ext>
            </a:extLst>
          </p:cNvPr>
          <p:cNvSpPr txBox="1"/>
          <p:nvPr/>
        </p:nvSpPr>
        <p:spPr>
          <a:xfrm>
            <a:off x="2820674" y="5561652"/>
            <a:ext cx="286851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24B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주사위 및 </a:t>
            </a:r>
            <a:r>
              <a:rPr lang="ko-KR" altLang="en-US" b="1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준비</a:t>
            </a:r>
            <a:r>
              <a:rPr lang="en-US" altLang="ko-KR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버튼</a:t>
            </a:r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3EEDA8-632F-4223-9236-B6C7C32E1432}"/>
              </a:ext>
            </a:extLst>
          </p:cNvPr>
          <p:cNvCxnSpPr>
            <a:cxnSpLocks/>
          </p:cNvCxnSpPr>
          <p:nvPr/>
        </p:nvCxnSpPr>
        <p:spPr>
          <a:xfrm>
            <a:off x="3416199" y="3928084"/>
            <a:ext cx="4703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F9339C-1723-4F39-87ED-57DFF738D7C3}"/>
              </a:ext>
            </a:extLst>
          </p:cNvPr>
          <p:cNvSpPr txBox="1"/>
          <p:nvPr/>
        </p:nvSpPr>
        <p:spPr>
          <a:xfrm>
            <a:off x="3886544" y="3714924"/>
            <a:ext cx="20047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24B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 및 방향전환 </a:t>
            </a:r>
            <a:endParaRPr lang="en-US" altLang="ko-KR" sz="1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48A7C2-15C8-496E-89D9-19BBD793BAD9}"/>
              </a:ext>
            </a:extLst>
          </p:cNvPr>
          <p:cNvGrpSpPr/>
          <p:nvPr/>
        </p:nvGrpSpPr>
        <p:grpSpPr>
          <a:xfrm>
            <a:off x="173620" y="163955"/>
            <a:ext cx="3341299" cy="461665"/>
            <a:chOff x="1191929" y="2733040"/>
            <a:chExt cx="3341299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E0D819-E7EB-44FD-A364-74D2B65C71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#2,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D27405-8B80-4921-B653-6DABC5B34097}"/>
                </a:ext>
              </a:extLst>
            </p:cNvPr>
            <p:cNvSpPr txBox="1"/>
            <p:nvPr/>
          </p:nvSpPr>
          <p:spPr>
            <a:xfrm>
              <a:off x="1976118" y="2733040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게임소개 및 방법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6F8996-A570-4738-B242-6D83D402D9D4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0FCAE6-9E9B-46DD-A465-B3ECFD2F9E71}"/>
              </a:ext>
            </a:extLst>
          </p:cNvPr>
          <p:cNvGrpSpPr/>
          <p:nvPr/>
        </p:nvGrpSpPr>
        <p:grpSpPr>
          <a:xfrm>
            <a:off x="173620" y="101435"/>
            <a:ext cx="2610330" cy="584775"/>
            <a:chOff x="1191929" y="2733040"/>
            <a:chExt cx="261033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CC5FFA-16EC-4937-8401-ACA0DDF81C5F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#2,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9A3144-0405-413C-B9D4-9BB1AA041F1D}"/>
                </a:ext>
              </a:extLst>
            </p:cNvPr>
            <p:cNvSpPr txBox="1"/>
            <p:nvPr/>
          </p:nvSpPr>
          <p:spPr>
            <a:xfrm>
              <a:off x="1976118" y="27330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게임조작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69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C5532C-3358-4B0E-83E5-56F34DDF744A}"/>
              </a:ext>
            </a:extLst>
          </p:cNvPr>
          <p:cNvSpPr txBox="1"/>
          <p:nvPr/>
        </p:nvSpPr>
        <p:spPr>
          <a:xfrm>
            <a:off x="613241" y="1397674"/>
            <a:ext cx="11144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애니메이션 </a:t>
            </a:r>
            <a:r>
              <a:rPr lang="ko-KR" altLang="en-US" sz="2800" b="1" dirty="0" err="1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블렌딩</a:t>
            </a:r>
            <a:endParaRPr lang="en-US" altLang="ko-KR" sz="2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en-US" altLang="ko-KR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IOCP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그림자 </a:t>
            </a:r>
            <a:r>
              <a:rPr lang="ko-KR" altLang="en-US" sz="2800" b="1" dirty="0" err="1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쉐이더</a:t>
            </a:r>
            <a:endParaRPr lang="en-US" altLang="ko-KR" sz="2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6470361" cy="584775"/>
            <a:chOff x="1191929" y="2733040"/>
            <a:chExt cx="647036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#3,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5686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EC41A0-B5AE-41A8-B6FA-47F91122DE48}"/>
              </a:ext>
            </a:extLst>
          </p:cNvPr>
          <p:cNvSpPr txBox="1"/>
          <p:nvPr/>
        </p:nvSpPr>
        <p:spPr>
          <a:xfrm>
            <a:off x="6548120" y="1397509"/>
            <a:ext cx="6106160" cy="205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</a:t>
            </a:r>
            <a:r>
              <a:rPr lang="ko-KR" altLang="en-US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외곽선 </a:t>
            </a:r>
            <a:r>
              <a:rPr lang="ko-KR" altLang="en-US" sz="2800" b="1" dirty="0" err="1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쉐이더</a:t>
            </a:r>
            <a:endParaRPr lang="en-US" altLang="ko-KR" sz="2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 </a:t>
            </a:r>
            <a:r>
              <a:rPr lang="ko-KR" altLang="en-US" sz="2800" b="1" dirty="0" err="1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시네마틱</a:t>
            </a:r>
            <a:r>
              <a:rPr lang="ko-KR" altLang="en-US" sz="2800" b="1" dirty="0">
                <a:solidFill>
                  <a:srgbClr val="024B8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카메라</a:t>
            </a:r>
            <a:endParaRPr lang="en-US" altLang="ko-KR" sz="2800" b="1" dirty="0">
              <a:solidFill>
                <a:srgbClr val="024B8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99F14-83C8-4376-9E8B-8CA0F7BD1F27}"/>
              </a:ext>
            </a:extLst>
          </p:cNvPr>
          <p:cNvSpPr txBox="1"/>
          <p:nvPr/>
        </p:nvSpPr>
        <p:spPr>
          <a:xfrm>
            <a:off x="1041165" y="24485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부드러운 애니메이션</a:t>
            </a:r>
            <a:r>
              <a:rPr lang="ko-KR" altLang="en-US" dirty="0"/>
              <a:t> 전환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AF964-AFB1-4E75-854B-94E54A6B1D8A}"/>
              </a:ext>
            </a:extLst>
          </p:cNvPr>
          <p:cNvSpPr txBox="1"/>
          <p:nvPr/>
        </p:nvSpPr>
        <p:spPr>
          <a:xfrm>
            <a:off x="1041164" y="350363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IOCP</a:t>
            </a:r>
            <a:r>
              <a:rPr lang="ko-KR" altLang="en-US" dirty="0"/>
              <a:t>를 이용한 </a:t>
            </a:r>
            <a:r>
              <a:rPr lang="ko-KR" altLang="en-US" b="1" dirty="0"/>
              <a:t>서버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E986E-F26D-4E31-985D-675C2FB24F3B}"/>
              </a:ext>
            </a:extLst>
          </p:cNvPr>
          <p:cNvSpPr txBox="1"/>
          <p:nvPr/>
        </p:nvSpPr>
        <p:spPr>
          <a:xfrm>
            <a:off x="1041163" y="455364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그림자 </a:t>
            </a:r>
            <a:r>
              <a:rPr lang="ko-KR" altLang="en-US" dirty="0" err="1"/>
              <a:t>쉐이더를</a:t>
            </a:r>
            <a:r>
              <a:rPr lang="ko-KR" altLang="en-US" dirty="0"/>
              <a:t> 통한 </a:t>
            </a:r>
            <a:r>
              <a:rPr lang="ko-KR" altLang="en-US" b="1" dirty="0"/>
              <a:t>입체감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E97DB-F578-4BA1-B5C6-DF2CA82064A6}"/>
              </a:ext>
            </a:extLst>
          </p:cNvPr>
          <p:cNvSpPr txBox="1"/>
          <p:nvPr/>
        </p:nvSpPr>
        <p:spPr>
          <a:xfrm>
            <a:off x="7040164" y="244856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외곽선 </a:t>
            </a:r>
            <a:r>
              <a:rPr lang="ko-KR" altLang="en-US" dirty="0" err="1"/>
              <a:t>쉐이더를</a:t>
            </a:r>
            <a:r>
              <a:rPr lang="ko-KR" altLang="en-US" dirty="0"/>
              <a:t> 통한 </a:t>
            </a:r>
            <a:r>
              <a:rPr lang="ko-KR" altLang="en-US" b="1" dirty="0"/>
              <a:t>플레이어 구분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96E18-C158-4F35-BD83-D7DAF1B40EFA}"/>
              </a:ext>
            </a:extLst>
          </p:cNvPr>
          <p:cNvSpPr txBox="1"/>
          <p:nvPr/>
        </p:nvSpPr>
        <p:spPr>
          <a:xfrm>
            <a:off x="7040164" y="350363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시네마틱</a:t>
            </a:r>
            <a:r>
              <a:rPr lang="ko-KR" altLang="en-US" dirty="0"/>
              <a:t> 카메라를 통한 </a:t>
            </a:r>
            <a:r>
              <a:rPr lang="ko-KR" altLang="en-US" b="1" dirty="0"/>
              <a:t>영화 같은 연출</a:t>
            </a:r>
          </a:p>
        </p:txBody>
      </p:sp>
    </p:spTree>
    <p:extLst>
      <p:ext uri="{BB962C8B-B14F-4D97-AF65-F5344CB8AC3E}">
        <p14:creationId xmlns:p14="http://schemas.microsoft.com/office/powerpoint/2010/main" val="7688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A043614-B883-452A-A44D-FABA7F2A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73" y="932497"/>
            <a:ext cx="5171314" cy="2757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#4,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내용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1D62DC-5EED-41B5-8E63-085B79418F02}"/>
              </a:ext>
            </a:extLst>
          </p:cNvPr>
          <p:cNvSpPr txBox="1"/>
          <p:nvPr/>
        </p:nvSpPr>
        <p:spPr>
          <a:xfrm>
            <a:off x="173620" y="92830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맵 제작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8BF65A-B443-4227-BD91-63F0C916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30" y="3207073"/>
            <a:ext cx="5112341" cy="3076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CBA77D4-D4E7-454C-8923-5A119B9D4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21" y="1374745"/>
            <a:ext cx="5112340" cy="316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8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#4,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내용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1D62DC-5EED-41B5-8E63-085B79418F02}"/>
              </a:ext>
            </a:extLst>
          </p:cNvPr>
          <p:cNvSpPr txBox="1"/>
          <p:nvPr/>
        </p:nvSpPr>
        <p:spPr>
          <a:xfrm>
            <a:off x="173620" y="92830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보드 맵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4A88EE-E138-4B0D-B40C-47752722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3" y="1461429"/>
            <a:ext cx="6133849" cy="3458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6E66A4-DBE8-40B4-A3F3-5E034455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68" y="2549892"/>
            <a:ext cx="6133849" cy="3591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4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1EFFF-F545-461B-8AE6-E150E5660E9A}"/>
              </a:ext>
            </a:extLst>
          </p:cNvPr>
          <p:cNvSpPr/>
          <p:nvPr/>
        </p:nvSpPr>
        <p:spPr>
          <a:xfrm>
            <a:off x="9792182" y="6470248"/>
            <a:ext cx="2399818" cy="173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4C5C-14C1-4E91-853C-84056B3AF759}"/>
              </a:ext>
            </a:extLst>
          </p:cNvPr>
          <p:cNvGrpSpPr/>
          <p:nvPr/>
        </p:nvGrpSpPr>
        <p:grpSpPr>
          <a:xfrm>
            <a:off x="173620" y="163955"/>
            <a:ext cx="5098190" cy="461665"/>
            <a:chOff x="1191929" y="2733040"/>
            <a:chExt cx="50981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77E209-6F0E-432F-87F3-785C094E6B19}"/>
                </a:ext>
              </a:extLst>
            </p:cNvPr>
            <p:cNvSpPr txBox="1"/>
            <p:nvPr/>
          </p:nvSpPr>
          <p:spPr>
            <a:xfrm>
              <a:off x="1191929" y="273304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24B80"/>
                  </a:solidFill>
                </a:rPr>
                <a:t>#4, </a:t>
              </a:r>
              <a:endParaRPr lang="ko-KR" altLang="en-US" sz="2400" b="1" dirty="0">
                <a:solidFill>
                  <a:srgbClr val="024B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333D2-C012-49DB-A76E-1E42C56CD2F2}"/>
                </a:ext>
              </a:extLst>
            </p:cNvPr>
            <p:cNvSpPr txBox="1"/>
            <p:nvPr/>
          </p:nvSpPr>
          <p:spPr>
            <a:xfrm>
              <a:off x="1976118" y="2733040"/>
              <a:ext cx="4314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24B8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기술적 요소 및 중점 연구분야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48728-DD07-49CE-9DAB-3458C4D5345B}"/>
              </a:ext>
            </a:extLst>
          </p:cNvPr>
          <p:cNvCxnSpPr>
            <a:cxnSpLocks/>
          </p:cNvCxnSpPr>
          <p:nvPr/>
        </p:nvCxnSpPr>
        <p:spPr>
          <a:xfrm>
            <a:off x="0" y="76451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51AB-7737-48C6-AEEA-64B5012CD18F}"/>
              </a:ext>
            </a:extLst>
          </p:cNvPr>
          <p:cNvSpPr/>
          <p:nvPr/>
        </p:nvSpPr>
        <p:spPr>
          <a:xfrm>
            <a:off x="1" y="0"/>
            <a:ext cx="12192000" cy="764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70DB49-0A96-4439-9C1B-981163D0F742}"/>
              </a:ext>
            </a:extLst>
          </p:cNvPr>
          <p:cNvGrpSpPr/>
          <p:nvPr/>
        </p:nvGrpSpPr>
        <p:grpSpPr>
          <a:xfrm>
            <a:off x="173620" y="101435"/>
            <a:ext cx="2754600" cy="584775"/>
            <a:chOff x="1191929" y="2733040"/>
            <a:chExt cx="2754600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EB6E-8840-494F-A357-74421E056919}"/>
                </a:ext>
              </a:extLst>
            </p:cNvPr>
            <p:cNvSpPr txBox="1"/>
            <p:nvPr/>
          </p:nvSpPr>
          <p:spPr>
            <a:xfrm>
              <a:off x="1191929" y="273304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#4,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8765D-B563-48A0-8FCE-EE9329524FF2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내용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1D62DC-5EED-41B5-8E63-085B79418F02}"/>
              </a:ext>
            </a:extLst>
          </p:cNvPr>
          <p:cNvSpPr txBox="1"/>
          <p:nvPr/>
        </p:nvSpPr>
        <p:spPr>
          <a:xfrm>
            <a:off x="173620" y="928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미니게임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2FC612-8FB4-4EFE-BB48-B3965320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2" y="1449548"/>
            <a:ext cx="6063830" cy="3573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22ED3C-99A9-4874-BE06-E793D0AA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8" y="2618781"/>
            <a:ext cx="6063830" cy="353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51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933</Words>
  <Application>Microsoft Office PowerPoint</Application>
  <PresentationFormat>와이드스크린</PresentationFormat>
  <Paragraphs>411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HCI Poppy</vt:lpstr>
      <vt:lpstr>나눔스퀘어 ExtraBold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지은</cp:lastModifiedBy>
  <cp:revision>320</cp:revision>
  <dcterms:created xsi:type="dcterms:W3CDTF">2019-12-23T00:32:35Z</dcterms:created>
  <dcterms:modified xsi:type="dcterms:W3CDTF">2021-05-12T09:32:02Z</dcterms:modified>
</cp:coreProperties>
</file>