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256" r:id="rId2"/>
    <p:sldId id="257" r:id="rId3"/>
    <p:sldId id="275" r:id="rId4"/>
    <p:sldId id="276" r:id="rId5"/>
    <p:sldId id="277" r:id="rId6"/>
    <p:sldId id="259" r:id="rId7"/>
    <p:sldId id="283" r:id="rId8"/>
    <p:sldId id="278" r:id="rId9"/>
    <p:sldId id="288" r:id="rId10"/>
    <p:sldId id="279" r:id="rId11"/>
    <p:sldId id="280" r:id="rId12"/>
    <p:sldId id="281" r:id="rId13"/>
    <p:sldId id="272" r:id="rId14"/>
    <p:sldId id="286" r:id="rId15"/>
    <p:sldId id="273" r:id="rId16"/>
    <p:sldId id="274" r:id="rId17"/>
    <p:sldId id="287" r:id="rId18"/>
  </p:sldIdLst>
  <p:sldSz cx="9144000" cy="6858000" type="screen4x3"/>
  <p:notesSz cx="6858000" cy="9144000"/>
  <p:embeddedFontLst>
    <p:embeddedFont>
      <p:font typeface="나눔고딕" panose="020D0604000000000000" pitchFamily="50" charset="-127"/>
      <p:regular r:id="rId21"/>
      <p:bold r:id="rId22"/>
    </p:embeddedFont>
    <p:embeddedFont>
      <p:font typeface="맑은 고딕" panose="020B0503020000020004" pitchFamily="50" charset="-127"/>
      <p:regular r:id="rId23"/>
      <p:bold r:id="rId24"/>
    </p:embeddedFont>
    <p:embeddedFont>
      <p:font typeface="Segoe WP" panose="020B0604020202020204" charset="0"/>
      <p:regular r:id="rId25"/>
      <p:bold r:id="rId26"/>
    </p:embeddedFont>
    <p:embeddedFont>
      <p:font typeface="나눔손글씨 펜" panose="03040600000000000000" pitchFamily="66" charset="-127"/>
      <p:regular r:id="rId27"/>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sang Yoo" initials="OY" lastIdx="1" clrIdx="0">
    <p:extLst>
      <p:ext uri="{19B8F6BF-5375-455C-9EA6-DF929625EA0E}">
        <p15:presenceInfo xmlns:p15="http://schemas.microsoft.com/office/powerpoint/2012/main" userId="e1cb7bfa69c49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441" autoAdjust="0"/>
    <p:restoredTop sz="74078" autoAdjust="0"/>
  </p:normalViewPr>
  <p:slideViewPr>
    <p:cSldViewPr>
      <p:cViewPr varScale="1">
        <p:scale>
          <a:sx n="86" d="100"/>
          <a:sy n="86" d="100"/>
        </p:scale>
        <p:origin x="2634" y="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16T19:08:49.094"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5E2904-DEBD-4478-8CA5-D02C043578A5}" type="datetimeFigureOut">
              <a:rPr lang="ko-KR" altLang="en-US" smtClean="0"/>
              <a:t>2015-07-16</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3B75B-1D54-4640-9EDA-A9E28A7665E8}" type="slidenum">
              <a:rPr lang="ko-KR" altLang="en-US" smtClean="0"/>
              <a:t>‹#›</a:t>
            </a:fld>
            <a:endParaRPr lang="ko-KR" altLang="en-US"/>
          </a:p>
        </p:txBody>
      </p:sp>
    </p:spTree>
    <p:extLst>
      <p:ext uri="{BB962C8B-B14F-4D97-AF65-F5344CB8AC3E}">
        <p14:creationId xmlns:p14="http://schemas.microsoft.com/office/powerpoint/2010/main" val="1170827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008A0-6130-459F-9E7A-74D380BB7481}" type="datetimeFigureOut">
              <a:rPr lang="ko-KR" altLang="en-US" smtClean="0"/>
              <a:pPr/>
              <a:t>2015-07-16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17C71-F6AE-4B8B-A504-3D7629196B32}" type="slidenum">
              <a:rPr lang="ko-KR" altLang="en-US" smtClean="0"/>
              <a:pPr/>
              <a:t>‹#›</a:t>
            </a:fld>
            <a:endParaRPr lang="ko-KR" altLang="en-US"/>
          </a:p>
        </p:txBody>
      </p:sp>
    </p:spTree>
    <p:extLst>
      <p:ext uri="{BB962C8B-B14F-4D97-AF65-F5344CB8AC3E}">
        <p14:creationId xmlns:p14="http://schemas.microsoft.com/office/powerpoint/2010/main" val="36962582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Hello,</a:t>
            </a:r>
            <a:r>
              <a:rPr lang="en-US" altLang="ko-KR" baseline="0" dirty="0" smtClean="0"/>
              <a:t> My name is Ohsang Yoo. I am a presenter of Team Banana. Thanks for taking time to see our final report.</a:t>
            </a:r>
          </a:p>
          <a:p>
            <a:endParaRPr lang="en-US" altLang="ko-KR" baseline="0" dirty="0" smtClean="0"/>
          </a:p>
          <a:p>
            <a:r>
              <a:rPr lang="en-US" altLang="ko-KR" baseline="0" dirty="0" smtClean="0"/>
              <a:t>As you see, Our project is Analysis of influential factors on employment. </a:t>
            </a:r>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a:t>
            </a:fld>
            <a:endParaRPr lang="ko-KR" altLang="en-US"/>
          </a:p>
        </p:txBody>
      </p:sp>
    </p:spTree>
    <p:extLst>
      <p:ext uri="{BB962C8B-B14F-4D97-AF65-F5344CB8AC3E}">
        <p14:creationId xmlns:p14="http://schemas.microsoft.com/office/powerpoint/2010/main" val="96517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The following table shows the result of Stepwise Selection Method. In this table, P values</a:t>
            </a:r>
            <a:r>
              <a:rPr lang="en-US" altLang="ko-KR" sz="1200" kern="1200" baseline="0" dirty="0" smtClean="0">
                <a:solidFill>
                  <a:schemeClr val="tx1"/>
                </a:solidFill>
                <a:effectLst/>
                <a:latin typeface="+mn-lt"/>
                <a:ea typeface="+mn-ea"/>
                <a:cs typeface="+mn-cs"/>
              </a:rPr>
              <a:t> of </a:t>
            </a:r>
            <a:r>
              <a:rPr lang="en-US" altLang="ko-KR" sz="1200" kern="1200" dirty="0" smtClean="0">
                <a:solidFill>
                  <a:schemeClr val="tx1"/>
                </a:solidFill>
                <a:effectLst/>
                <a:latin typeface="+mn-lt"/>
                <a:ea typeface="+mn-ea"/>
                <a:cs typeface="+mn-cs"/>
              </a:rPr>
              <a:t>Age,</a:t>
            </a:r>
            <a:r>
              <a:rPr lang="en-US" altLang="ko-KR" sz="1200" kern="1200" baseline="0" dirty="0" smtClean="0">
                <a:solidFill>
                  <a:schemeClr val="tx1"/>
                </a:solidFill>
                <a:effectLst/>
                <a:latin typeface="+mn-lt"/>
                <a:ea typeface="+mn-ea"/>
                <a:cs typeface="+mn-cs"/>
              </a:rPr>
              <a:t> Internship is extremely low, so we can conclude that these variables are relatively important.</a:t>
            </a:r>
          </a:p>
          <a:p>
            <a:endParaRPr lang="en-US" altLang="ko-KR" sz="1200" kern="1200" baseline="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misclassification rate of the model after stepwise selection is 0.4118483. This</a:t>
            </a:r>
            <a:r>
              <a:rPr lang="en-US" altLang="ko-KR" sz="1200" kern="1200" baseline="0" dirty="0" smtClean="0">
                <a:solidFill>
                  <a:schemeClr val="tx1"/>
                </a:solidFill>
                <a:effectLst/>
                <a:latin typeface="+mn-lt"/>
                <a:ea typeface="+mn-ea"/>
                <a:cs typeface="+mn-cs"/>
              </a:rPr>
              <a:t> ratio will be used to compare methods each other. The lower ratio, the better method.</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10</a:t>
            </a:fld>
            <a:endParaRPr lang="ko-KR" altLang="en-US"/>
          </a:p>
        </p:txBody>
      </p:sp>
    </p:spTree>
    <p:extLst>
      <p:ext uri="{BB962C8B-B14F-4D97-AF65-F5344CB8AC3E}">
        <p14:creationId xmlns:p14="http://schemas.microsoft.com/office/powerpoint/2010/main" val="36945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Quadratic Discriminant Analysis deducting the function classifies groups of employment or unemployment which the cases are corresponded to. </a:t>
            </a:r>
          </a:p>
          <a:p>
            <a:endParaRPr lang="en-US" altLang="ko-KR" sz="1200" kern="1200" baseline="0" dirty="0" smtClean="0">
              <a:solidFill>
                <a:schemeClr val="tx1"/>
              </a:solidFill>
              <a:effectLst/>
              <a:latin typeface="+mn-lt"/>
              <a:ea typeface="+mn-ea"/>
              <a:cs typeface="+mn-cs"/>
            </a:endParaRPr>
          </a:p>
          <a:p>
            <a:r>
              <a:rPr lang="en-US" altLang="ko-KR" sz="1200" kern="1200" baseline="0" dirty="0" smtClean="0">
                <a:solidFill>
                  <a:schemeClr val="tx1"/>
                </a:solidFill>
                <a:effectLst/>
                <a:latin typeface="+mn-lt"/>
                <a:ea typeface="+mn-ea"/>
                <a:cs typeface="+mn-cs"/>
              </a:rPr>
              <a:t>Look at the figure. Blue dot means employed, and red dots are unemployed people. </a:t>
            </a:r>
          </a:p>
          <a:p>
            <a:endParaRPr lang="en-US" altLang="ko-KR" sz="1200" kern="1200" baseline="0" dirty="0" smtClean="0">
              <a:solidFill>
                <a:schemeClr val="tx1"/>
              </a:solidFill>
              <a:effectLst/>
              <a:latin typeface="+mn-lt"/>
              <a:ea typeface="+mn-ea"/>
              <a:cs typeface="+mn-cs"/>
            </a:endParaRPr>
          </a:p>
          <a:p>
            <a:r>
              <a:rPr lang="en-US" altLang="ko-KR" sz="1200" kern="1200" dirty="0" smtClean="0">
                <a:solidFill>
                  <a:schemeClr val="tx1"/>
                </a:solidFill>
                <a:effectLst/>
                <a:latin typeface="+mn-lt"/>
                <a:ea typeface="+mn-ea"/>
                <a:cs typeface="+mn-cs"/>
              </a:rPr>
              <a:t>GPA(x-axis) score is not affective when you get a job. However, age does matter if you are under 30. Misclassification rate of QDA is 0.3507109</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11</a:t>
            </a:fld>
            <a:endParaRPr lang="ko-KR" altLang="en-US"/>
          </a:p>
        </p:txBody>
      </p:sp>
    </p:spTree>
    <p:extLst>
      <p:ext uri="{BB962C8B-B14F-4D97-AF65-F5344CB8AC3E}">
        <p14:creationId xmlns:p14="http://schemas.microsoft.com/office/powerpoint/2010/main" val="201110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result of the visualization is as right above. Interpretation the results of Classification tree analysis are very intuitive.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With comparing the value corresponding to each independent variable, we proceed step by step. </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 figure gets true value, go left and if it is false, go right. Misclassification rate from Classification Tree is 0.3464455.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12</a:t>
            </a:fld>
            <a:endParaRPr lang="ko-KR" altLang="en-US"/>
          </a:p>
        </p:txBody>
      </p:sp>
    </p:spTree>
    <p:extLst>
      <p:ext uri="{BB962C8B-B14F-4D97-AF65-F5344CB8AC3E}">
        <p14:creationId xmlns:p14="http://schemas.microsoft.com/office/powerpoint/2010/main" val="1914068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The results of misclassification ratio are 41.1%, 35.1%, and 34.6%. </a:t>
            </a:r>
          </a:p>
          <a:p>
            <a:endParaRPr lang="en-US" altLang="ko-KR" dirty="0" smtClean="0"/>
          </a:p>
          <a:p>
            <a:r>
              <a:rPr lang="en-US" altLang="ko-KR" dirty="0" smtClean="0"/>
              <a:t>Among them the lowest value of  misclassification ratio model is classification tree so that we judge it the most suitable model to predict employment. </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13</a:t>
            </a:fld>
            <a:endParaRPr lang="ko-KR" altLang="en-US"/>
          </a:p>
        </p:txBody>
      </p:sp>
    </p:spTree>
    <p:extLst>
      <p:ext uri="{BB962C8B-B14F-4D97-AF65-F5344CB8AC3E}">
        <p14:creationId xmlns:p14="http://schemas.microsoft.com/office/powerpoint/2010/main" val="1709381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 I’ll interpret the results of classification tree</a:t>
            </a:r>
          </a:p>
          <a:p>
            <a:r>
              <a:rPr lang="en-US" altLang="ko-KR" dirty="0" smtClean="0"/>
              <a:t>English score is essential factor distinguishing whether graduates get employed. </a:t>
            </a:r>
          </a:p>
          <a:p>
            <a:endParaRPr lang="en-US" altLang="ko-KR" dirty="0" smtClean="0"/>
          </a:p>
          <a:p>
            <a:r>
              <a:rPr lang="en-US" altLang="ko-KR" dirty="0" smtClean="0"/>
              <a:t>Other variables (Internship experience, age, and GPA) also can be important. </a:t>
            </a:r>
          </a:p>
          <a:p>
            <a:r>
              <a:rPr lang="en-US" altLang="ko-KR" dirty="0" smtClean="0"/>
              <a:t>We conclude that for most graduates having low English score and having no internship experience, getting more than some degree of GPA is crucial.</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14</a:t>
            </a:fld>
            <a:endParaRPr lang="ko-KR" altLang="en-US"/>
          </a:p>
        </p:txBody>
      </p:sp>
    </p:spTree>
    <p:extLst>
      <p:ext uri="{BB962C8B-B14F-4D97-AF65-F5344CB8AC3E}">
        <p14:creationId xmlns:p14="http://schemas.microsoft.com/office/powerpoint/2010/main" val="102695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Most finally I’ll conclude all of our results above briefly. </a:t>
            </a:r>
          </a:p>
          <a:p>
            <a:r>
              <a:rPr lang="en-US" altLang="ko-KR" dirty="0" smtClean="0"/>
              <a:t>The Classification Tree model is appropriate for the research and GPA scores are meaningful when we get a job</a:t>
            </a:r>
          </a:p>
          <a:p>
            <a:endParaRPr lang="en-US" altLang="ko-KR" dirty="0" smtClean="0"/>
          </a:p>
          <a:p>
            <a:r>
              <a:rPr lang="en-US" altLang="ko-KR" dirty="0" smtClean="0"/>
              <a:t>English capacity and internship experience are important.</a:t>
            </a:r>
          </a:p>
          <a:p>
            <a:r>
              <a:rPr lang="en-US" altLang="ko-KR" dirty="0" smtClean="0"/>
              <a:t>This result demonstrates we should try hard to get ready for practical ability also.</a:t>
            </a:r>
          </a:p>
          <a:p>
            <a:endParaRPr lang="en-US" altLang="ko-KR" dirty="0" smtClean="0"/>
          </a:p>
          <a:p>
            <a:r>
              <a:rPr lang="en-US" altLang="ko-KR" dirty="0" smtClean="0"/>
              <a:t>So we suggest, graduates including us who are looking for a job, should focus on not only getting high GPA but also improving general capability.</a:t>
            </a:r>
          </a:p>
          <a:p>
            <a:endParaRPr lang="en-US" altLang="ko-KR" dirty="0" smtClean="0"/>
          </a:p>
          <a:p>
            <a:r>
              <a:rPr lang="en-US" altLang="ko-KR" dirty="0" smtClean="0"/>
              <a:t>These are what our team have prepared. </a:t>
            </a:r>
          </a:p>
          <a:p>
            <a:r>
              <a:rPr lang="en-US" altLang="ko-KR" dirty="0" smtClean="0"/>
              <a:t>Thank you for listening.</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15</a:t>
            </a:fld>
            <a:endParaRPr lang="ko-KR" altLang="en-US"/>
          </a:p>
        </p:txBody>
      </p:sp>
    </p:spTree>
    <p:extLst>
      <p:ext uri="{BB962C8B-B14F-4D97-AF65-F5344CB8AC3E}">
        <p14:creationId xmlns:p14="http://schemas.microsoft.com/office/powerpoint/2010/main" val="2940369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16</a:t>
            </a:fld>
            <a:endParaRPr lang="ko-KR" altLang="en-US"/>
          </a:p>
        </p:txBody>
      </p:sp>
    </p:spTree>
    <p:extLst>
      <p:ext uri="{BB962C8B-B14F-4D97-AF65-F5344CB8AC3E}">
        <p14:creationId xmlns:p14="http://schemas.microsoft.com/office/powerpoint/2010/main" val="5034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17</a:t>
            </a:fld>
            <a:endParaRPr lang="ko-KR" altLang="en-US"/>
          </a:p>
        </p:txBody>
      </p:sp>
    </p:spTree>
    <p:extLst>
      <p:ext uri="{BB962C8B-B14F-4D97-AF65-F5344CB8AC3E}">
        <p14:creationId xmlns:p14="http://schemas.microsoft.com/office/powerpoint/2010/main" val="1161101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In the next</a:t>
            </a:r>
            <a:r>
              <a:rPr lang="ko-KR" altLang="en-US" sz="1200" kern="1200" baseline="0" dirty="0" smtClean="0">
                <a:solidFill>
                  <a:schemeClr val="tx1"/>
                </a:solidFill>
                <a:effectLst/>
                <a:latin typeface="+mn-lt"/>
                <a:ea typeface="+mn-ea"/>
                <a:cs typeface="+mn-cs"/>
              </a:rPr>
              <a:t> </a:t>
            </a:r>
            <a:r>
              <a:rPr lang="en-US" altLang="ko-KR" sz="1200" kern="1200" baseline="0" dirty="0" smtClean="0">
                <a:solidFill>
                  <a:schemeClr val="tx1"/>
                </a:solidFill>
                <a:effectLst/>
                <a:latin typeface="+mn-lt"/>
                <a:ea typeface="+mn-ea"/>
                <a:cs typeface="+mn-cs"/>
              </a:rPr>
              <a:t>few minutes, I will describe our research and what we should focus when we get a job. Today’s presentation covers 5 themes.</a:t>
            </a:r>
          </a:p>
          <a:p>
            <a:endParaRPr lang="en-US" altLang="ko-KR" sz="1200" kern="1200" baseline="0" dirty="0" smtClean="0">
              <a:solidFill>
                <a:schemeClr val="tx1"/>
              </a:solidFill>
              <a:effectLst/>
              <a:latin typeface="+mn-lt"/>
              <a:ea typeface="+mn-ea"/>
              <a:cs typeface="+mn-cs"/>
            </a:endParaRPr>
          </a:p>
          <a:p>
            <a:r>
              <a:rPr lang="en-US" altLang="ko-KR" sz="1200" kern="1200" baseline="0" dirty="0" smtClean="0">
                <a:solidFill>
                  <a:schemeClr val="tx1"/>
                </a:solidFill>
                <a:effectLst/>
                <a:latin typeface="+mn-lt"/>
                <a:ea typeface="+mn-ea"/>
                <a:cs typeface="+mn-cs"/>
              </a:rPr>
              <a:t>Briefing of the dataset</a:t>
            </a:r>
          </a:p>
          <a:p>
            <a:r>
              <a:rPr lang="en-US" altLang="ko-KR" sz="1200" kern="1200" baseline="0" dirty="0" smtClean="0">
                <a:solidFill>
                  <a:schemeClr val="tx1"/>
                </a:solidFill>
                <a:effectLst/>
                <a:latin typeface="+mn-lt"/>
                <a:ea typeface="+mn-ea"/>
                <a:cs typeface="+mn-cs"/>
              </a:rPr>
              <a:t>Methodology and result</a:t>
            </a:r>
          </a:p>
          <a:p>
            <a:r>
              <a:rPr lang="en-US" altLang="ko-KR" sz="1200" kern="1200" baseline="0" dirty="0" smtClean="0">
                <a:solidFill>
                  <a:schemeClr val="tx1"/>
                </a:solidFill>
                <a:effectLst/>
                <a:latin typeface="+mn-lt"/>
                <a:ea typeface="+mn-ea"/>
                <a:cs typeface="+mn-cs"/>
              </a:rPr>
              <a:t>Discussion</a:t>
            </a:r>
          </a:p>
          <a:p>
            <a:r>
              <a:rPr lang="en-US" altLang="ko-KR" sz="1200" kern="1200" baseline="0" dirty="0" smtClean="0">
                <a:solidFill>
                  <a:schemeClr val="tx1"/>
                </a:solidFill>
                <a:effectLst/>
                <a:latin typeface="+mn-lt"/>
                <a:ea typeface="+mn-ea"/>
                <a:cs typeface="+mn-cs"/>
              </a:rPr>
              <a:t>And conclusion</a:t>
            </a:r>
          </a:p>
          <a:p>
            <a:endParaRPr lang="en-US" altLang="ko-KR" sz="1200" kern="1200" baseline="0" dirty="0" smtClean="0">
              <a:solidFill>
                <a:schemeClr val="tx1"/>
              </a:solidFill>
              <a:effectLst/>
              <a:latin typeface="+mn-lt"/>
              <a:ea typeface="+mn-ea"/>
              <a:cs typeface="+mn-cs"/>
            </a:endParaRPr>
          </a:p>
          <a:p>
            <a:r>
              <a:rPr lang="en-US" altLang="ko-KR" dirty="0" smtClean="0"/>
              <a:t>During this presentation, I intend to cover two things :</a:t>
            </a:r>
          </a:p>
          <a:p>
            <a:r>
              <a:rPr lang="en-US" altLang="ko-KR" sz="1200" kern="1200" baseline="0" dirty="0" smtClean="0">
                <a:solidFill>
                  <a:schemeClr val="tx1"/>
                </a:solidFill>
                <a:effectLst/>
                <a:latin typeface="+mn-lt"/>
                <a:ea typeface="+mn-ea"/>
                <a:cs typeface="+mn-cs"/>
              </a:rPr>
              <a:t>First, to explain the relationship between student’s attributes(known as SPEC) and job employment</a:t>
            </a:r>
          </a:p>
          <a:p>
            <a:r>
              <a:rPr lang="en-US" altLang="ko-KR" sz="1200" kern="1200" baseline="0" dirty="0" smtClean="0">
                <a:solidFill>
                  <a:schemeClr val="tx1"/>
                </a:solidFill>
                <a:effectLst/>
                <a:latin typeface="+mn-lt"/>
                <a:ea typeface="+mn-ea"/>
                <a:cs typeface="+mn-cs"/>
              </a:rPr>
              <a:t>Secondly, to explain what we have to do</a:t>
            </a:r>
          </a:p>
          <a:p>
            <a:endParaRPr lang="en-US" altLang="ko-KR" sz="1200" kern="1200" baseline="0" dirty="0" smtClean="0">
              <a:solidFill>
                <a:schemeClr val="tx1"/>
              </a:solidFill>
              <a:effectLst/>
              <a:latin typeface="+mn-lt"/>
              <a:ea typeface="+mn-ea"/>
              <a:cs typeface="+mn-cs"/>
            </a:endParaRPr>
          </a:p>
          <a:p>
            <a:endParaRPr lang="en-US" altLang="ko-KR" sz="1200" kern="1200" baseline="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2</a:t>
            </a:fld>
            <a:endParaRPr lang="ko-KR" altLang="en-US"/>
          </a:p>
        </p:txBody>
      </p:sp>
    </p:spTree>
    <p:extLst>
      <p:ext uri="{BB962C8B-B14F-4D97-AF65-F5344CB8AC3E}">
        <p14:creationId xmlns:p14="http://schemas.microsoft.com/office/powerpoint/2010/main" val="391397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Now, why should you know</a:t>
            </a:r>
            <a:r>
              <a:rPr lang="en-US" altLang="ko-KR" baseline="0" dirty="0" smtClean="0"/>
              <a:t> this research? If you are not sure, ask yourself this question.</a:t>
            </a:r>
          </a:p>
          <a:p>
            <a:endParaRPr lang="en-US" altLang="ko-KR" baseline="0" dirty="0" smtClean="0"/>
          </a:p>
          <a:p>
            <a:r>
              <a:rPr lang="en-US" altLang="ko-KR" baseline="0" dirty="0" smtClean="0"/>
              <a:t>What should I do to get a better job opportunity?</a:t>
            </a:r>
          </a:p>
          <a:p>
            <a:endParaRPr lang="en-US" altLang="ko-KR" baseline="0" dirty="0" smtClean="0"/>
          </a:p>
          <a:p>
            <a:r>
              <a:rPr lang="en-US" altLang="ko-KR" baseline="0" dirty="0" smtClean="0"/>
              <a:t>Maybe you’ve never thought about this question before. Or maybe you think about this question all the time. Whichever it is, Everyone need job, and most of us don’t know what we have to do first.</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3</a:t>
            </a:fld>
            <a:endParaRPr lang="ko-KR" altLang="en-US"/>
          </a:p>
        </p:txBody>
      </p:sp>
    </p:spTree>
    <p:extLst>
      <p:ext uri="{BB962C8B-B14F-4D97-AF65-F5344CB8AC3E}">
        <p14:creationId xmlns:p14="http://schemas.microsoft.com/office/powerpoint/2010/main" val="271779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With</a:t>
            </a:r>
            <a:r>
              <a:rPr lang="en-US" altLang="ko-KR" baseline="0" dirty="0" smtClean="0"/>
              <a:t> these questions, we found survey data conducted by Korea Employment information Service.</a:t>
            </a:r>
          </a:p>
          <a:p>
            <a:endParaRPr lang="en-US" altLang="ko-KR" baseline="0" dirty="0" smtClean="0"/>
          </a:p>
          <a:p>
            <a:r>
              <a:rPr lang="en-US" altLang="ko-KR" baseline="0" dirty="0" smtClean="0"/>
              <a:t>Actually, they gathered so many variables, including GPA score, part time job experience, and even their parents’ occupations. I think this data contains so many private things, but That’s government’s works!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4</a:t>
            </a:fld>
            <a:endParaRPr lang="ko-KR" altLang="en-US"/>
          </a:p>
        </p:txBody>
      </p:sp>
    </p:spTree>
    <p:extLst>
      <p:ext uri="{BB962C8B-B14F-4D97-AF65-F5344CB8AC3E}">
        <p14:creationId xmlns:p14="http://schemas.microsoft.com/office/powerpoint/2010/main" val="1055509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So</a:t>
            </a:r>
            <a:r>
              <a:rPr lang="en-US" altLang="ko-KR" baseline="0" dirty="0" smtClean="0"/>
              <a:t> we chose 5 variables to conduct our research. Look at these variables. We thought these 5 variables are meaningful when we get a job.</a:t>
            </a:r>
          </a:p>
          <a:p>
            <a:endParaRPr lang="en-US" altLang="ko-KR" baseline="0" dirty="0" smtClean="0"/>
          </a:p>
          <a:p>
            <a:r>
              <a:rPr lang="en-US" altLang="ko-KR" baseline="0" dirty="0" smtClean="0"/>
              <a:t>Gender : Obviously, South Korea is developed country. But not well developed country. We thought sexual discrimination can occur in  employment process.</a:t>
            </a:r>
          </a:p>
          <a:p>
            <a:endParaRPr lang="en-US" altLang="ko-KR" baseline="0" dirty="0" smtClean="0"/>
          </a:p>
          <a:p>
            <a:r>
              <a:rPr lang="en-US" altLang="ko-KR" baseline="0" dirty="0" smtClean="0"/>
              <a:t>Age is also important. Most applicants believe that most companies don’t like 30 year old freshmen.</a:t>
            </a:r>
          </a:p>
          <a:p>
            <a:endParaRPr lang="en-US" altLang="ko-KR" baseline="0" dirty="0" smtClean="0"/>
          </a:p>
          <a:p>
            <a:r>
              <a:rPr lang="en-US" altLang="ko-KR" baseline="0" dirty="0" smtClean="0"/>
              <a:t>GPA score and English score are well known SPEC in job market.</a:t>
            </a:r>
          </a:p>
          <a:p>
            <a:endParaRPr lang="en-US" altLang="ko-KR" baseline="0" dirty="0" smtClean="0"/>
          </a:p>
          <a:p>
            <a:r>
              <a:rPr lang="en-US" altLang="ko-KR" baseline="0" dirty="0" smtClean="0"/>
              <a:t>In addition, we added internship experience.</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5</a:t>
            </a:fld>
            <a:endParaRPr lang="ko-KR" altLang="en-US"/>
          </a:p>
        </p:txBody>
      </p:sp>
    </p:spTree>
    <p:extLst>
      <p:ext uri="{BB962C8B-B14F-4D97-AF65-F5344CB8AC3E}">
        <p14:creationId xmlns:p14="http://schemas.microsoft.com/office/powerpoint/2010/main" val="421816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Next is How</a:t>
            </a:r>
            <a:r>
              <a:rPr lang="en-US" altLang="ko-KR" baseline="0" dirty="0" smtClean="0"/>
              <a:t> we conduct our research. </a:t>
            </a:r>
            <a:r>
              <a:rPr lang="en-US" altLang="ko-KR" dirty="0" smtClean="0"/>
              <a:t>We conducted</a:t>
            </a:r>
            <a:r>
              <a:rPr lang="en-US" altLang="ko-KR" baseline="0" dirty="0" smtClean="0"/>
              <a:t> our research with these 3 statistical methods.</a:t>
            </a:r>
          </a:p>
          <a:p>
            <a:endParaRPr lang="en-US" altLang="ko-KR" baseline="0" dirty="0" smtClean="0"/>
          </a:p>
          <a:p>
            <a:r>
              <a:rPr lang="en-US" altLang="ko-KR" baseline="0" dirty="0" smtClean="0"/>
              <a:t>The logistic regression model is for binary variables. Original simple regression model is not appropriate for binary variables like gender and internship experience.</a:t>
            </a:r>
          </a:p>
          <a:p>
            <a:endParaRPr lang="en-US" altLang="ko-KR" baseline="0" dirty="0" smtClean="0"/>
          </a:p>
          <a:p>
            <a:r>
              <a:rPr lang="en-US" altLang="ko-KR" baseline="0" dirty="0" smtClean="0"/>
              <a:t>Classification tree analysis is used to show the final result of our research. I will show prediction of job employment with this model.</a:t>
            </a:r>
          </a:p>
          <a:p>
            <a:endParaRPr lang="en-US" altLang="ko-KR" baseline="0" dirty="0" smtClean="0"/>
          </a:p>
          <a:p>
            <a:r>
              <a:rPr lang="en-US" altLang="ko-KR" baseline="0" dirty="0" smtClean="0"/>
              <a:t>Quadratic Discriminant Analysis is also used to find which variable is most affective. And then, we will compare these 3 models in aspect of effectiveness.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6</a:t>
            </a:fld>
            <a:endParaRPr lang="ko-KR" altLang="en-US"/>
          </a:p>
        </p:txBody>
      </p:sp>
    </p:spTree>
    <p:extLst>
      <p:ext uri="{BB962C8B-B14F-4D97-AF65-F5344CB8AC3E}">
        <p14:creationId xmlns:p14="http://schemas.microsoft.com/office/powerpoint/2010/main" val="193759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As I said Logistic regression model is method for correlations. Look</a:t>
            </a:r>
            <a:r>
              <a:rPr lang="en-US" altLang="ko-KR" baseline="0" dirty="0" smtClean="0"/>
              <a:t> at the following slide </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7</a:t>
            </a:fld>
            <a:endParaRPr lang="ko-KR" altLang="en-US"/>
          </a:p>
        </p:txBody>
      </p:sp>
    </p:spTree>
    <p:extLst>
      <p:ext uri="{BB962C8B-B14F-4D97-AF65-F5344CB8AC3E}">
        <p14:creationId xmlns:p14="http://schemas.microsoft.com/office/powerpoint/2010/main" val="21391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This is</a:t>
            </a:r>
            <a:r>
              <a:rPr lang="en-US" altLang="ko-KR" baseline="0" dirty="0" smtClean="0"/>
              <a:t> the result of logistic regression analysis. You can find P – values of each variables. </a:t>
            </a:r>
          </a:p>
          <a:p>
            <a:endParaRPr lang="en-US" altLang="ko-KR" baseline="0" dirty="0" smtClean="0"/>
          </a:p>
          <a:p>
            <a:r>
              <a:rPr lang="en-US" altLang="ko-KR" baseline="0" dirty="0" smtClean="0"/>
              <a:t>In this figure, Yellow variables mean significant, and the others are not that significant.</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8</a:t>
            </a:fld>
            <a:endParaRPr lang="ko-KR" altLang="en-US"/>
          </a:p>
        </p:txBody>
      </p:sp>
    </p:spTree>
    <p:extLst>
      <p:ext uri="{BB962C8B-B14F-4D97-AF65-F5344CB8AC3E}">
        <p14:creationId xmlns:p14="http://schemas.microsoft.com/office/powerpoint/2010/main" val="236212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From</a:t>
            </a:r>
            <a:r>
              <a:rPr lang="en-US" altLang="ko-KR" baseline="0" dirty="0" smtClean="0"/>
              <a:t> this model, we found Gender and GPA scores are not important when we get a job. Therefore, to analyze further, we used ‘Stepwise Selection Method’ for selecting significant variables</a:t>
            </a:r>
            <a:endParaRPr lang="ko-KR" altLang="en-US" dirty="0"/>
          </a:p>
        </p:txBody>
      </p:sp>
      <p:sp>
        <p:nvSpPr>
          <p:cNvPr id="4" name="슬라이드 번호 개체 틀 3"/>
          <p:cNvSpPr>
            <a:spLocks noGrp="1"/>
          </p:cNvSpPr>
          <p:nvPr>
            <p:ph type="sldNum" sz="quarter" idx="10"/>
          </p:nvPr>
        </p:nvSpPr>
        <p:spPr/>
        <p:txBody>
          <a:bodyPr/>
          <a:lstStyle/>
          <a:p>
            <a:fld id="{A6317C71-F6AE-4B8B-A504-3D7629196B32}" type="slidenum">
              <a:rPr lang="ko-KR" altLang="en-US" smtClean="0"/>
              <a:pPr/>
              <a:t>9</a:t>
            </a:fld>
            <a:endParaRPr lang="ko-KR" altLang="en-US"/>
          </a:p>
        </p:txBody>
      </p:sp>
    </p:spTree>
    <p:extLst>
      <p:ext uri="{BB962C8B-B14F-4D97-AF65-F5344CB8AC3E}">
        <p14:creationId xmlns:p14="http://schemas.microsoft.com/office/powerpoint/2010/main" val="1747746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hangeul.naver.com/font" TargetMode="External"/><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_텍스트">
    <p:spTree>
      <p:nvGrpSpPr>
        <p:cNvPr id="1" name=""/>
        <p:cNvGrpSpPr/>
        <p:nvPr/>
      </p:nvGrpSpPr>
      <p:grpSpPr>
        <a:xfrm>
          <a:off x="0" y="0"/>
          <a:ext cx="0" cy="0"/>
          <a:chOff x="0" y="0"/>
          <a:chExt cx="0" cy="0"/>
        </a:xfrm>
      </p:grpSpPr>
      <p:pic>
        <p:nvPicPr>
          <p:cNvPr id="6"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10" name="TextBox 9"/>
          <p:cNvSpPr txBox="1"/>
          <p:nvPr userDrawn="1"/>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3"/>
              </a:rPr>
              <a:t>설치하기</a:t>
            </a:r>
            <a:r>
              <a:rPr lang="ko-KR" altLang="en-US" sz="800" dirty="0" smtClean="0">
                <a:solidFill>
                  <a:schemeClr val="bg1"/>
                </a:solidFill>
                <a:latin typeface="나눔고딕" pitchFamily="50" charset="-127"/>
                <a:ea typeface="나눔고딕" pitchFamily="50" charset="-127"/>
                <a:hlinkClick r:id="rId3"/>
              </a:rPr>
              <a:t/>
            </a:r>
            <a:br>
              <a:rPr lang="ko-KR" altLang="en-US" sz="800" dirty="0" smtClean="0">
                <a:solidFill>
                  <a:schemeClr val="bg1"/>
                </a:solidFill>
                <a:latin typeface="나눔고딕" pitchFamily="50" charset="-127"/>
                <a:ea typeface="나눔고딕" pitchFamily="50" charset="-127"/>
                <a:hlinkClick r:id="rId3"/>
              </a:rPr>
            </a:br>
            <a:endParaRPr lang="en-US" altLang="ko-KR" sz="800" spc="-20" dirty="0" smtClean="0">
              <a:solidFill>
                <a:schemeClr val="bg1"/>
              </a:solidFill>
              <a:latin typeface="나눔고딕" pitchFamily="50" charset="-127"/>
              <a:ea typeface="나눔고딕" pitchFamily="50" charset="-127"/>
            </a:endParaRPr>
          </a:p>
        </p:txBody>
      </p:sp>
      <p:pic>
        <p:nvPicPr>
          <p:cNvPr id="9" name="그림 8" descr="분필타이틀라인.png"/>
          <p:cNvPicPr>
            <a:picLocks noChangeAspect="1"/>
          </p:cNvPicPr>
          <p:nvPr userDrawn="1"/>
        </p:nvPicPr>
        <p:blipFill>
          <a:blip r:embed="rId4" cstate="print"/>
          <a:stretch>
            <a:fillRect/>
          </a:stretch>
        </p:blipFill>
        <p:spPr>
          <a:xfrm>
            <a:off x="2924200" y="2406641"/>
            <a:ext cx="3782169" cy="166647"/>
          </a:xfrm>
          <a:prstGeom prst="rect">
            <a:avLst/>
          </a:prstGeom>
          <a:noFill/>
          <a:ln>
            <a:noFill/>
          </a:ln>
        </p:spPr>
      </p:pic>
      <p:sp>
        <p:nvSpPr>
          <p:cNvPr id="14" name="부제목 2"/>
          <p:cNvSpPr>
            <a:spLocks noGrp="1"/>
          </p:cNvSpPr>
          <p:nvPr>
            <p:ph type="subTitle" idx="1" hasCustomPrompt="1"/>
          </p:nvPr>
        </p:nvSpPr>
        <p:spPr>
          <a:xfrm>
            <a:off x="899592" y="1509936"/>
            <a:ext cx="7632848" cy="1198984"/>
          </a:xfrm>
        </p:spPr>
        <p:txBody>
          <a:bodyPr>
            <a:normAutofit/>
          </a:bodyPr>
          <a:lstStyle>
            <a:lvl1pPr marL="0" indent="0" algn="ctr">
              <a:buNone/>
              <a:defRPr sz="6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제목 스타일 편집</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내지_텍스트">
    <p:spTree>
      <p:nvGrpSpPr>
        <p:cNvPr id="1" name=""/>
        <p:cNvGrpSpPr/>
        <p:nvPr/>
      </p:nvGrpSpPr>
      <p:grpSpPr>
        <a:xfrm>
          <a:off x="0" y="0"/>
          <a:ext cx="0" cy="0"/>
          <a:chOff x="0" y="0"/>
          <a:chExt cx="0" cy="0"/>
        </a:xfrm>
      </p:grpSpPr>
      <p:sp>
        <p:nvSpPr>
          <p:cNvPr id="2" name="제목 1"/>
          <p:cNvSpPr>
            <a:spLocks noGrp="1"/>
          </p:cNvSpPr>
          <p:nvPr>
            <p:ph type="title"/>
          </p:nvPr>
        </p:nvSpPr>
        <p:spPr>
          <a:xfrm>
            <a:off x="698426" y="414189"/>
            <a:ext cx="7704856" cy="1143000"/>
          </a:xfrm>
        </p:spPr>
        <p:txBody>
          <a:bodyPr>
            <a:normAutofit/>
          </a:bodyPr>
          <a:lstStyle>
            <a:lvl1pPr algn="l">
              <a:defRPr sz="4600"/>
            </a:lvl1p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4" name="바닥글 개체 틀 3"/>
          <p:cNvSpPr>
            <a:spLocks noGrp="1"/>
          </p:cNvSpPr>
          <p:nvPr>
            <p:ph type="ftr" sz="quarter" idx="11"/>
          </p:nvPr>
        </p:nvSpPr>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그림 6" descr="분필제목라인.png"/>
          <p:cNvPicPr>
            <a:picLocks noChangeAspect="1"/>
          </p:cNvPicPr>
          <p:nvPr userDrawn="1"/>
        </p:nvPicPr>
        <p:blipFill>
          <a:blip r:embed="rId2" cstate="print"/>
          <a:stretch>
            <a:fillRect/>
          </a:stretch>
        </p:blipFill>
        <p:spPr>
          <a:xfrm>
            <a:off x="538162" y="1303809"/>
            <a:ext cx="8067675" cy="1809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배경1">
    <p:spTree>
      <p:nvGrpSpPr>
        <p:cNvPr id="1" name=""/>
        <p:cNvGrpSpPr/>
        <p:nvPr/>
      </p:nvGrpSpPr>
      <p:grpSpPr>
        <a:xfrm>
          <a:off x="0" y="0"/>
          <a:ext cx="0" cy="0"/>
          <a:chOff x="0" y="0"/>
          <a:chExt cx="0" cy="0"/>
        </a:xfrm>
      </p:grpSpPr>
      <p:sp>
        <p:nvSpPr>
          <p:cNvPr id="3" name="날짜 개체 틀 2"/>
          <p:cNvSpPr>
            <a:spLocks noGrp="1"/>
          </p:cNvSpPr>
          <p:nvPr>
            <p:ph type="dt" sz="half" idx="10"/>
          </p:nvPr>
        </p:nvSpPr>
        <p:spPr>
          <a:xfrm>
            <a:off x="457200" y="6021288"/>
            <a:ext cx="2133600" cy="365125"/>
          </a:xfrm>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4" name="바닥글 개체 틀 3"/>
          <p:cNvSpPr>
            <a:spLocks noGrp="1"/>
          </p:cNvSpPr>
          <p:nvPr>
            <p:ph type="ftr" sz="quarter" idx="11"/>
          </p:nvPr>
        </p:nvSpPr>
        <p:spPr>
          <a:xfrm>
            <a:off x="3124200" y="6021288"/>
            <a:ext cx="2895600" cy="365125"/>
          </a:xfrm>
        </p:spPr>
        <p:txBody>
          <a:bodyPr/>
          <a:lstStyle>
            <a:lvl1pPr>
              <a:defRPr>
                <a:solidFill>
                  <a:schemeClr val="bg1"/>
                </a:solidFill>
              </a:defRPr>
            </a:lvl1pPr>
          </a:lstStyle>
          <a:p>
            <a:endParaRPr lang="ko-KR" altLang="en-US"/>
          </a:p>
        </p:txBody>
      </p:sp>
      <p:sp>
        <p:nvSpPr>
          <p:cNvPr id="5" name="슬라이드 번호 개체 틀 4"/>
          <p:cNvSpPr>
            <a:spLocks noGrp="1"/>
          </p:cNvSpPr>
          <p:nvPr>
            <p:ph type="sldNum" sz="quarter" idx="12"/>
          </p:nvPr>
        </p:nvSpPr>
        <p:spPr>
          <a:xfrm>
            <a:off x="6553200" y="6021288"/>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pic>
        <p:nvPicPr>
          <p:cNvPr id="7" name="Picture 3" descr="C:\Documents and Settings\nhn\바탕 화면\칠판1.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배경2">
    <p:spTree>
      <p:nvGrpSpPr>
        <p:cNvPr id="1" name=""/>
        <p:cNvGrpSpPr/>
        <p:nvPr/>
      </p:nvGrpSpPr>
      <p:grpSpPr>
        <a:xfrm>
          <a:off x="0" y="0"/>
          <a:ext cx="0" cy="0"/>
          <a:chOff x="0" y="0"/>
          <a:chExt cx="0" cy="0"/>
        </a:xfrm>
      </p:grpSpPr>
      <p:sp>
        <p:nvSpPr>
          <p:cNvPr id="20" name="날짜 개체 틀 2"/>
          <p:cNvSpPr>
            <a:spLocks noGrp="1"/>
          </p:cNvSpPr>
          <p:nvPr>
            <p:ph type="dt" sz="half" idx="10"/>
          </p:nvPr>
        </p:nvSpPr>
        <p:spPr>
          <a:xfrm>
            <a:off x="457200" y="6356350"/>
            <a:ext cx="2133600" cy="365125"/>
          </a:xfrm>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21" name="바닥글 개체 틀 3"/>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ko-KR" altLang="en-US"/>
          </a:p>
        </p:txBody>
      </p:sp>
      <p:sp>
        <p:nvSpPr>
          <p:cNvPr id="22" name="슬라이드 번호 개체 틀 4"/>
          <p:cNvSpPr>
            <a:spLocks noGrp="1"/>
          </p:cNvSpPr>
          <p:nvPr>
            <p:ph type="sldNum" sz="quarter" idx="12"/>
          </p:nvPr>
        </p:nvSpPr>
        <p:spPr>
          <a:xfrm>
            <a:off x="6553200" y="6356350"/>
            <a:ext cx="2133600" cy="365125"/>
          </a:xfrm>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빈화면">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11"/>
          </p:nvPr>
        </p:nvSpPr>
        <p:spPr/>
        <p:txBody>
          <a:bodyPr/>
          <a:lstStyle>
            <a:lvl1pPr>
              <a:defRPr>
                <a:solidFill>
                  <a:schemeClr val="bg1"/>
                </a:solidFill>
              </a:defRPr>
            </a:lvl1pPr>
          </a:lstStyle>
          <a:p>
            <a:endParaRPr lang="ko-KR" altLang="en-US"/>
          </a:p>
        </p:txBody>
      </p:sp>
      <p:sp>
        <p:nvSpPr>
          <p:cNvPr id="6" name="슬라이드 번호 개체 틀 5"/>
          <p:cNvSpPr>
            <a:spLocks noGrp="1"/>
          </p:cNvSpPr>
          <p:nvPr>
            <p:ph type="sldNum" sz="quarter" idx="12"/>
          </p:nvPr>
        </p:nvSpPr>
        <p:spPr/>
        <p:txBody>
          <a:bodyPr/>
          <a:lstStyle>
            <a:lvl1pPr>
              <a:defRPr>
                <a:solidFill>
                  <a:schemeClr val="bg1"/>
                </a:solidFill>
              </a:defRPr>
            </a:lvl1pPr>
          </a:lstStyle>
          <a:p>
            <a:fld id="{FB525479-BFCE-4EB8-972F-F51A5FFACC23}"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pic>
        <p:nvPicPr>
          <p:cNvPr id="7" name="그림 6" descr="칠판내지.png"/>
          <p:cNvPicPr>
            <a:picLocks noChangeAspect="1"/>
          </p:cNvPicPr>
          <p:nvPr userDrawn="1"/>
        </p:nvPicPr>
        <p:blipFill>
          <a:blip r:embed="rId10" cstate="print"/>
          <a:stretch>
            <a:fillRect/>
          </a:stretch>
        </p:blipFill>
        <p:spPr>
          <a:xfrm>
            <a:off x="0" y="0"/>
            <a:ext cx="9144000" cy="6858000"/>
          </a:xfrm>
          <a:prstGeom prst="rect">
            <a:avLst/>
          </a:prstGeom>
        </p:spPr>
      </p:pic>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A2536688-D7E5-43CE-A0B9-183FE151E231}" type="datetimeFigureOut">
              <a:rPr lang="ko-KR" altLang="en-US" smtClean="0"/>
              <a:pPr/>
              <a:t>2015-07-16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B525479-BFCE-4EB8-972F-F51A5FFACC2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54" r:id="rId1"/>
    <p:sldLayoutId id="2147483676" r:id="rId2"/>
    <p:sldLayoutId id="2147483675" r:id="rId3"/>
    <p:sldLayoutId id="2147483674" r:id="rId4"/>
    <p:sldLayoutId id="2147483673" r:id="rId5"/>
    <p:sldLayoutId id="2147483649" r:id="rId6"/>
    <p:sldLayoutId id="2147483650" r:id="rId7"/>
  </p:sldLayoutIdLst>
  <p:txStyles>
    <p:titleStyle>
      <a:lvl1pPr algn="ctr" defTabSz="914400" rtl="0" eaLnBrk="1" latinLnBrk="1" hangingPunct="1">
        <a:spcBef>
          <a:spcPct val="0"/>
        </a:spcBef>
        <a:buNone/>
        <a:defRPr sz="6000" kern="1200">
          <a:solidFill>
            <a:schemeClr val="bg1"/>
          </a:solidFill>
          <a:latin typeface="+mj-lt"/>
          <a:ea typeface="+mj-ea"/>
          <a:cs typeface="+mj-cs"/>
        </a:defRPr>
      </a:lvl1pPr>
    </p:titleStyle>
    <p:bodyStyle>
      <a:lvl1pPr marL="342900" indent="-342900" algn="l" defTabSz="914400" rtl="0" eaLnBrk="1" latinLnBrk="1" hangingPunct="1">
        <a:spcBef>
          <a:spcPct val="20000"/>
        </a:spcBef>
        <a:buFontTx/>
        <a:buNone/>
        <a:defRPr sz="3200" kern="1200">
          <a:solidFill>
            <a:schemeClr val="bg1"/>
          </a:solidFill>
          <a:latin typeface="+mn-lt"/>
          <a:ea typeface="+mn-ea"/>
          <a:cs typeface="+mn-cs"/>
        </a:defRPr>
      </a:lvl1pPr>
      <a:lvl2pPr marL="742950" indent="-285750" algn="l" defTabSz="914400" rtl="0" eaLnBrk="1" latinLnBrk="1" hangingPunct="1">
        <a:spcBef>
          <a:spcPct val="20000"/>
        </a:spcBef>
        <a:buFontTx/>
        <a:buNone/>
        <a:defRPr sz="2800" kern="1200">
          <a:solidFill>
            <a:schemeClr val="bg1"/>
          </a:solidFill>
          <a:latin typeface="+mn-lt"/>
          <a:ea typeface="+mn-ea"/>
          <a:cs typeface="+mn-cs"/>
        </a:defRPr>
      </a:lvl2pPr>
      <a:lvl3pPr marL="1143000" indent="-228600" algn="l" defTabSz="914400" rtl="0" eaLnBrk="1" latinLnBrk="1" hangingPunct="1">
        <a:spcBef>
          <a:spcPct val="20000"/>
        </a:spcBef>
        <a:buFontTx/>
        <a:buNone/>
        <a:defRPr sz="2400" kern="1200">
          <a:solidFill>
            <a:schemeClr val="bg1"/>
          </a:solidFill>
          <a:latin typeface="+mn-lt"/>
          <a:ea typeface="+mn-ea"/>
          <a:cs typeface="+mn-cs"/>
        </a:defRPr>
      </a:lvl3pPr>
      <a:lvl4pPr marL="1600200" indent="-228600" algn="l" defTabSz="914400" rtl="0" eaLnBrk="1" latinLnBrk="1" hangingPunct="1">
        <a:spcBef>
          <a:spcPct val="20000"/>
        </a:spcBef>
        <a:buFontTx/>
        <a:buNone/>
        <a:defRPr sz="2000" kern="1200">
          <a:solidFill>
            <a:schemeClr val="bg1"/>
          </a:solidFill>
          <a:latin typeface="+mn-lt"/>
          <a:ea typeface="+mn-ea"/>
          <a:cs typeface="+mn-cs"/>
        </a:defRPr>
      </a:lvl4pPr>
      <a:lvl5pPr marL="2057400" indent="-228600" algn="l" defTabSz="914400" rtl="0" eaLnBrk="1" latinLnBrk="1" hangingPunct="1">
        <a:spcBef>
          <a:spcPct val="20000"/>
        </a:spcBef>
        <a:buFontTx/>
        <a:buNone/>
        <a:defRPr sz="2000" kern="1200">
          <a:solidFill>
            <a:schemeClr val="bg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hangeul.naver.com/fo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www.teps.or.kr/Teps/Public/conversion"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nhn\바탕 화면\칠판1.jpg"/>
          <p:cNvPicPr>
            <a:picLocks noChangeAspect="1" noChangeArrowheads="1"/>
          </p:cNvPicPr>
          <p:nvPr/>
        </p:nvPicPr>
        <p:blipFill>
          <a:blip r:embed="rId3" cstate="print"/>
          <a:srcRect/>
          <a:stretch>
            <a:fillRect/>
          </a:stretch>
        </p:blipFill>
        <p:spPr bwMode="auto">
          <a:xfrm>
            <a:off x="0" y="0"/>
            <a:ext cx="9144000" cy="6858001"/>
          </a:xfrm>
          <a:prstGeom prst="rect">
            <a:avLst/>
          </a:prstGeom>
          <a:noFill/>
        </p:spPr>
      </p:pic>
      <p:sp>
        <p:nvSpPr>
          <p:cNvPr id="5" name="TextBox 4"/>
          <p:cNvSpPr txBox="1"/>
          <p:nvPr/>
        </p:nvSpPr>
        <p:spPr>
          <a:xfrm>
            <a:off x="971550" y="1059383"/>
            <a:ext cx="7200900" cy="1200329"/>
          </a:xfrm>
          <a:prstGeom prst="rect">
            <a:avLst/>
          </a:prstGeom>
          <a:noFill/>
        </p:spPr>
        <p:txBody>
          <a:bodyPr>
            <a:spAutoFit/>
          </a:bodyPr>
          <a:lstStyle/>
          <a:p>
            <a:pPr algn="ctr" fontAlgn="auto">
              <a:spcBef>
                <a:spcPts val="0"/>
              </a:spcBef>
              <a:spcAft>
                <a:spcPts val="0"/>
              </a:spcAft>
              <a:defRPr/>
            </a:pPr>
            <a:r>
              <a:rPr lang="en-US" altLang="ko-KR" sz="7200" spc="-150" dirty="0" smtClean="0">
                <a:solidFill>
                  <a:schemeClr val="bg1"/>
                </a:solidFill>
                <a:latin typeface="나눔손글씨 펜" pitchFamily="66" charset="-127"/>
                <a:ea typeface="나눔손글씨 펜" pitchFamily="66" charset="-127"/>
              </a:rPr>
              <a:t>Final Report</a:t>
            </a:r>
            <a:endParaRPr kumimoji="0" lang="en-US" altLang="ko-KR" sz="7200" spc="-150" dirty="0">
              <a:solidFill>
                <a:schemeClr val="bg1"/>
              </a:solidFill>
              <a:latin typeface="나눔손글씨 펜" pitchFamily="66" charset="-127"/>
              <a:ea typeface="나눔손글씨 펜" pitchFamily="66" charset="-127"/>
            </a:endParaRPr>
          </a:p>
        </p:txBody>
      </p:sp>
      <p:sp>
        <p:nvSpPr>
          <p:cNvPr id="6" name="TextBox 5"/>
          <p:cNvSpPr txBox="1"/>
          <p:nvPr/>
        </p:nvSpPr>
        <p:spPr>
          <a:xfrm>
            <a:off x="3514110" y="6135687"/>
            <a:ext cx="2282026" cy="461665"/>
          </a:xfrm>
          <a:prstGeom prst="rect">
            <a:avLst/>
          </a:prstGeom>
          <a:noFill/>
        </p:spPr>
        <p:txBody>
          <a:bodyPr wrap="square" rtlCol="0">
            <a:spAutoFit/>
          </a:bodyPr>
          <a:lstStyle/>
          <a:p>
            <a:pPr>
              <a:lnSpc>
                <a:spcPct val="150000"/>
              </a:lnSpc>
            </a:pPr>
            <a:r>
              <a:rPr lang="ko-KR" altLang="en-US" sz="800" dirty="0" smtClean="0">
                <a:solidFill>
                  <a:schemeClr val="accent3">
                    <a:lumMod val="60000"/>
                    <a:lumOff val="40000"/>
                  </a:schemeClr>
                </a:solidFill>
                <a:latin typeface="나눔고딕" pitchFamily="50" charset="-127"/>
                <a:ea typeface="나눔고딕" pitchFamily="50" charset="-127"/>
              </a:rPr>
              <a:t>이 문서는 </a:t>
            </a:r>
            <a:r>
              <a:rPr lang="ko-KR" altLang="en-US" sz="800" dirty="0" err="1" smtClean="0">
                <a:solidFill>
                  <a:schemeClr val="accent3">
                    <a:lumMod val="60000"/>
                    <a:lumOff val="40000"/>
                  </a:schemeClr>
                </a:solidFill>
                <a:latin typeface="나눔고딕" pitchFamily="50" charset="-127"/>
                <a:ea typeface="나눔고딕" pitchFamily="50" charset="-127"/>
              </a:rPr>
              <a:t>나눔글꼴로</a:t>
            </a:r>
            <a:r>
              <a:rPr lang="ko-KR" altLang="en-US" sz="800" dirty="0" smtClean="0">
                <a:solidFill>
                  <a:schemeClr val="accent3">
                    <a:lumMod val="60000"/>
                    <a:lumOff val="40000"/>
                  </a:schemeClr>
                </a:solidFill>
                <a:latin typeface="나눔고딕" pitchFamily="50" charset="-127"/>
                <a:ea typeface="나눔고딕" pitchFamily="50" charset="-127"/>
              </a:rPr>
              <a:t> 작성되었습니다</a:t>
            </a:r>
            <a:r>
              <a:rPr lang="en-US" altLang="ko-KR" sz="800" dirty="0" smtClean="0">
                <a:solidFill>
                  <a:schemeClr val="accent3">
                    <a:lumMod val="60000"/>
                    <a:lumOff val="40000"/>
                  </a:schemeClr>
                </a:solidFill>
                <a:latin typeface="나눔고딕" pitchFamily="50" charset="-127"/>
                <a:ea typeface="나눔고딕" pitchFamily="50" charset="-127"/>
              </a:rPr>
              <a:t>. </a:t>
            </a:r>
            <a:r>
              <a:rPr lang="ko-KR" altLang="en-US" sz="800" u="sng" dirty="0" smtClean="0">
                <a:solidFill>
                  <a:schemeClr val="bg1"/>
                </a:solidFill>
                <a:latin typeface="나눔고딕" pitchFamily="50" charset="-127"/>
                <a:ea typeface="나눔고딕" pitchFamily="50" charset="-127"/>
                <a:hlinkClick r:id="rId4"/>
              </a:rPr>
              <a:t>설치하기</a:t>
            </a:r>
            <a:r>
              <a:rPr lang="ko-KR" altLang="en-US" sz="800" dirty="0" smtClean="0">
                <a:solidFill>
                  <a:schemeClr val="bg1"/>
                </a:solidFill>
                <a:latin typeface="나눔고딕" pitchFamily="50" charset="-127"/>
                <a:ea typeface="나눔고딕" pitchFamily="50" charset="-127"/>
                <a:hlinkClick r:id="rId4"/>
              </a:rPr>
              <a:t/>
            </a:r>
            <a:br>
              <a:rPr lang="ko-KR" altLang="en-US" sz="800" dirty="0" smtClean="0">
                <a:solidFill>
                  <a:schemeClr val="bg1"/>
                </a:solidFill>
                <a:latin typeface="나눔고딕" pitchFamily="50" charset="-127"/>
                <a:ea typeface="나눔고딕" pitchFamily="50" charset="-127"/>
                <a:hlinkClick r:id="rId4"/>
              </a:rPr>
            </a:br>
            <a:endParaRPr lang="en-US" altLang="ko-KR" sz="800" spc="-20" dirty="0" smtClean="0">
              <a:solidFill>
                <a:schemeClr val="bg1"/>
              </a:solidFill>
              <a:latin typeface="나눔고딕" pitchFamily="50" charset="-127"/>
              <a:ea typeface="나눔고딕" pitchFamily="50" charset="-127"/>
            </a:endParaRPr>
          </a:p>
        </p:txBody>
      </p:sp>
      <p:sp>
        <p:nvSpPr>
          <p:cNvPr id="2" name="직사각형 1"/>
          <p:cNvSpPr/>
          <p:nvPr/>
        </p:nvSpPr>
        <p:spPr>
          <a:xfrm>
            <a:off x="3635896" y="4448492"/>
            <a:ext cx="5400600" cy="1513235"/>
          </a:xfrm>
          <a:prstGeom prst="rect">
            <a:avLst/>
          </a:prstGeom>
        </p:spPr>
        <p:txBody>
          <a:bodyPr wrap="square">
            <a:spAutoFit/>
          </a:bodyPr>
          <a:lstStyle/>
          <a:p>
            <a:pPr marL="228600" indent="-228600" algn="ctr">
              <a:spcAft>
                <a:spcPts val="1000"/>
              </a:spcAft>
            </a:pPr>
            <a:r>
              <a:rPr lang="en-US" altLang="ko-KR" sz="36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Team Banana</a:t>
            </a:r>
            <a:r>
              <a:rPr lang="en-US" altLang="ko-KR" sz="32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r>
            <a:br>
              <a:rPr lang="en-US" altLang="ko-KR" sz="32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br>
            <a:r>
              <a:rPr lang="en-US" altLang="ko-KR" sz="2400" kern="100" dirty="0" err="1" smtClean="0">
                <a:solidFill>
                  <a:schemeClr val="bg1"/>
                </a:solidFill>
                <a:latin typeface="나눔손글씨 펜" panose="020B0600000101010101" charset="-127"/>
                <a:ea typeface="나눔손글씨 펜" panose="020B0600000101010101" charset="-127"/>
                <a:cs typeface="Times New Roman" panose="02020603050405020304" pitchFamily="18" charset="0"/>
              </a:rPr>
              <a:t>Haeryoung</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Ohsang</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Yoo</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Taewoo</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p>
          <a:p>
            <a:pPr marL="228600" indent="-228600" algn="ctr">
              <a:spcAft>
                <a:spcPts val="1000"/>
              </a:spcAft>
            </a:pPr>
            <a:r>
              <a:rPr lang="en-US" altLang="ko-KR" sz="2400" kern="100" dirty="0" err="1" smtClean="0">
                <a:solidFill>
                  <a:schemeClr val="bg1"/>
                </a:solidFill>
                <a:latin typeface="나눔손글씨 펜" panose="020B0600000101010101" charset="-127"/>
                <a:ea typeface="나눔손글씨 펜" panose="020B0600000101010101" charset="-127"/>
                <a:cs typeface="Times New Roman" panose="02020603050405020304" pitchFamily="18" charset="0"/>
              </a:rPr>
              <a:t>Soyeon</a:t>
            </a:r>
            <a:r>
              <a:rPr lang="en-US" altLang="ko-KR" sz="2400" kern="100" dirty="0" smtClean="0">
                <a:solidFill>
                  <a:schemeClr val="bg1"/>
                </a:solidFill>
                <a:latin typeface="나눔손글씨 펜" panose="020B0600000101010101" charset="-127"/>
                <a:ea typeface="나눔손글씨 펜" panose="020B0600000101010101" charset="-127"/>
                <a:cs typeface="Times New Roman" panose="02020603050405020304" pitchFamily="18" charset="0"/>
              </a:rPr>
              <a:t> </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Kim, </a:t>
            </a:r>
            <a:r>
              <a:rPr lang="en-US" altLang="ko-KR" sz="2400" kern="100" dirty="0" err="1">
                <a:solidFill>
                  <a:schemeClr val="bg1"/>
                </a:solidFill>
                <a:latin typeface="나눔손글씨 펜" panose="020B0600000101010101" charset="-127"/>
                <a:ea typeface="나눔손글씨 펜" panose="020B0600000101010101" charset="-127"/>
                <a:cs typeface="Times New Roman" panose="02020603050405020304" pitchFamily="18" charset="0"/>
              </a:rPr>
              <a:t>Hyeongeun</a:t>
            </a:r>
            <a:r>
              <a:rPr lang="en-US" altLang="ko-KR" sz="2400" kern="100" dirty="0">
                <a:solidFill>
                  <a:schemeClr val="bg1"/>
                </a:solidFill>
                <a:latin typeface="나눔손글씨 펜" panose="020B0600000101010101" charset="-127"/>
                <a:ea typeface="나눔손글씨 펜" panose="020B0600000101010101" charset="-127"/>
                <a:cs typeface="Times New Roman" panose="02020603050405020304" pitchFamily="18" charset="0"/>
              </a:rPr>
              <a:t> Lee</a:t>
            </a:r>
            <a:endParaRPr lang="ko-KR" altLang="ko-KR" sz="2400" kern="100" dirty="0">
              <a:solidFill>
                <a:schemeClr val="bg1"/>
              </a:solidFill>
              <a:effectLst/>
              <a:latin typeface="나눔손글씨 펜" panose="020B0600000101010101" charset="-127"/>
              <a:ea typeface="나눔손글씨 펜" panose="020B0600000101010101" charset="-127"/>
              <a:cs typeface="Times New Roman" panose="02020603050405020304" pitchFamily="18" charset="0"/>
            </a:endParaRPr>
          </a:p>
        </p:txBody>
      </p:sp>
      <p:sp>
        <p:nvSpPr>
          <p:cNvPr id="3" name="직사각형 2"/>
          <p:cNvSpPr/>
          <p:nvPr/>
        </p:nvSpPr>
        <p:spPr>
          <a:xfrm>
            <a:off x="1331640" y="2204864"/>
            <a:ext cx="6420347" cy="600164"/>
          </a:xfrm>
          <a:prstGeom prst="rect">
            <a:avLst/>
          </a:prstGeom>
        </p:spPr>
        <p:txBody>
          <a:bodyPr wrap="none">
            <a:spAutoFit/>
          </a:bodyPr>
          <a:lstStyle/>
          <a:p>
            <a:pPr algn="ctr" fontAlgn="auto">
              <a:spcBef>
                <a:spcPts val="0"/>
              </a:spcBef>
              <a:spcAft>
                <a:spcPts val="0"/>
              </a:spcAft>
              <a:defRPr/>
            </a:pPr>
            <a:r>
              <a:rPr lang="en-US" altLang="ko-KR" sz="3300" spc="-150" dirty="0" smtClean="0">
                <a:solidFill>
                  <a:schemeClr val="bg1"/>
                </a:solidFill>
                <a:latin typeface="나눔손글씨 펜" pitchFamily="66" charset="-127"/>
                <a:ea typeface="나눔손글씨 펜" pitchFamily="66" charset="-127"/>
              </a:rPr>
              <a:t>- Analysis </a:t>
            </a:r>
            <a:r>
              <a:rPr lang="en-US" altLang="ko-KR" sz="3300" spc="-150" dirty="0">
                <a:solidFill>
                  <a:schemeClr val="bg1"/>
                </a:solidFill>
                <a:latin typeface="나눔손글씨 펜" pitchFamily="66" charset="-127"/>
                <a:ea typeface="나눔손글씨 펜" pitchFamily="66" charset="-127"/>
              </a:rPr>
              <a:t>of influential factors </a:t>
            </a:r>
            <a:r>
              <a:rPr lang="en-US" altLang="ko-KR" sz="3300" spc="-150" dirty="0" smtClean="0">
                <a:solidFill>
                  <a:schemeClr val="bg1"/>
                </a:solidFill>
                <a:latin typeface="나눔손글씨 펜" pitchFamily="66" charset="-127"/>
                <a:ea typeface="나눔손글씨 펜" pitchFamily="66" charset="-127"/>
              </a:rPr>
              <a:t>on employment</a:t>
            </a:r>
            <a:endParaRPr lang="en-US" altLang="ko-KR" sz="3300" spc="-150" dirty="0">
              <a:solidFill>
                <a:schemeClr val="bg1"/>
              </a:solidFill>
              <a:latin typeface="나눔손글씨 펜" pitchFamily="66" charset="-127"/>
              <a:ea typeface="나눔손글씨 펜" pitchFamily="66" charset="-127"/>
            </a:endParaRPr>
          </a:p>
        </p:txBody>
      </p:sp>
      <p:pic>
        <p:nvPicPr>
          <p:cNvPr id="10" name="그림 9" descr="분필제목라인.png"/>
          <p:cNvPicPr>
            <a:picLocks noChangeAspect="1"/>
          </p:cNvPicPr>
          <p:nvPr/>
        </p:nvPicPr>
        <p:blipFill>
          <a:blip r:embed="rId5" cstate="print"/>
          <a:stretch>
            <a:fillRect/>
          </a:stretch>
        </p:blipFill>
        <p:spPr>
          <a:xfrm>
            <a:off x="2254862" y="2039003"/>
            <a:ext cx="4916609" cy="110290"/>
          </a:xfrm>
          <a:prstGeom prst="rect">
            <a:avLst/>
          </a:prstGeom>
        </p:spPr>
      </p:pic>
      <p:pic>
        <p:nvPicPr>
          <p:cNvPr id="8" name="그림 7" descr="icon_연필.png"/>
          <p:cNvPicPr>
            <a:picLocks noChangeAspect="1"/>
          </p:cNvPicPr>
          <p:nvPr/>
        </p:nvPicPr>
        <p:blipFill>
          <a:blip r:embed="rId6" cstate="print"/>
          <a:stretch>
            <a:fillRect/>
          </a:stretch>
        </p:blipFill>
        <p:spPr>
          <a:xfrm>
            <a:off x="2051720" y="1412776"/>
            <a:ext cx="619125" cy="514350"/>
          </a:xfrm>
          <a:prstGeom prst="rect">
            <a:avLst/>
          </a:prstGeom>
        </p:spPr>
      </p:pic>
      <p:pic>
        <p:nvPicPr>
          <p:cNvPr id="9" name="그림 8" descr="icon_스마일.png"/>
          <p:cNvPicPr>
            <a:picLocks noChangeAspect="1"/>
          </p:cNvPicPr>
          <p:nvPr/>
        </p:nvPicPr>
        <p:blipFill>
          <a:blip r:embed="rId7" cstate="print"/>
          <a:stretch>
            <a:fillRect/>
          </a:stretch>
        </p:blipFill>
        <p:spPr>
          <a:xfrm>
            <a:off x="4644008" y="4509120"/>
            <a:ext cx="619125"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6159"/>
    </mc:Choice>
    <mc:Fallback>
      <p:transition spd="slow" advTm="1615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678340" y="1644120"/>
            <a:ext cx="7128792" cy="5693866"/>
          </a:xfrm>
          <a:prstGeom prst="rect">
            <a:avLst/>
          </a:prstGeom>
        </p:spPr>
        <p:txBody>
          <a:bodyPr wrap="square">
            <a:spAutoFit/>
          </a:bodyPr>
          <a:lstStyle/>
          <a:p>
            <a:pPr marL="742950" indent="-742950"/>
            <a:r>
              <a:rPr lang="ko-KR" altLang="ko-KR" sz="3600" b="1" dirty="0" smtClean="0">
                <a:solidFill>
                  <a:schemeClr val="bg1"/>
                </a:solidFill>
              </a:rPr>
              <a:t>ⅰ</a:t>
            </a:r>
            <a:r>
              <a:rPr lang="en-US" altLang="ko-KR" sz="3600" b="1" dirty="0" smtClean="0">
                <a:solidFill>
                  <a:schemeClr val="bg1"/>
                </a:solidFill>
              </a:rPr>
              <a:t>) Logistic regression model</a:t>
            </a: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algn="ctr"/>
            <a:endParaRPr lang="en-US" altLang="ko-KR" sz="2400" b="1" dirty="0" smtClean="0">
              <a:solidFill>
                <a:schemeClr val="bg1"/>
              </a:solidFill>
            </a:endParaRPr>
          </a:p>
          <a:p>
            <a:pPr algn="ctr"/>
            <a:r>
              <a:rPr lang="en-US" altLang="ko-KR" sz="2400" b="1" dirty="0" smtClean="0">
                <a:solidFill>
                  <a:schemeClr val="bg1"/>
                </a:solidFill>
              </a:rPr>
              <a:t>table.2&gt;</a:t>
            </a:r>
            <a:r>
              <a:rPr lang="en-US" altLang="ko-KR" sz="2400" dirty="0" smtClean="0">
                <a:solidFill>
                  <a:schemeClr val="bg1"/>
                </a:solidFill>
              </a:rPr>
              <a:t> Results of Stepwise Selection Method</a:t>
            </a:r>
            <a:endParaRPr lang="ko-KR" altLang="ko-KR" sz="2400" dirty="0" smtClean="0">
              <a:solidFill>
                <a:schemeClr val="bg1"/>
              </a:solidFill>
            </a:endParaRPr>
          </a:p>
          <a:p>
            <a:pPr marL="742950" indent="-742950"/>
            <a:endParaRPr lang="ko-KR" altLang="ko-KR" sz="4400" dirty="0" smtClean="0">
              <a:solidFill>
                <a:schemeClr val="bg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3971227828"/>
              </p:ext>
            </p:extLst>
          </p:nvPr>
        </p:nvGraphicFramePr>
        <p:xfrm>
          <a:off x="971600" y="2346129"/>
          <a:ext cx="6696744" cy="3747166"/>
        </p:xfrm>
        <a:graphic>
          <a:graphicData uri="http://schemas.openxmlformats.org/drawingml/2006/table">
            <a:tbl>
              <a:tblPr firstRow="1" bandRow="1">
                <a:tableStyleId>{5C22544A-7EE6-4342-B048-85BDC9FD1C3A}</a:tableStyleId>
              </a:tblPr>
              <a:tblGrid>
                <a:gridCol w="2232248"/>
                <a:gridCol w="2232248"/>
                <a:gridCol w="2232248"/>
              </a:tblGrid>
              <a:tr h="761601">
                <a:tc>
                  <a:txBody>
                    <a:bodyPr/>
                    <a:lstStyle/>
                    <a:p>
                      <a:pPr algn="ctr">
                        <a:lnSpc>
                          <a:spcPct val="150000"/>
                        </a:lnSpc>
                        <a:spcAft>
                          <a:spcPts val="0"/>
                        </a:spcAft>
                        <a:tabLst>
                          <a:tab pos="1666875" algn="r"/>
                        </a:tabLst>
                      </a:pPr>
                      <a:r>
                        <a:rPr lang="en-US" sz="2800" b="1" kern="100" dirty="0">
                          <a:solidFill>
                            <a:schemeClr val="bg1"/>
                          </a:solidFill>
                          <a:latin typeface="+mn-lt"/>
                          <a:ea typeface="맑은 고딕"/>
                          <a:cs typeface="Times New Roman"/>
                        </a:rPr>
                        <a:t>Predictors</a:t>
                      </a:r>
                      <a:endParaRPr lang="ko-KR" sz="2800" kern="100" dirty="0">
                        <a:solidFill>
                          <a:schemeClr val="bg1"/>
                        </a:solidFill>
                        <a:latin typeface="+mn-lt"/>
                        <a:ea typeface="맑은 고딕"/>
                        <a:cs typeface="Times New Roman"/>
                      </a:endParaRPr>
                    </a:p>
                  </a:txBody>
                  <a:tcPr marL="68580" marR="68580" marT="0" marB="0" anchor="ctr">
                    <a:noFill/>
                  </a:tcPr>
                </a:tc>
                <a:tc>
                  <a:txBody>
                    <a:bodyPr/>
                    <a:lstStyle/>
                    <a:p>
                      <a:pPr algn="ctr">
                        <a:lnSpc>
                          <a:spcPct val="150000"/>
                        </a:lnSpc>
                        <a:spcAft>
                          <a:spcPts val="0"/>
                        </a:spcAft>
                      </a:pPr>
                      <a:r>
                        <a:rPr lang="en-US" sz="2800" b="1" kern="100" dirty="0">
                          <a:solidFill>
                            <a:schemeClr val="bg1"/>
                          </a:solidFill>
                          <a:latin typeface="+mn-lt"/>
                          <a:ea typeface="맑은 고딕"/>
                          <a:cs typeface="Times New Roman"/>
                        </a:rPr>
                        <a:t>Estimate Value</a:t>
                      </a:r>
                      <a:endParaRPr lang="ko-KR" sz="2800" kern="100" dirty="0">
                        <a:solidFill>
                          <a:schemeClr val="bg1"/>
                        </a:solidFill>
                        <a:latin typeface="+mn-lt"/>
                        <a:ea typeface="맑은 고딕"/>
                        <a:cs typeface="Times New Roman"/>
                      </a:endParaRPr>
                    </a:p>
                  </a:txBody>
                  <a:tcPr marL="68580" marR="68580" marT="0" marB="0" anchor="ctr">
                    <a:noFill/>
                  </a:tcPr>
                </a:tc>
                <a:tc>
                  <a:txBody>
                    <a:bodyPr/>
                    <a:lstStyle/>
                    <a:p>
                      <a:pPr algn="ctr">
                        <a:lnSpc>
                          <a:spcPct val="150000"/>
                        </a:lnSpc>
                        <a:spcAft>
                          <a:spcPts val="0"/>
                        </a:spcAft>
                      </a:pPr>
                      <a:r>
                        <a:rPr lang="en-US" sz="2800" b="1" kern="100" dirty="0">
                          <a:solidFill>
                            <a:schemeClr val="bg1"/>
                          </a:solidFill>
                          <a:latin typeface="+mn-lt"/>
                          <a:ea typeface="맑은 고딕"/>
                          <a:cs typeface="Times New Roman"/>
                        </a:rPr>
                        <a:t>P-value</a:t>
                      </a:r>
                      <a:endParaRPr lang="ko-KR" sz="2800" kern="100" dirty="0">
                        <a:solidFill>
                          <a:schemeClr val="bg1"/>
                        </a:solidFill>
                        <a:latin typeface="+mn-lt"/>
                        <a:ea typeface="맑은 고딕"/>
                        <a:cs typeface="Times New Roman"/>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Intercept</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2.1075523</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0.000000731</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GENDER</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0.1961855</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0.020967</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a:solidFill>
                            <a:schemeClr val="bg1"/>
                          </a:solidFill>
                          <a:latin typeface="+mn-lt"/>
                          <a:ea typeface="맑은 고딕"/>
                          <a:cs typeface="Times New Roman"/>
                        </a:rPr>
                        <a:t>AGE</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-0.0606780</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0.000401</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smtClean="0">
                          <a:solidFill>
                            <a:schemeClr val="bg1"/>
                          </a:solidFill>
                          <a:latin typeface="+mn-lt"/>
                          <a:ea typeface="맑은 고딕"/>
                          <a:cs typeface="Times New Roman"/>
                        </a:rPr>
                        <a:t>ENG SCORE</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-0.0003066</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0.005353</a:t>
                      </a:r>
                      <a:endParaRPr lang="ko-KR" sz="2400" b="1" kern="100" dirty="0">
                        <a:solidFill>
                          <a:srgbClr val="FFFF66"/>
                        </a:solidFill>
                        <a:latin typeface="+mn-lt"/>
                        <a:ea typeface="맑은 고딕"/>
                      </a:endParaRPr>
                    </a:p>
                  </a:txBody>
                  <a:tcPr marL="68580" marR="68580" marT="0" marB="0" anchor="ctr">
                    <a:noFill/>
                  </a:tcPr>
                </a:tc>
              </a:tr>
              <a:tr h="597113">
                <a:tc>
                  <a:txBody>
                    <a:bodyPr/>
                    <a:lstStyle/>
                    <a:p>
                      <a:pPr algn="ctr">
                        <a:lnSpc>
                          <a:spcPct val="150000"/>
                        </a:lnSpc>
                        <a:spcAft>
                          <a:spcPts val="0"/>
                        </a:spcAft>
                      </a:pPr>
                      <a:r>
                        <a:rPr lang="en-US" sz="2400" b="1" kern="100" dirty="0" smtClean="0">
                          <a:solidFill>
                            <a:schemeClr val="bg1"/>
                          </a:solidFill>
                          <a:latin typeface="+mn-lt"/>
                          <a:ea typeface="맑은 고딕"/>
                          <a:cs typeface="Times New Roman"/>
                        </a:rPr>
                        <a:t>INTERN</a:t>
                      </a:r>
                      <a:r>
                        <a:rPr lang="en-US" sz="2400" b="1" kern="100" baseline="0" dirty="0" smtClean="0">
                          <a:solidFill>
                            <a:schemeClr val="bg1"/>
                          </a:solidFill>
                          <a:latin typeface="+mn-lt"/>
                          <a:ea typeface="맑은 고딕"/>
                          <a:cs typeface="Times New Roman"/>
                        </a:rPr>
                        <a:t> </a:t>
                      </a:r>
                      <a:r>
                        <a:rPr lang="en-US" sz="2400" b="1" kern="100" dirty="0" smtClean="0">
                          <a:solidFill>
                            <a:schemeClr val="bg1"/>
                          </a:solidFill>
                          <a:latin typeface="+mn-lt"/>
                          <a:ea typeface="맑은 고딕"/>
                          <a:cs typeface="Times New Roman"/>
                        </a:rPr>
                        <a:t>DUMMY</a:t>
                      </a:r>
                      <a:endParaRPr lang="ko-KR" sz="2400" b="1" kern="100" dirty="0">
                        <a:solidFill>
                          <a:schemeClr val="bg1"/>
                        </a:solidFill>
                        <a:latin typeface="+mn-lt"/>
                        <a:ea typeface="맑은 고딕"/>
                        <a:cs typeface="Times New Roman"/>
                      </a:endParaRPr>
                    </a:p>
                  </a:txBody>
                  <a:tcPr marL="68580" marR="68580" marT="0" marB="0" anchor="ctr">
                    <a:noFill/>
                  </a:tcPr>
                </a:tc>
                <a:tc>
                  <a:txBody>
                    <a:bodyPr/>
                    <a:lstStyle/>
                    <a:p>
                      <a:pPr algn="ctr"/>
                      <a:r>
                        <a:rPr lang="en-US" sz="2400" b="1" kern="100" dirty="0">
                          <a:solidFill>
                            <a:schemeClr val="bg1"/>
                          </a:solidFill>
                          <a:latin typeface="+mn-lt"/>
                          <a:ea typeface="맑은 고딕"/>
                        </a:rPr>
                        <a:t>0.2732888</a:t>
                      </a:r>
                      <a:endParaRPr lang="ko-KR" sz="2400" b="1" kern="100" dirty="0">
                        <a:solidFill>
                          <a:schemeClr val="bg1"/>
                        </a:solidFill>
                        <a:latin typeface="+mn-lt"/>
                        <a:ea typeface="맑은 고딕"/>
                      </a:endParaRPr>
                    </a:p>
                  </a:txBody>
                  <a:tcPr marL="68580" marR="68580" marT="0" marB="0" anchor="ctr">
                    <a:noFill/>
                  </a:tcPr>
                </a:tc>
                <a:tc>
                  <a:txBody>
                    <a:bodyPr/>
                    <a:lstStyle/>
                    <a:p>
                      <a:pPr algn="ctr"/>
                      <a:r>
                        <a:rPr lang="en-US" sz="2400" b="1" kern="100" dirty="0">
                          <a:solidFill>
                            <a:srgbClr val="FFFF66"/>
                          </a:solidFill>
                          <a:latin typeface="+mn-lt"/>
                          <a:ea typeface="맑은 고딕"/>
                        </a:rPr>
                        <a:t>0.001912</a:t>
                      </a:r>
                      <a:endParaRPr lang="ko-KR" sz="2400" b="1" kern="100" dirty="0">
                        <a:solidFill>
                          <a:srgbClr val="FFFF66"/>
                        </a:solidFill>
                        <a:latin typeface="+mn-lt"/>
                        <a:ea typeface="맑은 고딕"/>
                      </a:endParaRPr>
                    </a:p>
                  </a:txBody>
                  <a:tcPr marL="68580" marR="68580" marT="0" marB="0" anchor="c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6896"/>
    </mc:Choice>
    <mc:Fallback>
      <p:transition spd="slow" advTm="689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539552" y="1764849"/>
            <a:ext cx="7776864" cy="5078313"/>
          </a:xfrm>
          <a:prstGeom prst="rect">
            <a:avLst/>
          </a:prstGeom>
        </p:spPr>
        <p:txBody>
          <a:bodyPr wrap="square">
            <a:spAutoFit/>
          </a:bodyPr>
          <a:lstStyle/>
          <a:p>
            <a:r>
              <a:rPr lang="ko-KR" altLang="ko-KR" sz="3600" b="1" dirty="0" smtClean="0">
                <a:solidFill>
                  <a:schemeClr val="bg1"/>
                </a:solidFill>
                <a:latin typeface="+mj-lt"/>
              </a:rPr>
              <a:t>ⅱ</a:t>
            </a:r>
            <a:r>
              <a:rPr lang="en-US" altLang="ko-KR" sz="4000" b="1" dirty="0" smtClean="0">
                <a:solidFill>
                  <a:schemeClr val="bg1"/>
                </a:solidFill>
                <a:latin typeface="+mj-lt"/>
              </a:rPr>
              <a:t>) Quadratic Discriminant Analysis (QDA)</a:t>
            </a:r>
            <a:endParaRPr lang="ko-KR" altLang="ko-KR" sz="4000" dirty="0" smtClean="0">
              <a:solidFill>
                <a:schemeClr val="bg1"/>
              </a:solidFill>
              <a:latin typeface="+mj-lt"/>
            </a:endParaRPr>
          </a:p>
          <a:p>
            <a:pPr marL="742950" indent="-742950"/>
            <a:endParaRPr lang="en-US" altLang="ko-KR" sz="40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p:cNvPicPr/>
          <p:nvPr/>
        </p:nvPicPr>
        <p:blipFill rotWithShape="1">
          <a:blip r:embed="rId4" cstate="print">
            <a:extLst>
              <a:ext uri="{28A0092B-C50C-407E-A947-70E740481C1C}">
                <a14:useLocalDpi xmlns:a14="http://schemas.microsoft.com/office/drawing/2010/main" val="0"/>
              </a:ext>
            </a:extLst>
          </a:blip>
          <a:srcRect l="1896" t="7916" r="1805" b="1954"/>
          <a:stretch/>
        </p:blipFill>
        <p:spPr bwMode="auto">
          <a:xfrm>
            <a:off x="254095" y="2708920"/>
            <a:ext cx="4607123" cy="3960440"/>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4830346" y="3118604"/>
            <a:ext cx="4206150" cy="3046988"/>
          </a:xfrm>
          <a:prstGeom prst="rect">
            <a:avLst/>
          </a:prstGeom>
          <a:noFill/>
        </p:spPr>
        <p:txBody>
          <a:bodyPr wrap="square" rtlCol="0">
            <a:spAutoFit/>
          </a:bodyPr>
          <a:lstStyle/>
          <a:p>
            <a:pPr algn="ctr"/>
            <a:r>
              <a:rPr lang="en-US" altLang="ko-KR" sz="3200" dirty="0" smtClean="0">
                <a:solidFill>
                  <a:schemeClr val="bg1"/>
                </a:solidFill>
              </a:rPr>
              <a:t>GPA is not influential.</a:t>
            </a:r>
          </a:p>
          <a:p>
            <a:pPr algn="ctr"/>
            <a:endParaRPr lang="en-US" altLang="ko-KR" sz="3200" dirty="0" smtClean="0">
              <a:solidFill>
                <a:schemeClr val="bg1"/>
              </a:solidFill>
            </a:endParaRPr>
          </a:p>
          <a:p>
            <a:pPr algn="ctr"/>
            <a:r>
              <a:rPr lang="en-US" altLang="ko-KR" sz="3200" dirty="0" smtClean="0">
                <a:solidFill>
                  <a:schemeClr val="bg1"/>
                </a:solidFill>
              </a:rPr>
              <a:t>Age is influential under 30. </a:t>
            </a:r>
          </a:p>
          <a:p>
            <a:pPr algn="ctr"/>
            <a:endParaRPr lang="en-US" altLang="ko-KR" sz="3200" dirty="0" smtClean="0">
              <a:solidFill>
                <a:schemeClr val="bg1"/>
              </a:solidFill>
            </a:endParaRPr>
          </a:p>
          <a:p>
            <a:pPr algn="ctr"/>
            <a:r>
              <a:rPr lang="en-US" altLang="ko-KR" sz="3200" dirty="0" smtClean="0">
                <a:solidFill>
                  <a:schemeClr val="bg1"/>
                </a:solidFill>
              </a:rPr>
              <a:t>Misclassification rate  </a:t>
            </a:r>
          </a:p>
          <a:p>
            <a:pPr algn="ctr"/>
            <a:r>
              <a:rPr lang="en-US" altLang="ko-KR" sz="3200" dirty="0" smtClean="0">
                <a:solidFill>
                  <a:schemeClr val="bg1"/>
                </a:solidFill>
              </a:rPr>
              <a:t>= 0.3507109</a:t>
            </a:r>
            <a:endParaRPr lang="ko-KR" alt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7374"/>
    </mc:Choice>
    <mc:Fallback>
      <p:transition spd="slow" advTm="3737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15556" y="1700808"/>
            <a:ext cx="7128792" cy="4462760"/>
          </a:xfrm>
          <a:prstGeom prst="rect">
            <a:avLst/>
          </a:prstGeom>
        </p:spPr>
        <p:txBody>
          <a:bodyPr wrap="square">
            <a:spAutoFit/>
          </a:bodyPr>
          <a:lstStyle/>
          <a:p>
            <a:r>
              <a:rPr lang="en-US" altLang="ko-KR" sz="4000" b="1" dirty="0" smtClean="0">
                <a:solidFill>
                  <a:schemeClr val="bg1"/>
                </a:solidFill>
              </a:rPr>
              <a:t>ⅲ) Classification Tree Analysis</a:t>
            </a: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endParaRPr lang="ko-KR" altLang="ko-KR" sz="4400" dirty="0" smtClean="0">
              <a:solidFill>
                <a:schemeClr val="bg1"/>
              </a:solidFill>
            </a:endParaRPr>
          </a:p>
        </p:txBody>
      </p:sp>
      <p:pic>
        <p:nvPicPr>
          <p:cNvPr id="6" name="그림 5"/>
          <p:cNvPicPr/>
          <p:nvPr/>
        </p:nvPicPr>
        <p:blipFill rotWithShape="1">
          <a:blip r:embed="rId4" cstate="print">
            <a:extLst>
              <a:ext uri="{28A0092B-C50C-407E-A947-70E740481C1C}">
                <a14:useLocalDpi xmlns:a14="http://schemas.microsoft.com/office/drawing/2010/main" val="0"/>
              </a:ext>
            </a:extLst>
          </a:blip>
          <a:srcRect l="1855" t="5664" r="1658" b="4540"/>
          <a:stretch/>
        </p:blipFill>
        <p:spPr bwMode="auto">
          <a:xfrm>
            <a:off x="179512" y="2492896"/>
            <a:ext cx="4176464" cy="4176464"/>
          </a:xfrm>
          <a:prstGeom prst="rect">
            <a:avLst/>
          </a:prstGeom>
          <a:ln>
            <a:noFill/>
          </a:ln>
          <a:extLst>
            <a:ext uri="{53640926-AAD7-44D8-BBD7-CCE9431645EC}">
              <a14:shadowObscured xmlns:a14="http://schemas.microsoft.com/office/drawing/2010/main"/>
            </a:ext>
          </a:extLst>
        </p:spPr>
      </p:pic>
      <p:sp>
        <p:nvSpPr>
          <p:cNvPr id="4" name="직사각형 3"/>
          <p:cNvSpPr/>
          <p:nvPr/>
        </p:nvSpPr>
        <p:spPr>
          <a:xfrm>
            <a:off x="4427984" y="2882261"/>
            <a:ext cx="4572000" cy="3539430"/>
          </a:xfrm>
          <a:prstGeom prst="rect">
            <a:avLst/>
          </a:prstGeom>
        </p:spPr>
        <p:txBody>
          <a:bodyPr>
            <a:spAutoFit/>
          </a:bodyPr>
          <a:lstStyle/>
          <a:p>
            <a:pPr algn="ctr"/>
            <a:r>
              <a:rPr lang="en-US" altLang="ko-KR" sz="3200" dirty="0" smtClean="0">
                <a:solidFill>
                  <a:schemeClr val="bg1"/>
                </a:solidFill>
              </a:rPr>
              <a:t>‘English </a:t>
            </a:r>
            <a:r>
              <a:rPr lang="en-US" altLang="ko-KR" sz="3200" dirty="0" err="1" smtClean="0">
                <a:solidFill>
                  <a:schemeClr val="bg1"/>
                </a:solidFill>
              </a:rPr>
              <a:t>SCOre</a:t>
            </a:r>
            <a:r>
              <a:rPr lang="en-US" altLang="ko-KR" sz="3200" dirty="0" smtClean="0">
                <a:solidFill>
                  <a:schemeClr val="bg1"/>
                </a:solidFill>
              </a:rPr>
              <a:t>’, </a:t>
            </a:r>
            <a:r>
              <a:rPr lang="en-US" altLang="ko-KR" sz="3200" dirty="0">
                <a:solidFill>
                  <a:schemeClr val="bg1"/>
                </a:solidFill>
              </a:rPr>
              <a:t>‘AGE’, ‘GPA’ </a:t>
            </a:r>
            <a:endParaRPr lang="en-US" altLang="ko-KR" sz="3200" dirty="0" smtClean="0">
              <a:solidFill>
                <a:schemeClr val="bg1"/>
              </a:solidFill>
            </a:endParaRPr>
          </a:p>
          <a:p>
            <a:pPr algn="ctr"/>
            <a:r>
              <a:rPr lang="en-US" altLang="ko-KR" sz="3200" dirty="0" smtClean="0">
                <a:solidFill>
                  <a:schemeClr val="bg1"/>
                </a:solidFill>
              </a:rPr>
              <a:t>‘Internship experience are used </a:t>
            </a:r>
          </a:p>
          <a:p>
            <a:pPr algn="ctr"/>
            <a:endParaRPr lang="en-US" altLang="ko-KR" sz="3200" dirty="0" smtClean="0">
              <a:solidFill>
                <a:schemeClr val="bg1"/>
              </a:solidFill>
            </a:endParaRPr>
          </a:p>
          <a:p>
            <a:pPr algn="ctr"/>
            <a:r>
              <a:rPr lang="en-US" altLang="ko-KR" sz="3200" dirty="0" smtClean="0">
                <a:solidFill>
                  <a:schemeClr val="bg1"/>
                </a:solidFill>
              </a:rPr>
              <a:t>Terminal code is 5</a:t>
            </a:r>
          </a:p>
          <a:p>
            <a:pPr algn="ctr"/>
            <a:endParaRPr lang="en-US" altLang="ko-KR" sz="3200" dirty="0" smtClean="0">
              <a:solidFill>
                <a:schemeClr val="bg1"/>
              </a:solidFill>
            </a:endParaRPr>
          </a:p>
          <a:p>
            <a:pPr algn="ctr"/>
            <a:r>
              <a:rPr lang="en-US" altLang="ko-KR" sz="3200" dirty="0" smtClean="0">
                <a:solidFill>
                  <a:schemeClr val="bg1"/>
                </a:solidFill>
              </a:rPr>
              <a:t>Misclassification </a:t>
            </a:r>
            <a:r>
              <a:rPr lang="en-US" altLang="ko-KR" sz="3200" dirty="0">
                <a:solidFill>
                  <a:schemeClr val="bg1"/>
                </a:solidFill>
              </a:rPr>
              <a:t>rate  </a:t>
            </a:r>
          </a:p>
          <a:p>
            <a:pPr algn="ctr"/>
            <a:r>
              <a:rPr lang="en-US" altLang="ko-KR" sz="3200" dirty="0">
                <a:solidFill>
                  <a:schemeClr val="bg1"/>
                </a:solidFill>
              </a:rPr>
              <a:t>= </a:t>
            </a:r>
            <a:r>
              <a:rPr lang="en-US" altLang="ko-KR" sz="3200" dirty="0" smtClean="0">
                <a:solidFill>
                  <a:schemeClr val="bg1"/>
                </a:solidFill>
              </a:rPr>
              <a:t>0.3464455</a:t>
            </a:r>
            <a:endParaRPr lang="ko-KR" alt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54352"/>
    </mc:Choice>
    <mc:Fallback>
      <p:transition spd="slow" advTm="5435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8265" y="2132856"/>
            <a:ext cx="8280920" cy="1446550"/>
          </a:xfrm>
          <a:prstGeom prst="rect">
            <a:avLst/>
          </a:prstGeom>
          <a:noFill/>
        </p:spPr>
        <p:txBody>
          <a:bodyPr wrap="square">
            <a:spAutoFit/>
          </a:bodyPr>
          <a:lstStyle/>
          <a:p>
            <a:pPr algn="ctr"/>
            <a:r>
              <a:rPr lang="en-US" altLang="ko-KR" sz="4400" dirty="0" smtClean="0">
                <a:solidFill>
                  <a:schemeClr val="bg1"/>
                </a:solidFill>
              </a:rPr>
              <a:t>misclassification ratio </a:t>
            </a:r>
            <a:endParaRPr lang="en-US" altLang="ko-KR" sz="4400" dirty="0">
              <a:solidFill>
                <a:schemeClr val="bg1"/>
              </a:solidFill>
            </a:endParaRPr>
          </a:p>
          <a:p>
            <a:pPr algn="ctr"/>
            <a:r>
              <a:rPr lang="en-US" altLang="ko-KR" sz="4400" dirty="0" smtClean="0">
                <a:solidFill>
                  <a:schemeClr val="bg1"/>
                </a:solidFill>
              </a:rPr>
              <a:t>41.1</a:t>
            </a:r>
            <a:r>
              <a:rPr lang="en-US" altLang="ko-KR" sz="4400" dirty="0" smtClean="0">
                <a:solidFill>
                  <a:schemeClr val="bg1"/>
                </a:solidFill>
              </a:rPr>
              <a:t>%(</a:t>
            </a:r>
            <a:r>
              <a:rPr lang="en-US" altLang="ko-KR" sz="4400" dirty="0" smtClean="0">
                <a:solidFill>
                  <a:schemeClr val="bg1"/>
                </a:solidFill>
              </a:rPr>
              <a:t>logistic)</a:t>
            </a:r>
            <a:r>
              <a:rPr lang="en-US" altLang="ko-KR" sz="4400" dirty="0" smtClean="0">
                <a:solidFill>
                  <a:schemeClr val="bg1"/>
                </a:solidFill>
              </a:rPr>
              <a:t>, </a:t>
            </a:r>
            <a:r>
              <a:rPr lang="en-US" altLang="ko-KR" sz="4400" dirty="0" smtClean="0">
                <a:solidFill>
                  <a:schemeClr val="bg1"/>
                </a:solidFill>
              </a:rPr>
              <a:t>35.1</a:t>
            </a:r>
            <a:r>
              <a:rPr lang="en-US" altLang="ko-KR" sz="4400" dirty="0" smtClean="0">
                <a:solidFill>
                  <a:schemeClr val="bg1"/>
                </a:solidFill>
              </a:rPr>
              <a:t>%(QDA), </a:t>
            </a:r>
            <a:r>
              <a:rPr lang="en-US" altLang="ko-KR" sz="4400" dirty="0" smtClean="0">
                <a:solidFill>
                  <a:schemeClr val="bg1"/>
                </a:solidFill>
              </a:rPr>
              <a:t>34.6</a:t>
            </a:r>
            <a:r>
              <a:rPr lang="en-US" altLang="ko-KR" sz="4400" dirty="0" smtClean="0">
                <a:solidFill>
                  <a:schemeClr val="bg1"/>
                </a:solidFill>
              </a:rPr>
              <a:t>%(C.T.)</a:t>
            </a:r>
            <a:endParaRPr lang="ko-KR" altLang="ko-KR" sz="4400" dirty="0">
              <a:solidFill>
                <a:schemeClr val="bg1"/>
              </a:solidFill>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Ⅳ </a:t>
            </a:r>
            <a:r>
              <a:rPr lang="en-US" altLang="ko-KR" sz="4800" b="1" dirty="0" smtClean="0">
                <a:solidFill>
                  <a:schemeClr val="bg1"/>
                </a:solidFill>
                <a:ea typeface="나눔손글씨 펜" pitchFamily="66" charset="-127"/>
              </a:rPr>
              <a:t>Discussion </a:t>
            </a:r>
            <a:endParaRPr lang="en-US" altLang="ko-KR" sz="4800" b="1" dirty="0">
              <a:solidFill>
                <a:schemeClr val="bg1"/>
              </a:solidFill>
              <a:ea typeface="나눔손글씨 펜" pitchFamily="66" charset="-127"/>
            </a:endParaRP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6" name="TextBox 5"/>
          <p:cNvSpPr txBox="1"/>
          <p:nvPr/>
        </p:nvSpPr>
        <p:spPr>
          <a:xfrm>
            <a:off x="323528" y="4221088"/>
            <a:ext cx="8280920" cy="2000548"/>
          </a:xfrm>
          <a:prstGeom prst="rect">
            <a:avLst/>
          </a:prstGeom>
          <a:noFill/>
        </p:spPr>
        <p:txBody>
          <a:bodyPr wrap="square">
            <a:spAutoFit/>
          </a:bodyPr>
          <a:lstStyle/>
          <a:p>
            <a:pPr algn="ctr"/>
            <a:r>
              <a:rPr lang="en-US" altLang="ko-KR" sz="4000" dirty="0" smtClean="0">
                <a:solidFill>
                  <a:schemeClr val="bg1"/>
                </a:solidFill>
              </a:rPr>
              <a:t>the </a:t>
            </a:r>
            <a:r>
              <a:rPr lang="en-US" altLang="ko-KR" sz="4000" dirty="0" smtClean="0">
                <a:solidFill>
                  <a:srgbClr val="FFFF66"/>
                </a:solidFill>
              </a:rPr>
              <a:t>most suitable </a:t>
            </a:r>
            <a:r>
              <a:rPr lang="en-US" altLang="ko-KR" sz="4000" dirty="0" smtClean="0">
                <a:solidFill>
                  <a:schemeClr val="bg1"/>
                </a:solidFill>
              </a:rPr>
              <a:t>model </a:t>
            </a:r>
          </a:p>
          <a:p>
            <a:pPr algn="ctr"/>
            <a:r>
              <a:rPr lang="en-US" altLang="ko-KR" sz="3600" dirty="0" smtClean="0">
                <a:solidFill>
                  <a:schemeClr val="bg1"/>
                </a:solidFill>
              </a:rPr>
              <a:t>to predict employment  </a:t>
            </a:r>
          </a:p>
          <a:p>
            <a:pPr algn="ctr"/>
            <a:r>
              <a:rPr lang="en-US" altLang="ko-KR" sz="4400" dirty="0" smtClean="0">
                <a:solidFill>
                  <a:schemeClr val="bg1"/>
                </a:solidFill>
              </a:rPr>
              <a:t>= </a:t>
            </a:r>
            <a:r>
              <a:rPr lang="en-US" altLang="ko-KR" sz="4800" dirty="0" smtClean="0">
                <a:solidFill>
                  <a:srgbClr val="FFFF66"/>
                </a:solidFill>
              </a:rPr>
              <a:t>Classification Tree</a:t>
            </a:r>
            <a:endParaRPr lang="ko-KR" altLang="ko-KR" sz="4800" dirty="0">
              <a:solidFill>
                <a:srgbClr val="FFFF66"/>
              </a:solidFill>
            </a:endParaRPr>
          </a:p>
        </p:txBody>
      </p:sp>
    </p:spTree>
    <p:extLst>
      <p:ext uri="{BB962C8B-B14F-4D97-AF65-F5344CB8AC3E}">
        <p14:creationId xmlns:p14="http://schemas.microsoft.com/office/powerpoint/2010/main" val="4440996"/>
      </p:ext>
    </p:extLst>
  </p:cSld>
  <p:clrMapOvr>
    <a:masterClrMapping/>
  </p:clrMapOvr>
  <mc:AlternateContent xmlns:mc="http://schemas.openxmlformats.org/markup-compatibility/2006">
    <mc:Choice xmlns:p14="http://schemas.microsoft.com/office/powerpoint/2010/main" Requires="p14">
      <p:transition spd="slow" p14:dur="2000" advTm="39421"/>
    </mc:Choice>
    <mc:Fallback>
      <p:transition spd="slow" advTm="3942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39952" y="2330738"/>
            <a:ext cx="4608512" cy="2739211"/>
          </a:xfrm>
          <a:prstGeom prst="rect">
            <a:avLst/>
          </a:prstGeom>
          <a:noFill/>
        </p:spPr>
        <p:txBody>
          <a:bodyPr wrap="square">
            <a:spAutoFit/>
          </a:bodyPr>
          <a:lstStyle/>
          <a:p>
            <a:endParaRPr lang="en-US" altLang="ko-KR" sz="2800" dirty="0" smtClean="0">
              <a:solidFill>
                <a:schemeClr val="bg1"/>
              </a:solidFill>
            </a:endParaRPr>
          </a:p>
          <a:p>
            <a:pPr algn="ctr"/>
            <a:r>
              <a:rPr lang="en-US" altLang="ko-KR" sz="3600" dirty="0" smtClean="0">
                <a:solidFill>
                  <a:srgbClr val="FFFF66"/>
                </a:solidFill>
              </a:rPr>
              <a:t>English score </a:t>
            </a:r>
            <a:r>
              <a:rPr lang="en-US" altLang="ko-KR" sz="3600" dirty="0" smtClean="0">
                <a:solidFill>
                  <a:schemeClr val="bg1"/>
                </a:solidFill>
              </a:rPr>
              <a:t>is essential factor </a:t>
            </a:r>
          </a:p>
          <a:p>
            <a:pPr algn="ctr"/>
            <a:r>
              <a:rPr lang="en-US" altLang="ko-KR" sz="3600" dirty="0" smtClean="0">
                <a:solidFill>
                  <a:schemeClr val="bg1"/>
                </a:solidFill>
              </a:rPr>
              <a:t>Other variables also can be important</a:t>
            </a:r>
            <a:endParaRPr lang="ko-KR" altLang="ko-KR" sz="3600" dirty="0">
              <a:solidFill>
                <a:schemeClr val="bg1"/>
              </a:solidFill>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Ⅳ </a:t>
            </a:r>
            <a:r>
              <a:rPr lang="en-US" altLang="ko-KR" sz="4800" b="1" dirty="0" smtClean="0">
                <a:solidFill>
                  <a:schemeClr val="bg1"/>
                </a:solidFill>
                <a:ea typeface="나눔손글씨 펜" pitchFamily="66" charset="-127"/>
              </a:rPr>
              <a:t>Discussion </a:t>
            </a:r>
            <a:endParaRPr lang="en-US" altLang="ko-KR" sz="4800" b="1" dirty="0">
              <a:solidFill>
                <a:schemeClr val="bg1"/>
              </a:solidFill>
              <a:ea typeface="나눔손글씨 펜" pitchFamily="66" charset="-127"/>
            </a:endParaRP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6" name="TextBox 5"/>
          <p:cNvSpPr txBox="1"/>
          <p:nvPr/>
        </p:nvSpPr>
        <p:spPr>
          <a:xfrm>
            <a:off x="4139952" y="5157192"/>
            <a:ext cx="4536504" cy="1754326"/>
          </a:xfrm>
          <a:prstGeom prst="rect">
            <a:avLst/>
          </a:prstGeom>
          <a:noFill/>
        </p:spPr>
        <p:txBody>
          <a:bodyPr wrap="square">
            <a:spAutoFit/>
          </a:bodyPr>
          <a:lstStyle/>
          <a:p>
            <a:pPr algn="ctr"/>
            <a:r>
              <a:rPr lang="en-US" altLang="ko-KR" sz="3600" dirty="0" smtClean="0">
                <a:solidFill>
                  <a:schemeClr val="bg1"/>
                </a:solidFill>
              </a:rPr>
              <a:t>For most graduates </a:t>
            </a:r>
            <a:endParaRPr lang="en-US" altLang="ko-KR" sz="3600" dirty="0">
              <a:solidFill>
                <a:schemeClr val="bg1"/>
              </a:solidFill>
            </a:endParaRPr>
          </a:p>
          <a:p>
            <a:pPr algn="ctr"/>
            <a:r>
              <a:rPr lang="en-US" altLang="ko-KR" sz="3600" dirty="0" smtClean="0">
                <a:solidFill>
                  <a:schemeClr val="bg1"/>
                </a:solidFill>
              </a:rPr>
              <a:t>getting more than some degree of </a:t>
            </a:r>
            <a:r>
              <a:rPr lang="en-US" altLang="ko-KR" sz="3600" dirty="0" smtClean="0">
                <a:solidFill>
                  <a:srgbClr val="FFFF66"/>
                </a:solidFill>
              </a:rPr>
              <a:t>GPA</a:t>
            </a:r>
            <a:r>
              <a:rPr lang="en-US" altLang="ko-KR" sz="3600" dirty="0" smtClean="0">
                <a:solidFill>
                  <a:schemeClr val="bg1"/>
                </a:solidFill>
              </a:rPr>
              <a:t> is crucial</a:t>
            </a:r>
            <a:endParaRPr lang="ko-KR" altLang="ko-KR" sz="3600" dirty="0">
              <a:solidFill>
                <a:schemeClr val="bg1"/>
              </a:solidFill>
            </a:endParaRPr>
          </a:p>
        </p:txBody>
      </p:sp>
      <p:pic>
        <p:nvPicPr>
          <p:cNvPr id="9" name="그림 8" descr="icon_책.png"/>
          <p:cNvPicPr>
            <a:picLocks noChangeAspect="1"/>
          </p:cNvPicPr>
          <p:nvPr/>
        </p:nvPicPr>
        <p:blipFill>
          <a:blip r:embed="rId4" cstate="print"/>
          <a:stretch>
            <a:fillRect/>
          </a:stretch>
        </p:blipFill>
        <p:spPr>
          <a:xfrm>
            <a:off x="467544" y="2132856"/>
            <a:ext cx="619125" cy="533400"/>
          </a:xfrm>
          <a:prstGeom prst="rect">
            <a:avLst/>
          </a:prstGeom>
        </p:spPr>
      </p:pic>
      <p:sp>
        <p:nvSpPr>
          <p:cNvPr id="13" name="TextBox 12"/>
          <p:cNvSpPr txBox="1"/>
          <p:nvPr/>
        </p:nvSpPr>
        <p:spPr>
          <a:xfrm>
            <a:off x="1079823" y="2010906"/>
            <a:ext cx="6696744" cy="707886"/>
          </a:xfrm>
          <a:prstGeom prst="rect">
            <a:avLst/>
          </a:prstGeom>
          <a:noFill/>
        </p:spPr>
        <p:txBody>
          <a:bodyPr wrap="square" rtlCol="0">
            <a:spAutoFit/>
          </a:bodyPr>
          <a:lstStyle/>
          <a:p>
            <a:r>
              <a:rPr lang="en-US" altLang="ko-KR" sz="4000" dirty="0" smtClean="0">
                <a:solidFill>
                  <a:schemeClr val="bg1"/>
                </a:solidFill>
              </a:rPr>
              <a:t>Judging from classification tree </a:t>
            </a:r>
          </a:p>
        </p:txBody>
      </p:sp>
      <p:pic>
        <p:nvPicPr>
          <p:cNvPr id="8" name="그림 7"/>
          <p:cNvPicPr/>
          <p:nvPr/>
        </p:nvPicPr>
        <p:blipFill rotWithShape="1">
          <a:blip r:embed="rId5" cstate="print">
            <a:extLst>
              <a:ext uri="{28A0092B-C50C-407E-A947-70E740481C1C}">
                <a14:useLocalDpi xmlns:a14="http://schemas.microsoft.com/office/drawing/2010/main" val="0"/>
              </a:ext>
            </a:extLst>
          </a:blip>
          <a:srcRect l="1855" t="5664" r="1658" b="4540"/>
          <a:stretch/>
        </p:blipFill>
        <p:spPr bwMode="auto">
          <a:xfrm>
            <a:off x="179512" y="2840742"/>
            <a:ext cx="3960440" cy="3828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40996"/>
      </p:ext>
    </p:extLst>
  </p:cSld>
  <p:clrMapOvr>
    <a:masterClrMapping/>
  </p:clrMapOvr>
  <mc:AlternateContent xmlns:mc="http://schemas.openxmlformats.org/markup-compatibility/2006">
    <mc:Choice xmlns:p14="http://schemas.microsoft.com/office/powerpoint/2010/main" Requires="p14">
      <p:transition spd="slow" p14:dur="2000" advTm="30453"/>
    </mc:Choice>
    <mc:Fallback>
      <p:transition spd="slow" advTm="3045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8875" y="3789040"/>
            <a:ext cx="9324528" cy="3939540"/>
          </a:xfrm>
          <a:prstGeom prst="rect">
            <a:avLst/>
          </a:prstGeom>
          <a:noFill/>
        </p:spPr>
        <p:txBody>
          <a:bodyPr wrap="square">
            <a:spAutoFit/>
          </a:bodyPr>
          <a:lstStyle/>
          <a:p>
            <a:pPr algn="ctr"/>
            <a:r>
              <a:rPr lang="en-US" altLang="ko-KR" sz="3200" dirty="0" smtClean="0">
                <a:solidFill>
                  <a:srgbClr val="FFFF66"/>
                </a:solidFill>
              </a:rPr>
              <a:t>English capacity </a:t>
            </a:r>
            <a:r>
              <a:rPr lang="en-US" altLang="ko-KR" sz="3200" dirty="0" smtClean="0">
                <a:solidFill>
                  <a:schemeClr val="bg1"/>
                </a:solidFill>
              </a:rPr>
              <a:t>and </a:t>
            </a:r>
            <a:r>
              <a:rPr lang="en-US" altLang="ko-KR" sz="3200" dirty="0">
                <a:solidFill>
                  <a:srgbClr val="FFFF66"/>
                </a:solidFill>
              </a:rPr>
              <a:t>I</a:t>
            </a:r>
            <a:r>
              <a:rPr lang="en-US" altLang="ko-KR" sz="3200" dirty="0" smtClean="0">
                <a:solidFill>
                  <a:srgbClr val="FFFF66"/>
                </a:solidFill>
              </a:rPr>
              <a:t>nternship experience </a:t>
            </a:r>
            <a:r>
              <a:rPr lang="en-US" altLang="ko-KR" sz="3200" dirty="0" smtClean="0">
                <a:solidFill>
                  <a:schemeClr val="bg1"/>
                </a:solidFill>
              </a:rPr>
              <a:t>are important</a:t>
            </a:r>
          </a:p>
          <a:p>
            <a:pPr algn="ctr"/>
            <a:endParaRPr lang="en-US" altLang="ko-KR" sz="3200" dirty="0" smtClean="0">
              <a:solidFill>
                <a:schemeClr val="bg1"/>
              </a:solidFill>
            </a:endParaRPr>
          </a:p>
          <a:p>
            <a:pPr algn="ctr"/>
            <a:endParaRPr lang="en-US" altLang="ko-KR" sz="3200" dirty="0" smtClean="0">
              <a:solidFill>
                <a:schemeClr val="bg1"/>
              </a:solidFill>
            </a:endParaRPr>
          </a:p>
          <a:p>
            <a:pPr algn="ctr"/>
            <a:r>
              <a:rPr lang="en-US" altLang="ko-KR" sz="3200" dirty="0" smtClean="0">
                <a:solidFill>
                  <a:schemeClr val="bg1"/>
                </a:solidFill>
              </a:rPr>
              <a:t>Graduates, who are looking for a job, should focus on not only getting high GPA but also acquiring or improving their </a:t>
            </a:r>
          </a:p>
          <a:p>
            <a:pPr algn="ctr"/>
            <a:r>
              <a:rPr lang="en-US" altLang="ko-KR" sz="3200" dirty="0" smtClean="0">
                <a:solidFill>
                  <a:srgbClr val="FFFF66"/>
                </a:solidFill>
              </a:rPr>
              <a:t>general capability</a:t>
            </a:r>
            <a:endParaRPr lang="ko-KR" altLang="ko-KR" sz="3200" dirty="0" smtClean="0">
              <a:solidFill>
                <a:srgbClr val="FFFF66"/>
              </a:solidFill>
            </a:endParaRPr>
          </a:p>
          <a:p>
            <a:pPr algn="ctr"/>
            <a:r>
              <a:rPr lang="en-US" altLang="ko-KR" sz="3200" dirty="0" smtClean="0">
                <a:solidFill>
                  <a:schemeClr val="bg1"/>
                </a:solidFill>
              </a:rPr>
              <a:t> </a:t>
            </a:r>
            <a:endParaRPr lang="ko-KR" altLang="ko-KR" sz="3200" dirty="0" smtClean="0">
              <a:solidFill>
                <a:schemeClr val="bg1"/>
              </a:solidFill>
            </a:endParaRPr>
          </a:p>
          <a:p>
            <a:pPr marL="514350" indent="-514350" fontAlgn="auto">
              <a:spcBef>
                <a:spcPts val="0"/>
              </a:spcBef>
              <a:spcAft>
                <a:spcPts val="0"/>
              </a:spcAft>
              <a:buSzPct val="80000"/>
              <a:defRPr/>
            </a:pPr>
            <a:endParaRPr lang="en-US" altLang="ko-KR" sz="2600" dirty="0" smtClean="0">
              <a:solidFill>
                <a:schemeClr val="bg1"/>
              </a:solidFill>
              <a:latin typeface="나눔손글씨 펜" pitchFamily="66" charset="-127"/>
              <a:ea typeface="나눔손글씨 펜" pitchFamily="66" charset="-127"/>
            </a:endParaRPr>
          </a:p>
        </p:txBody>
      </p:sp>
      <p:sp>
        <p:nvSpPr>
          <p:cNvPr id="7" name="TextBox 6"/>
          <p:cNvSpPr txBox="1"/>
          <p:nvPr/>
        </p:nvSpPr>
        <p:spPr>
          <a:xfrm>
            <a:off x="793851" y="2021547"/>
            <a:ext cx="7813376" cy="1077218"/>
          </a:xfrm>
          <a:prstGeom prst="rect">
            <a:avLst/>
          </a:prstGeom>
          <a:noFill/>
        </p:spPr>
        <p:txBody>
          <a:bodyPr wrap="square">
            <a:spAutoFit/>
          </a:bodyPr>
          <a:lstStyle/>
          <a:p>
            <a:pPr marL="514350" indent="-514350" algn="ctr" fontAlgn="auto">
              <a:spcBef>
                <a:spcPts val="0"/>
              </a:spcBef>
              <a:spcAft>
                <a:spcPts val="0"/>
              </a:spcAft>
              <a:defRPr/>
            </a:pPr>
            <a:r>
              <a:rPr lang="en-US" altLang="ko-KR" sz="3200" dirty="0" smtClean="0">
                <a:solidFill>
                  <a:schemeClr val="bg1"/>
                </a:solidFill>
              </a:rPr>
              <a:t>Classification Tree model is appropriate </a:t>
            </a:r>
            <a:endParaRPr lang="en-US" altLang="ko-KR" sz="3200" dirty="0">
              <a:solidFill>
                <a:schemeClr val="bg1"/>
              </a:solidFill>
            </a:endParaRPr>
          </a:p>
          <a:p>
            <a:pPr marL="514350" indent="-514350" algn="ctr" fontAlgn="auto">
              <a:spcBef>
                <a:spcPts val="0"/>
              </a:spcBef>
              <a:spcAft>
                <a:spcPts val="0"/>
              </a:spcAft>
              <a:defRPr/>
            </a:pPr>
            <a:r>
              <a:rPr lang="en-US" altLang="ko-KR" sz="3200" dirty="0" smtClean="0">
                <a:solidFill>
                  <a:schemeClr val="bg1"/>
                </a:solidFill>
              </a:rPr>
              <a:t>GPA score is meaningful</a:t>
            </a:r>
            <a:endParaRPr lang="en-US" altLang="ko-KR" sz="2800" dirty="0" smtClean="0">
              <a:solidFill>
                <a:schemeClr val="bg1"/>
              </a:solidFill>
              <a:latin typeface="나눔손글씨 펜" pitchFamily="66" charset="-127"/>
              <a:ea typeface="나눔손글씨 펜" pitchFamily="66" charset="-127"/>
            </a:endParaRPr>
          </a:p>
        </p:txBody>
      </p:sp>
      <p:sp>
        <p:nvSpPr>
          <p:cNvPr id="10" name="TextBox 9"/>
          <p:cNvSpPr txBox="1"/>
          <p:nvPr/>
        </p:nvSpPr>
        <p:spPr>
          <a:xfrm>
            <a:off x="539552" y="620688"/>
            <a:ext cx="8453124" cy="830997"/>
          </a:xfrm>
          <a:prstGeom prst="rect">
            <a:avLst/>
          </a:prstGeom>
          <a:noFill/>
        </p:spPr>
        <p:txBody>
          <a:bodyPr wrap="square">
            <a:spAutoFit/>
          </a:bodyPr>
          <a:lstStyle/>
          <a:p>
            <a:pPr fontAlgn="auto">
              <a:spcBef>
                <a:spcPts val="0"/>
              </a:spcBef>
              <a:spcAft>
                <a:spcPts val="0"/>
              </a:spcAft>
              <a:defRPr/>
            </a:pPr>
            <a:r>
              <a:rPr lang="en-US" altLang="ko-KR" sz="4800" b="1" dirty="0" smtClean="0">
                <a:solidFill>
                  <a:schemeClr val="bg1"/>
                </a:solidFill>
                <a:ea typeface="맑은 고딕" panose="020B0503020000020004" pitchFamily="50" charset="-127"/>
              </a:rPr>
              <a:t>Ⅴ</a:t>
            </a:r>
            <a:r>
              <a:rPr lang="en-US" altLang="ko-KR" sz="4800" b="1" dirty="0" smtClean="0">
                <a:solidFill>
                  <a:schemeClr val="bg1"/>
                </a:solidFill>
                <a:ea typeface="나눔손글씨 펜" pitchFamily="66" charset="-127"/>
              </a:rPr>
              <a:t> Conclusions and Future Directions</a:t>
            </a:r>
          </a:p>
        </p:txBody>
      </p:sp>
      <p:pic>
        <p:nvPicPr>
          <p:cNvPr id="11" name="그림 10" descr="분필제목라인.png"/>
          <p:cNvPicPr>
            <a:picLocks noChangeAspect="1"/>
          </p:cNvPicPr>
          <p:nvPr/>
        </p:nvPicPr>
        <p:blipFill>
          <a:blip r:embed="rId3" cstate="print"/>
          <a:stretch>
            <a:fillRect/>
          </a:stretch>
        </p:blipFill>
        <p:spPr>
          <a:xfrm>
            <a:off x="539552" y="1417425"/>
            <a:ext cx="8067675" cy="180975"/>
          </a:xfrm>
          <a:prstGeom prst="rect">
            <a:avLst/>
          </a:prstGeom>
        </p:spPr>
      </p:pic>
      <p:pic>
        <p:nvPicPr>
          <p:cNvPr id="13" name="그림 12" descr="icon_화살표우.png"/>
          <p:cNvPicPr>
            <a:picLocks noChangeAspect="1"/>
          </p:cNvPicPr>
          <p:nvPr/>
        </p:nvPicPr>
        <p:blipFill>
          <a:blip r:embed="rId4" cstate="print"/>
          <a:stretch>
            <a:fillRect/>
          </a:stretch>
        </p:blipFill>
        <p:spPr>
          <a:xfrm>
            <a:off x="4390976" y="4581128"/>
            <a:ext cx="619125" cy="533400"/>
          </a:xfrm>
          <a:prstGeom prst="rect">
            <a:avLst/>
          </a:prstGeom>
          <a:scene3d>
            <a:camera prst="orthographicFront">
              <a:rot lat="0" lon="21299999" rev="16200000"/>
            </a:camera>
            <a:lightRig rig="threePt" dir="t"/>
          </a:scene3d>
        </p:spPr>
      </p:pic>
    </p:spTree>
    <p:extLst>
      <p:ext uri="{BB962C8B-B14F-4D97-AF65-F5344CB8AC3E}">
        <p14:creationId xmlns:p14="http://schemas.microsoft.com/office/powerpoint/2010/main" val="2629213460"/>
      </p:ext>
    </p:extLst>
  </p:cSld>
  <p:clrMapOvr>
    <a:masterClrMapping/>
  </p:clrMapOvr>
  <mc:AlternateContent xmlns:mc="http://schemas.openxmlformats.org/markup-compatibility/2006">
    <mc:Choice xmlns:p14="http://schemas.microsoft.com/office/powerpoint/2010/main" Requires="p14">
      <p:transition spd="slow" p14:dur="2000" advTm="46399"/>
    </mc:Choice>
    <mc:Fallback>
      <p:transition spd="slow" advTm="4639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1844824"/>
            <a:ext cx="8064896" cy="4832092"/>
          </a:xfrm>
          <a:prstGeom prst="rect">
            <a:avLst/>
          </a:prstGeom>
          <a:noFill/>
        </p:spPr>
        <p:txBody>
          <a:bodyPr wrap="square">
            <a:spAutoFit/>
          </a:bodyPr>
          <a:lstStyle/>
          <a:p>
            <a:pPr marL="457200" indent="-457200">
              <a:buFontTx/>
              <a:buChar char="-"/>
            </a:pPr>
            <a:r>
              <a:rPr lang="en-US" altLang="ko-KR" sz="2800" dirty="0" smtClean="0">
                <a:solidFill>
                  <a:schemeClr val="bg1"/>
                </a:solidFill>
                <a:latin typeface="+mj-lt"/>
              </a:rPr>
              <a:t>“Conversion Table of Seoul University TEPS Governing 	Committee” from TOEIC, TOEFL PBT·CBT·IBT, TEPS. </a:t>
            </a:r>
            <a:r>
              <a:rPr lang="en-US" altLang="ko-KR" sz="2800" dirty="0">
                <a:solidFill>
                  <a:schemeClr val="bg1"/>
                </a:solidFill>
              </a:rPr>
              <a:t>(</a:t>
            </a:r>
            <a:r>
              <a:rPr lang="en-US" altLang="ko-KR" sz="2800" dirty="0">
                <a:solidFill>
                  <a:schemeClr val="bg1"/>
                </a:solidFill>
                <a:hlinkClick r:id="rId3"/>
              </a:rPr>
              <a:t>http://</a:t>
            </a:r>
            <a:r>
              <a:rPr lang="en-US" altLang="ko-KR" sz="2800" dirty="0" smtClean="0">
                <a:solidFill>
                  <a:schemeClr val="bg1"/>
                </a:solidFill>
                <a:hlinkClick r:id="rId3"/>
              </a:rPr>
              <a:t>www.teps.or.kr/Teps/Public/conversion</a:t>
            </a:r>
            <a:r>
              <a:rPr lang="en-US" altLang="ko-KR" sz="2800" dirty="0" smtClean="0">
                <a:solidFill>
                  <a:schemeClr val="bg1"/>
                </a:solidFill>
              </a:rPr>
              <a:t>table.aspx</a:t>
            </a:r>
            <a:r>
              <a:rPr lang="en-US" altLang="ko-KR" sz="2800" dirty="0">
                <a:solidFill>
                  <a:schemeClr val="bg1"/>
                </a:solidFill>
              </a:rPr>
              <a:t>)</a:t>
            </a:r>
            <a:endParaRPr lang="en-US" altLang="ko-KR" sz="2800" dirty="0" smtClean="0">
              <a:solidFill>
                <a:schemeClr val="bg1"/>
              </a:solidFill>
              <a:latin typeface="+mj-lt"/>
            </a:endParaRPr>
          </a:p>
          <a:p>
            <a:r>
              <a:rPr lang="en-US" altLang="ko-KR" sz="2800" dirty="0" smtClean="0">
                <a:solidFill>
                  <a:schemeClr val="bg1"/>
                </a:solidFill>
                <a:latin typeface="+mj-lt"/>
              </a:rPr>
              <a:t> 	</a:t>
            </a:r>
          </a:p>
          <a:p>
            <a:r>
              <a:rPr lang="en-US" altLang="ko-KR" sz="2800" dirty="0" smtClean="0">
                <a:solidFill>
                  <a:schemeClr val="bg1"/>
                </a:solidFill>
                <a:latin typeface="+mj-lt"/>
              </a:rPr>
              <a:t>- Korea Employment Information Service          	http://survey.keis.or.kr</a:t>
            </a:r>
            <a:endParaRPr lang="ko-KR" altLang="ko-KR" sz="2800" dirty="0" smtClean="0">
              <a:solidFill>
                <a:schemeClr val="bg1"/>
              </a:solidFill>
              <a:latin typeface="+mj-lt"/>
            </a:endParaRPr>
          </a:p>
          <a:p>
            <a:endParaRPr lang="en-US" altLang="ko-KR" sz="2800" dirty="0" smtClean="0">
              <a:solidFill>
                <a:schemeClr val="bg1"/>
              </a:solidFill>
              <a:latin typeface="+mj-lt"/>
            </a:endParaRPr>
          </a:p>
          <a:p>
            <a:r>
              <a:rPr lang="en-US" altLang="ko-KR" sz="2800" dirty="0" smtClean="0">
                <a:solidFill>
                  <a:schemeClr val="bg1"/>
                </a:solidFill>
                <a:latin typeface="+mj-lt"/>
              </a:rPr>
              <a:t>- Job Korea. http://www.freedomsquare.co.kr/1561 </a:t>
            </a:r>
            <a:endParaRPr lang="ko-KR" altLang="ko-KR" sz="2800" dirty="0" smtClean="0">
              <a:solidFill>
                <a:schemeClr val="bg1"/>
              </a:solidFill>
              <a:latin typeface="+mj-lt"/>
            </a:endParaRPr>
          </a:p>
          <a:p>
            <a:endParaRPr lang="en-US" altLang="ko-KR" sz="2800" dirty="0" smtClean="0">
              <a:solidFill>
                <a:schemeClr val="bg1"/>
              </a:solidFill>
              <a:latin typeface="+mj-lt"/>
            </a:endParaRPr>
          </a:p>
          <a:p>
            <a:r>
              <a:rPr lang="en-US" altLang="ko-KR" sz="2800" dirty="0" smtClean="0">
                <a:solidFill>
                  <a:schemeClr val="bg1"/>
                </a:solidFill>
                <a:latin typeface="+mj-lt"/>
              </a:rPr>
              <a:t>- National Statistical Office ‘ Korea Standard Certification 	Occupation(KSCO, following 6th reform)</a:t>
            </a:r>
            <a:endParaRPr lang="en-US" altLang="ko-KR" sz="2600" dirty="0" smtClean="0">
              <a:solidFill>
                <a:schemeClr val="bg1"/>
              </a:solidFill>
              <a:latin typeface="+mj-lt"/>
              <a:ea typeface="나눔손글씨 펜" pitchFamily="66" charset="-127"/>
            </a:endParaRPr>
          </a:p>
        </p:txBody>
      </p:sp>
      <p:sp>
        <p:nvSpPr>
          <p:cNvPr id="10" name="TextBox 9"/>
          <p:cNvSpPr txBox="1"/>
          <p:nvPr/>
        </p:nvSpPr>
        <p:spPr>
          <a:xfrm>
            <a:off x="690876" y="620688"/>
            <a:ext cx="5105260" cy="830997"/>
          </a:xfrm>
          <a:prstGeom prst="rect">
            <a:avLst/>
          </a:prstGeom>
          <a:noFill/>
        </p:spPr>
        <p:txBody>
          <a:bodyPr wrap="square">
            <a:spAutoFit/>
          </a:bodyPr>
          <a:lstStyle/>
          <a:p>
            <a:pPr>
              <a:defRPr/>
            </a:pPr>
            <a:r>
              <a:rPr lang="ko-KR" altLang="ko-KR" sz="4800" b="1" dirty="0" smtClean="0">
                <a:solidFill>
                  <a:schemeClr val="bg1"/>
                </a:solidFill>
              </a:rPr>
              <a:t>Ⅵ </a:t>
            </a:r>
            <a:r>
              <a:rPr lang="en-US" altLang="ko-KR" sz="4800" b="1" dirty="0" smtClean="0">
                <a:solidFill>
                  <a:schemeClr val="bg1"/>
                </a:solidFill>
              </a:rPr>
              <a:t>References</a:t>
            </a:r>
            <a:endParaRPr lang="ko-KR" altLang="ko-KR" sz="4800" b="1" dirty="0" smtClean="0">
              <a:solidFill>
                <a:schemeClr val="bg1"/>
              </a:solidFill>
            </a:endParaRPr>
          </a:p>
        </p:txBody>
      </p:sp>
      <p:pic>
        <p:nvPicPr>
          <p:cNvPr id="11" name="그림 10" descr="분필제목라인.png"/>
          <p:cNvPicPr>
            <a:picLocks noChangeAspect="1"/>
          </p:cNvPicPr>
          <p:nvPr/>
        </p:nvPicPr>
        <p:blipFill>
          <a:blip r:embed="rId4" cstate="print"/>
          <a:stretch>
            <a:fillRect/>
          </a:stretch>
        </p:blipFill>
        <p:spPr>
          <a:xfrm>
            <a:off x="539552" y="1417425"/>
            <a:ext cx="8067675" cy="180975"/>
          </a:xfrm>
          <a:prstGeom prst="rect">
            <a:avLst/>
          </a:prstGeom>
        </p:spPr>
      </p:pic>
    </p:spTree>
    <p:extLst>
      <p:ext uri="{BB962C8B-B14F-4D97-AF65-F5344CB8AC3E}">
        <p14:creationId xmlns:p14="http://schemas.microsoft.com/office/powerpoint/2010/main" val="1993389445"/>
      </p:ext>
    </p:extLst>
  </p:cSld>
  <p:clrMapOvr>
    <a:masterClrMapping/>
  </p:clrMapOvr>
  <mc:AlternateContent xmlns:mc="http://schemas.openxmlformats.org/markup-compatibility/2006">
    <mc:Choice xmlns:p14="http://schemas.microsoft.com/office/powerpoint/2010/main" Requires="p14">
      <p:transition spd="slow" p14:dur="2000" advTm="392"/>
    </mc:Choice>
    <mc:Fallback>
      <p:transition spd="slow" advTm="39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타원 1"/>
          <p:cNvSpPr/>
          <p:nvPr/>
        </p:nvSpPr>
        <p:spPr>
          <a:xfrm>
            <a:off x="2051720" y="1700808"/>
            <a:ext cx="5112568" cy="3600399"/>
          </a:xfrm>
          <a:prstGeom prst="ellipse">
            <a:avLst/>
          </a:prstGeom>
          <a:noFill/>
          <a:ln w="63500">
            <a:gradFill>
              <a:gsLst>
                <a:gs pos="24000">
                  <a:schemeClr val="accent1">
                    <a:lumMod val="5000"/>
                    <a:lumOff val="95000"/>
                  </a:schemeClr>
                </a:gs>
                <a:gs pos="7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p:cNvSpPr txBox="1"/>
          <p:nvPr/>
        </p:nvSpPr>
        <p:spPr>
          <a:xfrm>
            <a:off x="2699792" y="2767280"/>
            <a:ext cx="4176464" cy="1323439"/>
          </a:xfrm>
          <a:prstGeom prst="rect">
            <a:avLst/>
          </a:prstGeom>
          <a:noFill/>
        </p:spPr>
        <p:txBody>
          <a:bodyPr wrap="square" rtlCol="0">
            <a:spAutoFit/>
          </a:bodyPr>
          <a:lstStyle/>
          <a:p>
            <a:r>
              <a:rPr lang="en-US" altLang="ko-KR" sz="8000" dirty="0" smtClean="0">
                <a:solidFill>
                  <a:schemeClr val="bg1"/>
                </a:solidFill>
              </a:rPr>
              <a:t>Thank YOU</a:t>
            </a:r>
            <a:endParaRPr lang="ko-KR" altLang="en-US" sz="8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52"/>
    </mc:Choice>
    <mc:Fallback>
      <p:transition spd="slow" advTm="35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9309" y="116632"/>
            <a:ext cx="3089036" cy="1200329"/>
          </a:xfrm>
          <a:prstGeom prst="rect">
            <a:avLst/>
          </a:prstGeom>
          <a:noFill/>
        </p:spPr>
        <p:txBody>
          <a:bodyPr wrap="square">
            <a:spAutoFit/>
          </a:bodyPr>
          <a:lstStyle/>
          <a:p>
            <a:pPr algn="ctr" fontAlgn="auto">
              <a:spcBef>
                <a:spcPts val="0"/>
              </a:spcBef>
              <a:spcAft>
                <a:spcPts val="0"/>
              </a:spcAft>
              <a:defRPr/>
            </a:pPr>
            <a:r>
              <a:rPr lang="en-US" altLang="ko-KR" sz="7200" spc="-150" dirty="0" smtClean="0">
                <a:solidFill>
                  <a:schemeClr val="bg1"/>
                </a:solidFill>
                <a:latin typeface="나눔손글씨 펜" pitchFamily="66" charset="-127"/>
                <a:ea typeface="나눔손글씨 펜" pitchFamily="66" charset="-127"/>
              </a:rPr>
              <a:t>Index</a:t>
            </a:r>
          </a:p>
        </p:txBody>
      </p:sp>
      <p:sp>
        <p:nvSpPr>
          <p:cNvPr id="9" name="TextBox 8"/>
          <p:cNvSpPr txBox="1"/>
          <p:nvPr/>
        </p:nvSpPr>
        <p:spPr>
          <a:xfrm>
            <a:off x="467544" y="1350135"/>
            <a:ext cx="8136904" cy="6294031"/>
          </a:xfrm>
          <a:prstGeom prst="rect">
            <a:avLst/>
          </a:prstGeom>
          <a:noFill/>
        </p:spPr>
        <p:txBody>
          <a:bodyPr wrap="square">
            <a:spAutoFit/>
          </a:bodyPr>
          <a:lstStyle/>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Ⅰ </a:t>
            </a:r>
            <a:r>
              <a:rPr lang="en-US" altLang="ko-KR" sz="2600" b="1" dirty="0" smtClean="0">
                <a:solidFill>
                  <a:schemeClr val="bg1"/>
                </a:solidFill>
                <a:latin typeface="+mj-lt"/>
                <a:ea typeface="나눔손글씨 펜" pitchFamily="66" charset="-127"/>
              </a:rPr>
              <a:t>Introduction</a:t>
            </a:r>
            <a:endParaRPr lang="en-US" altLang="ko-KR" sz="2600" b="1" dirty="0">
              <a:solidFill>
                <a:schemeClr val="bg1"/>
              </a:solidFill>
              <a:latin typeface="+mj-lt"/>
              <a:ea typeface="나눔손글씨 펜" pitchFamily="66" charset="-127"/>
            </a:endParaRPr>
          </a:p>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Ⅱ </a:t>
            </a:r>
            <a:r>
              <a:rPr lang="en-US" altLang="ko-KR" sz="2600" b="1" dirty="0" smtClean="0">
                <a:solidFill>
                  <a:schemeClr val="bg1"/>
                </a:solidFill>
                <a:latin typeface="+mj-lt"/>
              </a:rPr>
              <a:t>About Dataset</a:t>
            </a:r>
            <a:endParaRPr lang="en-US" altLang="ko-KR" sz="2600" b="1" dirty="0" smtClean="0">
              <a:solidFill>
                <a:schemeClr val="bg1"/>
              </a:solidFill>
              <a:latin typeface="+mj-lt"/>
              <a:ea typeface="나눔손글씨 펜" pitchFamily="66" charset="-127"/>
            </a:endParaRPr>
          </a:p>
          <a:p>
            <a:pPr>
              <a:lnSpc>
                <a:spcPct val="150000"/>
              </a:lnSpc>
              <a:defRPr/>
            </a:pPr>
            <a:r>
              <a:rPr lang="en-US" altLang="ko-KR" sz="2600" b="1" dirty="0" smtClean="0">
                <a:solidFill>
                  <a:schemeClr val="bg1"/>
                </a:solidFill>
                <a:latin typeface="+mj-lt"/>
                <a:ea typeface="맑은 고딕" panose="020B0503020000020004" pitchFamily="50" charset="-127"/>
              </a:rPr>
              <a:t>Ⅲ </a:t>
            </a:r>
            <a:r>
              <a:rPr lang="en-US" altLang="ko-KR" sz="2600" b="1" dirty="0" smtClean="0">
                <a:solidFill>
                  <a:schemeClr val="bg1"/>
                </a:solidFill>
                <a:latin typeface="+mj-lt"/>
              </a:rPr>
              <a:t>Methods</a:t>
            </a:r>
          </a:p>
          <a:p>
            <a:pPr>
              <a:lnSpc>
                <a:spcPct val="150000"/>
              </a:lnSpc>
              <a:defRPr/>
            </a:pPr>
            <a:r>
              <a:rPr lang="en-US" altLang="ko-KR" sz="2600" b="1" dirty="0">
                <a:solidFill>
                  <a:schemeClr val="bg1"/>
                </a:solidFill>
                <a:latin typeface="+mj-lt"/>
              </a:rPr>
              <a:t> </a:t>
            </a:r>
            <a:r>
              <a:rPr lang="en-US" altLang="ko-KR" sz="2600" b="1" dirty="0" smtClean="0">
                <a:solidFill>
                  <a:schemeClr val="bg1"/>
                </a:solidFill>
                <a:latin typeface="+mj-lt"/>
              </a:rPr>
              <a:t> </a:t>
            </a:r>
            <a:r>
              <a:rPr lang="ko-KR" altLang="ko-KR" sz="2600" b="1" dirty="0" smtClean="0">
                <a:solidFill>
                  <a:schemeClr val="bg1"/>
                </a:solidFill>
                <a:latin typeface="+mj-lt"/>
              </a:rPr>
              <a:t>ⅰ</a:t>
            </a:r>
            <a:r>
              <a:rPr lang="en-US" altLang="ko-KR" sz="2600" b="1" dirty="0" smtClean="0">
                <a:solidFill>
                  <a:schemeClr val="bg1"/>
                </a:solidFill>
                <a:latin typeface="+mj-lt"/>
              </a:rPr>
              <a:t>) Logistic regression model</a:t>
            </a:r>
            <a:endParaRPr lang="ko-KR" altLang="ko-KR" sz="2600" dirty="0" smtClean="0">
              <a:solidFill>
                <a:schemeClr val="bg1"/>
              </a:solidFill>
              <a:latin typeface="+mj-lt"/>
            </a:endParaRPr>
          </a:p>
          <a:p>
            <a:pPr>
              <a:lnSpc>
                <a:spcPct val="150000"/>
              </a:lnSpc>
              <a:defRPr/>
            </a:pPr>
            <a:r>
              <a:rPr lang="en-US" altLang="ko-KR" sz="2600" b="1" dirty="0" smtClean="0">
                <a:solidFill>
                  <a:schemeClr val="bg1"/>
                </a:solidFill>
                <a:latin typeface="+mj-lt"/>
              </a:rPr>
              <a:t>  </a:t>
            </a:r>
            <a:r>
              <a:rPr lang="ko-KR" altLang="ko-KR" sz="2600" b="1" dirty="0" smtClean="0">
                <a:solidFill>
                  <a:schemeClr val="bg1"/>
                </a:solidFill>
                <a:latin typeface="+mj-lt"/>
              </a:rPr>
              <a:t>ⅱ</a:t>
            </a:r>
            <a:r>
              <a:rPr lang="en-US" altLang="ko-KR" sz="2600" b="1" dirty="0" smtClean="0">
                <a:solidFill>
                  <a:schemeClr val="bg1"/>
                </a:solidFill>
                <a:latin typeface="+mj-lt"/>
              </a:rPr>
              <a:t>) Quadratic Discriminant Analysis (QDA)</a:t>
            </a:r>
            <a:endParaRPr lang="ko-KR" altLang="ko-KR" sz="2600" dirty="0" smtClean="0">
              <a:solidFill>
                <a:schemeClr val="bg1"/>
              </a:solidFill>
              <a:latin typeface="+mj-lt"/>
            </a:endParaRPr>
          </a:p>
          <a:p>
            <a:pPr>
              <a:lnSpc>
                <a:spcPct val="150000"/>
              </a:lnSpc>
              <a:defRPr/>
            </a:pPr>
            <a:r>
              <a:rPr lang="en-US" altLang="ko-KR" sz="2600" b="1" dirty="0" smtClean="0">
                <a:solidFill>
                  <a:schemeClr val="bg1"/>
                </a:solidFill>
                <a:latin typeface="+mj-lt"/>
              </a:rPr>
              <a:t>  ⅲ) Classification Tree Analysis</a:t>
            </a:r>
            <a:endParaRPr lang="en-US" altLang="ko-KR" sz="2600" b="1" dirty="0">
              <a:solidFill>
                <a:schemeClr val="bg1"/>
              </a:solidFill>
              <a:latin typeface="+mj-lt"/>
              <a:ea typeface="나눔손글씨 펜" pitchFamily="66" charset="-127"/>
            </a:endParaRPr>
          </a:p>
          <a:p>
            <a:pPr>
              <a:lnSpc>
                <a:spcPct val="150000"/>
              </a:lnSpc>
              <a:defRPr/>
            </a:pPr>
            <a:r>
              <a:rPr lang="en-US" altLang="ko-KR" sz="2600" b="1" dirty="0" smtClean="0">
                <a:solidFill>
                  <a:schemeClr val="bg1"/>
                </a:solidFill>
                <a:latin typeface="+mj-lt"/>
                <a:ea typeface="맑은 고딕" panose="020B0503020000020004" pitchFamily="50" charset="-127"/>
              </a:rPr>
              <a:t>Ⅳ </a:t>
            </a:r>
            <a:r>
              <a:rPr lang="en-US" altLang="ko-KR" sz="2600" b="1" dirty="0">
                <a:solidFill>
                  <a:schemeClr val="bg1"/>
                </a:solidFill>
                <a:latin typeface="+mj-lt"/>
                <a:ea typeface="나눔손글씨 펜" pitchFamily="66" charset="-127"/>
              </a:rPr>
              <a:t>Discussion </a:t>
            </a:r>
          </a:p>
          <a:p>
            <a:pPr fontAlgn="auto">
              <a:lnSpc>
                <a:spcPct val="150000"/>
              </a:lnSpc>
              <a:spcBef>
                <a:spcPts val="0"/>
              </a:spcBef>
              <a:spcAft>
                <a:spcPts val="0"/>
              </a:spcAft>
              <a:defRPr/>
            </a:pPr>
            <a:r>
              <a:rPr lang="en-US" altLang="ko-KR" sz="2600" b="1" dirty="0" smtClean="0">
                <a:solidFill>
                  <a:schemeClr val="bg1"/>
                </a:solidFill>
                <a:latin typeface="+mj-lt"/>
                <a:ea typeface="맑은 고딕" panose="020B0503020000020004" pitchFamily="50" charset="-127"/>
              </a:rPr>
              <a:t>Ⅴ</a:t>
            </a:r>
            <a:r>
              <a:rPr lang="en-US" altLang="ko-KR" sz="2600" b="1" dirty="0">
                <a:solidFill>
                  <a:schemeClr val="bg1"/>
                </a:solidFill>
                <a:latin typeface="+mj-lt"/>
                <a:ea typeface="나눔손글씨 펜" pitchFamily="66" charset="-127"/>
              </a:rPr>
              <a:t> </a:t>
            </a:r>
            <a:r>
              <a:rPr lang="en-US" altLang="ko-KR" sz="2600" b="1" dirty="0" smtClean="0">
                <a:solidFill>
                  <a:schemeClr val="bg1"/>
                </a:solidFill>
                <a:latin typeface="+mj-lt"/>
                <a:ea typeface="나눔손글씨 펜" pitchFamily="66" charset="-127"/>
              </a:rPr>
              <a:t>Conclusions and Future Directions</a:t>
            </a:r>
          </a:p>
          <a:p>
            <a:pPr>
              <a:lnSpc>
                <a:spcPct val="150000"/>
              </a:lnSpc>
              <a:defRPr/>
            </a:pPr>
            <a:r>
              <a:rPr lang="ko-KR" altLang="ko-KR" sz="2600" b="1" dirty="0" smtClean="0">
                <a:solidFill>
                  <a:schemeClr val="bg1"/>
                </a:solidFill>
                <a:latin typeface="+mj-lt"/>
              </a:rPr>
              <a:t>Ⅵ </a:t>
            </a:r>
            <a:r>
              <a:rPr lang="en-US" altLang="ko-KR" sz="2600" b="1" dirty="0" smtClean="0">
                <a:solidFill>
                  <a:schemeClr val="bg1"/>
                </a:solidFill>
                <a:latin typeface="+mj-lt"/>
              </a:rPr>
              <a:t>References</a:t>
            </a:r>
            <a:endParaRPr lang="ko-KR" altLang="ko-KR" sz="2600" b="1" dirty="0" smtClean="0">
              <a:solidFill>
                <a:schemeClr val="bg1"/>
              </a:solidFill>
              <a:latin typeface="+mj-lt"/>
            </a:endParaRPr>
          </a:p>
          <a:p>
            <a:pPr fontAlgn="auto">
              <a:spcBef>
                <a:spcPts val="0"/>
              </a:spcBef>
              <a:spcAft>
                <a:spcPts val="0"/>
              </a:spcAft>
              <a:defRPr/>
            </a:pPr>
            <a:endParaRPr lang="en-US" altLang="ko-KR" sz="2600" dirty="0" smtClean="0">
              <a:solidFill>
                <a:schemeClr val="bg1"/>
              </a:solidFill>
              <a:latin typeface="나눔손글씨 펜" pitchFamily="66" charset="-127"/>
              <a:ea typeface="나눔손글씨 펜" pitchFamily="66" charset="-127"/>
            </a:endParaRPr>
          </a:p>
          <a:p>
            <a:pPr fontAlgn="auto">
              <a:spcBef>
                <a:spcPts val="0"/>
              </a:spcBef>
              <a:spcAft>
                <a:spcPts val="0"/>
              </a:spcAft>
              <a:defRPr/>
            </a:pPr>
            <a:endParaRPr lang="en-US" altLang="ko-KR" sz="2600" dirty="0" smtClean="0">
              <a:solidFill>
                <a:schemeClr val="bg1"/>
              </a:solidFill>
              <a:latin typeface="나눔손글씨 펜" pitchFamily="66" charset="-127"/>
              <a:ea typeface="나눔손글씨 펜" pitchFamily="66" charset="-127"/>
            </a:endParaRPr>
          </a:p>
        </p:txBody>
      </p:sp>
      <p:pic>
        <p:nvPicPr>
          <p:cNvPr id="12" name="그림 11" descr="분필제목라인.png"/>
          <p:cNvPicPr>
            <a:picLocks noChangeAspect="1"/>
          </p:cNvPicPr>
          <p:nvPr/>
        </p:nvPicPr>
        <p:blipFill>
          <a:blip r:embed="rId3" cstate="print"/>
          <a:stretch>
            <a:fillRect/>
          </a:stretch>
        </p:blipFill>
        <p:spPr>
          <a:xfrm>
            <a:off x="467544" y="1151101"/>
            <a:ext cx="4032448" cy="904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43639"/>
    </mc:Choice>
    <mc:Fallback>
      <p:transition spd="slow" advTm="4363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107504" y="5229200"/>
            <a:ext cx="8424936" cy="1077218"/>
          </a:xfrm>
          <a:prstGeom prst="rect">
            <a:avLst/>
          </a:prstGeom>
          <a:noFill/>
        </p:spPr>
        <p:txBody>
          <a:bodyPr wrap="square">
            <a:spAutoFit/>
          </a:bodyPr>
          <a:lstStyle/>
          <a:p>
            <a:pPr algn="ctr" fontAlgn="auto">
              <a:spcBef>
                <a:spcPts val="0"/>
              </a:spcBef>
              <a:spcAft>
                <a:spcPts val="0"/>
              </a:spcAft>
              <a:defRPr/>
            </a:pPr>
            <a:r>
              <a:rPr lang="en-US" altLang="ko-KR" sz="3200" b="1" dirty="0" smtClean="0">
                <a:solidFill>
                  <a:schemeClr val="bg1"/>
                </a:solidFill>
              </a:rPr>
              <a:t>Students work hard on their own way </a:t>
            </a:r>
          </a:p>
          <a:p>
            <a:pPr algn="ctr" fontAlgn="auto">
              <a:spcBef>
                <a:spcPts val="0"/>
              </a:spcBef>
              <a:spcAft>
                <a:spcPts val="0"/>
              </a:spcAft>
              <a:defRPr/>
            </a:pPr>
            <a:r>
              <a:rPr lang="en-US" altLang="ko-KR" sz="3200" b="1" dirty="0" smtClean="0">
                <a:solidFill>
                  <a:schemeClr val="bg1"/>
                </a:solidFill>
              </a:rPr>
              <a:t>for better </a:t>
            </a:r>
            <a:r>
              <a:rPr lang="en-US" altLang="ko-KR" sz="3200" b="1" dirty="0" smtClean="0">
                <a:solidFill>
                  <a:srgbClr val="FFFF66"/>
                </a:solidFill>
              </a:rPr>
              <a:t>job opportunity</a:t>
            </a:r>
            <a:endParaRPr kumimoji="0" lang="en-US" altLang="ko-KR" sz="3200" b="1" spc="-150" dirty="0">
              <a:solidFill>
                <a:schemeClr val="bg1"/>
              </a:solidFill>
              <a:latin typeface="나눔손글씨 펜" pitchFamily="66" charset="-127"/>
              <a:ea typeface="나눔손글씨 펜" pitchFamily="66" charset="-127"/>
            </a:endParaRPr>
          </a:p>
        </p:txBody>
      </p:sp>
      <p:pic>
        <p:nvPicPr>
          <p:cNvPr id="6" name="그림 5" descr="I need a job.jpg"/>
          <p:cNvPicPr>
            <a:picLocks noChangeAspect="1"/>
          </p:cNvPicPr>
          <p:nvPr/>
        </p:nvPicPr>
        <p:blipFill>
          <a:blip r:embed="rId4" cstate="print"/>
          <a:stretch>
            <a:fillRect/>
          </a:stretch>
        </p:blipFill>
        <p:spPr>
          <a:xfrm>
            <a:off x="2267744" y="1844824"/>
            <a:ext cx="4230216" cy="3172662"/>
          </a:xfrm>
          <a:prstGeom prst="rect">
            <a:avLst/>
          </a:prstGeom>
          <a:ln>
            <a:noFill/>
          </a:ln>
          <a:effectLst>
            <a:softEdge rad="112500"/>
          </a:effectLst>
        </p:spPr>
      </p:pic>
      <p:sp>
        <p:nvSpPr>
          <p:cNvPr id="2" name="직사각형 1"/>
          <p:cNvSpPr/>
          <p:nvPr/>
        </p:nvSpPr>
        <p:spPr>
          <a:xfrm>
            <a:off x="564393" y="559048"/>
            <a:ext cx="3406702" cy="769441"/>
          </a:xfrm>
          <a:prstGeom prst="rect">
            <a:avLst/>
          </a:prstGeom>
        </p:spPr>
        <p:txBody>
          <a:bodyPr wrap="none">
            <a:spAutoFit/>
          </a:bodyPr>
          <a:lstStyle/>
          <a:p>
            <a:pPr fontAlgn="auto">
              <a:spcBef>
                <a:spcPts val="0"/>
              </a:spcBef>
              <a:spcAft>
                <a:spcPts val="0"/>
              </a:spcAft>
              <a:defRPr/>
            </a:pPr>
            <a:r>
              <a:rPr lang="en-US" altLang="ko-KR" sz="4400" dirty="0">
                <a:solidFill>
                  <a:schemeClr val="bg1"/>
                </a:solidFill>
                <a:latin typeface="맑은 고딕" panose="020B0503020000020004" pitchFamily="50" charset="-127"/>
                <a:ea typeface="맑은 고딕" panose="020B0503020000020004" pitchFamily="50" charset="-127"/>
              </a:rPr>
              <a:t>Ⅰ </a:t>
            </a:r>
            <a:r>
              <a:rPr lang="en-US" altLang="ko-KR" sz="4400" dirty="0">
                <a:solidFill>
                  <a:schemeClr val="bg1"/>
                </a:solidFill>
                <a:latin typeface="나눔손글씨 펜" pitchFamily="66" charset="-127"/>
                <a:ea typeface="나눔손글씨 펜" pitchFamily="66" charset="-127"/>
              </a:rPr>
              <a:t>Introduction</a:t>
            </a:r>
          </a:p>
        </p:txBody>
      </p:sp>
    </p:spTree>
    <p:extLst>
      <p:ext uri="{BB962C8B-B14F-4D97-AF65-F5344CB8AC3E}">
        <p14:creationId xmlns:p14="http://schemas.microsoft.com/office/powerpoint/2010/main" val="218022530"/>
      </p:ext>
    </p:extLst>
  </p:cSld>
  <p:clrMapOvr>
    <a:masterClrMapping/>
  </p:clrMapOvr>
  <mc:AlternateContent xmlns:mc="http://schemas.openxmlformats.org/markup-compatibility/2006">
    <mc:Choice xmlns:p14="http://schemas.microsoft.com/office/powerpoint/2010/main" Requires="p14">
      <p:transition spd="slow" p14:dur="2000" advTm="45126"/>
    </mc:Choice>
    <mc:Fallback>
      <p:transition spd="slow" advTm="4512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descr="분필제목라인.png"/>
          <p:cNvPicPr>
            <a:picLocks noChangeAspect="1"/>
          </p:cNvPicPr>
          <p:nvPr/>
        </p:nvPicPr>
        <p:blipFill>
          <a:blip r:embed="rId3" cstate="print"/>
          <a:stretch>
            <a:fillRect/>
          </a:stretch>
        </p:blipFill>
        <p:spPr>
          <a:xfrm>
            <a:off x="538162" y="1303809"/>
            <a:ext cx="8067675" cy="180975"/>
          </a:xfrm>
          <a:prstGeom prst="rect">
            <a:avLst/>
          </a:prstGeom>
        </p:spPr>
      </p:pic>
      <p:sp>
        <p:nvSpPr>
          <p:cNvPr id="7" name="TextBox 6"/>
          <p:cNvSpPr txBox="1"/>
          <p:nvPr/>
        </p:nvSpPr>
        <p:spPr>
          <a:xfrm>
            <a:off x="-1016" y="5039872"/>
            <a:ext cx="9145016" cy="1692771"/>
          </a:xfrm>
          <a:prstGeom prst="rect">
            <a:avLst/>
          </a:prstGeom>
          <a:noFill/>
        </p:spPr>
        <p:txBody>
          <a:bodyPr wrap="square">
            <a:spAutoFit/>
          </a:bodyPr>
          <a:lstStyle/>
          <a:p>
            <a:pPr algn="ctr" fontAlgn="auto">
              <a:spcBef>
                <a:spcPts val="0"/>
              </a:spcBef>
              <a:spcAft>
                <a:spcPts val="0"/>
              </a:spcAft>
              <a:defRPr/>
            </a:pPr>
            <a:r>
              <a:rPr lang="en-US" altLang="ko-KR" sz="3200" dirty="0" smtClean="0">
                <a:solidFill>
                  <a:schemeClr val="bg1"/>
                </a:solidFill>
              </a:rPr>
              <a:t> ‘</a:t>
            </a:r>
            <a:r>
              <a:rPr lang="en-US" altLang="ko-KR" sz="3600" dirty="0" smtClean="0">
                <a:solidFill>
                  <a:schemeClr val="bg1"/>
                </a:solidFill>
              </a:rPr>
              <a:t>2013 Graduates Occupational Mobility Survey in Korea</a:t>
            </a:r>
            <a:r>
              <a:rPr lang="en-US" altLang="ko-KR" sz="3200" dirty="0" smtClean="0">
                <a:solidFill>
                  <a:schemeClr val="bg1"/>
                </a:solidFill>
              </a:rPr>
              <a:t>' researched by </a:t>
            </a:r>
          </a:p>
          <a:p>
            <a:pPr algn="ctr" fontAlgn="auto">
              <a:spcBef>
                <a:spcPts val="0"/>
              </a:spcBef>
              <a:spcAft>
                <a:spcPts val="0"/>
              </a:spcAft>
              <a:defRPr/>
            </a:pPr>
            <a:r>
              <a:rPr lang="en-US" altLang="ko-KR" sz="3200" dirty="0" smtClean="0">
                <a:solidFill>
                  <a:schemeClr val="bg1"/>
                </a:solidFill>
              </a:rPr>
              <a:t>Korea Employment Information Service</a:t>
            </a:r>
            <a:endParaRPr kumimoji="0" lang="en-US" altLang="ko-KR" sz="3200" b="1" spc="-150" dirty="0">
              <a:solidFill>
                <a:schemeClr val="bg1"/>
              </a:solidFill>
              <a:latin typeface="나눔손글씨 펜" pitchFamily="66" charset="-127"/>
              <a:ea typeface="나눔손글씨 펜" pitchFamily="66" charset="-127"/>
            </a:endParaRPr>
          </a:p>
        </p:txBody>
      </p:sp>
      <p:pic>
        <p:nvPicPr>
          <p:cNvPr id="8" name="그림 7" descr="20140912_oecd_access_nsss2014_university_economy_growth.jpg"/>
          <p:cNvPicPr>
            <a:picLocks noChangeAspect="1"/>
          </p:cNvPicPr>
          <p:nvPr/>
        </p:nvPicPr>
        <p:blipFill>
          <a:blip r:embed="rId4" cstate="print"/>
          <a:stretch>
            <a:fillRect/>
          </a:stretch>
        </p:blipFill>
        <p:spPr>
          <a:xfrm>
            <a:off x="1583160" y="1628800"/>
            <a:ext cx="5976664" cy="3411072"/>
          </a:xfrm>
          <a:prstGeom prst="rect">
            <a:avLst/>
          </a:prstGeom>
          <a:ln>
            <a:noFill/>
          </a:ln>
          <a:effectLst>
            <a:softEdge rad="112500"/>
          </a:effectLst>
        </p:spPr>
      </p:pic>
      <p:sp>
        <p:nvSpPr>
          <p:cNvPr id="6" name="직사각형 5"/>
          <p:cNvSpPr/>
          <p:nvPr/>
        </p:nvSpPr>
        <p:spPr>
          <a:xfrm>
            <a:off x="827584" y="534368"/>
            <a:ext cx="3406702" cy="769441"/>
          </a:xfrm>
          <a:prstGeom prst="rect">
            <a:avLst/>
          </a:prstGeom>
        </p:spPr>
        <p:txBody>
          <a:bodyPr wrap="none">
            <a:spAutoFit/>
          </a:bodyPr>
          <a:lstStyle/>
          <a:p>
            <a:pPr fontAlgn="auto">
              <a:spcBef>
                <a:spcPts val="0"/>
              </a:spcBef>
              <a:spcAft>
                <a:spcPts val="0"/>
              </a:spcAft>
              <a:defRPr/>
            </a:pPr>
            <a:r>
              <a:rPr lang="en-US" altLang="ko-KR" sz="4400" dirty="0">
                <a:solidFill>
                  <a:schemeClr val="bg1"/>
                </a:solidFill>
                <a:latin typeface="맑은 고딕" panose="020B0503020000020004" pitchFamily="50" charset="-127"/>
                <a:ea typeface="맑은 고딕" panose="020B0503020000020004" pitchFamily="50" charset="-127"/>
              </a:rPr>
              <a:t>Ⅰ </a:t>
            </a:r>
            <a:r>
              <a:rPr lang="en-US" altLang="ko-KR" sz="4400" dirty="0">
                <a:solidFill>
                  <a:schemeClr val="bg1"/>
                </a:solidFill>
                <a:latin typeface="나눔손글씨 펜" pitchFamily="66" charset="-127"/>
                <a:ea typeface="나눔손글씨 펜" pitchFamily="66" charset="-127"/>
              </a:rPr>
              <a:t>Introduction</a:t>
            </a:r>
          </a:p>
        </p:txBody>
      </p:sp>
    </p:spTree>
    <p:extLst>
      <p:ext uri="{BB962C8B-B14F-4D97-AF65-F5344CB8AC3E}">
        <p14:creationId xmlns:p14="http://schemas.microsoft.com/office/powerpoint/2010/main" val="612375633"/>
      </p:ext>
    </p:extLst>
  </p:cSld>
  <p:clrMapOvr>
    <a:masterClrMapping/>
  </p:clrMapOvr>
  <mc:AlternateContent xmlns:mc="http://schemas.openxmlformats.org/markup-compatibility/2006">
    <mc:Choice xmlns:p14="http://schemas.microsoft.com/office/powerpoint/2010/main" Requires="p14">
      <p:transition spd="slow" p14:dur="2000" advTm="24132"/>
    </mc:Choice>
    <mc:Fallback>
      <p:transition spd="slow" advTm="241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476672"/>
            <a:ext cx="5105260" cy="1538883"/>
          </a:xfrm>
          <a:prstGeom prst="rect">
            <a:avLst/>
          </a:prstGeom>
          <a:noFill/>
        </p:spPr>
        <p:txBody>
          <a:bodyPr wrap="square">
            <a:spAutoFit/>
          </a:bodyPr>
          <a:lstStyle/>
          <a:p>
            <a:pPr>
              <a:defRPr/>
            </a:pPr>
            <a:r>
              <a:rPr lang="en-US" altLang="ko-KR" sz="4800" dirty="0" smtClean="0">
                <a:solidFill>
                  <a:schemeClr val="bg1"/>
                </a:solidFill>
                <a:latin typeface="맑은 고딕" panose="020B0503020000020004" pitchFamily="50" charset="-127"/>
                <a:ea typeface="맑은 고딕" panose="020B0503020000020004" pitchFamily="50" charset="-127"/>
              </a:rPr>
              <a:t>Ⅱ </a:t>
            </a:r>
            <a:r>
              <a:rPr lang="en-US" altLang="ko-KR" sz="4800" b="1" dirty="0" smtClean="0">
                <a:solidFill>
                  <a:schemeClr val="bg1"/>
                </a:solidFill>
              </a:rPr>
              <a:t>About Dataset</a:t>
            </a:r>
            <a:endParaRPr lang="ko-KR" altLang="ko-KR" sz="4800" dirty="0" smtClean="0">
              <a:solidFill>
                <a:schemeClr val="bg1"/>
              </a:solidFill>
            </a:endParaRPr>
          </a:p>
          <a:p>
            <a:pPr fontAlgn="auto">
              <a:spcBef>
                <a:spcPts val="0"/>
              </a:spcBef>
              <a:spcAft>
                <a:spcPts val="0"/>
              </a:spcAft>
              <a:defRPr/>
            </a:pPr>
            <a:endParaRPr kumimoji="0" lang="en-US" altLang="ko-KR" sz="4600" spc="-150" dirty="0">
              <a:solidFill>
                <a:schemeClr val="bg1"/>
              </a:solidFill>
              <a:latin typeface="나눔손글씨 펜" pitchFamily="66" charset="-127"/>
              <a:ea typeface="나눔손글씨 펜" pitchFamily="66" charset="-127"/>
            </a:endParaRPr>
          </a:p>
        </p:txBody>
      </p:sp>
      <p:pic>
        <p:nvPicPr>
          <p:cNvPr id="12" name="그림 11" descr="분필제목라인.png"/>
          <p:cNvPicPr>
            <a:picLocks noChangeAspect="1"/>
          </p:cNvPicPr>
          <p:nvPr/>
        </p:nvPicPr>
        <p:blipFill>
          <a:blip r:embed="rId3" cstate="print"/>
          <a:stretch>
            <a:fillRect/>
          </a:stretch>
        </p:blipFill>
        <p:spPr>
          <a:xfrm>
            <a:off x="538162" y="1159793"/>
            <a:ext cx="8067675" cy="180975"/>
          </a:xfrm>
          <a:prstGeom prst="rect">
            <a:avLst/>
          </a:prstGeom>
        </p:spPr>
      </p:pic>
      <p:sp>
        <p:nvSpPr>
          <p:cNvPr id="8" name="TextBox 7"/>
          <p:cNvSpPr txBox="1"/>
          <p:nvPr/>
        </p:nvSpPr>
        <p:spPr>
          <a:xfrm>
            <a:off x="468933" y="1462792"/>
            <a:ext cx="8136904" cy="5447645"/>
          </a:xfrm>
          <a:prstGeom prst="rect">
            <a:avLst/>
          </a:prstGeom>
          <a:noFill/>
        </p:spPr>
        <p:txBody>
          <a:bodyPr wrap="square" rtlCol="0">
            <a:spAutoFit/>
          </a:bodyPr>
          <a:lstStyle/>
          <a:p>
            <a:pPr algn="ctr"/>
            <a:r>
              <a:rPr lang="en-US" altLang="ko-KR" sz="4800" dirty="0" smtClean="0">
                <a:solidFill>
                  <a:srgbClr val="FFFF66"/>
                </a:solidFill>
              </a:rPr>
              <a:t>Five</a:t>
            </a:r>
            <a:r>
              <a:rPr lang="en-US" altLang="ko-KR" sz="4400" dirty="0" smtClean="0">
                <a:solidFill>
                  <a:srgbClr val="FFFF66"/>
                </a:solidFill>
              </a:rPr>
              <a:t> </a:t>
            </a:r>
            <a:r>
              <a:rPr lang="en-US" altLang="ko-KR" sz="4800" dirty="0" smtClean="0">
                <a:solidFill>
                  <a:srgbClr val="FFFF66"/>
                </a:solidFill>
              </a:rPr>
              <a:t>Variables</a:t>
            </a:r>
            <a:endParaRPr lang="en-US" altLang="ko-KR" sz="3200" dirty="0" smtClean="0">
              <a:solidFill>
                <a:srgbClr val="FFFF66"/>
              </a:solidFill>
            </a:endParaRPr>
          </a:p>
          <a:p>
            <a:r>
              <a:rPr lang="en-US" altLang="ko-KR" sz="3600" b="1" dirty="0">
                <a:solidFill>
                  <a:srgbClr val="FFFF66"/>
                </a:solidFill>
              </a:rPr>
              <a:t>Gender</a:t>
            </a:r>
            <a:r>
              <a:rPr lang="en-US" altLang="ko-KR" sz="3600" b="1" dirty="0" smtClean="0">
                <a:solidFill>
                  <a:schemeClr val="bg1"/>
                </a:solidFill>
              </a:rPr>
              <a:t> </a:t>
            </a:r>
            <a:r>
              <a:rPr lang="en-US" altLang="ko-KR" sz="2400" dirty="0" smtClean="0">
                <a:solidFill>
                  <a:schemeClr val="bg1"/>
                </a:solidFill>
              </a:rPr>
              <a:t>: In Korea,  sexual discrimination in employment field is severe. </a:t>
            </a:r>
          </a:p>
          <a:p>
            <a:r>
              <a:rPr lang="en-US" altLang="ko-KR" sz="3600" b="1" dirty="0" smtClean="0">
                <a:solidFill>
                  <a:srgbClr val="FFFF66"/>
                </a:solidFill>
              </a:rPr>
              <a:t>Age</a:t>
            </a:r>
            <a:r>
              <a:rPr lang="en-US" altLang="ko-KR" sz="3200" b="1" dirty="0" smtClean="0">
                <a:solidFill>
                  <a:schemeClr val="bg1"/>
                </a:solidFill>
              </a:rPr>
              <a:t> </a:t>
            </a:r>
            <a:r>
              <a:rPr lang="en-US" altLang="ko-KR" sz="2400" dirty="0" smtClean="0">
                <a:solidFill>
                  <a:schemeClr val="bg1"/>
                </a:solidFill>
              </a:rPr>
              <a:t>: variable is Korean birth standard. </a:t>
            </a:r>
          </a:p>
          <a:p>
            <a:r>
              <a:rPr lang="en-US" altLang="ko-KR" sz="3600" b="1" dirty="0" smtClean="0">
                <a:solidFill>
                  <a:srgbClr val="FFFF66"/>
                </a:solidFill>
              </a:rPr>
              <a:t>GPA</a:t>
            </a:r>
            <a:r>
              <a:rPr lang="en-US" altLang="ko-KR" sz="3200" b="1" dirty="0" smtClean="0">
                <a:solidFill>
                  <a:schemeClr val="bg1"/>
                </a:solidFill>
              </a:rPr>
              <a:t> </a:t>
            </a:r>
            <a:r>
              <a:rPr lang="en-US" altLang="ko-KR" sz="2400" dirty="0" smtClean="0">
                <a:solidFill>
                  <a:schemeClr val="bg1"/>
                </a:solidFill>
              </a:rPr>
              <a:t>: students' grades so it is essential source for entering company. </a:t>
            </a:r>
          </a:p>
          <a:p>
            <a:endParaRPr lang="en-US" altLang="ko-KR" sz="2400" dirty="0" smtClean="0">
              <a:solidFill>
                <a:schemeClr val="bg1"/>
              </a:solidFill>
            </a:endParaRPr>
          </a:p>
          <a:p>
            <a:r>
              <a:rPr lang="en-US" altLang="ko-KR" sz="3600" b="1" dirty="0" smtClean="0">
                <a:solidFill>
                  <a:srgbClr val="FFFF66"/>
                </a:solidFill>
              </a:rPr>
              <a:t>English score </a:t>
            </a:r>
            <a:r>
              <a:rPr lang="en-US" altLang="ko-KR" sz="2400" dirty="0" smtClean="0">
                <a:solidFill>
                  <a:schemeClr val="bg1"/>
                </a:solidFill>
              </a:rPr>
              <a:t>: variable is Certified English Test including TOEIC,      	TOEFL PBT·CBT·IBT, and TEPS which is converted by standard 	criteria. </a:t>
            </a:r>
          </a:p>
          <a:p>
            <a:endParaRPr lang="en-US" altLang="ko-KR" sz="2400" dirty="0" smtClean="0">
              <a:solidFill>
                <a:srgbClr val="FFFF66"/>
              </a:solidFill>
            </a:endParaRPr>
          </a:p>
          <a:p>
            <a:r>
              <a:rPr lang="en-US" altLang="ko-KR" sz="3600" dirty="0">
                <a:solidFill>
                  <a:srgbClr val="FFFF66"/>
                </a:solidFill>
              </a:rPr>
              <a:t>I</a:t>
            </a:r>
            <a:r>
              <a:rPr lang="en-US" altLang="ko-KR" sz="3600" b="1" dirty="0" smtClean="0">
                <a:solidFill>
                  <a:srgbClr val="FFFF66"/>
                </a:solidFill>
              </a:rPr>
              <a:t>nternship Experience </a:t>
            </a:r>
            <a:r>
              <a:rPr lang="en-US" altLang="ko-KR" sz="2400" dirty="0" smtClean="0">
                <a:solidFill>
                  <a:schemeClr val="bg1"/>
                </a:solidFill>
              </a:rPr>
              <a:t>: the graduate student who has 	internship experience.</a:t>
            </a:r>
            <a:endParaRPr lang="ko-KR" altLang="en-US" sz="2400" dirty="0">
              <a:solidFill>
                <a:schemeClr val="bg1"/>
              </a:solidFill>
            </a:endParaRPr>
          </a:p>
        </p:txBody>
      </p:sp>
    </p:spTree>
    <p:extLst>
      <p:ext uri="{BB962C8B-B14F-4D97-AF65-F5344CB8AC3E}">
        <p14:creationId xmlns:p14="http://schemas.microsoft.com/office/powerpoint/2010/main" val="1149425875"/>
      </p:ext>
    </p:extLst>
  </p:cSld>
  <p:clrMapOvr>
    <a:masterClrMapping/>
  </p:clrMapOvr>
  <mc:AlternateContent xmlns:mc="http://schemas.openxmlformats.org/markup-compatibility/2006">
    <mc:Choice xmlns:p14="http://schemas.microsoft.com/office/powerpoint/2010/main" Requires="p14">
      <p:transition spd="slow" p14:dur="2000" advTm="47495"/>
    </mc:Choice>
    <mc:Fallback>
      <p:transition spd="slow" advTm="4749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690876" y="1988840"/>
            <a:ext cx="7200800" cy="4370427"/>
          </a:xfrm>
          <a:prstGeom prst="rect">
            <a:avLst/>
          </a:prstGeom>
        </p:spPr>
        <p:txBody>
          <a:bodyPr wrap="square">
            <a:spAutoFit/>
          </a:bodyPr>
          <a:lstStyle/>
          <a:p>
            <a:pPr marL="742950" indent="-742950"/>
            <a:r>
              <a:rPr lang="en-US" altLang="ko-KR" sz="4400" dirty="0" smtClean="0">
                <a:solidFill>
                  <a:schemeClr val="bg1"/>
                </a:solidFill>
                <a:latin typeface="+mj-lt"/>
              </a:rPr>
              <a:t>1) </a:t>
            </a:r>
            <a:r>
              <a:rPr lang="ko-KR" altLang="en-US" sz="4400" dirty="0" smtClean="0">
                <a:solidFill>
                  <a:schemeClr val="bg1"/>
                </a:solidFill>
                <a:latin typeface="+mj-lt"/>
              </a:rPr>
              <a:t>The </a:t>
            </a:r>
            <a:r>
              <a:rPr lang="ko-KR" altLang="en-US" sz="4400" dirty="0">
                <a:solidFill>
                  <a:schemeClr val="bg1"/>
                </a:solidFill>
                <a:latin typeface="+mj-lt"/>
              </a:rPr>
              <a:t>logistic </a:t>
            </a:r>
            <a:r>
              <a:rPr lang="ko-KR" altLang="en-US" sz="4400" dirty="0" smtClean="0">
                <a:solidFill>
                  <a:schemeClr val="bg1"/>
                </a:solidFill>
                <a:latin typeface="+mj-lt"/>
              </a:rPr>
              <a:t>regression</a:t>
            </a:r>
            <a:endParaRPr lang="en-US" altLang="ko-KR" sz="4400" dirty="0" smtClean="0">
              <a:solidFill>
                <a:schemeClr val="bg1"/>
              </a:solidFill>
              <a:latin typeface="+mj-lt"/>
            </a:endParaRPr>
          </a:p>
          <a:p>
            <a:pPr marL="742950" indent="-742950">
              <a:buAutoNum type="arabicParenR"/>
            </a:pPr>
            <a:endParaRPr lang="en-US" altLang="ko-KR" sz="4400" dirty="0" smtClean="0">
              <a:solidFill>
                <a:schemeClr val="bg1"/>
              </a:solidFill>
              <a:latin typeface="+mj-lt"/>
            </a:endParaRPr>
          </a:p>
          <a:p>
            <a:r>
              <a:rPr lang="en-US" altLang="ko-KR" sz="4400" dirty="0" smtClean="0">
                <a:solidFill>
                  <a:schemeClr val="bg1"/>
                </a:solidFill>
              </a:rPr>
              <a:t>2) Classification </a:t>
            </a:r>
            <a:r>
              <a:rPr lang="en-US" altLang="ko-KR" sz="4400" dirty="0">
                <a:solidFill>
                  <a:schemeClr val="bg1"/>
                </a:solidFill>
              </a:rPr>
              <a:t>tree </a:t>
            </a:r>
            <a:r>
              <a:rPr lang="en-US" altLang="ko-KR" sz="4400" dirty="0" smtClean="0">
                <a:solidFill>
                  <a:schemeClr val="bg1"/>
                </a:solidFill>
              </a:rPr>
              <a:t>analysis</a:t>
            </a:r>
          </a:p>
          <a:p>
            <a:r>
              <a:rPr lang="en-US" altLang="ko-KR" sz="4400" dirty="0" smtClean="0">
                <a:solidFill>
                  <a:schemeClr val="bg1"/>
                </a:solidFill>
              </a:rPr>
              <a:t> </a:t>
            </a:r>
            <a:endParaRPr lang="en-US" altLang="ko-KR" sz="4400" dirty="0" smtClean="0">
              <a:solidFill>
                <a:schemeClr val="bg1"/>
              </a:solidFill>
              <a:latin typeface="+mj-lt"/>
            </a:endParaRPr>
          </a:p>
          <a:p>
            <a:r>
              <a:rPr lang="en-US" altLang="ko-KR" sz="4400" dirty="0" smtClean="0">
                <a:solidFill>
                  <a:schemeClr val="bg1"/>
                </a:solidFill>
                <a:latin typeface="+mj-lt"/>
              </a:rPr>
              <a:t>3) Quadratic </a:t>
            </a:r>
            <a:r>
              <a:rPr lang="en-US" altLang="ko-KR" sz="4400" dirty="0">
                <a:solidFill>
                  <a:schemeClr val="bg1"/>
                </a:solidFill>
                <a:latin typeface="+mj-lt"/>
              </a:rPr>
              <a:t>Discriminant </a:t>
            </a:r>
            <a:r>
              <a:rPr lang="en-US" altLang="ko-KR" sz="4400" dirty="0" smtClean="0">
                <a:solidFill>
                  <a:schemeClr val="bg1"/>
                </a:solidFill>
                <a:latin typeface="+mj-lt"/>
              </a:rPr>
              <a:t>Analysis</a:t>
            </a:r>
          </a:p>
          <a:p>
            <a:endParaRPr lang="en-US" altLang="ko-KR" sz="4000" dirty="0" smtClean="0">
              <a:solidFill>
                <a:schemeClr val="bg1"/>
              </a:solidFill>
              <a:latin typeface="+mj-lt"/>
            </a:endParaRPr>
          </a:p>
          <a:p>
            <a:endParaRPr lang="ko-KR"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66386"/>
    </mc:Choice>
    <mc:Fallback>
      <p:transition spd="slow" advTm="6638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439713"/>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1" y="1270710"/>
            <a:ext cx="8067675" cy="180975"/>
          </a:xfrm>
          <a:prstGeom prst="rect">
            <a:avLst/>
          </a:prstGeom>
        </p:spPr>
      </p:pic>
      <p:sp>
        <p:nvSpPr>
          <p:cNvPr id="2" name="직사각형 1"/>
          <p:cNvSpPr/>
          <p:nvPr/>
        </p:nvSpPr>
        <p:spPr>
          <a:xfrm>
            <a:off x="180901" y="1598400"/>
            <a:ext cx="8784976" cy="5201424"/>
          </a:xfrm>
          <a:prstGeom prst="rect">
            <a:avLst/>
          </a:prstGeom>
        </p:spPr>
        <p:txBody>
          <a:bodyPr wrap="square">
            <a:spAutoFit/>
          </a:bodyPr>
          <a:lstStyle/>
          <a:p>
            <a:pPr marL="742950" indent="-742950" algn="ctr"/>
            <a:r>
              <a:rPr lang="ko-KR" altLang="ko-KR" sz="4400" b="1" dirty="0" smtClean="0">
                <a:solidFill>
                  <a:schemeClr val="bg1"/>
                </a:solidFill>
              </a:rPr>
              <a:t>ⅰ</a:t>
            </a:r>
            <a:r>
              <a:rPr lang="en-US" altLang="ko-KR" sz="4400" b="1" dirty="0" smtClean="0">
                <a:solidFill>
                  <a:schemeClr val="bg1"/>
                </a:solidFill>
              </a:rPr>
              <a:t>) Logistic regression model</a:t>
            </a:r>
          </a:p>
          <a:p>
            <a:pPr marL="742950" indent="-742950"/>
            <a:endParaRPr lang="en-US" altLang="ko-KR" sz="3200" dirty="0" smtClean="0">
              <a:solidFill>
                <a:schemeClr val="bg1"/>
              </a:solidFill>
            </a:endParaRPr>
          </a:p>
          <a:p>
            <a:pPr marL="742950" indent="-742950"/>
            <a:endParaRPr lang="en-US" altLang="ko-KR" sz="3200" dirty="0" smtClean="0">
              <a:solidFill>
                <a:schemeClr val="bg1"/>
              </a:solidFill>
            </a:endParaRPr>
          </a:p>
          <a:p>
            <a:pPr marL="742950" indent="-742950" algn="ctr"/>
            <a:r>
              <a:rPr lang="en-US" altLang="ko-KR" sz="3200" dirty="0" smtClean="0">
                <a:solidFill>
                  <a:schemeClr val="bg1"/>
                </a:solidFill>
              </a:rPr>
              <a:t>Linear correlations </a:t>
            </a:r>
            <a:r>
              <a:rPr lang="en-US" altLang="ko-KR" sz="3200" dirty="0">
                <a:solidFill>
                  <a:schemeClr val="bg1"/>
                </a:solidFill>
              </a:rPr>
              <a:t>between </a:t>
            </a:r>
            <a:r>
              <a:rPr lang="en-US" altLang="ko-KR" sz="3200" dirty="0" smtClean="0">
                <a:solidFill>
                  <a:schemeClr val="bg1"/>
                </a:solidFill>
              </a:rPr>
              <a:t>job </a:t>
            </a:r>
            <a:r>
              <a:rPr lang="en-US" altLang="ko-KR" sz="3200" dirty="0">
                <a:solidFill>
                  <a:schemeClr val="bg1"/>
                </a:solidFill>
              </a:rPr>
              <a:t>employment </a:t>
            </a:r>
            <a:endParaRPr lang="en-US" altLang="ko-KR" sz="3200" dirty="0" smtClean="0">
              <a:solidFill>
                <a:schemeClr val="bg1"/>
              </a:solidFill>
            </a:endParaRPr>
          </a:p>
          <a:p>
            <a:pPr marL="742950" indent="-742950" algn="ctr"/>
            <a:r>
              <a:rPr lang="en-US" altLang="ko-KR" sz="3200" dirty="0" smtClean="0">
                <a:solidFill>
                  <a:schemeClr val="bg1"/>
                </a:solidFill>
              </a:rPr>
              <a:t>	and </a:t>
            </a:r>
            <a:r>
              <a:rPr lang="en-US" altLang="ko-KR" sz="3200" dirty="0">
                <a:solidFill>
                  <a:schemeClr val="bg1"/>
                </a:solidFill>
              </a:rPr>
              <a:t>all independent </a:t>
            </a:r>
            <a:r>
              <a:rPr lang="en-US" altLang="ko-KR" sz="3200" dirty="0" smtClean="0">
                <a:solidFill>
                  <a:schemeClr val="bg1"/>
                </a:solidFill>
              </a:rPr>
              <a:t>variables</a:t>
            </a:r>
          </a:p>
          <a:p>
            <a:pPr marL="742950" indent="-742950" algn="ctr"/>
            <a:endParaRPr lang="en-US" altLang="ko-KR" sz="3200" dirty="0" smtClean="0">
              <a:solidFill>
                <a:schemeClr val="bg1"/>
              </a:solidFill>
            </a:endParaRPr>
          </a:p>
          <a:p>
            <a:pPr marL="742950" indent="-742950" algn="ctr"/>
            <a:r>
              <a:rPr lang="en-US" altLang="ko-KR" sz="3200" dirty="0" smtClean="0">
                <a:solidFill>
                  <a:schemeClr val="bg1"/>
                </a:solidFill>
              </a:rPr>
              <a:t> </a:t>
            </a:r>
            <a:r>
              <a:rPr lang="en-US" altLang="ko-KR" sz="3200" dirty="0">
                <a:solidFill>
                  <a:schemeClr val="bg1"/>
                </a:solidFill>
              </a:rPr>
              <a:t>C</a:t>
            </a:r>
            <a:r>
              <a:rPr lang="en-US" altLang="ko-KR" sz="3200" dirty="0" smtClean="0">
                <a:solidFill>
                  <a:schemeClr val="bg1"/>
                </a:solidFill>
              </a:rPr>
              <a:t>oefficients </a:t>
            </a:r>
            <a:r>
              <a:rPr lang="en-US" altLang="ko-KR" sz="3200" dirty="0">
                <a:solidFill>
                  <a:schemeClr val="bg1"/>
                </a:solidFill>
              </a:rPr>
              <a:t>of each predictor that explains a possibility of the </a:t>
            </a:r>
            <a:r>
              <a:rPr lang="en-US" altLang="ko-KR" sz="3200" dirty="0" smtClean="0">
                <a:solidFill>
                  <a:schemeClr val="bg1"/>
                </a:solidFill>
              </a:rPr>
              <a:t>event</a:t>
            </a:r>
          </a:p>
          <a:p>
            <a:pPr marL="742950" indent="-742950" algn="ctr"/>
            <a:endParaRPr lang="en-US" altLang="ko-KR" sz="3200" dirty="0" smtClean="0">
              <a:solidFill>
                <a:schemeClr val="bg1"/>
              </a:solidFill>
            </a:endParaRPr>
          </a:p>
          <a:p>
            <a:pPr marL="742950" indent="-742950" algn="ctr"/>
            <a:r>
              <a:rPr lang="en-US" altLang="ko-KR" sz="3200" dirty="0">
                <a:solidFill>
                  <a:schemeClr val="bg1"/>
                </a:solidFill>
              </a:rPr>
              <a:t>F</a:t>
            </a:r>
            <a:r>
              <a:rPr lang="en-US" altLang="ko-KR" sz="3200" dirty="0" smtClean="0">
                <a:solidFill>
                  <a:schemeClr val="bg1"/>
                </a:solidFill>
              </a:rPr>
              <a:t>ind </a:t>
            </a:r>
            <a:r>
              <a:rPr lang="en-US" altLang="ko-KR" sz="3200" dirty="0">
                <a:solidFill>
                  <a:schemeClr val="bg1"/>
                </a:solidFill>
              </a:rPr>
              <a:t>our analysis was appropriate. </a:t>
            </a:r>
            <a:endParaRPr lang="en-US" altLang="ko-KR" sz="3200" dirty="0" smtClean="0">
              <a:solidFill>
                <a:schemeClr val="bg1"/>
              </a:solidFill>
            </a:endParaRPr>
          </a:p>
        </p:txBody>
      </p:sp>
      <p:pic>
        <p:nvPicPr>
          <p:cNvPr id="8" name="그림 7" descr="icon_연필.png"/>
          <p:cNvPicPr>
            <a:picLocks noChangeAspect="1"/>
          </p:cNvPicPr>
          <p:nvPr/>
        </p:nvPicPr>
        <p:blipFill>
          <a:blip r:embed="rId4" cstate="print"/>
          <a:stretch>
            <a:fillRect/>
          </a:stretch>
        </p:blipFill>
        <p:spPr>
          <a:xfrm>
            <a:off x="1259632" y="1768332"/>
            <a:ext cx="619125" cy="514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281"/>
    </mc:Choice>
    <mc:Fallback>
      <p:transition spd="slow" advTm="1228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539552" y="1700808"/>
            <a:ext cx="7272808" cy="5693866"/>
          </a:xfrm>
          <a:prstGeom prst="rect">
            <a:avLst/>
          </a:prstGeom>
        </p:spPr>
        <p:txBody>
          <a:bodyPr wrap="square">
            <a:spAutoFit/>
          </a:bodyPr>
          <a:lstStyle/>
          <a:p>
            <a:pPr marL="742950" indent="-742950"/>
            <a:r>
              <a:rPr lang="ko-KR" altLang="ko-KR" sz="3600" b="1" dirty="0" smtClean="0">
                <a:solidFill>
                  <a:schemeClr val="bg1"/>
                </a:solidFill>
              </a:rPr>
              <a:t>ⅰ</a:t>
            </a:r>
            <a:r>
              <a:rPr lang="en-US" altLang="ko-KR" sz="3600" b="1" dirty="0" smtClean="0">
                <a:solidFill>
                  <a:schemeClr val="bg1"/>
                </a:solidFill>
              </a:rPr>
              <a:t>) Logistic regression model</a:t>
            </a: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r>
              <a:rPr lang="en-US" altLang="ko-KR" sz="2400" b="1" dirty="0" smtClean="0">
                <a:solidFill>
                  <a:schemeClr val="bg1"/>
                </a:solidFill>
                <a:latin typeface="+mj-lt"/>
              </a:rPr>
              <a:t>         </a:t>
            </a:r>
          </a:p>
          <a:p>
            <a:pPr marL="742950" indent="-742950" algn="ctr"/>
            <a:r>
              <a:rPr lang="en-US" altLang="ko-KR" sz="2400" b="1" dirty="0" smtClean="0">
                <a:solidFill>
                  <a:schemeClr val="bg1"/>
                </a:solidFill>
                <a:latin typeface="+mj-lt"/>
              </a:rPr>
              <a:t>&lt;table.1&gt;</a:t>
            </a:r>
            <a:r>
              <a:rPr lang="en-US" altLang="ko-KR" sz="2400" dirty="0" smtClean="0">
                <a:solidFill>
                  <a:schemeClr val="bg1"/>
                </a:solidFill>
                <a:latin typeface="+mj-lt"/>
              </a:rPr>
              <a:t> Results of logistic regression analysis</a:t>
            </a:r>
            <a:endParaRPr lang="ko-KR" altLang="ko-KR" sz="2400" dirty="0" smtClean="0">
              <a:solidFill>
                <a:schemeClr val="bg1"/>
              </a:solidFill>
              <a:latin typeface="+mj-lt"/>
            </a:endParaRPr>
          </a:p>
          <a:p>
            <a:pPr marL="742950" indent="-742950"/>
            <a:endParaRPr lang="ko-KR" altLang="ko-KR" sz="4400" dirty="0" smtClean="0">
              <a:solidFill>
                <a:schemeClr val="bg1"/>
              </a:solidFill>
            </a:endParaRPr>
          </a:p>
        </p:txBody>
      </p:sp>
      <p:graphicFrame>
        <p:nvGraphicFramePr>
          <p:cNvPr id="6" name="표 5"/>
          <p:cNvGraphicFramePr>
            <a:graphicFrameLocks noGrp="1"/>
          </p:cNvGraphicFramePr>
          <p:nvPr>
            <p:extLst>
              <p:ext uri="{D42A27DB-BD31-4B8C-83A1-F6EECF244321}">
                <p14:modId xmlns:p14="http://schemas.microsoft.com/office/powerpoint/2010/main" val="2449647673"/>
              </p:ext>
            </p:extLst>
          </p:nvPr>
        </p:nvGraphicFramePr>
        <p:xfrm>
          <a:off x="1259632" y="2373116"/>
          <a:ext cx="6192687" cy="3936244"/>
        </p:xfrm>
        <a:graphic>
          <a:graphicData uri="http://schemas.openxmlformats.org/drawingml/2006/table">
            <a:tbl>
              <a:tblPr firstRow="1" bandRow="1">
                <a:tableStyleId>{5C22544A-7EE6-4342-B048-85BDC9FD1C3A}</a:tableStyleId>
              </a:tblPr>
              <a:tblGrid>
                <a:gridCol w="2064229"/>
                <a:gridCol w="2064229"/>
                <a:gridCol w="2064229"/>
              </a:tblGrid>
              <a:tr h="644404">
                <a:tc>
                  <a:txBody>
                    <a:bodyPr/>
                    <a:lstStyle/>
                    <a:p>
                      <a:pPr algn="ctr">
                        <a:lnSpc>
                          <a:spcPct val="150000"/>
                        </a:lnSpc>
                        <a:spcAft>
                          <a:spcPts val="0"/>
                        </a:spcAft>
                        <a:tabLst>
                          <a:tab pos="1666875" algn="r"/>
                        </a:tabLst>
                      </a:pPr>
                      <a:r>
                        <a:rPr lang="en-US" sz="2400" b="1" kern="100" dirty="0">
                          <a:latin typeface="+mn-lt"/>
                          <a:ea typeface="+mj-ea"/>
                          <a:cs typeface="Segoe WP" pitchFamily="34" charset="0"/>
                        </a:rPr>
                        <a:t>Predictors</a:t>
                      </a:r>
                      <a:endParaRPr lang="ko-KR" sz="2400" kern="100" dirty="0">
                        <a:latin typeface="+mn-lt"/>
                        <a:ea typeface="+mj-ea"/>
                        <a:cs typeface="Segoe WP" pitchFamily="34" charset="0"/>
                      </a:endParaRPr>
                    </a:p>
                  </a:txBody>
                  <a:tcPr marL="68580" marR="68580" marT="0" marB="0" anchor="ctr">
                    <a:noFill/>
                  </a:tcPr>
                </a:tc>
                <a:tc>
                  <a:txBody>
                    <a:bodyPr/>
                    <a:lstStyle/>
                    <a:p>
                      <a:pPr algn="ctr">
                        <a:lnSpc>
                          <a:spcPct val="150000"/>
                        </a:lnSpc>
                        <a:spcAft>
                          <a:spcPts val="0"/>
                        </a:spcAft>
                      </a:pPr>
                      <a:r>
                        <a:rPr lang="en-US" sz="2400" b="1" kern="100" dirty="0">
                          <a:latin typeface="+mn-lt"/>
                          <a:ea typeface="+mj-ea"/>
                          <a:cs typeface="Segoe WP" pitchFamily="34" charset="0"/>
                        </a:rPr>
                        <a:t>Estimate Value</a:t>
                      </a:r>
                      <a:endParaRPr lang="ko-KR" sz="2400" kern="100" dirty="0">
                        <a:latin typeface="+mn-lt"/>
                        <a:ea typeface="+mj-ea"/>
                        <a:cs typeface="Segoe WP" pitchFamily="34" charset="0"/>
                      </a:endParaRPr>
                    </a:p>
                  </a:txBody>
                  <a:tcPr marL="68580" marR="68580" marT="0" marB="0" anchor="ctr">
                    <a:noFill/>
                  </a:tcPr>
                </a:tc>
                <a:tc>
                  <a:txBody>
                    <a:bodyPr/>
                    <a:lstStyle/>
                    <a:p>
                      <a:pPr algn="ctr">
                        <a:lnSpc>
                          <a:spcPct val="150000"/>
                        </a:lnSpc>
                        <a:spcAft>
                          <a:spcPts val="0"/>
                        </a:spcAft>
                      </a:pPr>
                      <a:r>
                        <a:rPr lang="en-US" sz="2400" b="1" kern="100" dirty="0">
                          <a:latin typeface="+mn-lt"/>
                          <a:ea typeface="+mj-ea"/>
                          <a:cs typeface="Segoe WP" pitchFamily="34" charset="0"/>
                        </a:rPr>
                        <a:t>P-value</a:t>
                      </a:r>
                      <a:endParaRPr lang="ko-KR" sz="2400" kern="100" dirty="0">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Intercept</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2.0148396</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0.000392</a:t>
                      </a:r>
                      <a:endParaRPr lang="ko-KR" sz="2400" kern="100" dirty="0">
                        <a:solidFill>
                          <a:srgbClr val="FFFF66"/>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GENDER</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0.1994438</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b="0" kern="100" dirty="0">
                          <a:solidFill>
                            <a:schemeClr val="bg1"/>
                          </a:solidFill>
                          <a:latin typeface="+mn-lt"/>
                          <a:ea typeface="+mj-ea"/>
                          <a:cs typeface="Segoe WP" pitchFamily="34" charset="0"/>
                        </a:rPr>
                        <a:t>0.020409</a:t>
                      </a:r>
                      <a:endParaRPr lang="ko-KR" sz="2400" b="0" kern="100" dirty="0">
                        <a:solidFill>
                          <a:schemeClr val="bg1"/>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dirty="0">
                          <a:solidFill>
                            <a:schemeClr val="bg1"/>
                          </a:solidFill>
                          <a:latin typeface="+mn-lt"/>
                          <a:ea typeface="+mj-ea"/>
                          <a:cs typeface="Segoe WP" pitchFamily="34" charset="0"/>
                        </a:rPr>
                        <a:t>AGE</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-0.0604207</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0.000435</a:t>
                      </a:r>
                      <a:endParaRPr lang="ko-KR" sz="2400" kern="100" dirty="0">
                        <a:solidFill>
                          <a:srgbClr val="FFFF66"/>
                        </a:solidFill>
                        <a:latin typeface="+mn-lt"/>
                        <a:ea typeface="+mj-ea"/>
                        <a:cs typeface="Segoe WP" pitchFamily="34" charset="0"/>
                      </a:endParaRPr>
                    </a:p>
                  </a:txBody>
                  <a:tcPr marL="68580" marR="68580" marT="0" marB="0" anchor="ctr">
                    <a:noFill/>
                  </a:tcPr>
                </a:tc>
              </a:tr>
              <a:tr h="505961">
                <a:tc>
                  <a:txBody>
                    <a:bodyPr/>
                    <a:lstStyle/>
                    <a:p>
                      <a:pPr algn="ctr">
                        <a:lnSpc>
                          <a:spcPct val="150000"/>
                        </a:lnSpc>
                        <a:spcAft>
                          <a:spcPts val="0"/>
                        </a:spcAft>
                      </a:pPr>
                      <a:r>
                        <a:rPr lang="en-US" sz="2400" b="1" kern="100">
                          <a:solidFill>
                            <a:schemeClr val="bg1"/>
                          </a:solidFill>
                          <a:latin typeface="+mn-lt"/>
                          <a:ea typeface="+mj-ea"/>
                          <a:cs typeface="Segoe WP" pitchFamily="34" charset="0"/>
                        </a:rPr>
                        <a:t>GPA</a:t>
                      </a:r>
                      <a:endParaRPr lang="ko-KR" sz="2400" kern="10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0.0232155</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b="0" kern="100" dirty="0">
                          <a:solidFill>
                            <a:schemeClr val="bg1"/>
                          </a:solidFill>
                          <a:latin typeface="+mn-lt"/>
                          <a:ea typeface="+mj-ea"/>
                          <a:cs typeface="Segoe WP" pitchFamily="34" charset="0"/>
                        </a:rPr>
                        <a:t>0.805629</a:t>
                      </a:r>
                      <a:endParaRPr lang="ko-KR" sz="2400" b="0" kern="100" dirty="0">
                        <a:solidFill>
                          <a:schemeClr val="bg1"/>
                        </a:solidFill>
                        <a:latin typeface="+mn-lt"/>
                        <a:ea typeface="+mj-ea"/>
                        <a:cs typeface="Segoe WP" pitchFamily="34" charset="0"/>
                      </a:endParaRPr>
                    </a:p>
                  </a:txBody>
                  <a:tcPr marL="68580" marR="68580" marT="0" marB="0" anchor="ctr">
                    <a:noFill/>
                  </a:tcPr>
                </a:tc>
              </a:tr>
              <a:tr h="504597">
                <a:tc>
                  <a:txBody>
                    <a:bodyPr/>
                    <a:lstStyle/>
                    <a:p>
                      <a:pPr algn="ctr">
                        <a:lnSpc>
                          <a:spcPct val="150000"/>
                        </a:lnSpc>
                        <a:spcAft>
                          <a:spcPts val="0"/>
                        </a:spcAft>
                      </a:pPr>
                      <a:r>
                        <a:rPr lang="en-US" sz="2400" b="1" kern="100" dirty="0" smtClean="0">
                          <a:solidFill>
                            <a:schemeClr val="bg1"/>
                          </a:solidFill>
                          <a:latin typeface="+mn-lt"/>
                          <a:ea typeface="+mj-ea"/>
                          <a:cs typeface="Segoe WP" pitchFamily="34" charset="0"/>
                        </a:rPr>
                        <a:t>ENG</a:t>
                      </a:r>
                      <a:r>
                        <a:rPr lang="en-US" sz="2400" b="1" kern="100" dirty="0" smtClean="0">
                          <a:solidFill>
                            <a:schemeClr val="bg1"/>
                          </a:solidFill>
                          <a:latin typeface="맑은 고딕" panose="020B0503020000020004" pitchFamily="50" charset="-127"/>
                          <a:ea typeface="맑은 고딕" panose="020B0503020000020004" pitchFamily="50" charset="-127"/>
                          <a:cs typeface="Segoe WP" pitchFamily="34" charset="0"/>
                        </a:rPr>
                        <a:t>_</a:t>
                      </a:r>
                      <a:r>
                        <a:rPr lang="en-US" sz="2400" b="1" kern="100" dirty="0" smtClean="0">
                          <a:solidFill>
                            <a:schemeClr val="bg1"/>
                          </a:solidFill>
                          <a:latin typeface="+mn-lt"/>
                          <a:ea typeface="+mj-ea"/>
                          <a:cs typeface="Segoe WP" pitchFamily="34" charset="0"/>
                        </a:rPr>
                        <a:t>SCORE</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-0.0003073</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0.005259</a:t>
                      </a:r>
                      <a:endParaRPr lang="ko-KR" sz="2400" kern="100" dirty="0">
                        <a:solidFill>
                          <a:srgbClr val="FFFF66"/>
                        </a:solidFill>
                        <a:latin typeface="+mn-lt"/>
                        <a:ea typeface="+mj-ea"/>
                        <a:cs typeface="Segoe WP" pitchFamily="34" charset="0"/>
                      </a:endParaRPr>
                    </a:p>
                  </a:txBody>
                  <a:tcPr marL="68580" marR="68580" marT="0" marB="0" anchor="ctr">
                    <a:noFill/>
                  </a:tcPr>
                </a:tc>
              </a:tr>
              <a:tr h="504597">
                <a:tc>
                  <a:txBody>
                    <a:bodyPr/>
                    <a:lstStyle/>
                    <a:p>
                      <a:pPr algn="ctr">
                        <a:lnSpc>
                          <a:spcPct val="150000"/>
                        </a:lnSpc>
                        <a:spcAft>
                          <a:spcPts val="0"/>
                        </a:spcAft>
                      </a:pPr>
                      <a:r>
                        <a:rPr lang="en-US" sz="2400" b="1" kern="100" dirty="0" smtClean="0">
                          <a:solidFill>
                            <a:schemeClr val="bg1"/>
                          </a:solidFill>
                          <a:latin typeface="+mn-lt"/>
                          <a:ea typeface="+mj-ea"/>
                          <a:cs typeface="Segoe WP" pitchFamily="34" charset="0"/>
                        </a:rPr>
                        <a:t>INTERN</a:t>
                      </a:r>
                      <a:r>
                        <a:rPr lang="en-US" altLang="ko-KR" sz="2400" b="1" kern="100" dirty="0" smtClean="0">
                          <a:solidFill>
                            <a:schemeClr val="bg1"/>
                          </a:solidFill>
                          <a:latin typeface="맑은 고딕" panose="020B0503020000020004" pitchFamily="50" charset="-127"/>
                          <a:ea typeface="맑은 고딕" panose="020B0503020000020004" pitchFamily="50" charset="-127"/>
                          <a:cs typeface="Segoe WP" pitchFamily="34" charset="0"/>
                        </a:rPr>
                        <a:t>_</a:t>
                      </a:r>
                      <a:r>
                        <a:rPr lang="en-US" sz="2400" b="1" kern="100" dirty="0" smtClean="0">
                          <a:solidFill>
                            <a:schemeClr val="bg1"/>
                          </a:solidFill>
                          <a:latin typeface="+mn-lt"/>
                          <a:ea typeface="+mj-ea"/>
                          <a:cs typeface="Segoe WP" pitchFamily="34" charset="0"/>
                        </a:rPr>
                        <a:t>DUMMY</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chemeClr val="bg1"/>
                          </a:solidFill>
                          <a:latin typeface="+mn-lt"/>
                          <a:ea typeface="+mj-ea"/>
                          <a:cs typeface="Segoe WP" pitchFamily="34" charset="0"/>
                        </a:rPr>
                        <a:t> 0.2725206</a:t>
                      </a:r>
                      <a:endParaRPr lang="ko-KR" sz="2400" kern="100" dirty="0">
                        <a:solidFill>
                          <a:schemeClr val="bg1"/>
                        </a:solidFill>
                        <a:latin typeface="+mn-lt"/>
                        <a:ea typeface="+mj-ea"/>
                        <a:cs typeface="Segoe WP" pitchFamily="34" charset="0"/>
                      </a:endParaRPr>
                    </a:p>
                  </a:txBody>
                  <a:tcPr marL="68580" marR="68580" marT="0" marB="0" anchor="ctr">
                    <a:noFill/>
                  </a:tcPr>
                </a:tc>
                <a:tc>
                  <a:txBody>
                    <a:bodyPr/>
                    <a:lstStyle/>
                    <a:p>
                      <a:pPr algn="ctr"/>
                      <a:r>
                        <a:rPr lang="en-US" sz="2400" kern="100" dirty="0">
                          <a:solidFill>
                            <a:srgbClr val="FFFF66"/>
                          </a:solidFill>
                          <a:latin typeface="+mn-lt"/>
                          <a:ea typeface="+mj-ea"/>
                          <a:cs typeface="Segoe WP" pitchFamily="34" charset="0"/>
                        </a:rPr>
                        <a:t>0.001982</a:t>
                      </a:r>
                      <a:endParaRPr lang="ko-KR" sz="2400" kern="100" dirty="0">
                        <a:solidFill>
                          <a:srgbClr val="FFFF66"/>
                        </a:solidFill>
                        <a:latin typeface="+mn-lt"/>
                        <a:ea typeface="+mj-ea"/>
                        <a:cs typeface="Segoe WP" pitchFamily="34" charset="0"/>
                      </a:endParaRPr>
                    </a:p>
                  </a:txBody>
                  <a:tcPr marL="68580" marR="68580" marT="0" marB="0" anchor="c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18395"/>
    </mc:Choice>
    <mc:Fallback>
      <p:transition spd="slow" advTm="1839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0876" y="620688"/>
            <a:ext cx="5105260" cy="830997"/>
          </a:xfrm>
          <a:prstGeom prst="rect">
            <a:avLst/>
          </a:prstGeom>
          <a:noFill/>
        </p:spPr>
        <p:txBody>
          <a:bodyPr wrap="square">
            <a:spAutoFit/>
          </a:bodyPr>
          <a:lstStyle/>
          <a:p>
            <a:pPr>
              <a:defRPr/>
            </a:pPr>
            <a:r>
              <a:rPr lang="en-US" altLang="ko-KR" sz="4800" b="1" dirty="0" smtClean="0">
                <a:solidFill>
                  <a:schemeClr val="bg1"/>
                </a:solidFill>
                <a:ea typeface="맑은 고딕" panose="020B0503020000020004" pitchFamily="50" charset="-127"/>
              </a:rPr>
              <a:t>Ⅲ </a:t>
            </a:r>
            <a:r>
              <a:rPr lang="en-US" altLang="ko-KR" sz="4800" b="1" dirty="0" smtClean="0">
                <a:solidFill>
                  <a:schemeClr val="bg1"/>
                </a:solidFill>
              </a:rPr>
              <a:t>Methods</a:t>
            </a:r>
          </a:p>
        </p:txBody>
      </p:sp>
      <p:pic>
        <p:nvPicPr>
          <p:cNvPr id="12" name="그림 11" descr="분필제목라인.png"/>
          <p:cNvPicPr>
            <a:picLocks noChangeAspect="1"/>
          </p:cNvPicPr>
          <p:nvPr/>
        </p:nvPicPr>
        <p:blipFill>
          <a:blip r:embed="rId3" cstate="print"/>
          <a:stretch>
            <a:fillRect/>
          </a:stretch>
        </p:blipFill>
        <p:spPr>
          <a:xfrm>
            <a:off x="539552" y="1417425"/>
            <a:ext cx="8067675" cy="180975"/>
          </a:xfrm>
          <a:prstGeom prst="rect">
            <a:avLst/>
          </a:prstGeom>
        </p:spPr>
      </p:pic>
      <p:sp>
        <p:nvSpPr>
          <p:cNvPr id="2" name="직사각형 1"/>
          <p:cNvSpPr/>
          <p:nvPr/>
        </p:nvSpPr>
        <p:spPr>
          <a:xfrm>
            <a:off x="1008993" y="1772816"/>
            <a:ext cx="7128792" cy="8771632"/>
          </a:xfrm>
          <a:prstGeom prst="rect">
            <a:avLst/>
          </a:prstGeom>
        </p:spPr>
        <p:txBody>
          <a:bodyPr wrap="square">
            <a:spAutoFit/>
          </a:bodyPr>
          <a:lstStyle/>
          <a:p>
            <a:pPr marL="742950" indent="-742950"/>
            <a:r>
              <a:rPr lang="ko-KR" altLang="ko-KR" sz="4000" b="1" dirty="0" smtClean="0">
                <a:solidFill>
                  <a:schemeClr val="bg1"/>
                </a:solidFill>
              </a:rPr>
              <a:t>ⅰ</a:t>
            </a:r>
            <a:r>
              <a:rPr lang="en-US" altLang="ko-KR" sz="4000" b="1" dirty="0" smtClean="0">
                <a:solidFill>
                  <a:schemeClr val="bg1"/>
                </a:solidFill>
              </a:rPr>
              <a:t>) Logistic regression model</a:t>
            </a:r>
          </a:p>
          <a:p>
            <a:pPr marL="742950" indent="-742950"/>
            <a:r>
              <a:rPr lang="en-US" altLang="ko-KR" sz="3600" dirty="0" smtClean="0">
                <a:solidFill>
                  <a:schemeClr val="bg1"/>
                </a:solidFill>
              </a:rPr>
              <a:t>     </a:t>
            </a:r>
          </a:p>
          <a:p>
            <a:pPr marL="742950" indent="-742950" algn="ctr"/>
            <a:r>
              <a:rPr lang="en-US" altLang="ko-KR" sz="4400" dirty="0" smtClean="0">
                <a:solidFill>
                  <a:schemeClr val="bg1"/>
                </a:solidFill>
              </a:rPr>
              <a:t>‘GENDER’ ‘GPA’   </a:t>
            </a:r>
          </a:p>
          <a:p>
            <a:pPr marL="742950" indent="-742950" algn="ctr"/>
            <a:r>
              <a:rPr lang="en-US" altLang="ko-KR" sz="4000" dirty="0" smtClean="0">
                <a:solidFill>
                  <a:srgbClr val="FFFF66"/>
                </a:solidFill>
              </a:rPr>
              <a:t>not</a:t>
            </a:r>
            <a:r>
              <a:rPr lang="en-US" altLang="ko-KR" sz="4000" dirty="0" smtClean="0">
                <a:solidFill>
                  <a:schemeClr val="bg1"/>
                </a:solidFill>
              </a:rPr>
              <a:t> significant </a:t>
            </a:r>
          </a:p>
          <a:p>
            <a:pPr marL="742950" indent="-742950"/>
            <a:endParaRPr lang="en-US" altLang="ko-KR" sz="2800" dirty="0" smtClean="0">
              <a:solidFill>
                <a:schemeClr val="bg1"/>
              </a:solidFill>
            </a:endParaRPr>
          </a:p>
          <a:p>
            <a:pPr marL="742950" indent="-742950"/>
            <a:endParaRPr lang="en-US" altLang="ko-KR" sz="2800" dirty="0" smtClean="0">
              <a:solidFill>
                <a:schemeClr val="bg1"/>
              </a:solidFill>
            </a:endParaRPr>
          </a:p>
          <a:p>
            <a:pPr marL="742950" indent="-742950" algn="ctr"/>
            <a:r>
              <a:rPr lang="en-US" altLang="ko-KR" sz="3200" dirty="0" smtClean="0">
                <a:solidFill>
                  <a:schemeClr val="bg1"/>
                </a:solidFill>
              </a:rPr>
              <a:t> </a:t>
            </a:r>
            <a:r>
              <a:rPr lang="en-US" altLang="ko-KR" sz="4000" dirty="0" smtClean="0">
                <a:solidFill>
                  <a:schemeClr val="bg1"/>
                </a:solidFill>
              </a:rPr>
              <a:t>Stepwise Selection Method</a:t>
            </a:r>
            <a:endParaRPr lang="en-US" altLang="ko-KR" sz="4800" b="1" dirty="0" smtClean="0">
              <a:solidFill>
                <a:schemeClr val="bg1"/>
              </a:solidFill>
            </a:endParaRPr>
          </a:p>
          <a:p>
            <a:pPr marL="742950" indent="-742950"/>
            <a:endParaRPr lang="en-US" altLang="ko-KR" sz="3600" b="1"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4400" dirty="0" smtClean="0">
              <a:solidFill>
                <a:schemeClr val="bg1"/>
              </a:solidFill>
            </a:endParaRPr>
          </a:p>
          <a:p>
            <a:pPr marL="742950" indent="-742950"/>
            <a:endParaRPr lang="en-US" altLang="ko-KR" sz="2400" b="1" dirty="0" smtClean="0">
              <a:solidFill>
                <a:schemeClr val="bg1"/>
              </a:solidFill>
              <a:latin typeface="+mj-lt"/>
            </a:endParaRPr>
          </a:p>
          <a:p>
            <a:pPr marL="742950" indent="-742950"/>
            <a:r>
              <a:rPr lang="en-US" altLang="ko-KR" sz="2400" b="1" dirty="0" smtClean="0">
                <a:solidFill>
                  <a:schemeClr val="bg1"/>
                </a:solidFill>
                <a:latin typeface="+mj-lt"/>
              </a:rPr>
              <a:t>         &lt;table.1&gt;</a:t>
            </a:r>
            <a:r>
              <a:rPr lang="en-US" altLang="ko-KR" sz="2400" dirty="0" smtClean="0">
                <a:solidFill>
                  <a:schemeClr val="bg1"/>
                </a:solidFill>
                <a:latin typeface="+mj-lt"/>
              </a:rPr>
              <a:t> Results of logistic regression analysis</a:t>
            </a:r>
            <a:endParaRPr lang="ko-KR" altLang="ko-KR" sz="2400" dirty="0" smtClean="0">
              <a:solidFill>
                <a:schemeClr val="bg1"/>
              </a:solidFill>
              <a:latin typeface="+mj-lt"/>
            </a:endParaRPr>
          </a:p>
          <a:p>
            <a:pPr marL="742950" indent="-742950"/>
            <a:endParaRPr lang="ko-KR" altLang="ko-KR" sz="4400" dirty="0" smtClean="0">
              <a:solidFill>
                <a:schemeClr val="bg1"/>
              </a:solidFill>
            </a:endParaRPr>
          </a:p>
        </p:txBody>
      </p:sp>
      <p:pic>
        <p:nvPicPr>
          <p:cNvPr id="7" name="그림 6" descr="icon_화살표우.png"/>
          <p:cNvPicPr>
            <a:picLocks noChangeAspect="1"/>
          </p:cNvPicPr>
          <p:nvPr/>
        </p:nvPicPr>
        <p:blipFill>
          <a:blip r:embed="rId4" cstate="print"/>
          <a:stretch>
            <a:fillRect/>
          </a:stretch>
        </p:blipFill>
        <p:spPr>
          <a:xfrm>
            <a:off x="1619672" y="5127848"/>
            <a:ext cx="619125" cy="533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7019"/>
    </mc:Choice>
    <mc:Fallback>
      <p:transition spd="slow" advTm="17019"/>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사용자 지정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BBB59"/>
      </a:hlink>
      <a:folHlink>
        <a:srgbClr val="C3D69B"/>
      </a:folHlink>
    </a:clrScheme>
    <a:fontScheme name="칠판">
      <a:majorFont>
        <a:latin typeface="나눔손글씨 펜"/>
        <a:ea typeface="나눔손글씨 펜"/>
        <a:cs typeface=""/>
      </a:majorFont>
      <a:minorFont>
        <a:latin typeface="나눔손글씨 펜"/>
        <a:ea typeface="나눔손글씨 펜"/>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1368</Words>
  <Application>Microsoft Office PowerPoint</Application>
  <PresentationFormat>화면 슬라이드 쇼(4:3)</PresentationFormat>
  <Paragraphs>267</Paragraphs>
  <Slides>17</Slides>
  <Notes>17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vt:i4>
      </vt:variant>
    </vt:vector>
  </HeadingPairs>
  <TitlesOfParts>
    <vt:vector size="24" baseType="lpstr">
      <vt:lpstr>나눔고딕</vt:lpstr>
      <vt:lpstr>맑은 고딕</vt:lpstr>
      <vt:lpstr>Arial</vt:lpstr>
      <vt:lpstr>Segoe WP</vt:lpstr>
      <vt:lpstr>Times New Roman</vt:lpstr>
      <vt:lpstr>나눔손글씨 펜</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네이버 한글캠페인</dc:creator>
  <cp:lastModifiedBy>Ohsang Yoo</cp:lastModifiedBy>
  <cp:revision>45</cp:revision>
  <dcterms:created xsi:type="dcterms:W3CDTF">2011-09-01T09:12:42Z</dcterms:created>
  <dcterms:modified xsi:type="dcterms:W3CDTF">2015-07-16T16:30:24Z</dcterms:modified>
</cp:coreProperties>
</file>