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0"/>
  </p:notesMasterIdLst>
  <p:handoutMasterIdLst>
    <p:handoutMasterId r:id="rId11"/>
  </p:handoutMasterIdLst>
  <p:sldIdLst>
    <p:sldId id="864" r:id="rId2"/>
    <p:sldId id="836" r:id="rId3"/>
    <p:sldId id="329" r:id="rId4"/>
    <p:sldId id="863" r:id="rId5"/>
    <p:sldId id="840" r:id="rId6"/>
    <p:sldId id="865" r:id="rId7"/>
    <p:sldId id="839" r:id="rId8"/>
    <p:sldId id="83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2" userDrawn="1">
          <p15:clr>
            <a:srgbClr val="A4A3A4"/>
          </p15:clr>
        </p15:guide>
        <p15:guide id="2" orient="horz" pos="1104" userDrawn="1">
          <p15:clr>
            <a:srgbClr val="A4A3A4"/>
          </p15:clr>
        </p15:guide>
        <p15:guide id="3" pos="72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5F271-2238-B7BC-B34F-3FFE03108168}" name="Boriana Ditcheva" initials="BD" userId="84fef8162b85ecb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riana Ditcheva" initials="BD" lastIdx="1" clrIdx="0">
    <p:extLst>
      <p:ext uri="{19B8F6BF-5375-455C-9EA6-DF929625EA0E}">
        <p15:presenceInfo xmlns:p15="http://schemas.microsoft.com/office/powerpoint/2012/main" userId="84fef8162b85ec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FFE5E5"/>
    <a:srgbClr val="FFCCCC"/>
    <a:srgbClr val="FFA3A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1" autoAdjust="0"/>
    <p:restoredTop sz="91689" autoAdjust="0"/>
  </p:normalViewPr>
  <p:slideViewPr>
    <p:cSldViewPr snapToGrid="0" showGuides="1">
      <p:cViewPr varScale="1">
        <p:scale>
          <a:sx n="89" d="100"/>
          <a:sy n="89" d="100"/>
        </p:scale>
        <p:origin x="72" y="261"/>
      </p:cViewPr>
      <p:guideLst>
        <p:guide pos="552"/>
        <p:guide orient="horz" pos="1104"/>
        <p:guide pos="7224"/>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79" d="100"/>
          <a:sy n="79" d="100"/>
        </p:scale>
        <p:origin x="297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DDC7F8-C3D0-41BD-A6F6-01D73020D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640B188-7B36-4554-8DF9-87F715A07A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F064D3-D63A-4039-8F7B-28C44E2184FC}" type="datetimeFigureOut">
              <a:rPr lang="en-US" smtClean="0"/>
              <a:t>5/19/2025</a:t>
            </a:fld>
            <a:endParaRPr lang="en-US"/>
          </a:p>
        </p:txBody>
      </p:sp>
      <p:sp>
        <p:nvSpPr>
          <p:cNvPr id="4" name="Footer Placeholder 3">
            <a:extLst>
              <a:ext uri="{FF2B5EF4-FFF2-40B4-BE49-F238E27FC236}">
                <a16:creationId xmlns:a16="http://schemas.microsoft.com/office/drawing/2014/main" id="{128F551D-E267-4CA4-82B7-B4DCCBD33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718057-ADC6-4BE0-BAF9-DB8BA6C2F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BCA0BA-54D9-4907-A303-E22485F630B0}" type="slidenum">
              <a:rPr lang="en-US" smtClean="0"/>
              <a:t>‹#›</a:t>
            </a:fld>
            <a:endParaRPr lang="en-US"/>
          </a:p>
        </p:txBody>
      </p:sp>
    </p:spTree>
    <p:extLst>
      <p:ext uri="{BB962C8B-B14F-4D97-AF65-F5344CB8AC3E}">
        <p14:creationId xmlns:p14="http://schemas.microsoft.com/office/powerpoint/2010/main" val="3543751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DABC5-9BCC-4FB2-88CF-429258D4C366}"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C59C9-768B-43DC-A07F-E99A8364141A}" type="slidenum">
              <a:rPr lang="en-US" smtClean="0"/>
              <a:t>‹#›</a:t>
            </a:fld>
            <a:endParaRPr lang="en-US"/>
          </a:p>
        </p:txBody>
      </p:sp>
    </p:spTree>
    <p:extLst>
      <p:ext uri="{BB962C8B-B14F-4D97-AF65-F5344CB8AC3E}">
        <p14:creationId xmlns:p14="http://schemas.microsoft.com/office/powerpoint/2010/main" val="424836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0E31AD-3CE0-4890-9F9A-146C94C0C803}"/>
              </a:ext>
            </a:extLst>
          </p:cNvPr>
          <p:cNvSpPr>
            <a:spLocks noGrp="1"/>
          </p:cNvSpPr>
          <p:nvPr>
            <p:ph type="sldNum" sz="quarter" idx="12"/>
          </p:nvPr>
        </p:nvSpPr>
        <p:spPr/>
        <p:txBody>
          <a:bodyPr/>
          <a:lstStyle/>
          <a:p>
            <a:fld id="{24361AB7-C727-40E5-81F9-35A88F275F1A}" type="slidenum">
              <a:rPr lang="en-US" smtClean="0"/>
              <a:t>‹#›</a:t>
            </a:fld>
            <a:endParaRPr lang="en-US"/>
          </a:p>
        </p:txBody>
      </p:sp>
      <p:sp>
        <p:nvSpPr>
          <p:cNvPr id="7" name="Title 1">
            <a:extLst>
              <a:ext uri="{FF2B5EF4-FFF2-40B4-BE49-F238E27FC236}">
                <a16:creationId xmlns:a16="http://schemas.microsoft.com/office/drawing/2014/main" id="{C4BF5DD3-0104-426A-AB0C-63E869C13FFE}"/>
              </a:ext>
            </a:extLst>
          </p:cNvPr>
          <p:cNvSpPr>
            <a:spLocks noGrp="1"/>
          </p:cNvSpPr>
          <p:nvPr>
            <p:ph type="ctrTitle" hasCustomPrompt="1"/>
          </p:nvPr>
        </p:nvSpPr>
        <p:spPr>
          <a:xfrm>
            <a:off x="513671" y="1288760"/>
            <a:ext cx="6511075" cy="2745351"/>
          </a:xfrm>
          <a:prstGeom prst="rect">
            <a:avLst/>
          </a:prstGeom>
        </p:spPr>
        <p:txBody>
          <a:bodyPr anchor="b">
            <a:noAutofit/>
          </a:bodyPr>
          <a:lstStyle>
            <a:lvl1pPr algn="l">
              <a:defRPr sz="6600">
                <a:solidFill>
                  <a:schemeClr val="tx1"/>
                </a:solidFill>
              </a:defRPr>
            </a:lvl1pPr>
          </a:lstStyle>
          <a:p>
            <a:r>
              <a:rPr lang="en-US" dirty="0"/>
              <a:t>Edit Presentation Title</a:t>
            </a:r>
          </a:p>
        </p:txBody>
      </p:sp>
      <p:sp>
        <p:nvSpPr>
          <p:cNvPr id="8" name="Text Placeholder 5">
            <a:extLst>
              <a:ext uri="{FF2B5EF4-FFF2-40B4-BE49-F238E27FC236}">
                <a16:creationId xmlns:a16="http://schemas.microsoft.com/office/drawing/2014/main" id="{DDD3196A-7603-4D8E-A38E-0A4BDA467739}"/>
              </a:ext>
            </a:extLst>
          </p:cNvPr>
          <p:cNvSpPr>
            <a:spLocks noGrp="1"/>
          </p:cNvSpPr>
          <p:nvPr>
            <p:ph type="body" sz="quarter" idx="10" hasCustomPrompt="1"/>
          </p:nvPr>
        </p:nvSpPr>
        <p:spPr>
          <a:xfrm>
            <a:off x="513671" y="4369600"/>
            <a:ext cx="3036888" cy="742950"/>
          </a:xfrm>
        </p:spPr>
        <p:txBody>
          <a:bodyPr>
            <a:normAutofit/>
          </a:bodyPr>
          <a:lstStyle>
            <a:lvl1pPr marL="0" indent="0">
              <a:buNone/>
              <a:defRPr sz="1600"/>
            </a:lvl1pPr>
          </a:lstStyle>
          <a:p>
            <a:pPr lvl="0"/>
            <a:r>
              <a:rPr lang="en-US" dirty="0"/>
              <a:t>Edit Subtitle</a:t>
            </a:r>
          </a:p>
        </p:txBody>
      </p:sp>
    </p:spTree>
    <p:extLst>
      <p:ext uri="{BB962C8B-B14F-4D97-AF65-F5344CB8AC3E}">
        <p14:creationId xmlns:p14="http://schemas.microsoft.com/office/powerpoint/2010/main" val="260955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ADF4-0793-436E-89FA-4BBD1C2E7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7CBA8-A1D9-4A09-BA43-35FB05EFB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C59FE1F-6D10-4346-8D93-211E7BB138FE}"/>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304051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C04C-6C63-4729-806C-7D1283DD1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D51D4-77AF-44F3-9269-ADC691EF3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EC6E453-EB1B-4168-B0B0-1D748E84022A}"/>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39766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1B4-7014-46ED-9E94-FCD9A7556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D57F02-7009-4D32-8C56-C2E72F2B7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BA33B-B9E1-4D0E-9EF4-95CC20CB0D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F24D80D-5CE6-4529-97F3-8FF7484D8EE8}"/>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70244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51A1-348B-4060-B81E-83293EF425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1C6E5-CD67-4AE6-8742-B01B7B75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5A2B1-80A1-4E82-A7E8-10E17940C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824DE-6030-4FB9-A886-E888EB274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641B1-1697-459E-98B6-05786AB0B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D4EB3610-0D5F-4C39-9F0B-EFEC545E6453}"/>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14600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EDE1-717C-474E-B49E-FB9DB1F0D53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A342A56A-756F-44A0-B94D-26632E32DE19}"/>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306598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B104E2-D5BF-46D0-94AB-E2C447C3E28E}"/>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9872781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8790-CD9C-4D1A-8FED-7FDD0579C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D312D4-5FD6-4105-86F2-3FFE2C69F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3FAB8-FC0F-464A-A834-02E3C946F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2B4212B0-9E75-45CC-8FE2-A68C03680CD7}"/>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360852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F4AB-BF66-4FAA-A4F7-603B5CE10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9280E9-443B-4686-86AC-5B3200950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2857C-5EBD-4E2E-8FF1-9423C7EA1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4621FC1F-D9C3-4307-931C-9652044B0360}"/>
              </a:ext>
            </a:extLst>
          </p:cNvPr>
          <p:cNvSpPr>
            <a:spLocks noGrp="1"/>
          </p:cNvSpPr>
          <p:nvPr>
            <p:ph type="sldNum" sz="quarter" idx="12"/>
          </p:nvPr>
        </p:nvSpPr>
        <p:spPr/>
        <p:txBody>
          <a:bodyPr/>
          <a:lstStyle/>
          <a:p>
            <a:fld id="{24361AB7-C727-40E5-81F9-35A88F275F1A}" type="slidenum">
              <a:rPr lang="en-US" smtClean="0"/>
              <a:t>‹#›</a:t>
            </a:fld>
            <a:endParaRPr lang="en-US"/>
          </a:p>
        </p:txBody>
      </p:sp>
    </p:spTree>
    <p:extLst>
      <p:ext uri="{BB962C8B-B14F-4D97-AF65-F5344CB8AC3E}">
        <p14:creationId xmlns:p14="http://schemas.microsoft.com/office/powerpoint/2010/main" val="13270359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EFE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FA0CC-A46B-4D3C-A08E-16B91FD08155}"/>
              </a:ext>
            </a:extLst>
          </p:cNvPr>
          <p:cNvSpPr>
            <a:spLocks noGrp="1"/>
          </p:cNvSpPr>
          <p:nvPr>
            <p:ph type="title"/>
          </p:nvPr>
        </p:nvSpPr>
        <p:spPr>
          <a:xfrm>
            <a:off x="592111" y="429674"/>
            <a:ext cx="10987791" cy="68912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45D369BA-6EA5-4DD0-8C3D-68B8CFBDEB9D}"/>
              </a:ext>
            </a:extLst>
          </p:cNvPr>
          <p:cNvSpPr>
            <a:spLocks noGrp="1"/>
          </p:cNvSpPr>
          <p:nvPr>
            <p:ph type="body" idx="1"/>
          </p:nvPr>
        </p:nvSpPr>
        <p:spPr>
          <a:xfrm>
            <a:off x="592111" y="1269402"/>
            <a:ext cx="10987791" cy="4907561"/>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30BEF811-6D81-4E86-B6A4-CB72187021EF}"/>
              </a:ext>
            </a:extLst>
          </p:cNvPr>
          <p:cNvSpPr>
            <a:spLocks noGrp="1"/>
          </p:cNvSpPr>
          <p:nvPr>
            <p:ph type="sldNum" sz="quarter" idx="4"/>
          </p:nvPr>
        </p:nvSpPr>
        <p:spPr>
          <a:xfrm>
            <a:off x="11534656" y="6428326"/>
            <a:ext cx="612374"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361AB7-C727-40E5-81F9-35A88F275F1A}" type="slidenum">
              <a:rPr lang="en-US" smtClean="0"/>
              <a:pPr/>
              <a:t>‹#›</a:t>
            </a:fld>
            <a:endParaRPr lang="en-US"/>
          </a:p>
        </p:txBody>
      </p:sp>
      <p:cxnSp>
        <p:nvCxnSpPr>
          <p:cNvPr id="12" name="Straight Connector 11">
            <a:extLst>
              <a:ext uri="{FF2B5EF4-FFF2-40B4-BE49-F238E27FC236}">
                <a16:creationId xmlns:a16="http://schemas.microsoft.com/office/drawing/2014/main" id="{0EDD4667-6EED-430B-B25E-D820CC9CF521}"/>
              </a:ext>
            </a:extLst>
          </p:cNvPr>
          <p:cNvCxnSpPr>
            <a:cxnSpLocks/>
            <a:stCxn id="6" idx="0"/>
          </p:cNvCxnSpPr>
          <p:nvPr userDrawn="1"/>
        </p:nvCxnSpPr>
        <p:spPr>
          <a:xfrm>
            <a:off x="11840843" y="6428326"/>
            <a:ext cx="3511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212863"/>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1" r:id="rId3"/>
    <p:sldLayoutId id="2147483673" r:id="rId4"/>
    <p:sldLayoutId id="2147483674" r:id="rId5"/>
    <p:sldLayoutId id="2147483675" r:id="rId6"/>
    <p:sldLayoutId id="2147483676" r:id="rId7"/>
    <p:sldLayoutId id="2147483677" r:id="rId8"/>
    <p:sldLayoutId id="2147483678" r:id="rId9"/>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0EBBF-B64C-38B7-2C59-F55767EFE828}"/>
              </a:ext>
            </a:extLst>
          </p:cNvPr>
          <p:cNvPicPr>
            <a:picLocks noChangeAspect="1"/>
          </p:cNvPicPr>
          <p:nvPr/>
        </p:nvPicPr>
        <p:blipFill>
          <a:blip r:embed="rId2">
            <a:alphaModFix amt="50000"/>
          </a:blip>
          <a:srcRect l="33230" r="33230"/>
          <a:stretch/>
        </p:blipFill>
        <p:spPr>
          <a:xfrm>
            <a:off x="6569680" y="0"/>
            <a:ext cx="4901824" cy="6858000"/>
          </a:xfrm>
          <a:prstGeom prst="rect">
            <a:avLst/>
          </a:prstGeom>
        </p:spPr>
      </p:pic>
      <p:sp>
        <p:nvSpPr>
          <p:cNvPr id="2" name="Rectangle 1">
            <a:extLst>
              <a:ext uri="{FF2B5EF4-FFF2-40B4-BE49-F238E27FC236}">
                <a16:creationId xmlns:a16="http://schemas.microsoft.com/office/drawing/2014/main" id="{31F1F57B-5B15-2321-C1AE-FB7672ECBA23}"/>
              </a:ext>
            </a:extLst>
          </p:cNvPr>
          <p:cNvSpPr/>
          <p:nvPr/>
        </p:nvSpPr>
        <p:spPr>
          <a:xfrm>
            <a:off x="567805" y="4553900"/>
            <a:ext cx="8035188" cy="1183436"/>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6">
            <a:extLst>
              <a:ext uri="{FF2B5EF4-FFF2-40B4-BE49-F238E27FC236}">
                <a16:creationId xmlns:a16="http://schemas.microsoft.com/office/drawing/2014/main" id="{DEB3AF59-C30D-0234-5160-FC7B9CAD4EEE}"/>
              </a:ext>
            </a:extLst>
          </p:cNvPr>
          <p:cNvSpPr txBox="1">
            <a:spLocks/>
          </p:cNvSpPr>
          <p:nvPr/>
        </p:nvSpPr>
        <p:spPr>
          <a:xfrm>
            <a:off x="846025" y="2502293"/>
            <a:ext cx="9875162" cy="1958545"/>
          </a:xfrm>
          <a:prstGeom prst="rect">
            <a:avLst/>
          </a:prstGeom>
        </p:spPr>
        <p:txBody>
          <a:bodyPr/>
          <a:lstStyle>
            <a:lvl1pPr algn="l" defTabSz="914400" rtl="0" eaLnBrk="1" latinLnBrk="0" hangingPunct="1">
              <a:lnSpc>
                <a:spcPct val="90000"/>
              </a:lnSpc>
              <a:spcBef>
                <a:spcPct val="0"/>
              </a:spcBef>
              <a:buNone/>
              <a:defRPr sz="3200" b="1" kern="1200">
                <a:solidFill>
                  <a:schemeClr val="accent5"/>
                </a:solidFill>
                <a:latin typeface="+mj-lt"/>
                <a:ea typeface="Roboto Black" panose="02000000000000000000" pitchFamily="2" charset="0"/>
                <a:cs typeface="+mj-cs"/>
              </a:defRPr>
            </a:lvl1pPr>
          </a:lstStyle>
          <a:p>
            <a:r>
              <a:rPr lang="en-US" sz="4000" dirty="0">
                <a:solidFill>
                  <a:schemeClr val="tx2"/>
                </a:solidFill>
              </a:rPr>
              <a:t>End-to-End Stock Analytics Dashboard</a:t>
            </a:r>
          </a:p>
          <a:p>
            <a:r>
              <a:rPr lang="en-US" sz="4000" dirty="0">
                <a:solidFill>
                  <a:schemeClr val="tx2"/>
                </a:solidFill>
              </a:rPr>
              <a:t>(Part 1: Stock Analysis)</a:t>
            </a:r>
          </a:p>
        </p:txBody>
      </p:sp>
      <p:sp>
        <p:nvSpPr>
          <p:cNvPr id="8" name="TextBox 7">
            <a:extLst>
              <a:ext uri="{FF2B5EF4-FFF2-40B4-BE49-F238E27FC236}">
                <a16:creationId xmlns:a16="http://schemas.microsoft.com/office/drawing/2014/main" id="{3F0D0AA8-0322-5757-F3D3-C286294F8583}"/>
              </a:ext>
            </a:extLst>
          </p:cNvPr>
          <p:cNvSpPr txBox="1"/>
          <p:nvPr/>
        </p:nvSpPr>
        <p:spPr>
          <a:xfrm>
            <a:off x="973564" y="4766187"/>
            <a:ext cx="6502503" cy="758862"/>
          </a:xfrm>
          <a:prstGeom prst="rect">
            <a:avLst/>
          </a:prstGeom>
          <a:noFill/>
        </p:spPr>
        <p:txBody>
          <a:bodyPr wrap="square" rtlCol="0">
            <a:spAutoFit/>
          </a:bodyPr>
          <a:lstStyle/>
          <a:p>
            <a:pPr>
              <a:lnSpc>
                <a:spcPct val="150000"/>
              </a:lnSpc>
            </a:pPr>
            <a:r>
              <a:rPr lang="en-US" sz="1000" dirty="0"/>
              <a:t>In this session, we will guide you through the first part of building an end-to-end stock analytics dashboard, focusing on </a:t>
            </a:r>
            <a:r>
              <a:rPr lang="en-US" sz="1000" b="1" dirty="0"/>
              <a:t>Stock Analysis</a:t>
            </a:r>
            <a:r>
              <a:rPr lang="en-US" sz="1000" dirty="0"/>
              <a:t>. Our goal is to help you understand how to perform simple stock analysis using data science techniques.</a:t>
            </a:r>
            <a:endParaRPr lang="en-US" sz="1000" dirty="0">
              <a:solidFill>
                <a:schemeClr val="tx2"/>
              </a:solidFill>
              <a:latin typeface="+mj-lt"/>
            </a:endParaRPr>
          </a:p>
        </p:txBody>
      </p:sp>
    </p:spTree>
    <p:extLst>
      <p:ext uri="{BB962C8B-B14F-4D97-AF65-F5344CB8AC3E}">
        <p14:creationId xmlns:p14="http://schemas.microsoft.com/office/powerpoint/2010/main" val="296186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27415B-A1ED-2A01-FE0F-192962372421}"/>
              </a:ext>
            </a:extLst>
          </p:cNvPr>
          <p:cNvPicPr>
            <a:picLocks noChangeAspect="1"/>
          </p:cNvPicPr>
          <p:nvPr/>
        </p:nvPicPr>
        <p:blipFill>
          <a:blip r:embed="rId2">
            <a:alphaModFix amt="50000"/>
          </a:blip>
          <a:srcRect l="33230" r="33230"/>
          <a:stretch/>
        </p:blipFill>
        <p:spPr>
          <a:xfrm>
            <a:off x="959331" y="0"/>
            <a:ext cx="4901824" cy="6858000"/>
          </a:xfrm>
          <a:prstGeom prst="rect">
            <a:avLst/>
          </a:prstGeom>
        </p:spPr>
      </p:pic>
      <p:sp>
        <p:nvSpPr>
          <p:cNvPr id="2" name="Title 1">
            <a:extLst>
              <a:ext uri="{FF2B5EF4-FFF2-40B4-BE49-F238E27FC236}">
                <a16:creationId xmlns:a16="http://schemas.microsoft.com/office/drawing/2014/main" id="{D3909354-AF51-0E6A-36CF-076BC79EB52B}"/>
              </a:ext>
            </a:extLst>
          </p:cNvPr>
          <p:cNvSpPr>
            <a:spLocks noGrp="1"/>
          </p:cNvSpPr>
          <p:nvPr>
            <p:ph type="title"/>
          </p:nvPr>
        </p:nvSpPr>
        <p:spPr>
          <a:xfrm>
            <a:off x="2059424" y="1583543"/>
            <a:ext cx="2701637" cy="689124"/>
          </a:xfrm>
        </p:spPr>
        <p:txBody>
          <a:bodyPr anchor="t"/>
          <a:lstStyle/>
          <a:p>
            <a:r>
              <a:rPr lang="en-US" sz="4400" dirty="0"/>
              <a:t>Table of Contents</a:t>
            </a:r>
          </a:p>
        </p:txBody>
      </p:sp>
      <p:sp>
        <p:nvSpPr>
          <p:cNvPr id="4" name="Title 2">
            <a:extLst>
              <a:ext uri="{FF2B5EF4-FFF2-40B4-BE49-F238E27FC236}">
                <a16:creationId xmlns:a16="http://schemas.microsoft.com/office/drawing/2014/main" id="{28EEE006-A85A-5DB1-994B-9AB7C3CF3EA6}"/>
              </a:ext>
            </a:extLst>
          </p:cNvPr>
          <p:cNvSpPr txBox="1">
            <a:spLocks/>
          </p:cNvSpPr>
          <p:nvPr/>
        </p:nvSpPr>
        <p:spPr>
          <a:xfrm>
            <a:off x="6583255" y="1583543"/>
            <a:ext cx="4277829" cy="42232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nSpc>
                <a:spcPct val="100000"/>
              </a:lnSpc>
              <a:spcAft>
                <a:spcPts val="300"/>
              </a:spcAft>
            </a:pPr>
            <a:r>
              <a:rPr lang="en-US" sz="1400" b="0" dirty="0">
                <a:solidFill>
                  <a:schemeClr val="tx2"/>
                </a:solidFill>
                <a:latin typeface="+mn-lt"/>
              </a:rPr>
              <a:t>01.  </a:t>
            </a:r>
            <a:r>
              <a:rPr lang="en-US" sz="1800" dirty="0">
                <a:solidFill>
                  <a:schemeClr val="tx2"/>
                </a:solidFill>
              </a:rPr>
              <a:t>About Me</a:t>
            </a:r>
          </a:p>
          <a:p>
            <a:pPr>
              <a:lnSpc>
                <a:spcPct val="100000"/>
              </a:lnSpc>
              <a:spcAft>
                <a:spcPts val="300"/>
              </a:spcAft>
            </a:pPr>
            <a:endParaRPr lang="en-US" sz="1800" dirty="0">
              <a:solidFill>
                <a:schemeClr val="tx2"/>
              </a:solidFill>
            </a:endParaRPr>
          </a:p>
          <a:p>
            <a:pPr>
              <a:lnSpc>
                <a:spcPct val="100000"/>
              </a:lnSpc>
              <a:spcAft>
                <a:spcPts val="300"/>
              </a:spcAft>
            </a:pPr>
            <a:r>
              <a:rPr lang="en-US" sz="1400" b="0" dirty="0">
                <a:solidFill>
                  <a:schemeClr val="tx2"/>
                </a:solidFill>
                <a:latin typeface="+mn-lt"/>
              </a:rPr>
              <a:t>02.  </a:t>
            </a:r>
            <a:r>
              <a:rPr lang="en-US" sz="1800" dirty="0">
                <a:solidFill>
                  <a:schemeClr val="tx2"/>
                </a:solidFill>
              </a:rPr>
              <a:t>About Project</a:t>
            </a:r>
          </a:p>
          <a:p>
            <a:pPr>
              <a:lnSpc>
                <a:spcPct val="100000"/>
              </a:lnSpc>
              <a:spcAft>
                <a:spcPts val="300"/>
              </a:spcAft>
            </a:pPr>
            <a:endParaRPr lang="en-US" sz="1800" dirty="0">
              <a:solidFill>
                <a:schemeClr val="tx2"/>
              </a:solidFill>
            </a:endParaRPr>
          </a:p>
          <a:p>
            <a:pPr>
              <a:lnSpc>
                <a:spcPct val="100000"/>
              </a:lnSpc>
              <a:spcAft>
                <a:spcPts val="300"/>
              </a:spcAft>
            </a:pPr>
            <a:r>
              <a:rPr lang="en-US" sz="1400" b="0" dirty="0">
                <a:solidFill>
                  <a:schemeClr val="tx2"/>
                </a:solidFill>
                <a:latin typeface="+mn-lt"/>
              </a:rPr>
              <a:t>03.  </a:t>
            </a:r>
            <a:r>
              <a:rPr lang="en-US" sz="1800" dirty="0">
                <a:solidFill>
                  <a:schemeClr val="tx2"/>
                </a:solidFill>
              </a:rPr>
              <a:t>Stock Dashboard Analytics Overview</a:t>
            </a:r>
          </a:p>
          <a:p>
            <a:pPr>
              <a:lnSpc>
                <a:spcPct val="100000"/>
              </a:lnSpc>
              <a:spcAft>
                <a:spcPts val="300"/>
              </a:spcAft>
            </a:pPr>
            <a:endParaRPr lang="en-US" sz="1800" dirty="0">
              <a:solidFill>
                <a:schemeClr val="tx2"/>
              </a:solidFill>
            </a:endParaRPr>
          </a:p>
          <a:p>
            <a:pPr>
              <a:lnSpc>
                <a:spcPct val="100000"/>
              </a:lnSpc>
              <a:spcAft>
                <a:spcPts val="300"/>
              </a:spcAft>
            </a:pPr>
            <a:r>
              <a:rPr lang="en-US" sz="1400" b="0" dirty="0">
                <a:solidFill>
                  <a:schemeClr val="tx2"/>
                </a:solidFill>
                <a:latin typeface="+mn-lt"/>
              </a:rPr>
              <a:t>04.  </a:t>
            </a:r>
            <a:r>
              <a:rPr lang="en-US" sz="1800" dirty="0">
                <a:solidFill>
                  <a:schemeClr val="tx2"/>
                </a:solidFill>
              </a:rPr>
              <a:t>Stock Analysis (1</a:t>
            </a:r>
            <a:r>
              <a:rPr lang="en-US" sz="1800" baseline="30000" dirty="0">
                <a:solidFill>
                  <a:schemeClr val="tx2"/>
                </a:solidFill>
              </a:rPr>
              <a:t>st</a:t>
            </a:r>
            <a:r>
              <a:rPr lang="en-US" sz="1800" dirty="0">
                <a:solidFill>
                  <a:schemeClr val="tx2"/>
                </a:solidFill>
              </a:rPr>
              <a:t> Part)</a:t>
            </a:r>
          </a:p>
          <a:p>
            <a:pPr>
              <a:lnSpc>
                <a:spcPct val="100000"/>
              </a:lnSpc>
              <a:spcAft>
                <a:spcPts val="300"/>
              </a:spcAft>
            </a:pPr>
            <a:endParaRPr lang="en-US" sz="1800" dirty="0">
              <a:solidFill>
                <a:schemeClr val="tx2"/>
              </a:solidFill>
            </a:endParaRPr>
          </a:p>
          <a:p>
            <a:pPr>
              <a:lnSpc>
                <a:spcPct val="100000"/>
              </a:lnSpc>
              <a:spcAft>
                <a:spcPts val="300"/>
              </a:spcAft>
            </a:pPr>
            <a:r>
              <a:rPr lang="en-US" sz="1400" b="0" dirty="0">
                <a:solidFill>
                  <a:schemeClr val="tx2"/>
                </a:solidFill>
                <a:latin typeface="+mn-lt"/>
              </a:rPr>
              <a:t>05.  </a:t>
            </a:r>
            <a:r>
              <a:rPr lang="en-US" sz="1800" dirty="0">
                <a:solidFill>
                  <a:schemeClr val="tx2"/>
                </a:solidFill>
              </a:rPr>
              <a:t>Dashboard Visualization with Automation (2</a:t>
            </a:r>
            <a:r>
              <a:rPr lang="en-US" sz="1800" baseline="30000" dirty="0">
                <a:solidFill>
                  <a:schemeClr val="tx2"/>
                </a:solidFill>
              </a:rPr>
              <a:t>nd</a:t>
            </a:r>
            <a:r>
              <a:rPr lang="en-US" sz="1800" dirty="0">
                <a:solidFill>
                  <a:schemeClr val="tx2"/>
                </a:solidFill>
              </a:rPr>
              <a:t> Part)</a:t>
            </a:r>
          </a:p>
        </p:txBody>
      </p:sp>
      <p:sp>
        <p:nvSpPr>
          <p:cNvPr id="6" name="Slide Number Placeholder 5">
            <a:extLst>
              <a:ext uri="{FF2B5EF4-FFF2-40B4-BE49-F238E27FC236}">
                <a16:creationId xmlns:a16="http://schemas.microsoft.com/office/drawing/2014/main" id="{53A3CEAF-C661-A576-AD0C-84AB78EC10A7}"/>
              </a:ext>
            </a:extLst>
          </p:cNvPr>
          <p:cNvSpPr>
            <a:spLocks noGrp="1"/>
          </p:cNvSpPr>
          <p:nvPr>
            <p:ph type="sldNum" sz="quarter" idx="12"/>
          </p:nvPr>
        </p:nvSpPr>
        <p:spPr/>
        <p:txBody>
          <a:bodyPr/>
          <a:lstStyle/>
          <a:p>
            <a:fld id="{24361AB7-C727-40E5-81F9-35A88F275F1A}" type="slidenum">
              <a:rPr lang="en-US" smtClean="0"/>
              <a:t>2</a:t>
            </a:fld>
            <a:endParaRPr lang="en-US"/>
          </a:p>
        </p:txBody>
      </p:sp>
    </p:spTree>
    <p:extLst>
      <p:ext uri="{BB962C8B-B14F-4D97-AF65-F5344CB8AC3E}">
        <p14:creationId xmlns:p14="http://schemas.microsoft.com/office/powerpoint/2010/main" val="376636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8933FC-558A-3504-0853-7E9924325A4A}"/>
              </a:ext>
            </a:extLst>
          </p:cNvPr>
          <p:cNvPicPr/>
          <p:nvPr/>
        </p:nvPicPr>
        <p:blipFill rotWithShape="1">
          <a:blip r:embed="rId2">
            <a:alphaModFix amt="50000"/>
          </a:blip>
          <a:srcRect l="26665" r="31624"/>
          <a:stretch/>
        </p:blipFill>
        <p:spPr>
          <a:xfrm>
            <a:off x="1" y="0"/>
            <a:ext cx="6096000" cy="6858000"/>
          </a:xfrm>
          <a:prstGeom prst="rect">
            <a:avLst/>
          </a:prstGeom>
        </p:spPr>
      </p:pic>
      <p:sp>
        <p:nvSpPr>
          <p:cNvPr id="4" name="Rectangle 3">
            <a:extLst>
              <a:ext uri="{FF2B5EF4-FFF2-40B4-BE49-F238E27FC236}">
                <a16:creationId xmlns:a16="http://schemas.microsoft.com/office/drawing/2014/main" id="{5D9768D4-1951-4424-AA58-96ABD4A3959E}"/>
              </a:ext>
            </a:extLst>
          </p:cNvPr>
          <p:cNvSpPr/>
          <p:nvPr/>
        </p:nvSpPr>
        <p:spPr>
          <a:xfrm>
            <a:off x="0" y="0"/>
            <a:ext cx="472600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oogle Shape;602;p59">
            <a:extLst>
              <a:ext uri="{FF2B5EF4-FFF2-40B4-BE49-F238E27FC236}">
                <a16:creationId xmlns:a16="http://schemas.microsoft.com/office/drawing/2014/main" id="{0D5BDC1E-7E53-49B7-B525-1D93894E83D4}"/>
              </a:ext>
            </a:extLst>
          </p:cNvPr>
          <p:cNvSpPr txBox="1"/>
          <p:nvPr/>
        </p:nvSpPr>
        <p:spPr>
          <a:xfrm>
            <a:off x="7015791" y="2383327"/>
            <a:ext cx="3863600" cy="285017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latin typeface="+mj-lt"/>
                <a:ea typeface="Open Sans"/>
                <a:cs typeface="Open Sans"/>
                <a:sym typeface="Open Sans"/>
              </a:rPr>
              <a:t>Syachrul Qolbi Nur Septi</a:t>
            </a:r>
          </a:p>
          <a:p>
            <a:pPr marL="0" lvl="0" indent="0" rtl="0">
              <a:spcBef>
                <a:spcPts val="0"/>
              </a:spcBef>
              <a:spcAft>
                <a:spcPts val="0"/>
              </a:spcAft>
              <a:buNone/>
            </a:pPr>
            <a:r>
              <a:rPr lang="en-US" sz="1400" dirty="0">
                <a:latin typeface="+mj-lt"/>
                <a:ea typeface="Open Sans"/>
                <a:cs typeface="Open Sans"/>
                <a:sym typeface="Open Sans"/>
              </a:rPr>
              <a:t>Data Scientist</a:t>
            </a:r>
          </a:p>
          <a:p>
            <a:endParaRPr lang="en-US" sz="1000" dirty="0">
              <a:solidFill>
                <a:srgbClr val="3C4858"/>
              </a:solidFill>
              <a:latin typeface="+mj-lt"/>
              <a:ea typeface="Open Sans"/>
              <a:cs typeface="Open Sans"/>
              <a:sym typeface="Open Sans"/>
            </a:endParaRPr>
          </a:p>
          <a:p>
            <a:endParaRPr lang="en-US" sz="1400" dirty="0">
              <a:solidFill>
                <a:srgbClr val="3C4858"/>
              </a:solidFill>
              <a:latin typeface="Roboto Light" panose="02000000000000000000" pitchFamily="2" charset="0"/>
              <a:ea typeface="Roboto Light" panose="02000000000000000000" pitchFamily="2" charset="0"/>
              <a:cs typeface="Open Sans"/>
              <a:sym typeface="Open Sans"/>
            </a:endParaRPr>
          </a:p>
          <a:p>
            <a:pPr>
              <a:spcAft>
                <a:spcPts val="1200"/>
              </a:spcAft>
            </a:pPr>
            <a:r>
              <a:rPr lang="en-US" sz="1200" dirty="0">
                <a:solidFill>
                  <a:schemeClr val="bg2">
                    <a:lumMod val="50000"/>
                  </a:schemeClr>
                </a:solidFill>
                <a:ea typeface="Roboto Light" panose="02000000000000000000" pitchFamily="2" charset="0"/>
                <a:cs typeface="Open Sans"/>
                <a:sym typeface="Open Sans"/>
              </a:rPr>
              <a:t>I am a Data Scientist with two years of experience at Telkom Indonesia and hold a Master’s degree in Data Science from the University of Technology Sydney. My core skills include data mining, machine learning, and predictive modeling. I excel at creating end-to-end analytics solutions that turn raw data into valuable insights.</a:t>
            </a:r>
          </a:p>
        </p:txBody>
      </p:sp>
      <p:sp>
        <p:nvSpPr>
          <p:cNvPr id="2" name="Title 1">
            <a:extLst>
              <a:ext uri="{FF2B5EF4-FFF2-40B4-BE49-F238E27FC236}">
                <a16:creationId xmlns:a16="http://schemas.microsoft.com/office/drawing/2014/main" id="{DA537564-1D01-9644-5EED-355237DAC9D5}"/>
              </a:ext>
            </a:extLst>
          </p:cNvPr>
          <p:cNvSpPr>
            <a:spLocks noGrp="1"/>
          </p:cNvSpPr>
          <p:nvPr>
            <p:ph type="title"/>
          </p:nvPr>
        </p:nvSpPr>
        <p:spPr>
          <a:xfrm>
            <a:off x="1369777" y="766537"/>
            <a:ext cx="1986449" cy="1371314"/>
          </a:xfrm>
        </p:spPr>
        <p:txBody>
          <a:bodyPr anchor="t"/>
          <a:lstStyle/>
          <a:p>
            <a:pPr algn="l"/>
            <a:r>
              <a:rPr lang="en-US" dirty="0">
                <a:solidFill>
                  <a:schemeClr val="bg1"/>
                </a:solidFill>
              </a:rPr>
              <a:t>Speaker</a:t>
            </a:r>
          </a:p>
        </p:txBody>
      </p:sp>
      <p:sp>
        <p:nvSpPr>
          <p:cNvPr id="3" name="Slide Number Placeholder 2">
            <a:extLst>
              <a:ext uri="{FF2B5EF4-FFF2-40B4-BE49-F238E27FC236}">
                <a16:creationId xmlns:a16="http://schemas.microsoft.com/office/drawing/2014/main" id="{6934D064-CF44-C35D-A954-59C3AA532E27}"/>
              </a:ext>
            </a:extLst>
          </p:cNvPr>
          <p:cNvSpPr>
            <a:spLocks noGrp="1"/>
          </p:cNvSpPr>
          <p:nvPr>
            <p:ph type="sldNum" sz="quarter" idx="12"/>
          </p:nvPr>
        </p:nvSpPr>
        <p:spPr/>
        <p:txBody>
          <a:bodyPr/>
          <a:lstStyle/>
          <a:p>
            <a:fld id="{24361AB7-C727-40E5-81F9-35A88F275F1A}" type="slidenum">
              <a:rPr lang="en-US" smtClean="0"/>
              <a:t>3</a:t>
            </a:fld>
            <a:endParaRPr lang="en-US"/>
          </a:p>
        </p:txBody>
      </p:sp>
      <p:pic>
        <p:nvPicPr>
          <p:cNvPr id="9" name="Picture 8" descr="A person in a suit and tie&#10;&#10;AI-generated content may be incorrect.">
            <a:extLst>
              <a:ext uri="{FF2B5EF4-FFF2-40B4-BE49-F238E27FC236}">
                <a16:creationId xmlns:a16="http://schemas.microsoft.com/office/drawing/2014/main" id="{19C31B53-C176-06C2-9F5D-E4054A423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3" y="2081017"/>
            <a:ext cx="2963838" cy="2963838"/>
          </a:xfrm>
          <a:prstGeom prst="ellipse">
            <a:avLst/>
          </a:prstGeom>
          <a:ln w="76200">
            <a:solidFill>
              <a:schemeClr val="bg1"/>
            </a:solidFill>
          </a:ln>
        </p:spPr>
      </p:pic>
      <p:sp>
        <p:nvSpPr>
          <p:cNvPr id="11" name="TextBox 10">
            <a:extLst>
              <a:ext uri="{FF2B5EF4-FFF2-40B4-BE49-F238E27FC236}">
                <a16:creationId xmlns:a16="http://schemas.microsoft.com/office/drawing/2014/main" id="{37BAC0A6-CA13-F0BA-C5ED-C85D1C1DC3D2}"/>
              </a:ext>
            </a:extLst>
          </p:cNvPr>
          <p:cNvSpPr txBox="1"/>
          <p:nvPr/>
        </p:nvSpPr>
        <p:spPr>
          <a:xfrm>
            <a:off x="97092" y="6091463"/>
            <a:ext cx="6042261" cy="702308"/>
          </a:xfrm>
          <a:prstGeom prst="rect">
            <a:avLst/>
          </a:prstGeom>
          <a:noFill/>
        </p:spPr>
        <p:txBody>
          <a:bodyPr wrap="square" rtlCol="0">
            <a:spAutoFit/>
          </a:bodyPr>
          <a:lstStyle/>
          <a:p>
            <a:pPr>
              <a:lnSpc>
                <a:spcPct val="150000"/>
              </a:lnSpc>
            </a:pPr>
            <a:r>
              <a:rPr lang="en-US" altLang="ko-KR" sz="1400" dirty="0">
                <a:solidFill>
                  <a:schemeClr val="bg1"/>
                </a:solidFill>
              </a:rPr>
              <a:t>www.sqnsportfolio.com    </a:t>
            </a:r>
          </a:p>
          <a:p>
            <a:pPr>
              <a:lnSpc>
                <a:spcPct val="150000"/>
              </a:lnSpc>
            </a:pPr>
            <a:r>
              <a:rPr lang="en-US" altLang="ko-KR" sz="1400" dirty="0">
                <a:solidFill>
                  <a:schemeClr val="bg1"/>
                </a:solidFill>
              </a:rPr>
              <a:t>syachrulqolbinursepti@gmail.com</a:t>
            </a:r>
            <a:endParaRPr lang="pt-BR" altLang="ko-KR" sz="1400" dirty="0">
              <a:solidFill>
                <a:schemeClr val="bg1"/>
              </a:solidFill>
            </a:endParaRPr>
          </a:p>
        </p:txBody>
      </p:sp>
    </p:spTree>
    <p:extLst>
      <p:ext uri="{BB962C8B-B14F-4D97-AF65-F5344CB8AC3E}">
        <p14:creationId xmlns:p14="http://schemas.microsoft.com/office/powerpoint/2010/main" val="2020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C2778-CB57-ECBC-4598-74784B965F87}"/>
              </a:ext>
            </a:extLst>
          </p:cNvPr>
          <p:cNvSpPr/>
          <p:nvPr/>
        </p:nvSpPr>
        <p:spPr>
          <a:xfrm>
            <a:off x="989898" y="3762533"/>
            <a:ext cx="3054927" cy="2500903"/>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B73EDF9-59F2-7630-84F6-28AD83EC93C0}"/>
              </a:ext>
            </a:extLst>
          </p:cNvPr>
          <p:cNvSpPr/>
          <p:nvPr/>
        </p:nvSpPr>
        <p:spPr>
          <a:xfrm>
            <a:off x="4568536" y="3762533"/>
            <a:ext cx="3054927" cy="2500903"/>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E4A5FD-C17E-60C5-F1DC-ACE30E3B5338}"/>
              </a:ext>
            </a:extLst>
          </p:cNvPr>
          <p:cNvSpPr/>
          <p:nvPr/>
        </p:nvSpPr>
        <p:spPr>
          <a:xfrm>
            <a:off x="8147174" y="3762533"/>
            <a:ext cx="3054927" cy="2500903"/>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E142D2F-29D4-02F1-F6B9-94FE4EB83C31}"/>
              </a:ext>
            </a:extLst>
          </p:cNvPr>
          <p:cNvSpPr txBox="1">
            <a:spLocks/>
          </p:cNvSpPr>
          <p:nvPr/>
        </p:nvSpPr>
        <p:spPr>
          <a:xfrm>
            <a:off x="1996661" y="4192082"/>
            <a:ext cx="1041400" cy="765175"/>
          </a:xfrm>
          <a:prstGeom prst="rect">
            <a:avLst/>
          </a:prstGeom>
          <a:noFill/>
        </p:spPr>
        <p:txBody>
          <a:bodyPr/>
          <a:lstStyle>
            <a:lvl1pPr algn="l" defTabSz="914400" rtl="0" eaLnBrk="1" latinLnBrk="0" hangingPunct="1">
              <a:lnSpc>
                <a:spcPct val="90000"/>
              </a:lnSpc>
              <a:spcBef>
                <a:spcPct val="0"/>
              </a:spcBef>
              <a:buNone/>
              <a:defRPr sz="3200" b="1" kern="1200">
                <a:solidFill>
                  <a:schemeClr val="accent5"/>
                </a:solidFill>
                <a:latin typeface="+mj-lt"/>
                <a:ea typeface="Roboto Black" panose="02000000000000000000" pitchFamily="2" charset="0"/>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3"/>
                </a:solidFill>
                <a:effectLst/>
                <a:uLnTx/>
                <a:uFillTx/>
                <a:latin typeface="Abel" panose="020F0502020204030204" pitchFamily="2" charset="0"/>
              </a:rPr>
              <a:t>▲</a:t>
            </a:r>
            <a:endParaRPr kumimoji="0" lang="en-US" sz="4000" b="1" i="0" u="none" strike="noStrike" kern="1200" cap="none" spc="0" normalizeH="0" baseline="0" noProof="0" dirty="0">
              <a:ln>
                <a:noFill/>
              </a:ln>
              <a:solidFill>
                <a:schemeClr val="accent3"/>
              </a:solidFill>
              <a:effectLst/>
              <a:uLnTx/>
              <a:uFillTx/>
              <a:ea typeface="Roboto Black" panose="02000000000000000000" pitchFamily="2" charset="0"/>
              <a:cs typeface="+mj-cs"/>
            </a:endParaRPr>
          </a:p>
        </p:txBody>
      </p:sp>
      <p:sp>
        <p:nvSpPr>
          <p:cNvPr id="9" name="TextBox 8">
            <a:extLst>
              <a:ext uri="{FF2B5EF4-FFF2-40B4-BE49-F238E27FC236}">
                <a16:creationId xmlns:a16="http://schemas.microsoft.com/office/drawing/2014/main" id="{EE18F915-BC6F-3066-177F-C2FCE3DF9E1A}"/>
              </a:ext>
            </a:extLst>
          </p:cNvPr>
          <p:cNvSpPr txBox="1"/>
          <p:nvPr/>
        </p:nvSpPr>
        <p:spPr>
          <a:xfrm>
            <a:off x="1415054" y="4988430"/>
            <a:ext cx="2204614"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latin typeface="+mj-lt"/>
                <a:ea typeface="+mn-ea"/>
                <a:cs typeface="+mn-cs"/>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2">
                  <a:lumMod val="50000"/>
                </a:schemeClr>
              </a:solidFill>
              <a:effectLst/>
              <a:uLnTx/>
              <a:uFillTx/>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lumMod val="50000"/>
                  </a:schemeClr>
                </a:solidFill>
                <a:effectLst/>
                <a:uLnTx/>
                <a:uFillTx/>
                <a:ea typeface="+mn-ea"/>
                <a:cs typeface="+mn-cs"/>
              </a:rPr>
              <a:t>Master data science concepts like data collection, analysis, and automation.</a:t>
            </a:r>
          </a:p>
        </p:txBody>
      </p:sp>
      <p:sp>
        <p:nvSpPr>
          <p:cNvPr id="15" name="Title 1">
            <a:extLst>
              <a:ext uri="{FF2B5EF4-FFF2-40B4-BE49-F238E27FC236}">
                <a16:creationId xmlns:a16="http://schemas.microsoft.com/office/drawing/2014/main" id="{1E27DF5F-7A8A-777C-64A7-B976FECC4705}"/>
              </a:ext>
            </a:extLst>
          </p:cNvPr>
          <p:cNvSpPr txBox="1">
            <a:spLocks/>
          </p:cNvSpPr>
          <p:nvPr/>
        </p:nvSpPr>
        <p:spPr>
          <a:xfrm>
            <a:off x="5575299" y="4192082"/>
            <a:ext cx="1041400" cy="765175"/>
          </a:xfrm>
          <a:prstGeom prst="rect">
            <a:avLst/>
          </a:prstGeom>
          <a:noFill/>
        </p:spPr>
        <p:txBody>
          <a:bodyPr/>
          <a:lstStyle>
            <a:lvl1pPr algn="l" defTabSz="914400" rtl="0" eaLnBrk="1" latinLnBrk="0" hangingPunct="1">
              <a:lnSpc>
                <a:spcPct val="90000"/>
              </a:lnSpc>
              <a:spcBef>
                <a:spcPct val="0"/>
              </a:spcBef>
              <a:buNone/>
              <a:defRPr sz="3200" b="1" kern="1200">
                <a:solidFill>
                  <a:schemeClr val="accent5"/>
                </a:solidFill>
                <a:latin typeface="+mj-lt"/>
                <a:ea typeface="Roboto Black" panose="02000000000000000000" pitchFamily="2" charset="0"/>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3"/>
                </a:solidFill>
                <a:effectLst/>
                <a:uLnTx/>
                <a:uFillTx/>
                <a:latin typeface="Abel" panose="020F0502020204030204" pitchFamily="2" charset="0"/>
              </a:rPr>
              <a:t>▲</a:t>
            </a:r>
            <a:endParaRPr kumimoji="0" lang="en-US" sz="4000" b="1" i="0" u="none" strike="noStrike" kern="1200" cap="none" spc="0" normalizeH="0" baseline="0" noProof="0" dirty="0">
              <a:ln>
                <a:noFill/>
              </a:ln>
              <a:solidFill>
                <a:schemeClr val="accent3"/>
              </a:solidFill>
              <a:effectLst/>
              <a:uLnTx/>
              <a:uFillTx/>
              <a:ea typeface="Roboto Black" panose="02000000000000000000" pitchFamily="2" charset="0"/>
              <a:cs typeface="+mj-cs"/>
            </a:endParaRPr>
          </a:p>
        </p:txBody>
      </p:sp>
      <p:sp>
        <p:nvSpPr>
          <p:cNvPr id="19" name="Title 1">
            <a:extLst>
              <a:ext uri="{FF2B5EF4-FFF2-40B4-BE49-F238E27FC236}">
                <a16:creationId xmlns:a16="http://schemas.microsoft.com/office/drawing/2014/main" id="{4D2A5535-6928-A75C-114C-80B5BFEEF815}"/>
              </a:ext>
            </a:extLst>
          </p:cNvPr>
          <p:cNvSpPr txBox="1">
            <a:spLocks/>
          </p:cNvSpPr>
          <p:nvPr/>
        </p:nvSpPr>
        <p:spPr>
          <a:xfrm>
            <a:off x="9001653" y="4223255"/>
            <a:ext cx="1345968" cy="765175"/>
          </a:xfrm>
          <a:prstGeom prst="rect">
            <a:avLst/>
          </a:prstGeom>
          <a:noFill/>
        </p:spPr>
        <p:txBody>
          <a:bodyPr/>
          <a:lstStyle>
            <a:lvl1pPr algn="l" defTabSz="914400" rtl="0" eaLnBrk="1" latinLnBrk="0" hangingPunct="1">
              <a:lnSpc>
                <a:spcPct val="90000"/>
              </a:lnSpc>
              <a:spcBef>
                <a:spcPct val="0"/>
              </a:spcBef>
              <a:buNone/>
              <a:defRPr sz="3200" b="1" kern="1200">
                <a:solidFill>
                  <a:schemeClr val="accent5"/>
                </a:solidFill>
                <a:latin typeface="+mj-lt"/>
                <a:ea typeface="Roboto Black" panose="02000000000000000000" pitchFamily="2" charset="0"/>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3"/>
                </a:solidFill>
                <a:effectLst/>
                <a:uLnTx/>
                <a:uFillTx/>
                <a:latin typeface="Abel" panose="020F0502020204030204" pitchFamily="2" charset="0"/>
              </a:rPr>
              <a:t>▲</a:t>
            </a:r>
            <a:endParaRPr kumimoji="0" lang="en-US" sz="4000" b="1" i="0" u="none" strike="noStrike" kern="1200" cap="none" spc="0" normalizeH="0" baseline="0" noProof="0" dirty="0">
              <a:ln>
                <a:noFill/>
              </a:ln>
              <a:solidFill>
                <a:schemeClr val="accent3"/>
              </a:solidFill>
              <a:effectLst/>
              <a:uLnTx/>
              <a:uFillTx/>
              <a:ea typeface="Roboto Black" panose="02000000000000000000" pitchFamily="2" charset="0"/>
              <a:cs typeface="+mj-cs"/>
            </a:endParaRPr>
          </a:p>
        </p:txBody>
      </p:sp>
      <p:sp>
        <p:nvSpPr>
          <p:cNvPr id="3" name="Title 2">
            <a:extLst>
              <a:ext uri="{FF2B5EF4-FFF2-40B4-BE49-F238E27FC236}">
                <a16:creationId xmlns:a16="http://schemas.microsoft.com/office/drawing/2014/main" id="{8F123019-9197-4D94-B074-704EC3A24858}"/>
              </a:ext>
            </a:extLst>
          </p:cNvPr>
          <p:cNvSpPr>
            <a:spLocks noGrp="1"/>
          </p:cNvSpPr>
          <p:nvPr>
            <p:ph type="title"/>
          </p:nvPr>
        </p:nvSpPr>
        <p:spPr>
          <a:xfrm>
            <a:off x="1136215" y="1239781"/>
            <a:ext cx="2762292" cy="689124"/>
          </a:xfrm>
        </p:spPr>
        <p:txBody>
          <a:bodyPr/>
          <a:lstStyle/>
          <a:p>
            <a:pPr algn="ctr"/>
            <a:r>
              <a:rPr lang="en-US" sz="2800" dirty="0">
                <a:solidFill>
                  <a:schemeClr val="tx2"/>
                </a:solidFill>
              </a:rPr>
              <a:t>About Project</a:t>
            </a:r>
          </a:p>
        </p:txBody>
      </p:sp>
      <p:sp>
        <p:nvSpPr>
          <p:cNvPr id="26" name="Content Placeholder 2">
            <a:extLst>
              <a:ext uri="{FF2B5EF4-FFF2-40B4-BE49-F238E27FC236}">
                <a16:creationId xmlns:a16="http://schemas.microsoft.com/office/drawing/2014/main" id="{70129657-3A3E-442D-AF38-64DD0EAA36F7}"/>
              </a:ext>
            </a:extLst>
          </p:cNvPr>
          <p:cNvSpPr txBox="1">
            <a:spLocks/>
          </p:cNvSpPr>
          <p:nvPr/>
        </p:nvSpPr>
        <p:spPr>
          <a:xfrm>
            <a:off x="4568535" y="1239780"/>
            <a:ext cx="6633565" cy="2090527"/>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600"/>
              </a:spcBef>
              <a:spcAft>
                <a:spcPts val="600"/>
              </a:spcAft>
              <a:buFont typeface="Arial" panose="020B0604020202020204" pitchFamily="34" charset="0"/>
              <a:buNone/>
            </a:pPr>
            <a:r>
              <a:rPr lang="en-US" sz="1800" dirty="0"/>
              <a:t>This project provides students with hands-on experience in building an end-to-end Stock Analytics Dashboard, covering data collection, analysis, automation and visualization. It is designed to bridge the gap between theoretical knowledge and practical skills, allowing students to apply data science techniques to a real-world scenario.</a:t>
            </a:r>
            <a:endParaRPr lang="en-US" dirty="0">
              <a:solidFill>
                <a:schemeClr val="tx2"/>
              </a:solidFill>
              <a:ea typeface="Roboto Light" panose="02000000000000000000" pitchFamily="2" charset="0"/>
            </a:endParaRPr>
          </a:p>
        </p:txBody>
      </p:sp>
      <p:sp>
        <p:nvSpPr>
          <p:cNvPr id="2" name="Slide Number Placeholder 1">
            <a:extLst>
              <a:ext uri="{FF2B5EF4-FFF2-40B4-BE49-F238E27FC236}">
                <a16:creationId xmlns:a16="http://schemas.microsoft.com/office/drawing/2014/main" id="{33DB6D5E-83BB-691A-1E94-0D489C68DD8F}"/>
              </a:ext>
            </a:extLst>
          </p:cNvPr>
          <p:cNvSpPr>
            <a:spLocks noGrp="1"/>
          </p:cNvSpPr>
          <p:nvPr>
            <p:ph type="sldNum" sz="quarter" idx="12"/>
          </p:nvPr>
        </p:nvSpPr>
        <p:spPr/>
        <p:txBody>
          <a:bodyPr/>
          <a:lstStyle/>
          <a:p>
            <a:fld id="{24361AB7-C727-40E5-81F9-35A88F275F1A}" type="slidenum">
              <a:rPr lang="en-US" smtClean="0"/>
              <a:t>4</a:t>
            </a:fld>
            <a:endParaRPr lang="en-US"/>
          </a:p>
        </p:txBody>
      </p:sp>
      <p:sp>
        <p:nvSpPr>
          <p:cNvPr id="21" name="TextBox 20">
            <a:extLst>
              <a:ext uri="{FF2B5EF4-FFF2-40B4-BE49-F238E27FC236}">
                <a16:creationId xmlns:a16="http://schemas.microsoft.com/office/drawing/2014/main" id="{1F635426-DE29-C11A-CCC4-DE0118D4724E}"/>
              </a:ext>
            </a:extLst>
          </p:cNvPr>
          <p:cNvSpPr txBox="1"/>
          <p:nvPr/>
        </p:nvSpPr>
        <p:spPr>
          <a:xfrm>
            <a:off x="4993692" y="4988430"/>
            <a:ext cx="2204614"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latin typeface="+mj-lt"/>
                <a:ea typeface="+mn-ea"/>
                <a:cs typeface="+mn-cs"/>
              </a:rPr>
              <a:t>Practical Experience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2">
                  <a:lumMod val="50000"/>
                </a:schemeClr>
              </a:solidFill>
              <a:effectLst/>
              <a:uLnTx/>
              <a:uFillTx/>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lumMod val="50000"/>
                  </a:schemeClr>
                </a:solidFill>
                <a:effectLst/>
                <a:uLnTx/>
                <a:uFillTx/>
                <a:ea typeface="+mn-ea"/>
                <a:cs typeface="+mn-cs"/>
              </a:rPr>
              <a:t>Gain hands-on skills with real stock data, from analysis to visualization.</a:t>
            </a:r>
          </a:p>
        </p:txBody>
      </p:sp>
      <p:sp>
        <p:nvSpPr>
          <p:cNvPr id="22" name="TextBox 21">
            <a:extLst>
              <a:ext uri="{FF2B5EF4-FFF2-40B4-BE49-F238E27FC236}">
                <a16:creationId xmlns:a16="http://schemas.microsoft.com/office/drawing/2014/main" id="{D0EA7BDC-9940-E638-83FC-21E2CC15A333}"/>
              </a:ext>
            </a:extLst>
          </p:cNvPr>
          <p:cNvSpPr txBox="1"/>
          <p:nvPr/>
        </p:nvSpPr>
        <p:spPr>
          <a:xfrm>
            <a:off x="8572330" y="4988430"/>
            <a:ext cx="2204614"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ysClr val="windowText" lastClr="000000"/>
                </a:solidFill>
                <a:effectLst/>
                <a:uLnTx/>
                <a:uFillTx/>
                <a:latin typeface="+mj-lt"/>
                <a:ea typeface="+mn-ea"/>
                <a:cs typeface="+mn-cs"/>
              </a:rPr>
              <a:t>Portfolio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Text" lastClr="000000"/>
              </a:solidFill>
              <a:effectLst/>
              <a:uLnTx/>
              <a:uFillTx/>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ysClr val="windowText" lastClr="000000"/>
                </a:solidFill>
                <a:effectLst/>
                <a:uLnTx/>
                <a:uFillTx/>
                <a:ea typeface="+mn-ea"/>
                <a:cs typeface="+mn-cs"/>
              </a:rPr>
              <a:t>Build a complete stock analytics dashboard to showcase in your portfolio.</a:t>
            </a:r>
          </a:p>
        </p:txBody>
      </p:sp>
    </p:spTree>
    <p:extLst>
      <p:ext uri="{BB962C8B-B14F-4D97-AF65-F5344CB8AC3E}">
        <p14:creationId xmlns:p14="http://schemas.microsoft.com/office/powerpoint/2010/main" val="37783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6F05607-3593-E257-FDA3-EA1A9455ED3A}"/>
              </a:ext>
            </a:extLst>
          </p:cNvPr>
          <p:cNvSpPr txBox="1">
            <a:spLocks/>
          </p:cNvSpPr>
          <p:nvPr/>
        </p:nvSpPr>
        <p:spPr>
          <a:xfrm>
            <a:off x="2030901" y="1087396"/>
            <a:ext cx="8130198" cy="60632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200" dirty="0"/>
              <a:t>This flowchart illustrates the typical workflow of an automated stock analytics dashboard using the latest technologies</a:t>
            </a:r>
            <a:endParaRPr lang="en-US" sz="1400" dirty="0">
              <a:solidFill>
                <a:schemeClr val="tx2"/>
              </a:solidFill>
              <a:ea typeface="Roboto Light" panose="02000000000000000000" pitchFamily="2" charset="0"/>
            </a:endParaRPr>
          </a:p>
        </p:txBody>
      </p:sp>
      <p:sp>
        <p:nvSpPr>
          <p:cNvPr id="7" name="Title 6">
            <a:extLst>
              <a:ext uri="{FF2B5EF4-FFF2-40B4-BE49-F238E27FC236}">
                <a16:creationId xmlns:a16="http://schemas.microsoft.com/office/drawing/2014/main" id="{84E9CDA2-9600-4F55-A927-2C4269D5BC43}"/>
              </a:ext>
            </a:extLst>
          </p:cNvPr>
          <p:cNvSpPr>
            <a:spLocks noGrp="1"/>
          </p:cNvSpPr>
          <p:nvPr>
            <p:ph type="title"/>
          </p:nvPr>
        </p:nvSpPr>
        <p:spPr/>
        <p:txBody>
          <a:bodyPr/>
          <a:lstStyle/>
          <a:p>
            <a:pPr algn="ctr"/>
            <a:r>
              <a:rPr lang="en-US"/>
              <a:t>Project Overview</a:t>
            </a:r>
            <a:endParaRPr lang="en-US" dirty="0"/>
          </a:p>
        </p:txBody>
      </p:sp>
      <p:sp>
        <p:nvSpPr>
          <p:cNvPr id="9" name="Slide Number Placeholder 8">
            <a:extLst>
              <a:ext uri="{FF2B5EF4-FFF2-40B4-BE49-F238E27FC236}">
                <a16:creationId xmlns:a16="http://schemas.microsoft.com/office/drawing/2014/main" id="{932DDCE9-7636-2FD6-8BCC-F13183642685}"/>
              </a:ext>
            </a:extLst>
          </p:cNvPr>
          <p:cNvSpPr>
            <a:spLocks noGrp="1"/>
          </p:cNvSpPr>
          <p:nvPr>
            <p:ph type="sldNum" sz="quarter" idx="12"/>
          </p:nvPr>
        </p:nvSpPr>
        <p:spPr/>
        <p:txBody>
          <a:bodyPr/>
          <a:lstStyle/>
          <a:p>
            <a:fld id="{24361AB7-C727-40E5-81F9-35A88F275F1A}" type="slidenum">
              <a:rPr lang="en-US" smtClean="0"/>
              <a:t>5</a:t>
            </a:fld>
            <a:endParaRPr lang="en-US"/>
          </a:p>
        </p:txBody>
      </p:sp>
      <p:pic>
        <p:nvPicPr>
          <p:cNvPr id="23" name="Picture 22">
            <a:extLst>
              <a:ext uri="{FF2B5EF4-FFF2-40B4-BE49-F238E27FC236}">
                <a16:creationId xmlns:a16="http://schemas.microsoft.com/office/drawing/2014/main" id="{C3B61529-EA7F-B9FF-68F6-3FAAFB5D4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7" y="1590039"/>
            <a:ext cx="6600106" cy="3677921"/>
          </a:xfrm>
          <a:prstGeom prst="rect">
            <a:avLst/>
          </a:prstGeom>
        </p:spPr>
      </p:pic>
      <p:sp>
        <p:nvSpPr>
          <p:cNvPr id="24" name="Content Placeholder 2">
            <a:extLst>
              <a:ext uri="{FF2B5EF4-FFF2-40B4-BE49-F238E27FC236}">
                <a16:creationId xmlns:a16="http://schemas.microsoft.com/office/drawing/2014/main" id="{F1E81CAC-1DA7-B6F8-8610-44AAD00616AB}"/>
              </a:ext>
            </a:extLst>
          </p:cNvPr>
          <p:cNvSpPr txBox="1">
            <a:spLocks/>
          </p:cNvSpPr>
          <p:nvPr/>
        </p:nvSpPr>
        <p:spPr>
          <a:xfrm>
            <a:off x="2020907" y="5566320"/>
            <a:ext cx="8130198" cy="60632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100" dirty="0"/>
              <a:t>To keep things simple and cost-effective, we will continue using </a:t>
            </a:r>
            <a:r>
              <a:rPr lang="en-US" sz="1100" b="1" dirty="0"/>
              <a:t>Yahoo Finance API</a:t>
            </a:r>
            <a:r>
              <a:rPr lang="en-US" sz="1100" dirty="0"/>
              <a:t>, but we will replace Apache Airflow with </a:t>
            </a:r>
            <a:r>
              <a:rPr lang="en-US" sz="1100" b="1" dirty="0"/>
              <a:t>GitHub Actions</a:t>
            </a:r>
            <a:r>
              <a:rPr lang="en-US" sz="1100" dirty="0"/>
              <a:t> for automation, switch PostgreSQL to </a:t>
            </a:r>
            <a:r>
              <a:rPr lang="en-US" sz="1100" b="1" dirty="0"/>
              <a:t>Google Sheets</a:t>
            </a:r>
            <a:r>
              <a:rPr lang="en-US" sz="1100" dirty="0"/>
              <a:t> for data storage, and deliver the final product through a </a:t>
            </a:r>
            <a:r>
              <a:rPr lang="en-US" sz="1100" b="1" dirty="0"/>
              <a:t>Tableau</a:t>
            </a:r>
            <a:r>
              <a:rPr lang="en-US" sz="1100" dirty="0"/>
              <a:t> dashboard.</a:t>
            </a:r>
            <a:endParaRPr lang="en-US" sz="1400" dirty="0">
              <a:solidFill>
                <a:schemeClr val="tx2"/>
              </a:solidFill>
              <a:ea typeface="Roboto Light" panose="02000000000000000000" pitchFamily="2" charset="0"/>
            </a:endParaRPr>
          </a:p>
        </p:txBody>
      </p:sp>
    </p:spTree>
    <p:extLst>
      <p:ext uri="{BB962C8B-B14F-4D97-AF65-F5344CB8AC3E}">
        <p14:creationId xmlns:p14="http://schemas.microsoft.com/office/powerpoint/2010/main" val="82681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5A1AB-5BE6-5D19-2204-6BBDE3A6C8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9784916-ACB1-621E-AE04-934003596925}"/>
              </a:ext>
            </a:extLst>
          </p:cNvPr>
          <p:cNvSpPr/>
          <p:nvPr/>
        </p:nvSpPr>
        <p:spPr>
          <a:xfrm>
            <a:off x="838200" y="2254827"/>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0F62E6-12D7-B54E-0C58-A4618C1CA98C}"/>
              </a:ext>
            </a:extLst>
          </p:cNvPr>
          <p:cNvSpPr/>
          <p:nvPr/>
        </p:nvSpPr>
        <p:spPr>
          <a:xfrm>
            <a:off x="1837698" y="2592948"/>
            <a:ext cx="4060875" cy="1451679"/>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a:latin typeface="+mj-lt"/>
                <a:ea typeface="Roboto Medium" panose="02000000000000000000" pitchFamily="2" charset="0"/>
                <a:cs typeface="Poppins" pitchFamily="2" charset="77"/>
              </a:rPr>
              <a:t>Fetching Stock Price from Yahoo Finance API</a:t>
            </a:r>
          </a:p>
          <a:p>
            <a:pPr>
              <a:spcAft>
                <a:spcPts val="1000"/>
              </a:spcAft>
            </a:pPr>
            <a:r>
              <a:rPr lang="en-US" sz="1200" dirty="0">
                <a:solidFill>
                  <a:schemeClr val="tx2"/>
                </a:solidFill>
                <a:ea typeface="Roboto Light" panose="02000000000000000000" pitchFamily="2" charset="0"/>
              </a:rPr>
              <a:t>We automate stock price retrieval using the Yahoo Finance API, ensuring accurate and up-to-date data for analysis and forecasting. This allows for continuous monitoring of stock performance.</a:t>
            </a:r>
            <a:endParaRPr lang="en-US" sz="1400" dirty="0">
              <a:solidFill>
                <a:schemeClr val="tx2"/>
              </a:solidFill>
              <a:ea typeface="Roboto Light" panose="02000000000000000000" pitchFamily="2" charset="0"/>
            </a:endParaRPr>
          </a:p>
        </p:txBody>
      </p:sp>
      <p:sp>
        <p:nvSpPr>
          <p:cNvPr id="7" name="Title 6">
            <a:extLst>
              <a:ext uri="{FF2B5EF4-FFF2-40B4-BE49-F238E27FC236}">
                <a16:creationId xmlns:a16="http://schemas.microsoft.com/office/drawing/2014/main" id="{EEE9A8C6-79E2-319F-A34E-98CFD32F515D}"/>
              </a:ext>
            </a:extLst>
          </p:cNvPr>
          <p:cNvSpPr>
            <a:spLocks noGrp="1"/>
          </p:cNvSpPr>
          <p:nvPr>
            <p:ph type="title"/>
          </p:nvPr>
        </p:nvSpPr>
        <p:spPr/>
        <p:txBody>
          <a:bodyPr/>
          <a:lstStyle/>
          <a:p>
            <a:pPr algn="ctr"/>
            <a:r>
              <a:rPr lang="en-US" dirty="0"/>
              <a:t>What We Do on Stock Analysis (1</a:t>
            </a:r>
            <a:r>
              <a:rPr lang="en-US" baseline="30000" dirty="0"/>
              <a:t>st</a:t>
            </a:r>
            <a:r>
              <a:rPr lang="en-US" dirty="0"/>
              <a:t> Part)</a:t>
            </a:r>
          </a:p>
        </p:txBody>
      </p:sp>
      <p:sp>
        <p:nvSpPr>
          <p:cNvPr id="15" name="Rectangle 14">
            <a:extLst>
              <a:ext uri="{FF2B5EF4-FFF2-40B4-BE49-F238E27FC236}">
                <a16:creationId xmlns:a16="http://schemas.microsoft.com/office/drawing/2014/main" id="{352E5F1D-3972-D501-2ACF-8A7B1DFC69E1}"/>
              </a:ext>
            </a:extLst>
          </p:cNvPr>
          <p:cNvSpPr/>
          <p:nvPr/>
        </p:nvSpPr>
        <p:spPr>
          <a:xfrm>
            <a:off x="838199" y="4310448"/>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9102BAA-A711-C243-ED61-B535799D6508}"/>
              </a:ext>
            </a:extLst>
          </p:cNvPr>
          <p:cNvSpPr/>
          <p:nvPr/>
        </p:nvSpPr>
        <p:spPr>
          <a:xfrm>
            <a:off x="1837697" y="4648569"/>
            <a:ext cx="4060875" cy="1512850"/>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err="1">
                <a:latin typeface="+mj-lt"/>
                <a:ea typeface="Roboto Medium" panose="02000000000000000000" pitchFamily="2" charset="0"/>
                <a:cs typeface="Poppins" pitchFamily="2" charset="77"/>
              </a:rPr>
              <a:t>Analysing</a:t>
            </a:r>
            <a:r>
              <a:rPr lang="en-US" sz="1600" b="1" dirty="0">
                <a:latin typeface="+mj-lt"/>
                <a:ea typeface="Roboto Medium" panose="02000000000000000000" pitchFamily="2" charset="0"/>
                <a:cs typeface="Poppins" pitchFamily="2" charset="77"/>
              </a:rPr>
              <a:t> and Forecasting using Polynomial Regression</a:t>
            </a:r>
          </a:p>
          <a:p>
            <a:pPr>
              <a:lnSpc>
                <a:spcPct val="110000"/>
              </a:lnSpc>
              <a:spcAft>
                <a:spcPts val="1000"/>
              </a:spcAft>
            </a:pPr>
            <a:r>
              <a:rPr lang="en-US" sz="1200" dirty="0">
                <a:solidFill>
                  <a:schemeClr val="tx2"/>
                </a:solidFill>
                <a:ea typeface="Roboto Light" panose="02000000000000000000" pitchFamily="2" charset="0"/>
              </a:rPr>
              <a:t>We use polynomial regression to analyze stock price trends and forecast future prices, providing insights into market movements and helping make informed investment decisions.</a:t>
            </a:r>
            <a:endParaRPr lang="en-US" sz="1400" dirty="0">
              <a:solidFill>
                <a:schemeClr val="tx2"/>
              </a:solidFill>
              <a:ea typeface="Roboto Light" panose="02000000000000000000" pitchFamily="2" charset="0"/>
            </a:endParaRPr>
          </a:p>
        </p:txBody>
      </p:sp>
      <p:sp>
        <p:nvSpPr>
          <p:cNvPr id="18" name="Rectangle 17">
            <a:extLst>
              <a:ext uri="{FF2B5EF4-FFF2-40B4-BE49-F238E27FC236}">
                <a16:creationId xmlns:a16="http://schemas.microsoft.com/office/drawing/2014/main" id="{F372466A-7302-D939-A66B-AEF4EC994F97}"/>
              </a:ext>
            </a:extLst>
          </p:cNvPr>
          <p:cNvSpPr/>
          <p:nvPr/>
        </p:nvSpPr>
        <p:spPr>
          <a:xfrm>
            <a:off x="6558636" y="2254827"/>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78A8390-A4BF-BABB-0DA9-66086A25EE64}"/>
              </a:ext>
            </a:extLst>
          </p:cNvPr>
          <p:cNvSpPr/>
          <p:nvPr/>
        </p:nvSpPr>
        <p:spPr>
          <a:xfrm>
            <a:off x="7558134" y="2592948"/>
            <a:ext cx="4060875" cy="1266629"/>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err="1">
                <a:latin typeface="+mj-lt"/>
                <a:ea typeface="Roboto Medium" panose="02000000000000000000" pitchFamily="2" charset="0"/>
                <a:cs typeface="Poppins" pitchFamily="2" charset="77"/>
              </a:rPr>
              <a:t>Backtesting</a:t>
            </a:r>
            <a:endParaRPr lang="en-US" sz="1600" b="1" dirty="0">
              <a:latin typeface="+mj-lt"/>
              <a:ea typeface="Roboto Medium" panose="02000000000000000000" pitchFamily="2" charset="0"/>
              <a:cs typeface="Poppins" pitchFamily="2" charset="77"/>
            </a:endParaRPr>
          </a:p>
          <a:p>
            <a:pPr>
              <a:lnSpc>
                <a:spcPct val="110000"/>
              </a:lnSpc>
              <a:spcAft>
                <a:spcPts val="1000"/>
              </a:spcAft>
            </a:pPr>
            <a:r>
              <a:rPr lang="en-US" sz="1200" dirty="0">
                <a:solidFill>
                  <a:schemeClr val="tx2"/>
                </a:solidFill>
                <a:ea typeface="Roboto Light" panose="02000000000000000000" pitchFamily="2" charset="0"/>
              </a:rPr>
              <a:t>We implement </a:t>
            </a:r>
            <a:r>
              <a:rPr lang="en-US" sz="1200" dirty="0" err="1">
                <a:solidFill>
                  <a:schemeClr val="tx2"/>
                </a:solidFill>
                <a:ea typeface="Roboto Light" panose="02000000000000000000" pitchFamily="2" charset="0"/>
              </a:rPr>
              <a:t>backtesting</a:t>
            </a:r>
            <a:r>
              <a:rPr lang="en-US" sz="1200" dirty="0">
                <a:solidFill>
                  <a:schemeClr val="tx2"/>
                </a:solidFill>
                <a:ea typeface="Roboto Light" panose="02000000000000000000" pitchFamily="2" charset="0"/>
              </a:rPr>
              <a:t> strategies to evaluate the effectiveness of our trading models. This process simulates past trading conditions to measure potential profits and risks.</a:t>
            </a:r>
            <a:endParaRPr lang="en-US" sz="1400" dirty="0">
              <a:solidFill>
                <a:schemeClr val="tx2"/>
              </a:solidFill>
              <a:ea typeface="Roboto Light" panose="02000000000000000000" pitchFamily="2" charset="0"/>
            </a:endParaRPr>
          </a:p>
        </p:txBody>
      </p:sp>
      <p:sp>
        <p:nvSpPr>
          <p:cNvPr id="22" name="Rectangle 21">
            <a:extLst>
              <a:ext uri="{FF2B5EF4-FFF2-40B4-BE49-F238E27FC236}">
                <a16:creationId xmlns:a16="http://schemas.microsoft.com/office/drawing/2014/main" id="{AE2E1E21-8248-853B-D386-D6B31D52BB98}"/>
              </a:ext>
            </a:extLst>
          </p:cNvPr>
          <p:cNvSpPr/>
          <p:nvPr/>
        </p:nvSpPr>
        <p:spPr>
          <a:xfrm>
            <a:off x="6558635" y="4310448"/>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4720A1-9147-66BC-3266-E52B3EC7A575}"/>
              </a:ext>
            </a:extLst>
          </p:cNvPr>
          <p:cNvSpPr/>
          <p:nvPr/>
        </p:nvSpPr>
        <p:spPr>
          <a:xfrm>
            <a:off x="7558133" y="4648569"/>
            <a:ext cx="4060875" cy="1309718"/>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a:latin typeface="+mj-lt"/>
                <a:ea typeface="Roboto Medium" panose="02000000000000000000" pitchFamily="2" charset="0"/>
                <a:cs typeface="Poppins" pitchFamily="2" charset="77"/>
              </a:rPr>
              <a:t>Export Data to Google Sheet using Google Cloud API</a:t>
            </a:r>
          </a:p>
          <a:p>
            <a:pPr>
              <a:lnSpc>
                <a:spcPct val="110000"/>
              </a:lnSpc>
              <a:spcAft>
                <a:spcPts val="1000"/>
              </a:spcAft>
            </a:pPr>
            <a:r>
              <a:rPr lang="en-US" sz="1200" dirty="0">
                <a:solidFill>
                  <a:schemeClr val="tx2"/>
                </a:solidFill>
                <a:ea typeface="Roboto Light" panose="02000000000000000000" pitchFamily="2" charset="0"/>
              </a:rPr>
              <a:t>Our analysis results are automatically exported to Google Sheets via Google Cloud API, ensuring that data is securely stored, easily accessible, and shareable.</a:t>
            </a:r>
            <a:endParaRPr lang="en-US" sz="1400" dirty="0">
              <a:solidFill>
                <a:schemeClr val="tx2"/>
              </a:solidFill>
              <a:ea typeface="Roboto Light" panose="02000000000000000000" pitchFamily="2" charset="0"/>
            </a:endParaRPr>
          </a:p>
        </p:txBody>
      </p:sp>
      <p:sp>
        <p:nvSpPr>
          <p:cNvPr id="9" name="Slide Number Placeholder 8">
            <a:extLst>
              <a:ext uri="{FF2B5EF4-FFF2-40B4-BE49-F238E27FC236}">
                <a16:creationId xmlns:a16="http://schemas.microsoft.com/office/drawing/2014/main" id="{930DF2CF-DBA9-096D-F84D-C082794E4C09}"/>
              </a:ext>
            </a:extLst>
          </p:cNvPr>
          <p:cNvSpPr>
            <a:spLocks noGrp="1"/>
          </p:cNvSpPr>
          <p:nvPr>
            <p:ph type="sldNum" sz="quarter" idx="12"/>
          </p:nvPr>
        </p:nvSpPr>
        <p:spPr/>
        <p:txBody>
          <a:bodyPr/>
          <a:lstStyle/>
          <a:p>
            <a:fld id="{24361AB7-C727-40E5-81F9-35A88F275F1A}" type="slidenum">
              <a:rPr lang="en-US" smtClean="0"/>
              <a:t>6</a:t>
            </a:fld>
            <a:endParaRPr lang="en-US"/>
          </a:p>
        </p:txBody>
      </p:sp>
      <p:grpSp>
        <p:nvGrpSpPr>
          <p:cNvPr id="21" name="Group 20">
            <a:extLst>
              <a:ext uri="{FF2B5EF4-FFF2-40B4-BE49-F238E27FC236}">
                <a16:creationId xmlns:a16="http://schemas.microsoft.com/office/drawing/2014/main" id="{D9E2AB5E-FA0B-F356-A545-D375D16DE3A3}"/>
              </a:ext>
            </a:extLst>
          </p:cNvPr>
          <p:cNvGrpSpPr/>
          <p:nvPr/>
        </p:nvGrpSpPr>
        <p:grpSpPr>
          <a:xfrm>
            <a:off x="6166596" y="4750010"/>
            <a:ext cx="1061506" cy="1061506"/>
            <a:chOff x="6166596" y="4750010"/>
            <a:chExt cx="1061506" cy="1061506"/>
          </a:xfrm>
        </p:grpSpPr>
        <p:sp>
          <p:nvSpPr>
            <p:cNvPr id="8" name="Oval 7">
              <a:extLst>
                <a:ext uri="{FF2B5EF4-FFF2-40B4-BE49-F238E27FC236}">
                  <a16:creationId xmlns:a16="http://schemas.microsoft.com/office/drawing/2014/main" id="{C28FB325-0949-2DDC-5026-9BBF4477ECC1}"/>
                </a:ext>
              </a:extLst>
            </p:cNvPr>
            <p:cNvSpPr/>
            <p:nvPr/>
          </p:nvSpPr>
          <p:spPr>
            <a:xfrm>
              <a:off x="6166596" y="4750010"/>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6D0111B6-09E8-EB37-A916-097984D87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7329" y="5120743"/>
              <a:ext cx="320040" cy="320040"/>
            </a:xfrm>
            <a:prstGeom prst="rect">
              <a:avLst/>
            </a:prstGeom>
          </p:spPr>
        </p:pic>
      </p:grpSp>
      <p:grpSp>
        <p:nvGrpSpPr>
          <p:cNvPr id="20" name="Group 19">
            <a:extLst>
              <a:ext uri="{FF2B5EF4-FFF2-40B4-BE49-F238E27FC236}">
                <a16:creationId xmlns:a16="http://schemas.microsoft.com/office/drawing/2014/main" id="{12481E04-F65B-1903-CE1C-28DA80351056}"/>
              </a:ext>
            </a:extLst>
          </p:cNvPr>
          <p:cNvGrpSpPr/>
          <p:nvPr/>
        </p:nvGrpSpPr>
        <p:grpSpPr>
          <a:xfrm>
            <a:off x="6166596" y="2626999"/>
            <a:ext cx="1061506" cy="1061506"/>
            <a:chOff x="6166596" y="2626999"/>
            <a:chExt cx="1061506" cy="1061506"/>
          </a:xfrm>
        </p:grpSpPr>
        <p:sp>
          <p:nvSpPr>
            <p:cNvPr id="6" name="Oval 5">
              <a:extLst>
                <a:ext uri="{FF2B5EF4-FFF2-40B4-BE49-F238E27FC236}">
                  <a16:creationId xmlns:a16="http://schemas.microsoft.com/office/drawing/2014/main" id="{65AFDC57-5372-B0A0-2CFC-965D8B663CF2}"/>
                </a:ext>
              </a:extLst>
            </p:cNvPr>
            <p:cNvSpPr/>
            <p:nvPr/>
          </p:nvSpPr>
          <p:spPr>
            <a:xfrm>
              <a:off x="6166596" y="2626999"/>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AD1808F8-FC12-89C8-A698-19F91A68F6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7329" y="2997732"/>
              <a:ext cx="320040" cy="320040"/>
            </a:xfrm>
            <a:prstGeom prst="rect">
              <a:avLst/>
            </a:prstGeom>
          </p:spPr>
        </p:pic>
      </p:grpSp>
      <p:grpSp>
        <p:nvGrpSpPr>
          <p:cNvPr id="14" name="Group 13">
            <a:extLst>
              <a:ext uri="{FF2B5EF4-FFF2-40B4-BE49-F238E27FC236}">
                <a16:creationId xmlns:a16="http://schemas.microsoft.com/office/drawing/2014/main" id="{8E591C8B-526F-79D4-30CD-E2973115D695}"/>
              </a:ext>
            </a:extLst>
          </p:cNvPr>
          <p:cNvGrpSpPr/>
          <p:nvPr/>
        </p:nvGrpSpPr>
        <p:grpSpPr>
          <a:xfrm>
            <a:off x="446159" y="2609974"/>
            <a:ext cx="1061506" cy="1061506"/>
            <a:chOff x="446159" y="2609974"/>
            <a:chExt cx="1061506" cy="1061506"/>
          </a:xfrm>
        </p:grpSpPr>
        <p:sp>
          <p:nvSpPr>
            <p:cNvPr id="3" name="Oval 2">
              <a:extLst>
                <a:ext uri="{FF2B5EF4-FFF2-40B4-BE49-F238E27FC236}">
                  <a16:creationId xmlns:a16="http://schemas.microsoft.com/office/drawing/2014/main" id="{7AAF9555-D3D5-4513-3D02-658C7B044777}"/>
                </a:ext>
              </a:extLst>
            </p:cNvPr>
            <p:cNvSpPr/>
            <p:nvPr/>
          </p:nvSpPr>
          <p:spPr>
            <a:xfrm>
              <a:off x="446159" y="2609974"/>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B839F9BA-19F5-2483-3CD6-21DECA91AD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6892" y="2980707"/>
              <a:ext cx="320040" cy="320040"/>
            </a:xfrm>
            <a:prstGeom prst="rect">
              <a:avLst/>
            </a:prstGeom>
          </p:spPr>
        </p:pic>
      </p:grpSp>
      <p:grpSp>
        <p:nvGrpSpPr>
          <p:cNvPr id="17" name="Group 16">
            <a:extLst>
              <a:ext uri="{FF2B5EF4-FFF2-40B4-BE49-F238E27FC236}">
                <a16:creationId xmlns:a16="http://schemas.microsoft.com/office/drawing/2014/main" id="{F412255E-9241-DA27-F60F-5CF621BF4F2A}"/>
              </a:ext>
            </a:extLst>
          </p:cNvPr>
          <p:cNvGrpSpPr/>
          <p:nvPr/>
        </p:nvGrpSpPr>
        <p:grpSpPr>
          <a:xfrm>
            <a:off x="446159" y="4732985"/>
            <a:ext cx="1061506" cy="1061506"/>
            <a:chOff x="446159" y="4732985"/>
            <a:chExt cx="1061506" cy="1061506"/>
          </a:xfrm>
        </p:grpSpPr>
        <p:sp>
          <p:nvSpPr>
            <p:cNvPr id="5" name="Oval 4">
              <a:extLst>
                <a:ext uri="{FF2B5EF4-FFF2-40B4-BE49-F238E27FC236}">
                  <a16:creationId xmlns:a16="http://schemas.microsoft.com/office/drawing/2014/main" id="{C3C34895-DAD2-BB62-FF5E-5EABCF4F8414}"/>
                </a:ext>
              </a:extLst>
            </p:cNvPr>
            <p:cNvSpPr/>
            <p:nvPr/>
          </p:nvSpPr>
          <p:spPr>
            <a:xfrm>
              <a:off x="446159" y="4732985"/>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913DDB6E-7CA0-3927-9F3C-90619CDD47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6892" y="5103718"/>
              <a:ext cx="320040" cy="320040"/>
            </a:xfrm>
            <a:prstGeom prst="rect">
              <a:avLst/>
            </a:prstGeom>
          </p:spPr>
        </p:pic>
      </p:grpSp>
    </p:spTree>
    <p:extLst>
      <p:ext uri="{BB962C8B-B14F-4D97-AF65-F5344CB8AC3E}">
        <p14:creationId xmlns:p14="http://schemas.microsoft.com/office/powerpoint/2010/main" val="182981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1ADF0E-5D97-3EE4-889B-4E310EB080AD}"/>
              </a:ext>
            </a:extLst>
          </p:cNvPr>
          <p:cNvSpPr/>
          <p:nvPr/>
        </p:nvSpPr>
        <p:spPr>
          <a:xfrm>
            <a:off x="838200" y="2254827"/>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4A2A09A-129F-4495-8B4A-51CA18712BBF}"/>
              </a:ext>
            </a:extLst>
          </p:cNvPr>
          <p:cNvSpPr/>
          <p:nvPr/>
        </p:nvSpPr>
        <p:spPr>
          <a:xfrm>
            <a:off x="1837698" y="2592948"/>
            <a:ext cx="4060875" cy="1512850"/>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a:latin typeface="+mj-lt"/>
                <a:ea typeface="Roboto Medium" panose="02000000000000000000" pitchFamily="2" charset="0"/>
                <a:cs typeface="Poppins" pitchFamily="2" charset="77"/>
              </a:rPr>
              <a:t>News Scraping and Summarize using Gemini API</a:t>
            </a:r>
          </a:p>
          <a:p>
            <a:pPr>
              <a:lnSpc>
                <a:spcPct val="110000"/>
              </a:lnSpc>
              <a:spcAft>
                <a:spcPts val="1000"/>
              </a:spcAft>
            </a:pPr>
            <a:r>
              <a:rPr lang="en-US" sz="1200" dirty="0">
                <a:solidFill>
                  <a:schemeClr val="tx2"/>
                </a:solidFill>
                <a:ea typeface="Roboto Light" panose="02000000000000000000" pitchFamily="2" charset="0"/>
              </a:rPr>
              <a:t>We automate the extraction of financial news using the Gemini API, summarizing key insights to keep you informed with real-time market updates without manual effort.</a:t>
            </a:r>
            <a:endParaRPr lang="en-US" sz="1400" dirty="0">
              <a:solidFill>
                <a:schemeClr val="tx2"/>
              </a:solidFill>
              <a:ea typeface="Roboto Light" panose="02000000000000000000" pitchFamily="2" charset="0"/>
            </a:endParaRPr>
          </a:p>
        </p:txBody>
      </p:sp>
      <p:sp>
        <p:nvSpPr>
          <p:cNvPr id="7" name="Title 6">
            <a:extLst>
              <a:ext uri="{FF2B5EF4-FFF2-40B4-BE49-F238E27FC236}">
                <a16:creationId xmlns:a16="http://schemas.microsoft.com/office/drawing/2014/main" id="{84E9CDA2-9600-4F55-A927-2C4269D5BC43}"/>
              </a:ext>
            </a:extLst>
          </p:cNvPr>
          <p:cNvSpPr>
            <a:spLocks noGrp="1"/>
          </p:cNvSpPr>
          <p:nvPr>
            <p:ph type="title"/>
          </p:nvPr>
        </p:nvSpPr>
        <p:spPr/>
        <p:txBody>
          <a:bodyPr/>
          <a:lstStyle/>
          <a:p>
            <a:pPr algn="ctr"/>
            <a:r>
              <a:rPr lang="en-US" dirty="0"/>
              <a:t>What We Do on </a:t>
            </a:r>
            <a:r>
              <a:rPr lang="en-US" sz="3200" dirty="0">
                <a:solidFill>
                  <a:schemeClr val="tx2"/>
                </a:solidFill>
              </a:rPr>
              <a:t>Dashboard Visualization </a:t>
            </a:r>
            <a:br>
              <a:rPr lang="en-US" sz="3200" dirty="0">
                <a:solidFill>
                  <a:schemeClr val="tx2"/>
                </a:solidFill>
              </a:rPr>
            </a:br>
            <a:r>
              <a:rPr lang="en-US" sz="3200" dirty="0">
                <a:solidFill>
                  <a:schemeClr val="tx2"/>
                </a:solidFill>
              </a:rPr>
              <a:t>with Automation</a:t>
            </a:r>
            <a:r>
              <a:rPr lang="en-US" dirty="0"/>
              <a:t> (2</a:t>
            </a:r>
            <a:r>
              <a:rPr lang="en-US" baseline="30000" dirty="0"/>
              <a:t>nd</a:t>
            </a:r>
            <a:r>
              <a:rPr lang="en-US" dirty="0"/>
              <a:t> Part)</a:t>
            </a:r>
          </a:p>
        </p:txBody>
      </p:sp>
      <p:sp>
        <p:nvSpPr>
          <p:cNvPr id="15" name="Rectangle 14">
            <a:extLst>
              <a:ext uri="{FF2B5EF4-FFF2-40B4-BE49-F238E27FC236}">
                <a16:creationId xmlns:a16="http://schemas.microsoft.com/office/drawing/2014/main" id="{05126E76-1BDC-7445-E11E-4B55C415E721}"/>
              </a:ext>
            </a:extLst>
          </p:cNvPr>
          <p:cNvSpPr/>
          <p:nvPr/>
        </p:nvSpPr>
        <p:spPr>
          <a:xfrm>
            <a:off x="838199" y="4310448"/>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4A60888-3970-865E-D0F4-B1C6EDF5B9F8}"/>
              </a:ext>
            </a:extLst>
          </p:cNvPr>
          <p:cNvSpPr/>
          <p:nvPr/>
        </p:nvSpPr>
        <p:spPr>
          <a:xfrm>
            <a:off x="1837697" y="4648569"/>
            <a:ext cx="4060875" cy="1399935"/>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a:latin typeface="+mj-lt"/>
                <a:ea typeface="Roboto Medium" panose="02000000000000000000" pitchFamily="2" charset="0"/>
                <a:cs typeface="Poppins" pitchFamily="2" charset="77"/>
              </a:rPr>
              <a:t>Automation using </a:t>
            </a:r>
            <a:r>
              <a:rPr lang="en-US" sz="1600" b="1" dirty="0" err="1">
                <a:latin typeface="+mj-lt"/>
                <a:ea typeface="Roboto Medium" panose="02000000000000000000" pitchFamily="2" charset="0"/>
                <a:cs typeface="Poppins" pitchFamily="2" charset="77"/>
              </a:rPr>
              <a:t>Github</a:t>
            </a:r>
            <a:r>
              <a:rPr lang="en-US" sz="1600" b="1" dirty="0">
                <a:latin typeface="+mj-lt"/>
                <a:ea typeface="Roboto Medium" panose="02000000000000000000" pitchFamily="2" charset="0"/>
                <a:cs typeface="Poppins" pitchFamily="2" charset="77"/>
              </a:rPr>
              <a:t> Action</a:t>
            </a:r>
          </a:p>
          <a:p>
            <a:pPr>
              <a:lnSpc>
                <a:spcPct val="110000"/>
              </a:lnSpc>
              <a:spcAft>
                <a:spcPts val="1000"/>
              </a:spcAft>
            </a:pPr>
            <a:r>
              <a:rPr lang="en-US" sz="1400" dirty="0">
                <a:solidFill>
                  <a:schemeClr val="tx2"/>
                </a:solidFill>
                <a:ea typeface="Roboto Light" panose="02000000000000000000" pitchFamily="2" charset="0"/>
              </a:rPr>
              <a:t>Our data analysis and visualization workflows are automated using GitHub Actions, ensuring that the dashboards are always up to date with the latest data without manual intervention.</a:t>
            </a:r>
          </a:p>
        </p:txBody>
      </p:sp>
      <p:sp>
        <p:nvSpPr>
          <p:cNvPr id="18" name="Rectangle 17">
            <a:extLst>
              <a:ext uri="{FF2B5EF4-FFF2-40B4-BE49-F238E27FC236}">
                <a16:creationId xmlns:a16="http://schemas.microsoft.com/office/drawing/2014/main" id="{3B8F365C-B0E6-08F5-9646-DF498F9DCEC6}"/>
              </a:ext>
            </a:extLst>
          </p:cNvPr>
          <p:cNvSpPr/>
          <p:nvPr/>
        </p:nvSpPr>
        <p:spPr>
          <a:xfrm>
            <a:off x="6558636" y="2254827"/>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B78C083-94EE-B550-CF73-E0CCF32CDB38}"/>
              </a:ext>
            </a:extLst>
          </p:cNvPr>
          <p:cNvSpPr/>
          <p:nvPr/>
        </p:nvSpPr>
        <p:spPr>
          <a:xfrm>
            <a:off x="7558134" y="2592948"/>
            <a:ext cx="4060875" cy="1399935"/>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a:latin typeface="+mj-lt"/>
                <a:ea typeface="Roboto Medium" panose="02000000000000000000" pitchFamily="2" charset="0"/>
                <a:cs typeface="Poppins" pitchFamily="2" charset="77"/>
              </a:rPr>
              <a:t>Tableau Visualization</a:t>
            </a:r>
          </a:p>
          <a:p>
            <a:pPr>
              <a:lnSpc>
                <a:spcPct val="110000"/>
              </a:lnSpc>
              <a:spcAft>
                <a:spcPts val="1000"/>
              </a:spcAft>
            </a:pPr>
            <a:r>
              <a:rPr lang="en-US" sz="1400" dirty="0">
                <a:solidFill>
                  <a:schemeClr val="tx2"/>
                </a:solidFill>
                <a:ea typeface="Roboto Light" panose="02000000000000000000" pitchFamily="2" charset="0"/>
              </a:rPr>
              <a:t>We leverage Tableau to transform raw data into interactive dashboards, making it easy to explore trends, monitor stock performance, and derive actionable insights visually.</a:t>
            </a:r>
          </a:p>
        </p:txBody>
      </p:sp>
      <p:sp>
        <p:nvSpPr>
          <p:cNvPr id="22" name="Rectangle 21">
            <a:extLst>
              <a:ext uri="{FF2B5EF4-FFF2-40B4-BE49-F238E27FC236}">
                <a16:creationId xmlns:a16="http://schemas.microsoft.com/office/drawing/2014/main" id="{C57FEFC1-EDB7-1633-C5F7-59FDC418E224}"/>
              </a:ext>
            </a:extLst>
          </p:cNvPr>
          <p:cNvSpPr/>
          <p:nvPr/>
        </p:nvSpPr>
        <p:spPr>
          <a:xfrm>
            <a:off x="6558635" y="4310448"/>
            <a:ext cx="5060374" cy="1839190"/>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B4C167C-61D5-2A4C-33DF-AF4D22557E77}"/>
              </a:ext>
            </a:extLst>
          </p:cNvPr>
          <p:cNvSpPr/>
          <p:nvPr/>
        </p:nvSpPr>
        <p:spPr>
          <a:xfrm>
            <a:off x="7558133" y="4648569"/>
            <a:ext cx="4060875" cy="1399935"/>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spcAft>
                <a:spcPts val="1000"/>
              </a:spcAft>
            </a:pPr>
            <a:r>
              <a:rPr lang="en-US" sz="1600" b="1" dirty="0">
                <a:latin typeface="+mj-lt"/>
                <a:ea typeface="Roboto Medium" panose="02000000000000000000" pitchFamily="2" charset="0"/>
                <a:cs typeface="Poppins" pitchFamily="2" charset="77"/>
              </a:rPr>
              <a:t>Share your work</a:t>
            </a:r>
          </a:p>
          <a:p>
            <a:pPr>
              <a:lnSpc>
                <a:spcPct val="110000"/>
              </a:lnSpc>
              <a:spcAft>
                <a:spcPts val="1000"/>
              </a:spcAft>
            </a:pPr>
            <a:r>
              <a:rPr lang="en-US" sz="1400" dirty="0">
                <a:solidFill>
                  <a:schemeClr val="tx2"/>
                </a:solidFill>
                <a:ea typeface="Roboto Light" panose="02000000000000000000" pitchFamily="2" charset="0"/>
              </a:rPr>
              <a:t>Easy sharing through Tableau Public, enabling you to showcase your analysis and dashboards to your audience effortlessly, promoting data-driven decision-making.</a:t>
            </a:r>
          </a:p>
        </p:txBody>
      </p:sp>
      <p:sp>
        <p:nvSpPr>
          <p:cNvPr id="9" name="Slide Number Placeholder 8">
            <a:extLst>
              <a:ext uri="{FF2B5EF4-FFF2-40B4-BE49-F238E27FC236}">
                <a16:creationId xmlns:a16="http://schemas.microsoft.com/office/drawing/2014/main" id="{932DDCE9-7636-2FD6-8BCC-F13183642685}"/>
              </a:ext>
            </a:extLst>
          </p:cNvPr>
          <p:cNvSpPr>
            <a:spLocks noGrp="1"/>
          </p:cNvSpPr>
          <p:nvPr>
            <p:ph type="sldNum" sz="quarter" idx="12"/>
          </p:nvPr>
        </p:nvSpPr>
        <p:spPr/>
        <p:txBody>
          <a:bodyPr/>
          <a:lstStyle/>
          <a:p>
            <a:fld id="{24361AB7-C727-40E5-81F9-35A88F275F1A}" type="slidenum">
              <a:rPr lang="en-US" smtClean="0"/>
              <a:t>7</a:t>
            </a:fld>
            <a:endParaRPr lang="en-US"/>
          </a:p>
        </p:txBody>
      </p:sp>
      <p:grpSp>
        <p:nvGrpSpPr>
          <p:cNvPr id="21" name="Group 20">
            <a:extLst>
              <a:ext uri="{FF2B5EF4-FFF2-40B4-BE49-F238E27FC236}">
                <a16:creationId xmlns:a16="http://schemas.microsoft.com/office/drawing/2014/main" id="{7D0A6874-0B08-7B9C-1D1F-EBEDB5B812B0}"/>
              </a:ext>
            </a:extLst>
          </p:cNvPr>
          <p:cNvGrpSpPr/>
          <p:nvPr/>
        </p:nvGrpSpPr>
        <p:grpSpPr>
          <a:xfrm>
            <a:off x="6166596" y="4750010"/>
            <a:ext cx="1061506" cy="1061506"/>
            <a:chOff x="6166596" y="4750010"/>
            <a:chExt cx="1061506" cy="1061506"/>
          </a:xfrm>
        </p:grpSpPr>
        <p:sp>
          <p:nvSpPr>
            <p:cNvPr id="8" name="Oval 7">
              <a:extLst>
                <a:ext uri="{FF2B5EF4-FFF2-40B4-BE49-F238E27FC236}">
                  <a16:creationId xmlns:a16="http://schemas.microsoft.com/office/drawing/2014/main" id="{281D531C-F34D-99C2-337A-4658798E9258}"/>
                </a:ext>
              </a:extLst>
            </p:cNvPr>
            <p:cNvSpPr/>
            <p:nvPr/>
          </p:nvSpPr>
          <p:spPr>
            <a:xfrm>
              <a:off x="6166596" y="4750010"/>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09B2042-FA64-89E3-B166-28486161C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7329" y="5120743"/>
              <a:ext cx="320040" cy="320040"/>
            </a:xfrm>
            <a:prstGeom prst="rect">
              <a:avLst/>
            </a:prstGeom>
          </p:spPr>
        </p:pic>
      </p:grpSp>
      <p:grpSp>
        <p:nvGrpSpPr>
          <p:cNvPr id="20" name="Group 19">
            <a:extLst>
              <a:ext uri="{FF2B5EF4-FFF2-40B4-BE49-F238E27FC236}">
                <a16:creationId xmlns:a16="http://schemas.microsoft.com/office/drawing/2014/main" id="{7DFDAE6E-C54E-00DD-6BA8-553272A7BBEF}"/>
              </a:ext>
            </a:extLst>
          </p:cNvPr>
          <p:cNvGrpSpPr/>
          <p:nvPr/>
        </p:nvGrpSpPr>
        <p:grpSpPr>
          <a:xfrm>
            <a:off x="6166596" y="2626999"/>
            <a:ext cx="1061506" cy="1061506"/>
            <a:chOff x="6166596" y="2626999"/>
            <a:chExt cx="1061506" cy="1061506"/>
          </a:xfrm>
        </p:grpSpPr>
        <p:sp>
          <p:nvSpPr>
            <p:cNvPr id="6" name="Oval 5">
              <a:extLst>
                <a:ext uri="{FF2B5EF4-FFF2-40B4-BE49-F238E27FC236}">
                  <a16:creationId xmlns:a16="http://schemas.microsoft.com/office/drawing/2014/main" id="{E0953AC9-AB8B-9EE5-46B9-AC71A32076DC}"/>
                </a:ext>
              </a:extLst>
            </p:cNvPr>
            <p:cNvSpPr/>
            <p:nvPr/>
          </p:nvSpPr>
          <p:spPr>
            <a:xfrm>
              <a:off x="6166596" y="2626999"/>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004A7AF-397A-ED13-9354-AC01AA3990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7329" y="2997732"/>
              <a:ext cx="320040" cy="320040"/>
            </a:xfrm>
            <a:prstGeom prst="rect">
              <a:avLst/>
            </a:prstGeom>
          </p:spPr>
        </p:pic>
      </p:grpSp>
      <p:grpSp>
        <p:nvGrpSpPr>
          <p:cNvPr id="14" name="Group 13">
            <a:extLst>
              <a:ext uri="{FF2B5EF4-FFF2-40B4-BE49-F238E27FC236}">
                <a16:creationId xmlns:a16="http://schemas.microsoft.com/office/drawing/2014/main" id="{1693ED12-422C-08FA-5470-1A1FB905C6F5}"/>
              </a:ext>
            </a:extLst>
          </p:cNvPr>
          <p:cNvGrpSpPr/>
          <p:nvPr/>
        </p:nvGrpSpPr>
        <p:grpSpPr>
          <a:xfrm>
            <a:off x="446159" y="2609974"/>
            <a:ext cx="1061506" cy="1061506"/>
            <a:chOff x="446159" y="2609974"/>
            <a:chExt cx="1061506" cy="1061506"/>
          </a:xfrm>
        </p:grpSpPr>
        <p:sp>
          <p:nvSpPr>
            <p:cNvPr id="3" name="Oval 2">
              <a:extLst>
                <a:ext uri="{FF2B5EF4-FFF2-40B4-BE49-F238E27FC236}">
                  <a16:creationId xmlns:a16="http://schemas.microsoft.com/office/drawing/2014/main" id="{CC655D44-108C-712F-4E52-9B620DFF86DE}"/>
                </a:ext>
              </a:extLst>
            </p:cNvPr>
            <p:cNvSpPr/>
            <p:nvPr/>
          </p:nvSpPr>
          <p:spPr>
            <a:xfrm>
              <a:off x="446159" y="2609974"/>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54EF241-B921-D793-D43D-351169318A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6892" y="2980707"/>
              <a:ext cx="320040" cy="320040"/>
            </a:xfrm>
            <a:prstGeom prst="rect">
              <a:avLst/>
            </a:prstGeom>
          </p:spPr>
        </p:pic>
      </p:grpSp>
      <p:grpSp>
        <p:nvGrpSpPr>
          <p:cNvPr id="17" name="Group 16">
            <a:extLst>
              <a:ext uri="{FF2B5EF4-FFF2-40B4-BE49-F238E27FC236}">
                <a16:creationId xmlns:a16="http://schemas.microsoft.com/office/drawing/2014/main" id="{D686B64B-921C-F2A0-782D-C11F3FC79C0C}"/>
              </a:ext>
            </a:extLst>
          </p:cNvPr>
          <p:cNvGrpSpPr/>
          <p:nvPr/>
        </p:nvGrpSpPr>
        <p:grpSpPr>
          <a:xfrm>
            <a:off x="446159" y="4732985"/>
            <a:ext cx="1061506" cy="1061506"/>
            <a:chOff x="446159" y="4732985"/>
            <a:chExt cx="1061506" cy="1061506"/>
          </a:xfrm>
        </p:grpSpPr>
        <p:sp>
          <p:nvSpPr>
            <p:cNvPr id="5" name="Oval 4">
              <a:extLst>
                <a:ext uri="{FF2B5EF4-FFF2-40B4-BE49-F238E27FC236}">
                  <a16:creationId xmlns:a16="http://schemas.microsoft.com/office/drawing/2014/main" id="{0C8469CB-2040-0593-A8DA-2962DC98F438}"/>
                </a:ext>
              </a:extLst>
            </p:cNvPr>
            <p:cNvSpPr/>
            <p:nvPr/>
          </p:nvSpPr>
          <p:spPr>
            <a:xfrm>
              <a:off x="446159" y="4732985"/>
              <a:ext cx="1061506" cy="1061506"/>
            </a:xfrm>
            <a:prstGeom prst="ellipse">
              <a:avLst/>
            </a:prstGeom>
            <a:solidFill>
              <a:schemeClr val="bg1"/>
            </a:solidFill>
            <a:ln w="19050">
              <a:noFill/>
            </a:ln>
            <a:effectLst>
              <a:outerShdw blurRad="381000" dist="508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7A47B088-3074-AFF5-487F-A0728F83BD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6892" y="5103718"/>
              <a:ext cx="320040" cy="320040"/>
            </a:xfrm>
            <a:prstGeom prst="rect">
              <a:avLst/>
            </a:prstGeom>
          </p:spPr>
        </p:pic>
      </p:grpSp>
    </p:spTree>
    <p:extLst>
      <p:ext uri="{BB962C8B-B14F-4D97-AF65-F5344CB8AC3E}">
        <p14:creationId xmlns:p14="http://schemas.microsoft.com/office/powerpoint/2010/main" val="305146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73AC6DC8-E197-45D9-A337-8EA35D5C9AC1}"/>
              </a:ext>
            </a:extLst>
          </p:cNvPr>
          <p:cNvSpPr/>
          <p:nvPr/>
        </p:nvSpPr>
        <p:spPr>
          <a:xfrm>
            <a:off x="1" y="4753643"/>
            <a:ext cx="6400800" cy="749689"/>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Graphic 4">
            <a:extLst>
              <a:ext uri="{FF2B5EF4-FFF2-40B4-BE49-F238E27FC236}">
                <a16:creationId xmlns:a16="http://schemas.microsoft.com/office/drawing/2014/main" id="{A0E59850-3B1B-134B-0333-03F1138C0098}"/>
              </a:ext>
            </a:extLst>
          </p:cNvPr>
          <p:cNvPicPr>
            <a:picLocks noChangeAspect="1"/>
          </p:cNvPicPr>
          <p:nvPr/>
        </p:nvPicPr>
        <p:blipFill>
          <a:blip r:embed="rId2">
            <a:extLst>
              <a:ext uri="{28A0092B-C50C-407E-A947-70E740481C1C}">
                <a14:useLocalDpi xmlns:a14="http://schemas.microsoft.com/office/drawing/2010/main" val="0"/>
              </a:ext>
            </a:extLst>
          </a:blip>
          <a:srcRect l="492" r="492"/>
          <a:stretch/>
        </p:blipFill>
        <p:spPr>
          <a:xfrm>
            <a:off x="595129" y="6180845"/>
            <a:ext cx="1919947" cy="280646"/>
          </a:xfrm>
          <a:prstGeom prst="rect">
            <a:avLst/>
          </a:prstGeom>
        </p:spPr>
      </p:pic>
      <p:sp>
        <p:nvSpPr>
          <p:cNvPr id="2" name="TextBox 1">
            <a:extLst>
              <a:ext uri="{FF2B5EF4-FFF2-40B4-BE49-F238E27FC236}">
                <a16:creationId xmlns:a16="http://schemas.microsoft.com/office/drawing/2014/main" id="{136AD859-360C-DC65-9BB4-5150191AADB3}"/>
              </a:ext>
            </a:extLst>
          </p:cNvPr>
          <p:cNvSpPr txBox="1"/>
          <p:nvPr/>
        </p:nvSpPr>
        <p:spPr>
          <a:xfrm>
            <a:off x="449923" y="3220675"/>
            <a:ext cx="6042261" cy="1200329"/>
          </a:xfrm>
          <a:prstGeom prst="rect">
            <a:avLst/>
          </a:prstGeom>
          <a:noFill/>
        </p:spPr>
        <p:txBody>
          <a:bodyPr wrap="square" rtlCol="0">
            <a:spAutoFit/>
          </a:bodyPr>
          <a:lstStyle/>
          <a:p>
            <a:r>
              <a:rPr lang="en-US" altLang="ko-KR" sz="7200" spc="-150" dirty="0">
                <a:solidFill>
                  <a:schemeClr val="tx2"/>
                </a:solidFill>
                <a:latin typeface="+mj-lt"/>
              </a:rPr>
              <a:t>Thank you</a:t>
            </a:r>
            <a:endParaRPr lang="ko-KR" altLang="en-US" sz="6600" spc="-150" dirty="0">
              <a:solidFill>
                <a:schemeClr val="tx2"/>
              </a:solidFill>
              <a:latin typeface="+mj-lt"/>
            </a:endParaRPr>
          </a:p>
        </p:txBody>
      </p:sp>
      <p:sp>
        <p:nvSpPr>
          <p:cNvPr id="4" name="TextBox 3">
            <a:extLst>
              <a:ext uri="{FF2B5EF4-FFF2-40B4-BE49-F238E27FC236}">
                <a16:creationId xmlns:a16="http://schemas.microsoft.com/office/drawing/2014/main" id="{38C1C951-0F46-F0D7-70EA-E9705553F46E}"/>
              </a:ext>
            </a:extLst>
          </p:cNvPr>
          <p:cNvSpPr txBox="1"/>
          <p:nvPr/>
        </p:nvSpPr>
        <p:spPr>
          <a:xfrm>
            <a:off x="514403" y="4867398"/>
            <a:ext cx="6042261" cy="382092"/>
          </a:xfrm>
          <a:prstGeom prst="rect">
            <a:avLst/>
          </a:prstGeom>
          <a:noFill/>
        </p:spPr>
        <p:txBody>
          <a:bodyPr wrap="square" rtlCol="0">
            <a:spAutoFit/>
          </a:bodyPr>
          <a:lstStyle/>
          <a:p>
            <a:pPr>
              <a:lnSpc>
                <a:spcPct val="150000"/>
              </a:lnSpc>
            </a:pPr>
            <a:r>
              <a:rPr lang="en-US" altLang="ko-KR" sz="1400" dirty="0">
                <a:solidFill>
                  <a:schemeClr val="bg1"/>
                </a:solidFill>
              </a:rPr>
              <a:t>www.sqnsportfolio.com                 syachrulqolbinursepti@gmail.com</a:t>
            </a:r>
            <a:endParaRPr lang="pt-BR" altLang="ko-KR" sz="1400" dirty="0">
              <a:solidFill>
                <a:schemeClr val="bg1"/>
              </a:solidFill>
            </a:endParaRPr>
          </a:p>
        </p:txBody>
      </p:sp>
    </p:spTree>
    <p:extLst>
      <p:ext uri="{BB962C8B-B14F-4D97-AF65-F5344CB8AC3E}">
        <p14:creationId xmlns:p14="http://schemas.microsoft.com/office/powerpoint/2010/main" val="3002069420"/>
      </p:ext>
    </p:extLst>
  </p:cSld>
  <p:clrMapOvr>
    <a:masterClrMapping/>
  </p:clrMapOvr>
</p:sld>
</file>

<file path=ppt/theme/theme1.xml><?xml version="1.0" encoding="utf-8"?>
<a:theme xmlns:a="http://schemas.openxmlformats.org/drawingml/2006/main" name="Linia Custom Theme">
  <a:themeElements>
    <a:clrScheme name="Linia - Blues">
      <a:dk1>
        <a:sysClr val="windowText" lastClr="000000"/>
      </a:dk1>
      <a:lt1>
        <a:sysClr val="window" lastClr="FFFFFF"/>
      </a:lt1>
      <a:dk2>
        <a:srgbClr val="263238"/>
      </a:dk2>
      <a:lt2>
        <a:srgbClr val="F8F8F8"/>
      </a:lt2>
      <a:accent1>
        <a:srgbClr val="263238"/>
      </a:accent1>
      <a:accent2>
        <a:srgbClr val="2A4FA4"/>
      </a:accent2>
      <a:accent3>
        <a:srgbClr val="407BFF"/>
      </a:accent3>
      <a:accent4>
        <a:srgbClr val="B3CAFF"/>
      </a:accent4>
      <a:accent5>
        <a:srgbClr val="ECF2FF"/>
      </a:accent5>
      <a:accent6>
        <a:srgbClr val="F8F8F8"/>
      </a:accent6>
      <a:hlink>
        <a:srgbClr val="2A4FA4"/>
      </a:hlink>
      <a:folHlink>
        <a:srgbClr val="2A4FA4"/>
      </a:folHlink>
    </a:clrScheme>
    <a:fontScheme name="Avenir Demi &amp; Regular">
      <a:majorFont>
        <a:latin typeface="Avenir Next LT Pro Dem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8619</TotalTime>
  <Words>621</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Abel</vt:lpstr>
      <vt:lpstr>Arial</vt:lpstr>
      <vt:lpstr>Avenir Next LT Pro</vt:lpstr>
      <vt:lpstr>Avenir Next LT Pro Demi</vt:lpstr>
      <vt:lpstr>Calibri</vt:lpstr>
      <vt:lpstr>Roboto Black</vt:lpstr>
      <vt:lpstr>Roboto Light</vt:lpstr>
      <vt:lpstr>Linia Custom Theme</vt:lpstr>
      <vt:lpstr>PowerPoint Presentation</vt:lpstr>
      <vt:lpstr>Table of Contents</vt:lpstr>
      <vt:lpstr>Speaker</vt:lpstr>
      <vt:lpstr>About Project</vt:lpstr>
      <vt:lpstr>Project Overview</vt:lpstr>
      <vt:lpstr>What We Do on Stock Analysis (1st Part)</vt:lpstr>
      <vt:lpstr>What We Do on Dashboard Visualization  with Automation (2nd Part)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Boriana Ditcheva</dc:creator>
  <cp:lastModifiedBy>Syachrul Qolbi Nur Septi</cp:lastModifiedBy>
  <cp:revision>452</cp:revision>
  <dcterms:created xsi:type="dcterms:W3CDTF">2021-04-08T14:44:07Z</dcterms:created>
  <dcterms:modified xsi:type="dcterms:W3CDTF">2025-05-19T11:08:47Z</dcterms:modified>
</cp:coreProperties>
</file>