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48" r:id="rId2"/>
    <p:sldMasterId id="2147483669" r:id="rId3"/>
    <p:sldMasterId id="2147483677" r:id="rId4"/>
  </p:sldMasterIdLst>
  <p:sldIdLst>
    <p:sldId id="257" r:id="rId5"/>
    <p:sldId id="275" r:id="rId6"/>
    <p:sldId id="273" r:id="rId7"/>
    <p:sldId id="274" r:id="rId8"/>
    <p:sldId id="260" r:id="rId9"/>
    <p:sldId id="280" r:id="rId10"/>
    <p:sldId id="285" r:id="rId11"/>
    <p:sldId id="276" r:id="rId12"/>
    <p:sldId id="259" r:id="rId13"/>
    <p:sldId id="282" r:id="rId14"/>
    <p:sldId id="287" r:id="rId15"/>
    <p:sldId id="288" r:id="rId16"/>
    <p:sldId id="262" r:id="rId17"/>
    <p:sldId id="278" r:id="rId18"/>
    <p:sldId id="279" r:id="rId19"/>
    <p:sldId id="291" r:id="rId20"/>
    <p:sldId id="290" r:id="rId21"/>
    <p:sldId id="277" r:id="rId22"/>
    <p:sldId id="281" r:id="rId23"/>
    <p:sldId id="283" r:id="rId24"/>
    <p:sldId id="284" r:id="rId25"/>
    <p:sldId id="292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" id="{A7ECE354-91AF-254F-A4C3-3E94E8F8D2E4}">
          <p14:sldIdLst>
            <p14:sldId id="257"/>
            <p14:sldId id="275"/>
            <p14:sldId id="273"/>
            <p14:sldId id="274"/>
          </p14:sldIdLst>
        </p14:section>
        <p14:section name="LightContent" id="{101DA4FC-D3A6-F045-81EA-0F3118ADCEC3}">
          <p14:sldIdLst>
            <p14:sldId id="260"/>
            <p14:sldId id="280"/>
            <p14:sldId id="285"/>
            <p14:sldId id="276"/>
            <p14:sldId id="259"/>
            <p14:sldId id="282"/>
            <p14:sldId id="287"/>
            <p14:sldId id="288"/>
            <p14:sldId id="262"/>
            <p14:sldId id="278"/>
            <p14:sldId id="279"/>
            <p14:sldId id="291"/>
            <p14:sldId id="290"/>
            <p14:sldId id="277"/>
            <p14:sldId id="281"/>
            <p14:sldId id="283"/>
            <p14:sldId id="284"/>
            <p14:sldId id="292"/>
          </p14:sldIdLst>
        </p14:section>
        <p14:section name="Icons" id="{0EAB6F6C-4A94-F747-AB1A-454907468535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svg"/><Relationship Id="rId21" Type="http://schemas.openxmlformats.org/officeDocument/2006/relationships/image" Target="../media/image21.sv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20" Type="http://schemas.openxmlformats.org/officeDocument/2006/relationships/image" Target="../media/image20.png"/><Relationship Id="rId41" Type="http://schemas.openxmlformats.org/officeDocument/2006/relationships/image" Target="../media/image41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FE7A5-4771-6743-A9CC-396897CEEF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6000" y="4846320"/>
            <a:ext cx="313791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Friday, December 10, 2021</a:t>
            </a:r>
          </a:p>
        </p:txBody>
      </p:sp>
    </p:spTree>
    <p:extLst>
      <p:ext uri="{BB962C8B-B14F-4D97-AF65-F5344CB8AC3E}">
        <p14:creationId xmlns:p14="http://schemas.microsoft.com/office/powerpoint/2010/main" val="20948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73F7-02CC-674F-AECF-A84125E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63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0909-9152-674F-853D-ED881070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425"/>
            <a:ext cx="6172200" cy="4873625"/>
          </a:xfrm>
          <a:solidFill>
            <a:schemeClr val="accent1"/>
          </a:solidFill>
        </p:spPr>
        <p:txBody>
          <a:bodyPr lIns="274320" tIns="457200" rIns="274320" bIns="457200"/>
          <a:lstStyle>
            <a:lvl1pPr>
              <a:defRPr sz="3200">
                <a:solidFill>
                  <a:schemeClr val="bg2"/>
                </a:solidFill>
              </a:defRPr>
            </a:lvl1pPr>
            <a:lvl2pPr>
              <a:defRPr sz="2800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8655D-A0F1-8245-A8A4-B6B294CFE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1563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44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229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FBBA-86E4-2C41-B06C-405E2396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0399-B261-674F-9181-BE299383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1">
                <a:solidFill>
                  <a:schemeClr val="accent2"/>
                </a:solidFill>
              </a:defRPr>
            </a:lvl3pPr>
            <a:lvl5pPr>
              <a:defRPr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318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FBBA-86E4-2C41-B06C-405E2396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0" y="365125"/>
            <a:ext cx="7315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0399-B261-674F-9181-BE299383A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5943600" cy="4351338"/>
          </a:xfrm>
        </p:spPr>
        <p:txBody>
          <a:bodyPr lIns="182880"/>
          <a:lstStyle>
            <a:lvl3pPr>
              <a:defRPr b="1">
                <a:solidFill>
                  <a:schemeClr val="accent1"/>
                </a:solidFill>
              </a:defRPr>
            </a:lvl3pPr>
            <a:lvl5pPr>
              <a:defRPr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21869-7430-2348-A4A7-BB4FA5D614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3337" y="1199900"/>
            <a:ext cx="5130993" cy="49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9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ec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FBBA-86E4-2C41-B06C-405E2396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0399-B261-674F-9181-BE299383A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8000" cy="4351338"/>
          </a:xfrm>
        </p:spPr>
        <p:txBody>
          <a:bodyPr/>
          <a:lstStyle>
            <a:lvl3pPr>
              <a:defRPr b="1">
                <a:solidFill>
                  <a:schemeClr val="accent2"/>
                </a:solidFill>
              </a:defRPr>
            </a:lvl3pPr>
            <a:lvl5pPr>
              <a:defRPr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E94DB-8938-584C-BDF4-4F17F1B33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64763" y="2204812"/>
            <a:ext cx="1283905" cy="1224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F4B5B-441A-1E47-85B0-FA483B4694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29600" y="3766272"/>
            <a:ext cx="3657600" cy="2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0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4EA-D924-F243-B3E8-FCACC224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D2222-B428-234A-B629-145CFB8A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28999"/>
            <a:ext cx="3474720" cy="27606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 b="1">
                <a:solidFill>
                  <a:schemeClr val="accent2"/>
                </a:solidFill>
              </a:defRPr>
            </a:lvl3pPr>
            <a:lvl4pPr marL="1371600" indent="0">
              <a:buNone/>
              <a:defRPr sz="1400"/>
            </a:lvl4pPr>
            <a:lvl5pPr marL="1828800" indent="0">
              <a:buNone/>
              <a:defRPr sz="14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421EACF-5D0A-7743-AD52-FD74DB65E0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1348" y="1874043"/>
            <a:ext cx="1371600" cy="1371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88CAE9F-5DC8-4F44-A01D-63DEE1248D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0813" y="1874043"/>
            <a:ext cx="1371600" cy="1371600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21B54FC-1A18-A148-8462-DF90799BA9E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358640" y="3428999"/>
            <a:ext cx="3474720" cy="27606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 b="1">
                <a:solidFill>
                  <a:schemeClr val="accent2"/>
                </a:solidFill>
              </a:defRPr>
            </a:lvl3pPr>
            <a:lvl4pPr marL="1371600" indent="0">
              <a:buNone/>
              <a:defRPr sz="1400"/>
            </a:lvl4pPr>
            <a:lvl5pPr marL="1828800" indent="0">
              <a:buNone/>
              <a:defRPr sz="14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537E610-4224-B047-9ED8-EB5428249FC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877492" y="3428999"/>
            <a:ext cx="3474720" cy="27606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 b="1">
                <a:solidFill>
                  <a:schemeClr val="accent2"/>
                </a:solidFill>
              </a:defRPr>
            </a:lvl3pPr>
            <a:lvl4pPr marL="1371600" indent="0">
              <a:buNone/>
              <a:defRPr sz="1400"/>
            </a:lvl4pPr>
            <a:lvl5pPr marL="1828800" indent="0">
              <a:buNone/>
              <a:defRPr sz="14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9993999-25C7-4346-9362-FBDFB9F2A48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1080" y="187404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65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ight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73F7-02CC-674F-AECF-A84125E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0909-9152-674F-853D-ED881070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tx2"/>
          </a:solidFill>
        </p:spPr>
        <p:txBody>
          <a:bodyPr lIns="274320" tIns="457200" rIns="274320" bIns="457200"/>
          <a:lstStyle>
            <a:lvl1pPr>
              <a:defRPr sz="3200">
                <a:solidFill>
                  <a:schemeClr val="bg2"/>
                </a:solidFill>
              </a:defRPr>
            </a:lvl1pPr>
            <a:lvl2pPr>
              <a:defRPr sz="2800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8655D-A0F1-8245-A8A4-B6B294CFE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5889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73F7-02CC-674F-AECF-A84125E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63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0909-9152-674F-853D-ED881070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425"/>
            <a:ext cx="6172200" cy="4873625"/>
          </a:xfrm>
          <a:solidFill>
            <a:schemeClr val="tx2"/>
          </a:solidFill>
        </p:spPr>
        <p:txBody>
          <a:bodyPr lIns="274320" tIns="457200" rIns="274320" bIns="457200"/>
          <a:lstStyle>
            <a:lvl1pPr>
              <a:defRPr sz="3200">
                <a:solidFill>
                  <a:schemeClr val="bg2"/>
                </a:solidFill>
              </a:defRPr>
            </a:lvl1pPr>
            <a:lvl2pPr>
              <a:defRPr sz="2800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8655D-A0F1-8245-A8A4-B6B294CFE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1563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2088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460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963E-84DF-034D-99F8-3A5E20AFF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674E5-A01D-F84B-BBD4-3D8D2D65E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674B6-F8BA-CD43-993B-FD206A27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6F67-0239-E54A-AC4A-E7D78B25DC09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24EF8-BD6C-9C40-B922-4057E2F9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D492-D255-BF48-BAA4-D96DAD19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7FE9-71A0-AB4C-9EAA-4B0CC48A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9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F0BAD92-8E91-5148-B8EF-8AA8DB5F9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57200" cy="457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C214027-578A-F640-879B-3D9D9F3BED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54970"/>
            <a:ext cx="457200" cy="457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B762EF1-1345-7C4F-B455-504017201B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800" y="-768"/>
            <a:ext cx="457200" cy="457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31BCE45-DE1A-624F-A439-056579BEB18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912170"/>
            <a:ext cx="457200" cy="457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B084763-3B01-BC49-92CB-F49EBD606EB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734800" y="5942231"/>
            <a:ext cx="4572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207D5F4-A9E8-4140-A16E-155287A3DF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34800" y="6399431"/>
            <a:ext cx="457200" cy="457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67EE60E-F92E-0D43-9D3A-A40E9FF6872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63200" y="4240"/>
            <a:ext cx="457200" cy="4572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5558EDC-C339-A545-A52C-660B3D86A09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734800" y="2276051"/>
            <a:ext cx="457200" cy="457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DF27DA7-2AC2-2E42-98CD-6F706DB014E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20400" y="2652"/>
            <a:ext cx="457200" cy="457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2B746C8-888A-5044-AA70-564004054DA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734800" y="1367310"/>
            <a:ext cx="457200" cy="457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5558CCE-F87A-4446-AF0C-933F48CA15BE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277600" y="6400800"/>
            <a:ext cx="457200" cy="4572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17B9395-D00C-F54F-B3C9-54C6170AFF4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277600" y="1822973"/>
            <a:ext cx="457200" cy="457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AF631B8-AE59-934F-9B6F-A1E55B25E4C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734800" y="913370"/>
            <a:ext cx="457200" cy="457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5982892-A52A-8F45-AA0D-874D1D4AE509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734800" y="457942"/>
            <a:ext cx="457200" cy="4572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0771804-6D33-1B4A-BF98-779E04E11D14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277600" y="910271"/>
            <a:ext cx="457200" cy="4572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F5FB09F-CA5B-E246-99C9-7EADDE8494D5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277600" y="0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4988435-29BF-AD4A-9A5C-4A583C106CB6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14400" y="-2230"/>
            <a:ext cx="457200" cy="457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91351BE-3AB3-DC40-A502-8B8CE4C4F27A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734800" y="1832322"/>
            <a:ext cx="457200" cy="4572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F41CB98-34A4-EE4C-95FE-153590E842EC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734800" y="5485031"/>
            <a:ext cx="457200" cy="457200"/>
          </a:xfrm>
          <a:prstGeom prst="rect">
            <a:avLst/>
          </a:prstGeom>
        </p:spPr>
      </p:pic>
      <p:sp>
        <p:nvSpPr>
          <p:cNvPr id="35" name="Title 34">
            <a:extLst>
              <a:ext uri="{FF2B5EF4-FFF2-40B4-BE49-F238E27FC236}">
                <a16:creationId xmlns:a16="http://schemas.microsoft.com/office/drawing/2014/main" id="{6629BE10-5DF1-C246-A411-EAC593C4D1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76051"/>
            <a:ext cx="10515600" cy="230177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B30B384E-BC40-E848-B1D1-F85054F2E0D5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57200" y="0"/>
            <a:ext cx="457200" cy="4572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7A45B83-622C-1C42-9590-24230B18CC79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892007" y="6356350"/>
            <a:ext cx="1337593" cy="457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C9E6602-3F7B-AD40-8CAF-47E90E4D7FA7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38200" y="6356350"/>
            <a:ext cx="982133" cy="457200"/>
          </a:xfrm>
          <a:prstGeom prst="rect">
            <a:avLst/>
          </a:prstGeom>
        </p:spPr>
      </p:pic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E07415D4-DDF7-0A49-8CC9-279ACE16E5DF}"/>
              </a:ext>
            </a:extLst>
          </p:cNvPr>
          <p:cNvSpPr txBox="1">
            <a:spLocks/>
          </p:cNvSpPr>
          <p:nvPr userDrawn="1"/>
        </p:nvSpPr>
        <p:spPr>
          <a:xfrm>
            <a:off x="1" y="3200400"/>
            <a:ext cx="838199" cy="457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1C67BB-FEDE-124D-AC3B-CB9000CF260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4320B1A7-6AF2-7342-A6F8-C9804D2796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577827"/>
            <a:ext cx="10515600" cy="803297"/>
          </a:xfrm>
          <a:prstGeom prst="rect">
            <a:avLst/>
          </a:prstGeom>
        </p:spPr>
        <p:txBody>
          <a:bodyPr tIns="365760">
            <a:spAutoFit/>
          </a:bodyPr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ABF5B90E-F473-6C4C-8377-DE700176F24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371600" y="461440"/>
            <a:ext cx="2468880" cy="246888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Your Headshot</a:t>
            </a:r>
          </a:p>
        </p:txBody>
      </p:sp>
    </p:spTree>
    <p:extLst>
      <p:ext uri="{BB962C8B-B14F-4D97-AF65-F5344CB8AC3E}">
        <p14:creationId xmlns:p14="http://schemas.microsoft.com/office/powerpoint/2010/main" val="1612818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E7FD-1BAB-134E-8010-EADB9414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77C9-57C9-BC4F-B2B9-A9CE502B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FD23-F350-0240-9E8F-073C2DD8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6F67-0239-E54A-AC4A-E7D78B25DC09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3C4FA-5676-3340-9006-9F1D8CEC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BE85E-08BF-504A-A3D9-650844B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7FE9-71A0-AB4C-9EAA-4B0CC48A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4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E64C-045D-E546-877B-BD1326EE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30FDF-1175-1B4A-9687-9E11160D5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6173C-F5A0-7547-A4F5-5DE9074CB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B8A38-A01A-AE4D-9761-A1C18E2E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6F67-0239-E54A-AC4A-E7D78B25DC09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19F96-7736-CF40-A3A8-08E94174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1DFB2-FCAC-494E-95A3-F001E49C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7FE9-71A0-AB4C-9EAA-4B0CC48A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85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4AA1-0FA6-CB4A-8729-A5CA5D94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55855-DD51-8D40-9827-21771FCBB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94ADE-A25C-534D-9683-14F70E55D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7CD4D-3E77-B749-B310-8CF9BDBC8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A323B-43FD-614A-AE80-D6E624A17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9A4E5-1A3A-2F47-97B0-234005DC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6F67-0239-E54A-AC4A-E7D78B25DC09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856B4-BBB2-3946-BBA3-DE227A97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85861-790D-8F42-8C4A-F85A1C39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7FE9-71A0-AB4C-9EAA-4B0CC48A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55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DF00-8094-B545-A264-CD501D70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A69EC-3460-6D4B-86FC-10753636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6F67-0239-E54A-AC4A-E7D78B25DC09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AE0B3-DAE9-5B4B-9A68-0A200770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D02BC-8E1A-3F49-B4F6-83756B54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7FE9-71A0-AB4C-9EAA-4B0CC48A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631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F5BA6-A728-EF4A-9969-432BBD33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6F67-0239-E54A-AC4A-E7D78B25DC09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216DA-53A9-7041-8861-9A26F498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B28E6-F191-6844-9386-264BE8B7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7FE9-71A0-AB4C-9EAA-4B0CC48A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18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BE7A-58B2-2246-8797-3B094F21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62FB-E82E-AD40-8099-D4CE7A5DC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AC85D-4C75-054B-80AD-29AB659C2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0D8D7-5D44-7942-AE98-39C6BF9E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6F67-0239-E54A-AC4A-E7D78B25DC09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89494-14C2-AF49-9C37-45F1ED6E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E7C81-3A28-1449-B590-A7821C1C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7FE9-71A0-AB4C-9EAA-4B0CC48A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30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FA37-700C-BF4F-A483-EC2762C1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C2BA4-5AFD-B74E-A08B-09A83AC1F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826F2-09B2-B048-9313-A358B76F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74F47-EA7F-5344-89FA-EE720819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6F67-0239-E54A-AC4A-E7D78B25DC09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31345-A3E9-564A-859E-CF1EE3B3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DAC11-4DFC-3548-B7AA-42D80B95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7FE9-71A0-AB4C-9EAA-4B0CC48A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42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E1DE-2574-BB4C-87D0-D7337A99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4D764-7C46-C844-A1DE-ED069C60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C7EA-D94A-BD4B-A8C7-F1A4DE5A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6F67-0239-E54A-AC4A-E7D78B25DC09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09C2B-94FB-3D42-AE4B-63E18B3F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2B11-E973-C14F-AD08-7D7AD672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7FE9-71A0-AB4C-9EAA-4B0CC48A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28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0E9CE-B637-AC40-A262-809550AE6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555D5-FC9C-5048-B967-85C28A99F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7EF7-E0D5-9944-BA61-2C0F6E64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6F67-0239-E54A-AC4A-E7D78B25DC09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B401B-F90E-8F4B-93D5-76A066A6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9301C-824D-7F4B-8D82-67CEB6D9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7FE9-71A0-AB4C-9EAA-4B0CC48A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549E4D-A973-634E-AE2A-06BF97D0706A}"/>
              </a:ext>
            </a:extLst>
          </p:cNvPr>
          <p:cNvSpPr/>
          <p:nvPr userDrawn="1"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5F1D0-FB5F-AE4C-A50C-6F95771E1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0" y="365760"/>
            <a:ext cx="9448800" cy="6126480"/>
          </a:xfrm>
        </p:spPr>
        <p:txBody>
          <a:bodyPr lIns="457200" rIns="457200" anchor="ctr" anchorCtr="0">
            <a:normAutofit/>
          </a:bodyPr>
          <a:lstStyle>
            <a:lvl1pPr>
              <a:defRPr sz="8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Big callout or stat that continues on multiple lines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BD895A-D1F3-6B41-AD9C-C39D5CAB88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9728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3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14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FBBA-86E4-2C41-B06C-405E2396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0399-B261-674F-9181-BE299383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1">
                <a:solidFill>
                  <a:schemeClr val="accent1"/>
                </a:solidFill>
              </a:defRPr>
            </a:lvl3pPr>
            <a:lvl5pPr>
              <a:defRPr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559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FBBA-86E4-2C41-B06C-405E2396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0" y="365125"/>
            <a:ext cx="7315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0399-B261-674F-9181-BE299383A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5943600" cy="4351338"/>
          </a:xfrm>
        </p:spPr>
        <p:txBody>
          <a:bodyPr lIns="182880"/>
          <a:lstStyle>
            <a:lvl3pPr>
              <a:defRPr b="1">
                <a:solidFill>
                  <a:schemeClr val="accent1"/>
                </a:solidFill>
              </a:defRPr>
            </a:lvl3pPr>
            <a:lvl5pPr>
              <a:defRPr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21869-7430-2348-A4A7-BB4FA5D614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3337" y="1199900"/>
            <a:ext cx="5130993" cy="49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1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ec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FBBA-86E4-2C41-B06C-405E2396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0399-B261-674F-9181-BE299383A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8000" cy="4351338"/>
          </a:xfrm>
        </p:spPr>
        <p:txBody>
          <a:bodyPr/>
          <a:lstStyle>
            <a:lvl3pPr>
              <a:defRPr b="1">
                <a:solidFill>
                  <a:schemeClr val="accent1"/>
                </a:solidFill>
              </a:defRPr>
            </a:lvl3pPr>
            <a:lvl5pPr>
              <a:defRPr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66B8D-3693-7448-A900-2C5D04666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9600" y="3766272"/>
            <a:ext cx="3657600" cy="2410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0E94DB-8938-584C-BDF4-4F17F1B336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4763" y="2204812"/>
            <a:ext cx="1283905" cy="12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0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4EA-D924-F243-B3E8-FCACC224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D2222-B428-234A-B629-145CFB8A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28999"/>
            <a:ext cx="3474720" cy="27606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 b="1">
                <a:solidFill>
                  <a:schemeClr val="accent1"/>
                </a:solidFill>
              </a:defRPr>
            </a:lvl3pPr>
            <a:lvl4pPr marL="1371600" indent="0">
              <a:buNone/>
              <a:defRPr sz="1400"/>
            </a:lvl4pPr>
            <a:lvl5pPr marL="1828800" indent="0">
              <a:buNone/>
              <a:defRPr sz="14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421EACF-5D0A-7743-AD52-FD74DB65E0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1348" y="1874043"/>
            <a:ext cx="1371600" cy="1371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88CAE9F-5DC8-4F44-A01D-63DEE1248D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0813" y="1874043"/>
            <a:ext cx="1371600" cy="1371600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21B54FC-1A18-A148-8462-DF90799BA9E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358640" y="3428999"/>
            <a:ext cx="3474720" cy="27606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 b="1">
                <a:solidFill>
                  <a:schemeClr val="accent1"/>
                </a:solidFill>
              </a:defRPr>
            </a:lvl3pPr>
            <a:lvl4pPr marL="1371600" indent="0">
              <a:buNone/>
              <a:defRPr sz="1400"/>
            </a:lvl4pPr>
            <a:lvl5pPr marL="1828800" indent="0">
              <a:buNone/>
              <a:defRPr sz="14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537E610-4224-B047-9ED8-EB5428249FC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877492" y="3428999"/>
            <a:ext cx="3474720" cy="27606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 b="1">
                <a:solidFill>
                  <a:schemeClr val="accent1"/>
                </a:solidFill>
              </a:defRPr>
            </a:lvl3pPr>
            <a:lvl4pPr marL="1371600" indent="0">
              <a:buNone/>
              <a:defRPr sz="1400"/>
            </a:lvl4pPr>
            <a:lvl5pPr marL="1828800" indent="0">
              <a:buNone/>
              <a:defRPr sz="14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9993999-25C7-4346-9362-FBDFB9F2A48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1080" y="187404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9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ight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73F7-02CC-674F-AECF-A84125E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0909-9152-674F-853D-ED881070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accent1"/>
          </a:solidFill>
        </p:spPr>
        <p:txBody>
          <a:bodyPr lIns="274320" tIns="457200" rIns="274320" bIns="457200"/>
          <a:lstStyle>
            <a:lvl1pPr>
              <a:defRPr sz="3200">
                <a:solidFill>
                  <a:schemeClr val="bg2"/>
                </a:solidFill>
              </a:defRPr>
            </a:lvl1pPr>
            <a:lvl2pPr>
              <a:defRPr sz="2800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8655D-A0F1-8245-A8A4-B6B294CFE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26" Type="http://schemas.openxmlformats.org/officeDocument/2006/relationships/image" Target="../media/image21.svg"/><Relationship Id="rId39" Type="http://schemas.openxmlformats.org/officeDocument/2006/relationships/image" Target="../media/image34.png"/><Relationship Id="rId21" Type="http://schemas.openxmlformats.org/officeDocument/2006/relationships/image" Target="../media/image16.png"/><Relationship Id="rId34" Type="http://schemas.openxmlformats.org/officeDocument/2006/relationships/image" Target="../media/image29.svg"/><Relationship Id="rId42" Type="http://schemas.openxmlformats.org/officeDocument/2006/relationships/image" Target="../media/image37.svg"/><Relationship Id="rId47" Type="http://schemas.openxmlformats.org/officeDocument/2006/relationships/image" Target="../media/image42.png"/><Relationship Id="rId50" Type="http://schemas.openxmlformats.org/officeDocument/2006/relationships/image" Target="../media/image45.svg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svg"/><Relationship Id="rId29" Type="http://schemas.openxmlformats.org/officeDocument/2006/relationships/image" Target="../media/image24.png"/><Relationship Id="rId11" Type="http://schemas.openxmlformats.org/officeDocument/2006/relationships/image" Target="../media/image4.png"/><Relationship Id="rId24" Type="http://schemas.openxmlformats.org/officeDocument/2006/relationships/image" Target="../media/image19.svg"/><Relationship Id="rId32" Type="http://schemas.openxmlformats.org/officeDocument/2006/relationships/image" Target="../media/image27.svg"/><Relationship Id="rId37" Type="http://schemas.openxmlformats.org/officeDocument/2006/relationships/image" Target="../media/image32.png"/><Relationship Id="rId40" Type="http://schemas.openxmlformats.org/officeDocument/2006/relationships/image" Target="../media/image35.svg"/><Relationship Id="rId45" Type="http://schemas.openxmlformats.org/officeDocument/2006/relationships/image" Target="../media/image40.png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8.png"/><Relationship Id="rId23" Type="http://schemas.openxmlformats.org/officeDocument/2006/relationships/image" Target="../media/image18.png"/><Relationship Id="rId28" Type="http://schemas.openxmlformats.org/officeDocument/2006/relationships/image" Target="../media/image23.svg"/><Relationship Id="rId36" Type="http://schemas.openxmlformats.org/officeDocument/2006/relationships/image" Target="../media/image31.svg"/><Relationship Id="rId49" Type="http://schemas.openxmlformats.org/officeDocument/2006/relationships/image" Target="../media/image44.png"/><Relationship Id="rId10" Type="http://schemas.openxmlformats.org/officeDocument/2006/relationships/image" Target="../media/image3.svg"/><Relationship Id="rId19" Type="http://schemas.openxmlformats.org/officeDocument/2006/relationships/image" Target="../media/image14.png"/><Relationship Id="rId31" Type="http://schemas.openxmlformats.org/officeDocument/2006/relationships/image" Target="../media/image26.png"/><Relationship Id="rId44" Type="http://schemas.openxmlformats.org/officeDocument/2006/relationships/image" Target="../media/image39.sv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Relationship Id="rId14" Type="http://schemas.openxmlformats.org/officeDocument/2006/relationships/image" Target="../media/image7.svg"/><Relationship Id="rId22" Type="http://schemas.openxmlformats.org/officeDocument/2006/relationships/image" Target="../media/image17.svg"/><Relationship Id="rId27" Type="http://schemas.openxmlformats.org/officeDocument/2006/relationships/image" Target="../media/image22.png"/><Relationship Id="rId30" Type="http://schemas.openxmlformats.org/officeDocument/2006/relationships/image" Target="../media/image25.svg"/><Relationship Id="rId35" Type="http://schemas.openxmlformats.org/officeDocument/2006/relationships/image" Target="../media/image30.png"/><Relationship Id="rId43" Type="http://schemas.openxmlformats.org/officeDocument/2006/relationships/image" Target="../media/image38.png"/><Relationship Id="rId48" Type="http://schemas.openxmlformats.org/officeDocument/2006/relationships/image" Target="../media/image43.svg"/><Relationship Id="rId8" Type="http://schemas.openxmlformats.org/officeDocument/2006/relationships/theme" Target="../theme/theme2.xml"/><Relationship Id="rId51" Type="http://schemas.openxmlformats.org/officeDocument/2006/relationships/image" Target="../media/image46.emf"/><Relationship Id="rId3" Type="http://schemas.openxmlformats.org/officeDocument/2006/relationships/slideLayout" Target="../slideLayouts/slideLayout7.xml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5" Type="http://schemas.openxmlformats.org/officeDocument/2006/relationships/image" Target="../media/image20.png"/><Relationship Id="rId33" Type="http://schemas.openxmlformats.org/officeDocument/2006/relationships/image" Target="../media/image28.png"/><Relationship Id="rId38" Type="http://schemas.openxmlformats.org/officeDocument/2006/relationships/image" Target="../media/image33.svg"/><Relationship Id="rId46" Type="http://schemas.openxmlformats.org/officeDocument/2006/relationships/image" Target="../media/image41.svg"/><Relationship Id="rId20" Type="http://schemas.openxmlformats.org/officeDocument/2006/relationships/image" Target="../media/image15.sv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26" Type="http://schemas.openxmlformats.org/officeDocument/2006/relationships/image" Target="../media/image19.svg"/><Relationship Id="rId39" Type="http://schemas.openxmlformats.org/officeDocument/2006/relationships/image" Target="../media/image32.png"/><Relationship Id="rId21" Type="http://schemas.openxmlformats.org/officeDocument/2006/relationships/image" Target="../media/image14.png"/><Relationship Id="rId34" Type="http://schemas.openxmlformats.org/officeDocument/2006/relationships/image" Target="../media/image27.svg"/><Relationship Id="rId42" Type="http://schemas.openxmlformats.org/officeDocument/2006/relationships/image" Target="../media/image35.svg"/><Relationship Id="rId47" Type="http://schemas.openxmlformats.org/officeDocument/2006/relationships/image" Target="../media/image40.png"/><Relationship Id="rId50" Type="http://schemas.openxmlformats.org/officeDocument/2006/relationships/image" Target="../media/image43.sv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.svg"/><Relationship Id="rId29" Type="http://schemas.openxmlformats.org/officeDocument/2006/relationships/image" Target="../media/image22.png"/><Relationship Id="rId11" Type="http://schemas.openxmlformats.org/officeDocument/2006/relationships/image" Target="../media/image4.png"/><Relationship Id="rId24" Type="http://schemas.openxmlformats.org/officeDocument/2006/relationships/image" Target="../media/image17.svg"/><Relationship Id="rId32" Type="http://schemas.openxmlformats.org/officeDocument/2006/relationships/image" Target="../media/image25.svg"/><Relationship Id="rId37" Type="http://schemas.openxmlformats.org/officeDocument/2006/relationships/image" Target="../media/image30.png"/><Relationship Id="rId40" Type="http://schemas.openxmlformats.org/officeDocument/2006/relationships/image" Target="../media/image33.svg"/><Relationship Id="rId45" Type="http://schemas.openxmlformats.org/officeDocument/2006/relationships/image" Target="../media/image38.png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28" Type="http://schemas.openxmlformats.org/officeDocument/2006/relationships/image" Target="../media/image21.svg"/><Relationship Id="rId36" Type="http://schemas.openxmlformats.org/officeDocument/2006/relationships/image" Target="../media/image29.svg"/><Relationship Id="rId49" Type="http://schemas.openxmlformats.org/officeDocument/2006/relationships/image" Target="../media/image42.png"/><Relationship Id="rId10" Type="http://schemas.openxmlformats.org/officeDocument/2006/relationships/image" Target="../media/image3.svg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4" Type="http://schemas.openxmlformats.org/officeDocument/2006/relationships/image" Target="../media/image37.svg"/><Relationship Id="rId52" Type="http://schemas.openxmlformats.org/officeDocument/2006/relationships/image" Target="../media/image45.sv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Relationship Id="rId14" Type="http://schemas.openxmlformats.org/officeDocument/2006/relationships/image" Target="../media/image7.svg"/><Relationship Id="rId22" Type="http://schemas.openxmlformats.org/officeDocument/2006/relationships/image" Target="../media/image15.svg"/><Relationship Id="rId27" Type="http://schemas.openxmlformats.org/officeDocument/2006/relationships/image" Target="../media/image20.png"/><Relationship Id="rId30" Type="http://schemas.openxmlformats.org/officeDocument/2006/relationships/image" Target="../media/image23.svg"/><Relationship Id="rId35" Type="http://schemas.openxmlformats.org/officeDocument/2006/relationships/image" Target="../media/image28.png"/><Relationship Id="rId43" Type="http://schemas.openxmlformats.org/officeDocument/2006/relationships/image" Target="../media/image36.png"/><Relationship Id="rId48" Type="http://schemas.openxmlformats.org/officeDocument/2006/relationships/image" Target="../media/image41.svg"/><Relationship Id="rId8" Type="http://schemas.openxmlformats.org/officeDocument/2006/relationships/theme" Target="../theme/theme3.xml"/><Relationship Id="rId51" Type="http://schemas.openxmlformats.org/officeDocument/2006/relationships/image" Target="../media/image44.png"/><Relationship Id="rId3" Type="http://schemas.openxmlformats.org/officeDocument/2006/relationships/slideLayout" Target="../slideLayouts/slideLayout14.xml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image" Target="../media/image31.svg"/><Relationship Id="rId46" Type="http://schemas.openxmlformats.org/officeDocument/2006/relationships/image" Target="../media/image39.svg"/><Relationship Id="rId20" Type="http://schemas.openxmlformats.org/officeDocument/2006/relationships/image" Target="../media/image13.svg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606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54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FA0CD-A690-5744-8E1D-67D3B437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D3561-ED99-B845-A841-39DD8F90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B09C30-5C0E-FE46-AB69-8862F43DC5B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0"/>
            <a:ext cx="457200" cy="457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A74D5B2-D88F-E243-A030-8DCC10BE4B7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454970"/>
            <a:ext cx="4572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5EAB650-06AC-D74E-833A-D6F81851327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34800" y="-768"/>
            <a:ext cx="457200" cy="4572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721B394-3647-2740-BFF2-150B329E0C9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912170"/>
            <a:ext cx="457200" cy="457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9FDF56E-03D0-B24C-9FAC-95B572614DF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34800" y="5942231"/>
            <a:ext cx="457200" cy="457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F22AF72-1B7D-364B-89F5-08754D2955F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63200" y="4240"/>
            <a:ext cx="457200" cy="4572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85C59AB-5E61-5A48-B561-AA594D5481B8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734800" y="2276051"/>
            <a:ext cx="457200" cy="457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B867B4E-32A9-FA4D-833E-CFB783E104F4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820400" y="2652"/>
            <a:ext cx="457200" cy="457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D6A44D9-6520-1144-807D-9E2876F8B543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734800" y="1367310"/>
            <a:ext cx="457200" cy="457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EC45CE5D-E789-D44C-A5F6-97944C921342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277600" y="6400800"/>
            <a:ext cx="457200" cy="457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EC3D55D9-8E96-9547-86B8-117566763A7B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277600" y="1822973"/>
            <a:ext cx="457200" cy="457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149A965-CAD6-9840-80DC-ECF8434124E4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734800" y="913370"/>
            <a:ext cx="457200" cy="457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A186B02-3FBE-6543-83DF-D382569733B9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734800" y="457942"/>
            <a:ext cx="457200" cy="457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DB7D7543-5582-D145-9CAD-06088636FCDD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277600" y="910271"/>
            <a:ext cx="457200" cy="4572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B5F0EB2-0708-2A45-A4D0-72EA41704475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277600" y="0"/>
            <a:ext cx="457200" cy="4572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BA041EF4-C939-314C-968C-B058073AF031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14400" y="-2230"/>
            <a:ext cx="457200" cy="4572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3B80C8A6-3BA5-6444-90D3-FF786AA2CA86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734800" y="1832322"/>
            <a:ext cx="457200" cy="4572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8BB27B3A-296C-0D48-942B-D57A16C2D8C0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734800" y="5485031"/>
            <a:ext cx="457200" cy="4572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836C554-69CE-054F-BB90-1864A1F40E3B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457200" y="0"/>
            <a:ext cx="457200" cy="4572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54CA3FAB-5368-3048-AF22-B90307B5C87A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892007" y="6356350"/>
            <a:ext cx="1337593" cy="4572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D234E1B1-4AA8-3144-8394-EA7951F5153F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838200" y="6356350"/>
            <a:ext cx="982133" cy="457200"/>
          </a:xfrm>
          <a:prstGeom prst="rect">
            <a:avLst/>
          </a:prstGeom>
        </p:spPr>
      </p:pic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BD91863D-9CFC-C24D-ADF1-91B1FB9CAD00}"/>
              </a:ext>
            </a:extLst>
          </p:cNvPr>
          <p:cNvSpPr txBox="1">
            <a:spLocks/>
          </p:cNvSpPr>
          <p:nvPr userDrawn="1"/>
        </p:nvSpPr>
        <p:spPr>
          <a:xfrm>
            <a:off x="1" y="3200400"/>
            <a:ext cx="838199" cy="457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1C67BB-FEDE-124D-AC3B-CB9000CF2601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22FDC60-59F9-CE41-A8B6-6B2718CB5A62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1173480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6" r:id="rId2"/>
    <p:sldLayoutId id="2147483667" r:id="rId3"/>
    <p:sldLayoutId id="2147483653" r:id="rId4"/>
    <p:sldLayoutId id="2147483656" r:id="rId5"/>
    <p:sldLayoutId id="2147483657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FA0CD-A690-5744-8E1D-67D3B437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D3561-ED99-B845-A841-39DD8F90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B09C30-5C0E-FE46-AB69-8862F43DC5B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0"/>
            <a:ext cx="457200" cy="457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A74D5B2-D88F-E243-A030-8DCC10BE4B7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454970"/>
            <a:ext cx="4572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5EAB650-06AC-D74E-833A-D6F81851327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34800" y="-768"/>
            <a:ext cx="457200" cy="4572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721B394-3647-2740-BFF2-150B329E0C9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912170"/>
            <a:ext cx="457200" cy="457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9FDF56E-03D0-B24C-9FAC-95B572614DF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34800" y="5942231"/>
            <a:ext cx="457200" cy="4572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712596C-F595-7F47-AA08-BE20BB575F9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34800" y="6399431"/>
            <a:ext cx="457200" cy="457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F22AF72-1B7D-364B-89F5-08754D2955F4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363200" y="4240"/>
            <a:ext cx="457200" cy="4572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85C59AB-5E61-5A48-B561-AA594D5481B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734800" y="2276051"/>
            <a:ext cx="457200" cy="457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B867B4E-32A9-FA4D-833E-CFB783E104F4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820400" y="2652"/>
            <a:ext cx="457200" cy="457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D6A44D9-6520-1144-807D-9E2876F8B543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734800" y="1367310"/>
            <a:ext cx="457200" cy="457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EC45CE5D-E789-D44C-A5F6-97944C921342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277600" y="6400800"/>
            <a:ext cx="457200" cy="457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EC3D55D9-8E96-9547-86B8-117566763A7B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277600" y="1822973"/>
            <a:ext cx="457200" cy="457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149A965-CAD6-9840-80DC-ECF8434124E4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734800" y="913370"/>
            <a:ext cx="457200" cy="457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A186B02-3FBE-6543-83DF-D382569733B9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734800" y="457942"/>
            <a:ext cx="457200" cy="457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DB7D7543-5582-D145-9CAD-06088636FCDD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277600" y="910271"/>
            <a:ext cx="457200" cy="4572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B5F0EB2-0708-2A45-A4D0-72EA41704475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277600" y="0"/>
            <a:ext cx="457200" cy="4572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BA041EF4-C939-314C-968C-B058073AF031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14400" y="-2230"/>
            <a:ext cx="457200" cy="4572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3B80C8A6-3BA5-6444-90D3-FF786AA2CA86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734800" y="1832322"/>
            <a:ext cx="457200" cy="4572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8BB27B3A-296C-0D48-942B-D57A16C2D8C0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1734800" y="5485031"/>
            <a:ext cx="457200" cy="4572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836C554-69CE-054F-BB90-1864A1F40E3B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457200" y="0"/>
            <a:ext cx="457200" cy="4572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54CA3FAB-5368-3048-AF22-B90307B5C87A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6892007" y="6356350"/>
            <a:ext cx="1337593" cy="4572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D234E1B1-4AA8-3144-8394-EA7951F5153F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838200" y="6356350"/>
            <a:ext cx="982133" cy="457200"/>
          </a:xfrm>
          <a:prstGeom prst="rect">
            <a:avLst/>
          </a:prstGeom>
        </p:spPr>
      </p:pic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BD91863D-9CFC-C24D-ADF1-91B1FB9CAD00}"/>
              </a:ext>
            </a:extLst>
          </p:cNvPr>
          <p:cNvSpPr txBox="1">
            <a:spLocks/>
          </p:cNvSpPr>
          <p:nvPr userDrawn="1"/>
        </p:nvSpPr>
        <p:spPr>
          <a:xfrm>
            <a:off x="1" y="3200400"/>
            <a:ext cx="838199" cy="457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1C67BB-FEDE-124D-AC3B-CB9000CF2601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38D03-5A35-6E48-889E-2CE79F77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AF9FE-0B60-354E-8204-630F78EA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24432-6D23-E341-A577-D1F747D23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6F67-0239-E54A-AC4A-E7D78B25DC09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BA89-C98F-5045-8B78-B0C2E14DE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EF15F-369C-2A48-8A47-F502E7EC8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7FE9-71A0-AB4C-9EAA-4B0CC48A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4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docs.aws.amazon.com/lambda/latest/dg/configuration-layers.html#configuration-layers-upload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syad9000/c6b66dc98676d5b6c8578441c5a6addb" TargetMode="External"/><Relationship Id="rId2" Type="http://schemas.openxmlformats.org/officeDocument/2006/relationships/hyperlink" Target="https://github.com/janl/mustache.js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S3/latest/userguide/WebsiteHosting.html" TargetMode="External"/><Relationship Id="rId2" Type="http://schemas.openxmlformats.org/officeDocument/2006/relationships/hyperlink" Target="https://docs.aws.amazon.com/codepipeline/latest/userguide/tutorials-s3deploy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ref.sh/docs/installation.html" TargetMode="External"/><Relationship Id="rId2" Type="http://schemas.openxmlformats.org/officeDocument/2006/relationships/hyperlink" Target="https://bref.sh/docs/installation/aws-keys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3pjp2yiw97.execute-api.us-east-1.amazonaw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ref.sh/docs/first-steps.html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maxtoroq.github.io/xpath-ref/" TargetMode="External"/><Relationship Id="rId3" Type="http://schemas.openxmlformats.org/officeDocument/2006/relationships/hyperlink" Target="https://docs.aws.amazon.com/lambda/latest/dg/configuration-layers.html#configuration-layers-upload" TargetMode="External"/><Relationship Id="rId7" Type="http://schemas.openxmlformats.org/officeDocument/2006/relationships/hyperlink" Target="https://support.moderncampus.com/technical-reference/webhooks.html" TargetMode="External"/><Relationship Id="rId2" Type="http://schemas.openxmlformats.org/officeDocument/2006/relationships/hyperlink" Target="https://console.aws.amazo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aws.amazon.com/sdk-for-php/v3/developer-guide/getting-started_installation.html" TargetMode="External"/><Relationship Id="rId11" Type="http://schemas.openxmlformats.org/officeDocument/2006/relationships/image" Target="../media/image41.svg"/><Relationship Id="rId5" Type="http://schemas.openxmlformats.org/officeDocument/2006/relationships/hyperlink" Target="https://docs.aws.amazon.com/cli/latest/userguide/getting-started-install.html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s://docs.aws.amazon.com/AmazonS3/latest/userguide/WebsiteHosting.html" TargetMode="External"/><Relationship Id="rId9" Type="http://schemas.openxmlformats.org/officeDocument/2006/relationships/hyperlink" Target="https://aws.amazon.com/blogs/networking-and-content-delivery/solving-dns-zone-apex-challenges-with-third-party-dns-providers-using-aws/" TargetMode="Externa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21.svg"/><Relationship Id="rId21" Type="http://schemas.openxmlformats.org/officeDocument/2006/relationships/image" Target="../media/image23.svg"/><Relationship Id="rId34" Type="http://schemas.openxmlformats.org/officeDocument/2006/relationships/image" Target="../media/image16.png"/><Relationship Id="rId7" Type="http://schemas.openxmlformats.org/officeDocument/2006/relationships/image" Target="../media/image11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33" Type="http://schemas.openxmlformats.org/officeDocument/2006/relationships/image" Target="../media/image15.svg"/><Relationship Id="rId38" Type="http://schemas.openxmlformats.org/officeDocument/2006/relationships/image" Target="../media/image20.png"/><Relationship Id="rId2" Type="http://schemas.openxmlformats.org/officeDocument/2006/relationships/image" Target="../media/image4.png"/><Relationship Id="rId16" Type="http://schemas.openxmlformats.org/officeDocument/2006/relationships/image" Target="../media/image28.png"/><Relationship Id="rId20" Type="http://schemas.openxmlformats.org/officeDocument/2006/relationships/image" Target="../media/image22.png"/><Relationship Id="rId29" Type="http://schemas.openxmlformats.org/officeDocument/2006/relationships/image" Target="../media/image41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3.svg"/><Relationship Id="rId24" Type="http://schemas.openxmlformats.org/officeDocument/2006/relationships/image" Target="../media/image36.png"/><Relationship Id="rId32" Type="http://schemas.openxmlformats.org/officeDocument/2006/relationships/image" Target="../media/image14.png"/><Relationship Id="rId37" Type="http://schemas.openxmlformats.org/officeDocument/2006/relationships/image" Target="../media/image19.svg"/><Relationship Id="rId40" Type="http://schemas.openxmlformats.org/officeDocument/2006/relationships/image" Target="../media/image46.emf"/><Relationship Id="rId5" Type="http://schemas.openxmlformats.org/officeDocument/2006/relationships/image" Target="../media/image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36" Type="http://schemas.openxmlformats.org/officeDocument/2006/relationships/image" Target="../media/image18.png"/><Relationship Id="rId10" Type="http://schemas.openxmlformats.org/officeDocument/2006/relationships/image" Target="../media/image2.png"/><Relationship Id="rId19" Type="http://schemas.openxmlformats.org/officeDocument/2006/relationships/image" Target="../media/image31.svg"/><Relationship Id="rId31" Type="http://schemas.openxmlformats.org/officeDocument/2006/relationships/image" Target="../media/image33.svg"/><Relationship Id="rId4" Type="http://schemas.openxmlformats.org/officeDocument/2006/relationships/image" Target="../media/image6.png"/><Relationship Id="rId9" Type="http://schemas.openxmlformats.org/officeDocument/2006/relationships/image" Target="../media/image9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Relationship Id="rId30" Type="http://schemas.openxmlformats.org/officeDocument/2006/relationships/image" Target="../media/image32.png"/><Relationship Id="rId35" Type="http://schemas.openxmlformats.org/officeDocument/2006/relationships/image" Target="../media/image17.svg"/><Relationship Id="rId8" Type="http://schemas.openxmlformats.org/officeDocument/2006/relationships/image" Target="../media/image8.png"/><Relationship Id="rId3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C2FD6-8AD1-F74E-AD1C-F7CAE985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669E-FA10-0A4C-B061-C02045A7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 Replacement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98464-F861-704C-A80D-E85E49083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a simple JavaScript library which uses either jQuery Ajax or the fetch API to get the _</a:t>
            </a:r>
            <a:r>
              <a:rPr lang="en-US" dirty="0" err="1"/>
              <a:t>nav.inc</a:t>
            </a:r>
            <a:r>
              <a:rPr lang="en-US" dirty="0"/>
              <a:t> file from the server and replace it into a place-holder &lt;div&gt; 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Optionally add a spinner graphic while the menu is loading for slower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method is versatile and can be used for including all most any type of content.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CA800F8-EBA8-0B4D-B449-E3FD574EC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0546" y="1828909"/>
            <a:ext cx="6774842" cy="35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6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669E-FA10-0A4C-B061-C02045A7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auto create JSON from XML – Server side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98464-F861-704C-A80D-E85E49083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Python Lambda function creates JSON version of your XML files and updates them each time you push to </a:t>
            </a:r>
            <a:r>
              <a:rPr lang="en-US" dirty="0" err="1"/>
              <a:t>CodeCommit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Commit informs the Lambda function about which files to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install AWS CLI on dev machine and create a Python Layer with </a:t>
            </a:r>
            <a:r>
              <a:rPr lang="en-US" dirty="0" err="1"/>
              <a:t>xmltodict</a:t>
            </a:r>
            <a:r>
              <a:rPr lang="en-US" dirty="0"/>
              <a:t> library installed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https://docs.aws.amazon.com/lambda/latest/dg/configuration-layers.html#configuration-layers-upload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8824016-D7AA-364C-94FC-B1F4ACC36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5572" y="987425"/>
            <a:ext cx="5647431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669E-FA10-0A4C-B061-C02045A7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auto create JSON from XML – Client side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98464-F861-704C-A80D-E85E49083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on the client-side with </a:t>
            </a:r>
            <a:r>
              <a:rPr lang="en-US" dirty="0" err="1"/>
              <a:t>MustacheJS</a:t>
            </a:r>
            <a:r>
              <a:rPr lang="en-US" dirty="0"/>
              <a:t> templates display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JavaScript fetch API or jQuery to download the JSON file from the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MustacheJS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https://github.com/janl/mustache.js/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Formatting: </a:t>
            </a:r>
            <a:r>
              <a:rPr lang="en-US" dirty="0">
                <a:hlinkClick r:id="rId3"/>
              </a:rPr>
              <a:t>https://gist.github.com/syad9000/c6b66dc98676d5b6c8578441c5a6addb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363046-4B3C-8F40-B2A0-3E7ED0152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2025" y="1223494"/>
            <a:ext cx="6583363" cy="46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4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9065-1AFE-504A-B4DA-DCD45B25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Webhook Publisher – Three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F655-6C05-7A4D-98B2-8BE0283FA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API site as an endpoint to listen to POST requests from webhooks.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C3870-41C1-8E43-AEB0-E68D212C7BF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API publishes your files directly to Amazon S3 or </a:t>
            </a:r>
            <a:r>
              <a:rPr lang="en-US" dirty="0" err="1"/>
              <a:t>CodeCommit</a:t>
            </a:r>
            <a:r>
              <a:rPr lang="en-US" dirty="0"/>
              <a:t> via AWS CLI.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EA8BAC-C31B-6749-B511-ABB9734086F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Configure the website directly with Amazon using CloudFront, AWS Certificate Manager and your choice of AWS Amplify or </a:t>
            </a:r>
            <a:r>
              <a:rPr lang="en-US" dirty="0" err="1"/>
              <a:t>CodePipeline</a:t>
            </a:r>
            <a:r>
              <a:rPr lang="en-US" dirty="0"/>
              <a:t>/Amazon S3 for the website itself.</a:t>
            </a:r>
          </a:p>
        </p:txBody>
      </p:sp>
    </p:spTree>
    <p:extLst>
      <p:ext uri="{BB962C8B-B14F-4D97-AF65-F5344CB8AC3E}">
        <p14:creationId xmlns:p14="http://schemas.microsoft.com/office/powerpoint/2010/main" val="204059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EB36-F4A7-AF4B-B049-4E6A8744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website (data dispatch 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7A88-4FCE-6C4B-AC49-CE6AB42E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website with a custom URL such as </a:t>
            </a:r>
            <a:r>
              <a:rPr lang="en-US" dirty="0" err="1"/>
              <a:t>api.sample.university.edu</a:t>
            </a:r>
            <a:endParaRPr lang="en-US" dirty="0"/>
          </a:p>
          <a:p>
            <a:r>
              <a:rPr lang="en-US" dirty="0"/>
              <a:t>Upload custom code and modify as needed (may want to add some more security to it). </a:t>
            </a:r>
          </a:p>
          <a:p>
            <a:r>
              <a:rPr lang="en-US" dirty="0"/>
              <a:t>Configure websites to publish to the </a:t>
            </a:r>
            <a:r>
              <a:rPr lang="en-US" dirty="0" err="1"/>
              <a:t>api.sample.university.edu</a:t>
            </a:r>
            <a:r>
              <a:rPr lang="en-US" dirty="0"/>
              <a:t>/webhooks/</a:t>
            </a:r>
          </a:p>
          <a:p>
            <a:r>
              <a:rPr lang="en-US" dirty="0"/>
              <a:t>Config file directs authorized services and restricts/allows publishing to Amazon Web Services </a:t>
            </a:r>
            <a:r>
              <a:rPr lang="en-US" dirty="0" err="1"/>
              <a:t>CodeCommit</a:t>
            </a:r>
            <a:r>
              <a:rPr lang="en-US" dirty="0"/>
              <a:t>/S3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4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EB36-F4A7-AF4B-B049-4E6A8744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on Amazon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7A88-4FCE-6C4B-AC49-CE6AB42E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pPr lvl="1"/>
            <a:r>
              <a:rPr lang="en-US" dirty="0"/>
              <a:t>SSL cert for Amazon Certificate Manager</a:t>
            </a:r>
          </a:p>
          <a:p>
            <a:pPr lvl="1"/>
            <a:r>
              <a:rPr lang="en-US" dirty="0" err="1"/>
              <a:t>Cloudfront</a:t>
            </a:r>
            <a:r>
              <a:rPr lang="en-US" dirty="0"/>
              <a:t> distribution pointing to SSL Cert and either AWS Amplify or Amazon S3.</a:t>
            </a:r>
          </a:p>
          <a:p>
            <a:pPr lvl="1"/>
            <a:r>
              <a:rPr lang="en-US" dirty="0"/>
              <a:t>CNAME for </a:t>
            </a:r>
            <a:r>
              <a:rPr lang="en-US" dirty="0" err="1"/>
              <a:t>Cloudfront</a:t>
            </a:r>
            <a:r>
              <a:rPr lang="en-US" dirty="0"/>
              <a:t> Distribution with your DNS *</a:t>
            </a:r>
          </a:p>
        </p:txBody>
      </p:sp>
    </p:spTree>
    <p:extLst>
      <p:ext uri="{BB962C8B-B14F-4D97-AF65-F5344CB8AC3E}">
        <p14:creationId xmlns:p14="http://schemas.microsoft.com/office/powerpoint/2010/main" val="338124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EB36-F4A7-AF4B-B049-4E6A8744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on Amazon Web Services –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7A88-4FCE-6C4B-AC49-CE6AB42E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a </a:t>
            </a:r>
            <a:r>
              <a:rPr lang="en-US" dirty="0" err="1"/>
              <a:t>CodeCommit</a:t>
            </a:r>
            <a:r>
              <a:rPr lang="en-US" dirty="0"/>
              <a:t> repository</a:t>
            </a:r>
          </a:p>
          <a:p>
            <a:r>
              <a:rPr lang="en-US" dirty="0"/>
              <a:t>Create a </a:t>
            </a:r>
            <a:r>
              <a:rPr lang="en-US" dirty="0">
                <a:hlinkClick r:id="rId2"/>
              </a:rPr>
              <a:t>Code Pipeline </a:t>
            </a:r>
            <a:endParaRPr lang="en-US" dirty="0"/>
          </a:p>
          <a:p>
            <a:r>
              <a:rPr lang="en-US" dirty="0"/>
              <a:t>Create CloudFront distribution pointing to SSL Certificate *</a:t>
            </a:r>
          </a:p>
          <a:p>
            <a:r>
              <a:rPr lang="en-US" dirty="0"/>
              <a:t>S3 Bucket(s) (this is normally created by the API publisher, but can be done manually)</a:t>
            </a:r>
          </a:p>
          <a:p>
            <a:r>
              <a:rPr lang="en-US" dirty="0"/>
              <a:t>Create a bucket for each subdomain which redirects to your main domain</a:t>
            </a:r>
          </a:p>
          <a:p>
            <a:r>
              <a:rPr lang="en-US" dirty="0"/>
              <a:t>References:</a:t>
            </a:r>
          </a:p>
          <a:p>
            <a:pPr lvl="1"/>
            <a:r>
              <a:rPr lang="en-US" dirty="0"/>
              <a:t>Hosting a Static S3 Website </a:t>
            </a:r>
            <a:r>
              <a:rPr lang="en-US" dirty="0">
                <a:hlinkClick r:id="rId3"/>
              </a:rPr>
              <a:t>https://docs.aws.amazon.com/AmazonS3/latest/userguide/WebsiteHosting.html</a:t>
            </a:r>
            <a:endParaRPr lang="en-US" dirty="0"/>
          </a:p>
          <a:p>
            <a:pPr lvl="1"/>
            <a:r>
              <a:rPr lang="en-US" dirty="0"/>
              <a:t>Setting up a </a:t>
            </a:r>
            <a:r>
              <a:rPr lang="en-US" dirty="0" err="1"/>
              <a:t>CodePipeline</a:t>
            </a:r>
            <a:r>
              <a:rPr lang="en-US" dirty="0"/>
              <a:t> to integrate with S3 </a:t>
            </a:r>
            <a:r>
              <a:rPr lang="en-US" dirty="0">
                <a:hlinkClick r:id="rId2"/>
              </a:rPr>
              <a:t>https://docs.aws.amazon.com/codepipeline/latest/userguide/tutorials-s3deploy.html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3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EB36-F4A7-AF4B-B049-4E6A8744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on Amazon Web Services - Amplify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7A88-4FCE-6C4B-AC49-CE6AB42E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CodeCommit repository</a:t>
            </a:r>
          </a:p>
          <a:p>
            <a:r>
              <a:rPr lang="en-US" dirty="0"/>
              <a:t>Create Amplify app with </a:t>
            </a:r>
          </a:p>
          <a:p>
            <a:r>
              <a:rPr lang="en-US" dirty="0"/>
              <a:t>Link Amplify app to CodeCommit </a:t>
            </a:r>
          </a:p>
          <a:p>
            <a:r>
              <a:rPr lang="en-US" dirty="0"/>
              <a:t>Add SSL cert to Amazon Certificate Manager</a:t>
            </a:r>
          </a:p>
          <a:p>
            <a:r>
              <a:rPr lang="en-US" dirty="0"/>
              <a:t>Create CNAME for </a:t>
            </a:r>
            <a:r>
              <a:rPr lang="en-US" dirty="0" err="1"/>
              <a:t>Cloudfront</a:t>
            </a:r>
            <a:r>
              <a:rPr lang="en-US" dirty="0"/>
              <a:t> Distribution with DNS *</a:t>
            </a:r>
          </a:p>
          <a:p>
            <a:pPr lvl="1"/>
            <a:r>
              <a:rPr lang="en-US" dirty="0"/>
              <a:t>With older DNS servers or Proteus, you will need to create a </a:t>
            </a:r>
            <a:r>
              <a:rPr lang="en-US" dirty="0" err="1"/>
              <a:t>Cloudfront</a:t>
            </a:r>
            <a:r>
              <a:rPr lang="en-US" dirty="0"/>
              <a:t> distribution pointing to SSL Cert and Amplify App. Optionally you can use Route53 to host the zone with IP addresses that you let Amazon control.</a:t>
            </a:r>
          </a:p>
          <a:p>
            <a:pPr lvl="1"/>
            <a:r>
              <a:rPr lang="en-US" dirty="0"/>
              <a:t>AWS Amplify is mainly for configuring applications developed with JavaScript but can be used to quickly build applications and host them if your DNS can support the ‘_’ CNAME.</a:t>
            </a:r>
          </a:p>
        </p:txBody>
      </p:sp>
    </p:spTree>
    <p:extLst>
      <p:ext uri="{BB962C8B-B14F-4D97-AF65-F5344CB8AC3E}">
        <p14:creationId xmlns:p14="http://schemas.microsoft.com/office/powerpoint/2010/main" val="251659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EB36-F4A7-AF4B-B049-4E6A8744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PHP 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7A88-4FCE-6C4B-AC49-CE6AB42E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Easily create PHP Lambda functions for just about any task using free software.</a:t>
            </a:r>
          </a:p>
          <a:p>
            <a:r>
              <a:rPr lang="en-US" dirty="0"/>
              <a:t>You don’t have to know all about AWS in order to get started.</a:t>
            </a:r>
          </a:p>
          <a:p>
            <a:r>
              <a:rPr lang="en-US" dirty="0"/>
              <a:t>Configure everything directly from your development machine</a:t>
            </a:r>
          </a:p>
          <a:p>
            <a:r>
              <a:rPr lang="en-US" dirty="0"/>
              <a:t>Steps </a:t>
            </a:r>
          </a:p>
          <a:p>
            <a:pPr lvl="1"/>
            <a:r>
              <a:rPr lang="en-US" dirty="0"/>
              <a:t>Install AWS CLI on dev machine</a:t>
            </a:r>
          </a:p>
          <a:p>
            <a:pPr lvl="1"/>
            <a:r>
              <a:rPr lang="en-US" dirty="0"/>
              <a:t>Install PHP Composer on development machine.</a:t>
            </a:r>
          </a:p>
          <a:p>
            <a:pPr lvl="1"/>
            <a:r>
              <a:rPr lang="en-US" dirty="0"/>
              <a:t>Insert your PHP libraries</a:t>
            </a:r>
          </a:p>
          <a:p>
            <a:pPr lvl="1"/>
            <a:r>
              <a:rPr lang="en-US" dirty="0"/>
              <a:t>Push to AWS</a:t>
            </a:r>
          </a:p>
          <a:p>
            <a:pPr lvl="1"/>
            <a:r>
              <a:rPr lang="en-US" dirty="0"/>
              <a:t>Edit memory allocation in AWS Lambda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8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EB36-F4A7-AF4B-B049-4E6A8744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Lamda</a:t>
            </a:r>
            <a:r>
              <a:rPr lang="en-US" dirty="0"/>
              <a:t> Functions -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9D415-2917-4049-B7AC-4B6C3137E187}"/>
              </a:ext>
            </a:extLst>
          </p:cNvPr>
          <p:cNvSpPr txBox="1"/>
          <p:nvPr/>
        </p:nvSpPr>
        <p:spPr>
          <a:xfrm>
            <a:off x="838200" y="1744414"/>
            <a:ext cx="7478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Make sure you create an AWS account and install the CLI. Create the necessary </a:t>
            </a:r>
            <a:r>
              <a:rPr lang="en-US" dirty="0">
                <a:hlinkClick r:id="rId2"/>
              </a:rPr>
              <a:t>console access keys for AWS</a:t>
            </a:r>
            <a:r>
              <a:rPr lang="en-US" dirty="0"/>
              <a:t>. Follow installation steps here: </a:t>
            </a:r>
            <a:r>
              <a:rPr lang="en-US" dirty="0">
                <a:hlinkClick r:id="rId3"/>
              </a:rPr>
              <a:t>https://bref.sh/docs/installation.html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Install necessary PHP (&gt;7.3.0), </a:t>
            </a:r>
            <a:r>
              <a:rPr lang="en-US" dirty="0" err="1"/>
              <a:t>Bref</a:t>
            </a:r>
            <a:r>
              <a:rPr lang="en-US" dirty="0"/>
              <a:t>, Composer, NodeJS and the Serverless library.</a:t>
            </a:r>
          </a:p>
          <a:p>
            <a:pPr marL="342900" indent="-342900">
              <a:buAutoNum type="arabicPeriod"/>
            </a:pPr>
            <a:r>
              <a:rPr lang="en-US" dirty="0"/>
              <a:t>Create the function and upload to AWS</a:t>
            </a:r>
          </a:p>
          <a:p>
            <a:pPr lvl="2"/>
            <a:r>
              <a:rPr lang="en-US" dirty="0"/>
              <a:t>$ composer require </a:t>
            </a:r>
            <a:r>
              <a:rPr lang="en-US" dirty="0" err="1"/>
              <a:t>bref</a:t>
            </a:r>
            <a:r>
              <a:rPr lang="en-US" dirty="0"/>
              <a:t>/</a:t>
            </a:r>
            <a:r>
              <a:rPr lang="en-US" dirty="0" err="1"/>
              <a:t>bref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$ vendor/bin/</a:t>
            </a:r>
            <a:r>
              <a:rPr lang="en-US" dirty="0" err="1"/>
              <a:t>bref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2"/>
            <a:r>
              <a:rPr lang="en-US" dirty="0"/>
              <a:t>$ serverless deploy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Post your form to the Lambda @Edge function given once the command finishes. </a:t>
            </a:r>
          </a:p>
          <a:p>
            <a:pPr lvl="1"/>
            <a:r>
              <a:rPr lang="en-US" dirty="0"/>
              <a:t>	(i.e. </a:t>
            </a:r>
            <a:r>
              <a:rPr lang="en-US" dirty="0">
                <a:hlinkClick r:id="rId4"/>
              </a:rPr>
              <a:t>https://3pjp2yiw97.execute-api.us-east-1.amazonaws.com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Once the application has been deployed, you can edit it directly from the AWS Lambda console!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* Reference: </a:t>
            </a:r>
            <a:r>
              <a:rPr lang="en-US" dirty="0">
                <a:hlinkClick r:id="rId3"/>
              </a:rPr>
              <a:t>https://bref.sh/docs/installation.html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1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8A52C6-DF14-6143-A314-1CA06F44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6051"/>
            <a:ext cx="10515600" cy="2301776"/>
          </a:xfrm>
        </p:spPr>
        <p:txBody>
          <a:bodyPr/>
          <a:lstStyle/>
          <a:p>
            <a:r>
              <a:rPr lang="en-US" b="1" dirty="0"/>
              <a:t>Hosting Static Omni CMS Websites with AWS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ABF52-7F43-6A43-8C6B-B61DF5D76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577827"/>
            <a:ext cx="10515600" cy="1197507"/>
          </a:xfrm>
        </p:spPr>
        <p:txBody>
          <a:bodyPr/>
          <a:lstStyle/>
          <a:p>
            <a:r>
              <a:rPr lang="en-US" dirty="0"/>
              <a:t>Learn how to convert and migrate websites running on PHP/Apache to run as static websites on Amazon S3 or AWS Amplify.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475E79D-372A-8E45-9816-8C4F6F721BB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2500" b="12500"/>
          <a:stretch/>
        </p:blipFill>
        <p:spPr>
          <a:xfrm>
            <a:off x="1371600" y="461440"/>
            <a:ext cx="2468880" cy="2468880"/>
          </a:xfrm>
        </p:spPr>
      </p:pic>
    </p:spTree>
    <p:extLst>
      <p:ext uri="{BB962C8B-B14F-4D97-AF65-F5344CB8AC3E}">
        <p14:creationId xmlns:p14="http://schemas.microsoft.com/office/powerpoint/2010/main" val="418349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669E-FA10-0A4C-B061-C02045A7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Contact Form Replacement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98464-F861-704C-A80D-E85E49083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PHP Lambda API which listens for POST requests and emails to an internal email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Visitor submits form  PHP Lambda function which validates the ID and sends the email. Optionally you can store the form values in a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Recommended: Use CloudFront function to generate a secure ID that a visitor receives upon visiting the contact page. This is returned to the Lambda function and validated before sending the email.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9B10B8-B789-FA40-BE6C-7404E35CB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340196"/>
            <a:ext cx="6172200" cy="216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8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669E-FA10-0A4C-B061-C02045A7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Articles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A748B-DDC2-6645-9E0F-CDFAB83AF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162" y="2683380"/>
            <a:ext cx="7169124" cy="278083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98464-F861-704C-A80D-E85E49083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done a PHP Lambda function created with </a:t>
            </a:r>
            <a:r>
              <a:rPr lang="en-US" dirty="0" err="1"/>
              <a:t>Bref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 – create a </a:t>
            </a:r>
            <a:r>
              <a:rPr lang="en-US" dirty="0" err="1"/>
              <a:t>Bref</a:t>
            </a:r>
            <a:r>
              <a:rPr lang="en-US" dirty="0"/>
              <a:t> Lambda application, paste the </a:t>
            </a:r>
            <a:r>
              <a:rPr lang="en-US" dirty="0" err="1"/>
              <a:t>OmniCMS</a:t>
            </a:r>
            <a:r>
              <a:rPr lang="en-US" dirty="0"/>
              <a:t> PHP code for the </a:t>
            </a:r>
            <a:r>
              <a:rPr lang="en-US" dirty="0" err="1"/>
              <a:t>wnl.php</a:t>
            </a:r>
            <a:r>
              <a:rPr lang="en-US" dirty="0"/>
              <a:t> and its includes into the environment created by </a:t>
            </a:r>
            <a:r>
              <a:rPr lang="en-US" dirty="0" err="1"/>
              <a:t>Bref</a:t>
            </a:r>
            <a:r>
              <a:rPr lang="en-US" dirty="0"/>
              <a:t>.  Upload this to 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 the ”</a:t>
            </a:r>
            <a:r>
              <a:rPr lang="en-US" dirty="0" err="1"/>
              <a:t>rss</a:t>
            </a:r>
            <a:r>
              <a:rPr lang="en-US" dirty="0"/>
              <a:t>-feed” parameter to give the Lambda function an XML feed URL and parameter via a GET request.  The HTML content is returned and placed within the </a:t>
            </a:r>
            <a:r>
              <a:rPr lang="en-US" dirty="0" err="1"/>
              <a:t>innerHTML</a:t>
            </a:r>
            <a:r>
              <a:rPr lang="en-US" dirty="0"/>
              <a:t> of the target HTML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https://bref.sh/docs/first-steps.html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FE017F-3495-4B48-B896-84EF1AA10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162" y="1610712"/>
            <a:ext cx="6559050" cy="8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07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9F3A-AE50-BB41-8FDD-BE733173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0B3B-11F8-134A-9161-517A4E15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Amazon Web Services</a:t>
            </a:r>
          </a:p>
          <a:p>
            <a:pPr lvl="1"/>
            <a:r>
              <a:rPr lang="en-US" dirty="0"/>
              <a:t>AWS Console: </a:t>
            </a:r>
            <a:r>
              <a:rPr lang="en-US" dirty="0">
                <a:hlinkClick r:id="rId2"/>
              </a:rPr>
              <a:t>https://console.aws.amazon.com/</a:t>
            </a:r>
            <a:endParaRPr lang="en-US" dirty="0"/>
          </a:p>
          <a:p>
            <a:pPr lvl="1"/>
            <a:r>
              <a:rPr lang="en-US" dirty="0"/>
              <a:t>Layers for adding additional libraries to Lambda: </a:t>
            </a:r>
            <a:r>
              <a:rPr lang="en-US" dirty="0">
                <a:hlinkClick r:id="rId3"/>
              </a:rPr>
              <a:t>https://docs.aws.amazon.com/lambda/latest/dg/configuration-layers.html#configuration-layers-upload</a:t>
            </a:r>
            <a:endParaRPr lang="en-US" dirty="0"/>
          </a:p>
          <a:p>
            <a:pPr lvl="1"/>
            <a:r>
              <a:rPr lang="en-US" dirty="0"/>
              <a:t>S3 Website setup: </a:t>
            </a:r>
            <a:r>
              <a:rPr lang="en-US" dirty="0">
                <a:hlinkClick r:id="rId4"/>
              </a:rPr>
              <a:t>https://docs.aws.amazon.com/AmazonS3/latest/userguide/WebsiteHosting.html</a:t>
            </a:r>
            <a:endParaRPr lang="en-US" dirty="0"/>
          </a:p>
          <a:p>
            <a:pPr lvl="1"/>
            <a:r>
              <a:rPr lang="en-US" dirty="0"/>
              <a:t>Installing AWS CLI: </a:t>
            </a:r>
            <a:r>
              <a:rPr lang="en-US" dirty="0">
                <a:hlinkClick r:id="rId5"/>
              </a:rPr>
              <a:t>https://docs.aws.amazon.com/cli/latest/userguide/getting-started-install.html</a:t>
            </a:r>
            <a:endParaRPr lang="en-US" dirty="0"/>
          </a:p>
          <a:p>
            <a:pPr lvl="1"/>
            <a:r>
              <a:rPr lang="en-US" dirty="0"/>
              <a:t>Install AWS SDK for PHP: </a:t>
            </a:r>
            <a:r>
              <a:rPr lang="en-US" dirty="0">
                <a:hlinkClick r:id="rId6"/>
              </a:rPr>
              <a:t>https://docs.aws.amazon.com/sdk-for-php/v3/developer-guide/getting-</a:t>
            </a:r>
            <a:r>
              <a:rPr lang="en-US" dirty="0" err="1">
                <a:hlinkClick r:id="rId6"/>
              </a:rPr>
              <a:t>started_installation.htm</a:t>
            </a:r>
            <a:r>
              <a:rPr lang="en-US" dirty="0" err="1">
                <a:hlinkClick r:id="rId6"/>
              </a:rPr>
              <a:t>l</a:t>
            </a:r>
            <a:endParaRPr lang="en-US" dirty="0"/>
          </a:p>
          <a:p>
            <a:r>
              <a:rPr lang="en-US" dirty="0" err="1"/>
              <a:t>OmniCMS</a:t>
            </a:r>
            <a:endParaRPr lang="en-US" dirty="0"/>
          </a:p>
          <a:p>
            <a:pPr lvl="1"/>
            <a:r>
              <a:rPr lang="en-US" dirty="0"/>
              <a:t>Webhooks: </a:t>
            </a:r>
            <a:r>
              <a:rPr lang="en-US" dirty="0">
                <a:hlinkClick r:id="rId7"/>
              </a:rPr>
              <a:t>https://support.moderncampus.com/technical-reference/webhooks.html</a:t>
            </a:r>
            <a:endParaRPr lang="en-US" dirty="0"/>
          </a:p>
          <a:p>
            <a:pPr lvl="1"/>
            <a:r>
              <a:rPr lang="en-US" dirty="0"/>
              <a:t>Helpful XPATH functions for </a:t>
            </a:r>
            <a:r>
              <a:rPr lang="en-US" dirty="0" err="1"/>
              <a:t>OmniCMS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https://maxtoroq.github.io/xpath-ref/</a:t>
            </a:r>
            <a:endParaRPr lang="en-US" dirty="0"/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DNS Challenges: </a:t>
            </a:r>
            <a:r>
              <a:rPr lang="en-US" dirty="0">
                <a:hlinkClick r:id="rId9"/>
              </a:rPr>
              <a:t>https://aws.amazon.com/blogs/networking-and-content-delivery/solving-dns-zone-apex-challenges-with-third-party-dns-providers-using-aws/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D3A50DA-BF9C-BD49-9E49-5897D4BCB7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28169" y="551656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88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E244E22-DE5A-DB49-88C3-3A15A5F44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578" y="2074482"/>
            <a:ext cx="952500" cy="9525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E7203A3-206D-784D-9D8B-CDDB11FF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4290" y="2074482"/>
            <a:ext cx="952500" cy="9525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0C93BBF-C36B-A849-BFEE-72BD68EB3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0002" y="2074482"/>
            <a:ext cx="952500" cy="9525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69B8C0A-8B32-6641-9668-A727BDD15F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75713" y="2074482"/>
            <a:ext cx="952500" cy="9525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BB35EEC-B307-DD4A-8FA5-C85556AF7F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32866" y="2074482"/>
            <a:ext cx="952500" cy="9525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8B80C84-9142-9F4A-8AC0-BDB616EBDC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8578" y="4234204"/>
            <a:ext cx="952500" cy="9525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0A26E76-6D58-304F-9DAA-46C4E9830E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04290" y="4234204"/>
            <a:ext cx="952500" cy="9525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ECEB37B-9CB1-C54D-B803-8A2CBB371E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90002" y="4234204"/>
            <a:ext cx="952500" cy="9525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5D2D6E6-6981-5F46-ADC0-CD843C794B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75713" y="4234204"/>
            <a:ext cx="952500" cy="9525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708AC77E-B937-D242-984A-91A738C2FC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32866" y="4234204"/>
            <a:ext cx="952500" cy="9525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84ABC916-036F-A047-BF8B-7A1E68F9CC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18578" y="5314066"/>
            <a:ext cx="952500" cy="9525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75A0490C-AEC2-0B46-ABE3-076E4CA8053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704290" y="5314066"/>
            <a:ext cx="952500" cy="9525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A576CCAB-3271-A642-B8AC-376CD732341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890002" y="5314066"/>
            <a:ext cx="952500" cy="9525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1CF24D8-A362-6948-8DF8-9194D2EFC06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75713" y="5314066"/>
            <a:ext cx="952500" cy="9525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EAD397F0-BAD3-D841-81E2-78DE052DC46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32866" y="5314066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AA7109A-B8A8-A146-A2F2-BDC0C23D146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518578" y="3154343"/>
            <a:ext cx="952500" cy="9525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D883516-F776-D540-9EB5-93CD3C17668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704290" y="3154343"/>
            <a:ext cx="952500" cy="9525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18CB470-085D-A940-BCEC-DE3E53AE4E5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890002" y="3154343"/>
            <a:ext cx="952500" cy="9525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A89E4FD-76A5-7C4E-8296-EAF441C9AEF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075713" y="3154343"/>
            <a:ext cx="952500" cy="952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9B4A76C-4196-CF4C-9BC2-655456912D5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333628" y="3155105"/>
            <a:ext cx="950976" cy="950976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33357CFD-C945-874B-934B-D6D5BAAD3F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Icons for use</a:t>
            </a:r>
          </a:p>
          <a:p>
            <a:r>
              <a:rPr lang="en-US" sz="20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Copy and paste these into your presentation as needed</a:t>
            </a:r>
          </a:p>
        </p:txBody>
      </p:sp>
    </p:spTree>
    <p:extLst>
      <p:ext uri="{BB962C8B-B14F-4D97-AF65-F5344CB8AC3E}">
        <p14:creationId xmlns:p14="http://schemas.microsoft.com/office/powerpoint/2010/main" val="277419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D649-47C3-9340-8DD9-1960EB86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let the pandemic ruin your user experience!</a:t>
            </a:r>
          </a:p>
        </p:txBody>
      </p:sp>
    </p:spTree>
    <p:extLst>
      <p:ext uri="{BB962C8B-B14F-4D97-AF65-F5344CB8AC3E}">
        <p14:creationId xmlns:p14="http://schemas.microsoft.com/office/powerpoint/2010/main" val="246081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66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9F3A-AE50-BB41-8FDD-BE733173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Pandemic and Quarantine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0B3B-11F8-134A-9161-517A4E15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Events, which had been hosted in-person, hosted exclusively online</a:t>
            </a:r>
          </a:p>
          <a:p>
            <a:r>
              <a:rPr lang="en-US" dirty="0"/>
              <a:t>Server-side scripting languages introduce bottlenecks with Apache</a:t>
            </a:r>
          </a:p>
          <a:p>
            <a:r>
              <a:rPr lang="en-US" dirty="0"/>
              <a:t>Online presence dependence increasing in importance for reputation and reliability</a:t>
            </a:r>
          </a:p>
          <a:p>
            <a:r>
              <a:rPr lang="en-US" dirty="0"/>
              <a:t>Hosting server issues such as outdated operating systems, data center outages and hosting physical servers become more apparent.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76F52A-20B1-444A-8493-2048058E8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2322" y="551656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EB36-F4A7-AF4B-B049-4E6A8744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Cloud hosting with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7A88-4FCE-6C4B-AC49-CE6AB42E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Amazon Web Services’ scalability and infrastructure to deal with high traffic and rapidly changing user needs.</a:t>
            </a:r>
          </a:p>
          <a:p>
            <a:r>
              <a:rPr lang="en-US" dirty="0"/>
              <a:t>Host static websites with Amazon S3, </a:t>
            </a:r>
            <a:r>
              <a:rPr lang="en-US" dirty="0" err="1"/>
              <a:t>CodePipeline</a:t>
            </a:r>
            <a:r>
              <a:rPr lang="en-US" dirty="0"/>
              <a:t>, </a:t>
            </a:r>
            <a:r>
              <a:rPr lang="en-US" dirty="0" err="1"/>
              <a:t>Cloudfront</a:t>
            </a:r>
            <a:r>
              <a:rPr lang="en-US" dirty="0"/>
              <a:t> and Lambda</a:t>
            </a:r>
          </a:p>
          <a:p>
            <a:r>
              <a:rPr lang="en-US" dirty="0"/>
              <a:t>Host static websites with AWS Amplify and/or </a:t>
            </a:r>
            <a:r>
              <a:rPr lang="en-US" dirty="0" err="1"/>
              <a:t>Cloudfront</a:t>
            </a:r>
            <a:r>
              <a:rPr lang="en-US" dirty="0"/>
              <a:t> and Lambda</a:t>
            </a:r>
          </a:p>
          <a:p>
            <a:r>
              <a:rPr lang="en-US" dirty="0"/>
              <a:t>Host static or dynamic websites in EC2 instances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21C659-16E6-3E4A-807B-E803BB17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542" y="551656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9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EB36-F4A7-AF4B-B049-4E6A8744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Caveats: DNS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7A88-4FCE-6C4B-AC49-CE6AB42E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Older DNS servers/software</a:t>
            </a:r>
          </a:p>
          <a:p>
            <a:pPr lvl="1"/>
            <a:r>
              <a:rPr lang="en-US" dirty="0"/>
              <a:t>Does not support the underscore ‘_’ CNAME provided by Amplify for ownership verification purposes.</a:t>
            </a:r>
          </a:p>
          <a:p>
            <a:pPr lvl="1"/>
            <a:r>
              <a:rPr lang="en-US" dirty="0"/>
              <a:t>Server hardware/software may have to be upgraded to support CloudFront CNAME.</a:t>
            </a:r>
          </a:p>
          <a:p>
            <a:pPr lvl="1"/>
            <a:r>
              <a:rPr lang="en-US" dirty="0"/>
              <a:t>May have to use Route53 to address these issues. For this, you allow AWS to manage a portion of your University’s IP address space.</a:t>
            </a:r>
          </a:p>
          <a:p>
            <a:r>
              <a:rPr lang="en-US" dirty="0"/>
              <a:t>Check with your Networking department</a:t>
            </a:r>
          </a:p>
        </p:txBody>
      </p:sp>
    </p:spTree>
    <p:extLst>
      <p:ext uri="{BB962C8B-B14F-4D97-AF65-F5344CB8AC3E}">
        <p14:creationId xmlns:p14="http://schemas.microsoft.com/office/powerpoint/2010/main" val="213094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9F3A-AE50-BB41-8FDD-BE733173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Static Websites with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0B3B-11F8-134A-9161-517A4E15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PHP includes in XSL templates with JavaScript</a:t>
            </a:r>
          </a:p>
          <a:p>
            <a:r>
              <a:rPr lang="en-US" dirty="0"/>
              <a:t>Create API website which listens to Webhooks* </a:t>
            </a:r>
          </a:p>
          <a:p>
            <a:r>
              <a:rPr lang="en-US" dirty="0"/>
              <a:t>Add Webhook to website pointing to API</a:t>
            </a:r>
          </a:p>
          <a:p>
            <a:r>
              <a:rPr lang="en-US" dirty="0"/>
              <a:t>API publishes either to Amazon S3 or </a:t>
            </a:r>
            <a:r>
              <a:rPr lang="en-US" dirty="0" err="1"/>
              <a:t>CodeCommit</a:t>
            </a:r>
            <a:endParaRPr lang="en-US" dirty="0"/>
          </a:p>
          <a:p>
            <a:r>
              <a:rPr lang="en-US" dirty="0"/>
              <a:t>Setup web hosting with AWS Amplify or Amazon S3/</a:t>
            </a:r>
            <a:r>
              <a:rPr lang="en-US" dirty="0" err="1"/>
              <a:t>CodePipeline</a:t>
            </a:r>
            <a:endParaRPr lang="en-US" dirty="0"/>
          </a:p>
          <a:p>
            <a:r>
              <a:rPr lang="en-US" dirty="0"/>
              <a:t>Write Lambda functions for replacing server-side code</a:t>
            </a:r>
          </a:p>
          <a:p>
            <a:r>
              <a:rPr lang="en-US" dirty="0"/>
              <a:t>Configure CloudFront for special behavior</a:t>
            </a:r>
          </a:p>
          <a:p>
            <a:r>
              <a:rPr lang="en-US" dirty="0"/>
              <a:t>Update DNS, adding a CNAME for CloudFront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4FE0-909D-2440-8551-F5598D7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server-side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812B-C71D-8B4B-86F6-555E958E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in </a:t>
            </a:r>
            <a:r>
              <a:rPr lang="en-US" dirty="0" err="1"/>
              <a:t>common.xsl</a:t>
            </a:r>
            <a:r>
              <a:rPr lang="en-US" dirty="0"/>
              <a:t>. Replace PHP includes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contents of the included files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E4C23-15FF-B14B-87D0-8BFFEDAC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43" y="2680246"/>
            <a:ext cx="5155474" cy="947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6F163F-65E3-FD49-AEDE-E331CCF40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43" y="4189220"/>
            <a:ext cx="5007428" cy="19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66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Evolve Palette">
      <a:dk1>
        <a:srgbClr val="231F20"/>
      </a:dk1>
      <a:lt1>
        <a:srgbClr val="FFFFFF"/>
      </a:lt1>
      <a:dk2>
        <a:srgbClr val="0A534D"/>
      </a:dk2>
      <a:lt2>
        <a:srgbClr val="FFF7ED"/>
      </a:lt2>
      <a:accent1>
        <a:srgbClr val="13A699"/>
      </a:accent1>
      <a:accent2>
        <a:srgbClr val="AAF0D1"/>
      </a:accent2>
      <a:accent3>
        <a:srgbClr val="FFAE00"/>
      </a:accent3>
      <a:accent4>
        <a:srgbClr val="231F20"/>
      </a:accent4>
      <a:accent5>
        <a:srgbClr val="0A534D"/>
      </a:accent5>
      <a:accent6>
        <a:srgbClr val="FFFFFF"/>
      </a:accent6>
      <a:hlink>
        <a:srgbClr val="13A699"/>
      </a:hlink>
      <a:folHlink>
        <a:srgbClr val="13A69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C972EC78-1EF1-764D-8460-0F0B4192F743}" vid="{D502E05D-7D6E-9246-A55E-92E6557A1003}"/>
    </a:ext>
  </a:extLst>
</a:theme>
</file>

<file path=ppt/theme/theme2.xml><?xml version="1.0" encoding="utf-8"?>
<a:theme xmlns:a="http://schemas.openxmlformats.org/drawingml/2006/main" name="Light Content">
  <a:themeElements>
    <a:clrScheme name="Evolve Palette">
      <a:dk1>
        <a:srgbClr val="231F20"/>
      </a:dk1>
      <a:lt1>
        <a:srgbClr val="FFFFFF"/>
      </a:lt1>
      <a:dk2>
        <a:srgbClr val="0A534D"/>
      </a:dk2>
      <a:lt2>
        <a:srgbClr val="FFF7ED"/>
      </a:lt2>
      <a:accent1>
        <a:srgbClr val="13A699"/>
      </a:accent1>
      <a:accent2>
        <a:srgbClr val="AAF0D1"/>
      </a:accent2>
      <a:accent3>
        <a:srgbClr val="FFAE00"/>
      </a:accent3>
      <a:accent4>
        <a:srgbClr val="231F20"/>
      </a:accent4>
      <a:accent5>
        <a:srgbClr val="0A534D"/>
      </a:accent5>
      <a:accent6>
        <a:srgbClr val="FFFFFF"/>
      </a:accent6>
      <a:hlink>
        <a:srgbClr val="13A699"/>
      </a:hlink>
      <a:folHlink>
        <a:srgbClr val="13A69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C972EC78-1EF1-764D-8460-0F0B4192F743}" vid="{DA2C259A-CF8E-B841-9A54-F22381E46C66}"/>
    </a:ext>
  </a:extLst>
</a:theme>
</file>

<file path=ppt/theme/theme3.xml><?xml version="1.0" encoding="utf-8"?>
<a:theme xmlns:a="http://schemas.openxmlformats.org/drawingml/2006/main" name="Dark Content">
  <a:themeElements>
    <a:clrScheme name="Evolve Palette">
      <a:dk1>
        <a:srgbClr val="231F20"/>
      </a:dk1>
      <a:lt1>
        <a:srgbClr val="FFFFFF"/>
      </a:lt1>
      <a:dk2>
        <a:srgbClr val="0A534D"/>
      </a:dk2>
      <a:lt2>
        <a:srgbClr val="FFF7ED"/>
      </a:lt2>
      <a:accent1>
        <a:srgbClr val="13A699"/>
      </a:accent1>
      <a:accent2>
        <a:srgbClr val="AAF0D1"/>
      </a:accent2>
      <a:accent3>
        <a:srgbClr val="FFAE00"/>
      </a:accent3>
      <a:accent4>
        <a:srgbClr val="231F20"/>
      </a:accent4>
      <a:accent5>
        <a:srgbClr val="0A534D"/>
      </a:accent5>
      <a:accent6>
        <a:srgbClr val="FFFFFF"/>
      </a:accent6>
      <a:hlink>
        <a:srgbClr val="13A699"/>
      </a:hlink>
      <a:folHlink>
        <a:srgbClr val="13A69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C972EC78-1EF1-764D-8460-0F0B4192F743}" vid="{F4E39A9B-8502-A040-8FEA-BF1B32F44201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C972EC78-1EF1-764D-8460-0F0B4192F743}" vid="{D67A8588-D716-134D-A06D-B85C9881AA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</Template>
  <TotalTime>19202</TotalTime>
  <Words>1480</Words>
  <Application>Microsoft Macintosh PowerPoint</Application>
  <PresentationFormat>Widescreen</PresentationFormat>
  <Paragraphs>123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Franklin Gothic Book</vt:lpstr>
      <vt:lpstr>Franklin Gothic Medium</vt:lpstr>
      <vt:lpstr>Title</vt:lpstr>
      <vt:lpstr>Light Content</vt:lpstr>
      <vt:lpstr>Dark Content</vt:lpstr>
      <vt:lpstr>Custom Design</vt:lpstr>
      <vt:lpstr>PowerPoint Presentation</vt:lpstr>
      <vt:lpstr>Hosting Static Omni CMS Websites with AWS</vt:lpstr>
      <vt:lpstr>Don’t let the pandemic ruin your user experience!</vt:lpstr>
      <vt:lpstr>PowerPoint Presentation</vt:lpstr>
      <vt:lpstr>Problem: Pandemic and Quarantine</vt:lpstr>
      <vt:lpstr>Solution: Cloud hosting with AWS</vt:lpstr>
      <vt:lpstr>Caveats: DNS challenges</vt:lpstr>
      <vt:lpstr>Hosting Static Websites with AWS</vt:lpstr>
      <vt:lpstr>Replace server-side includes</vt:lpstr>
      <vt:lpstr>Sidebar Replacement</vt:lpstr>
      <vt:lpstr>Lambda auto create JSON from XML – Server side</vt:lpstr>
      <vt:lpstr>Lambda auto create JSON from XML – Client side</vt:lpstr>
      <vt:lpstr>Webhook Publisher – Three Steps</vt:lpstr>
      <vt:lpstr>API website (data dispatch server)</vt:lpstr>
      <vt:lpstr>Setup on Amazon Web Services</vt:lpstr>
      <vt:lpstr>Setup on Amazon Web Services – S3</vt:lpstr>
      <vt:lpstr>Setup on Amazon Web Services - Amplify</vt:lpstr>
      <vt:lpstr>Building PHP Lambda Functions</vt:lpstr>
      <vt:lpstr>PHP Lamda Functions - setup</vt:lpstr>
      <vt:lpstr>Simple Contact Form Replacement</vt:lpstr>
      <vt:lpstr>News Articles</vt:lpstr>
      <vt:lpstr>Questions &amp; 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Chasteen</dc:creator>
  <cp:lastModifiedBy>Bryan Chasteen</cp:lastModifiedBy>
  <cp:revision>56</cp:revision>
  <dcterms:created xsi:type="dcterms:W3CDTF">2022-02-14T19:15:55Z</dcterms:created>
  <dcterms:modified xsi:type="dcterms:W3CDTF">2022-03-03T19:29:09Z</dcterms:modified>
</cp:coreProperties>
</file>