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75" r:id="rId7"/>
    <p:sldId id="269" r:id="rId8"/>
    <p:sldId id="277" r:id="rId9"/>
    <p:sldId id="260" r:id="rId10"/>
    <p:sldId id="261" r:id="rId11"/>
    <p:sldId id="270" r:id="rId12"/>
    <p:sldId id="262" r:id="rId13"/>
    <p:sldId id="271" r:id="rId14"/>
    <p:sldId id="279" r:id="rId15"/>
    <p:sldId id="272" r:id="rId16"/>
    <p:sldId id="280" r:id="rId17"/>
    <p:sldId id="263" r:id="rId18"/>
    <p:sldId id="285" r:id="rId19"/>
    <p:sldId id="286" r:id="rId20"/>
    <p:sldId id="288" r:id="rId21"/>
    <p:sldId id="264" r:id="rId22"/>
    <p:sldId id="274" r:id="rId23"/>
    <p:sldId id="273" r:id="rId24"/>
    <p:sldId id="291" r:id="rId25"/>
    <p:sldId id="292" r:id="rId26"/>
    <p:sldId id="265" r:id="rId27"/>
    <p:sldId id="266" r:id="rId28"/>
    <p:sldId id="267" r:id="rId29"/>
    <p:sldId id="268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0" r:id="rId47"/>
    <p:sldId id="311" r:id="rId48"/>
    <p:sldId id="312" r:id="rId49"/>
    <p:sldId id="313" r:id="rId50"/>
    <p:sldId id="309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8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70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602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827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517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323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093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02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246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901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79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13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0546-4E1C-4DA7-B8A3-0EED4C87509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898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sng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Noman Islam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96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01" y="1920148"/>
            <a:ext cx="84963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8468"/>
            <a:ext cx="2981325" cy="2390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256" y="3348468"/>
            <a:ext cx="2343150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526" y="3348468"/>
            <a:ext cx="36385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40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column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6099" y="1840589"/>
            <a:ext cx="43338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/ deleting a new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61" y="1825625"/>
            <a:ext cx="5648325" cy="2905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61" y="5261873"/>
            <a:ext cx="70675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35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a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898" y="1804988"/>
            <a:ext cx="27813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in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2270" y="1794691"/>
            <a:ext cx="56483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936" y="1796556"/>
            <a:ext cx="93249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1613" y="900113"/>
            <a:ext cx="92487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Indexing, selection and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36" y="1825625"/>
            <a:ext cx="7753350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36" y="2272506"/>
            <a:ext cx="2200275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136" y="3865772"/>
            <a:ext cx="3571875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488" y="3625056"/>
            <a:ext cx="26479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68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entries from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686" y="1786097"/>
            <a:ext cx="7071282" cy="468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3974" y="1968715"/>
            <a:ext cx="57626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 contains data structures and data manipulation tools designed to make data cleaning and analysis fast and easy in Python.</a:t>
            </a:r>
          </a:p>
          <a:p>
            <a:r>
              <a:rPr lang="en-US" sz="3600" dirty="0" smtClean="0"/>
              <a:t>Pandas is designed for working with tabular or heterogeneous data. </a:t>
            </a:r>
          </a:p>
          <a:p>
            <a:r>
              <a:rPr lang="en-US" sz="3600" dirty="0" err="1" smtClean="0"/>
              <a:t>NumPy</a:t>
            </a:r>
            <a:r>
              <a:rPr lang="en-US" sz="3600" dirty="0" smtClean="0"/>
              <a:t>, by contrast, is best suited for working with homogeneous numerical array data.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0154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884" y="1764828"/>
            <a:ext cx="20669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834" y="2720160"/>
            <a:ext cx="1781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13736" y="1839485"/>
            <a:ext cx="33813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with </a:t>
            </a:r>
            <a:r>
              <a:rPr lang="en-US" dirty="0" err="1" smtClean="0"/>
              <a:t>loc</a:t>
            </a:r>
            <a:r>
              <a:rPr lang="en-US" dirty="0" smtClean="0"/>
              <a:t> and </a:t>
            </a:r>
            <a:r>
              <a:rPr lang="en-US" dirty="0" err="1" smtClean="0"/>
              <a:t>iloc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1134"/>
            <a:ext cx="5343525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23" y="3359380"/>
            <a:ext cx="37719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07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837" y="1849178"/>
            <a:ext cx="46482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application and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513" y="1782892"/>
            <a:ext cx="40671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348" y="1786453"/>
            <a:ext cx="37623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0904" y="1787997"/>
            <a:ext cx="51530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902" y="4832394"/>
            <a:ext cx="24860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64839" y="4213011"/>
            <a:ext cx="23907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20901" y="3268234"/>
            <a:ext cx="28289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328613"/>
            <a:ext cx="7800975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05" y="1825625"/>
            <a:ext cx="4962525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05" y="4424650"/>
            <a:ext cx="59626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71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out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1969"/>
            <a:ext cx="65722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58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81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69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6" y="1825625"/>
            <a:ext cx="23812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73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9869"/>
            <a:ext cx="439102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3176"/>
            <a:ext cx="4886325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51" y="3543982"/>
            <a:ext cx="7486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74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in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29975" y="1804085"/>
            <a:ext cx="7769183" cy="4584357"/>
            <a:chOff x="855834" y="1809106"/>
            <a:chExt cx="8181975" cy="504889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5834" y="1809106"/>
              <a:ext cx="8181975" cy="385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 t="25082"/>
            <a:stretch>
              <a:fillRect/>
            </a:stretch>
          </p:blipFill>
          <p:spPr bwMode="auto">
            <a:xfrm>
              <a:off x="871152" y="5687712"/>
              <a:ext cx="8077200" cy="117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/>
              <a:t>Indexing</a:t>
            </a:r>
            <a:r>
              <a:rPr lang="en-US" i="1" dirty="0" smtClean="0"/>
              <a:t> </a:t>
            </a:r>
            <a:r>
              <a:rPr lang="en-US" dirty="0" smtClean="0"/>
              <a:t>Can treat one or more columns as the returned </a:t>
            </a:r>
            <a:r>
              <a:rPr lang="en-US" dirty="0" err="1" smtClean="0"/>
              <a:t>DataFrame</a:t>
            </a:r>
            <a:r>
              <a:rPr lang="en-US" dirty="0" smtClean="0"/>
              <a:t>, and whether to get column names from the file, the user, or not at all. Type inference and data conversion This includes the user-defined value conversions and custom list of missing value markers. </a:t>
            </a:r>
          </a:p>
          <a:p>
            <a:r>
              <a:rPr lang="en-US" i="1" u="sng" dirty="0" err="1" smtClean="0"/>
              <a:t>Datetime</a:t>
            </a:r>
            <a:r>
              <a:rPr lang="en-US" i="1" u="sng" dirty="0" smtClean="0"/>
              <a:t> parsing </a:t>
            </a:r>
            <a:r>
              <a:rPr lang="en-US" dirty="0" smtClean="0"/>
              <a:t>Includes combining capability, including combining date and time information spread over multiple columns into a single column in the result. </a:t>
            </a:r>
          </a:p>
          <a:p>
            <a:r>
              <a:rPr lang="en-US" i="1" u="sng" dirty="0" smtClean="0"/>
              <a:t>Iterating </a:t>
            </a:r>
            <a:r>
              <a:rPr lang="en-US" dirty="0" smtClean="0"/>
              <a:t>Support for iterating over chunks of very large files. </a:t>
            </a:r>
          </a:p>
          <a:p>
            <a:r>
              <a:rPr lang="en-US" i="1" u="sng" dirty="0" smtClean="0"/>
              <a:t>Unclean data issues</a:t>
            </a:r>
            <a:r>
              <a:rPr lang="en-US" u="sng" dirty="0" smtClean="0"/>
              <a:t> </a:t>
            </a:r>
            <a:r>
              <a:rPr lang="en-US" dirty="0" smtClean="0"/>
              <a:t>Skipping rows or a footer, comments, or other minor things like numeric data with thousands separated by commas.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('examples/ex1.csv')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pd.read_table</a:t>
            </a:r>
            <a:r>
              <a:rPr lang="en-US" dirty="0" smtClean="0"/>
              <a:t>('examples/ex1.csv', sep=',')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pd.read_csv</a:t>
            </a:r>
            <a:r>
              <a:rPr lang="en-US" dirty="0" smtClean="0"/>
              <a:t>('examples/ex2.csv', header=None)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pd.read_csv</a:t>
            </a:r>
            <a:r>
              <a:rPr lang="en-US" dirty="0" smtClean="0"/>
              <a:t>('examples/ex2.csv', names=['a', 'b', 'c', 'd', 'message'])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names = ['a', 'b', 'c', 'd', 'message']</a:t>
            </a:r>
          </a:p>
          <a:p>
            <a:pPr>
              <a:buNone/>
            </a:pPr>
            <a:r>
              <a:rPr lang="en-US" dirty="0" err="1" smtClean="0"/>
              <a:t>pd.read_csv</a:t>
            </a:r>
            <a:r>
              <a:rPr lang="en-US" dirty="0" smtClean="0"/>
              <a:t>('examples/ex2.csv', names=names, </a:t>
            </a:r>
            <a:r>
              <a:rPr lang="en-US" dirty="0" err="1" smtClean="0"/>
              <a:t>index_col</a:t>
            </a:r>
            <a:r>
              <a:rPr lang="en-US" dirty="0" smtClean="0"/>
              <a:t>='message')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regular expression as separator</a:t>
            </a:r>
          </a:p>
          <a:p>
            <a:pPr lvl="1"/>
            <a:r>
              <a:rPr lang="en-US" dirty="0" smtClean="0"/>
              <a:t>result = </a:t>
            </a:r>
            <a:r>
              <a:rPr lang="en-US" dirty="0" err="1" smtClean="0"/>
              <a:t>pd.read_table</a:t>
            </a:r>
            <a:r>
              <a:rPr lang="en-US" dirty="0" smtClean="0"/>
              <a:t>('examples/ex3.txt', sep='\s+')</a:t>
            </a:r>
          </a:p>
          <a:p>
            <a:r>
              <a:rPr lang="en-US" dirty="0" smtClean="0"/>
              <a:t>Skipping rows</a:t>
            </a:r>
          </a:p>
          <a:p>
            <a:pPr lvl="1"/>
            <a:r>
              <a:rPr lang="en-US" dirty="0" err="1" smtClean="0"/>
              <a:t>pd.read_csv</a:t>
            </a:r>
            <a:r>
              <a:rPr lang="en-US" dirty="0" smtClean="0"/>
              <a:t>('examples/ex4.csv', </a:t>
            </a:r>
            <a:r>
              <a:rPr lang="en-US" dirty="0" err="1" smtClean="0"/>
              <a:t>skiprows</a:t>
            </a:r>
            <a:r>
              <a:rPr lang="en-US" dirty="0" smtClean="0"/>
              <a:t>=[0, 2, 3])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403" y="1953526"/>
            <a:ext cx="6827713" cy="30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6183" y="2616543"/>
            <a:ext cx="8487717" cy="86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270" y="1824423"/>
            <a:ext cx="80962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408" y="422833"/>
            <a:ext cx="7876993" cy="589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text file in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4311" y="1854672"/>
            <a:ext cx="4960931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9867" y="2494392"/>
            <a:ext cx="6315497" cy="37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889" y="3223441"/>
            <a:ext cx="7298550" cy="37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chunk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8150" y="1830731"/>
            <a:ext cx="6575838" cy="175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5406" y="1921218"/>
            <a:ext cx="4066789" cy="39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2495" y="3224986"/>
            <a:ext cx="4042061" cy="87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3484" y="5546511"/>
            <a:ext cx="4062543" cy="31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indexes to access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706" y="1856732"/>
            <a:ext cx="34385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10" y="1884147"/>
            <a:ext cx="5896341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6055" y="2759547"/>
            <a:ext cx="5743953" cy="31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delimited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501" y="1830345"/>
            <a:ext cx="3120245" cy="106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8522" y="3437109"/>
            <a:ext cx="3732173" cy="54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8326" y="4827888"/>
            <a:ext cx="2990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 err="1" smtClean="0"/>
              <a:t>csv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436" y="1852740"/>
            <a:ext cx="4615065" cy="14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1469" y="1912079"/>
            <a:ext cx="7689749" cy="22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pandas.read_json</a:t>
            </a:r>
            <a:r>
              <a:rPr lang="en-US" dirty="0" smtClean="0"/>
              <a:t> can automatically convert JSON datasets in specific arrange‐ </a:t>
            </a:r>
            <a:r>
              <a:rPr lang="en-US" dirty="0" err="1" smtClean="0"/>
              <a:t>ments</a:t>
            </a:r>
            <a:r>
              <a:rPr lang="en-US" dirty="0" smtClean="0"/>
              <a:t> into a Series or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The default options for </a:t>
            </a:r>
            <a:r>
              <a:rPr lang="en-US" dirty="0" err="1" smtClean="0"/>
              <a:t>pandas.read_json</a:t>
            </a:r>
            <a:r>
              <a:rPr lang="en-US" dirty="0" smtClean="0"/>
              <a:t> assume that each object in the JSON array is a row in the table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7124" y="3999985"/>
            <a:ext cx="5247583" cy="38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2935" y="4730063"/>
            <a:ext cx="2710071" cy="28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0503" y="5587443"/>
            <a:ext cx="4527449" cy="2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pandas.read_html</a:t>
            </a:r>
            <a:r>
              <a:rPr lang="en-US" dirty="0" smtClean="0"/>
              <a:t> function has a number of options, but by default it searches for and attempts to parse all tabular data contained within tags.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6886" y="1853513"/>
            <a:ext cx="3872556" cy="605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309" y="1871275"/>
            <a:ext cx="8682930" cy="386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in binary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8919" y="1913624"/>
            <a:ext cx="4982663" cy="36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3159" y="2865095"/>
            <a:ext cx="4953861" cy="36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HD5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1353" y="1889169"/>
            <a:ext cx="5970687" cy="226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640" y="1971492"/>
            <a:ext cx="5288949" cy="35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7187" y="2655030"/>
            <a:ext cx="3585789" cy="36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2611" y="4572386"/>
            <a:ext cx="5118403" cy="139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67" y="1914927"/>
            <a:ext cx="2933700" cy="366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67" y="6141044"/>
            <a:ext cx="24098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49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Web API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9410" y="1910428"/>
            <a:ext cx="6062651" cy="188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7796" y="4642151"/>
            <a:ext cx="2116115" cy="81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7946" y="1905772"/>
            <a:ext cx="5904058" cy="61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database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1261" y="1857010"/>
            <a:ext cx="2854630" cy="99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0867" y="2792884"/>
            <a:ext cx="40671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6034" y="1832918"/>
            <a:ext cx="4166643" cy="218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5767" y="5108876"/>
            <a:ext cx="35242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777" y="1916714"/>
            <a:ext cx="6961184" cy="209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Cleaning and Preparation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6486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9397796" cy="484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85671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825625"/>
            <a:ext cx="106108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31174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848350" cy="2990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8604"/>
            <a:ext cx="3762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21539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dropna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DataFrame</a:t>
            </a:r>
            <a:r>
              <a:rPr lang="en-US" dirty="0"/>
              <a:t> objects, things are a bit more complex. You may want to drop rows or columns that are all NA or only those containing any NAs. </a:t>
            </a:r>
            <a:r>
              <a:rPr lang="en-US" dirty="0" err="1"/>
              <a:t>dropna</a:t>
            </a:r>
            <a:r>
              <a:rPr lang="en-US" dirty="0"/>
              <a:t> by default drops any row containing a missing </a:t>
            </a:r>
            <a:r>
              <a:rPr lang="en-US" dirty="0" smtClean="0"/>
              <a:t>value</a:t>
            </a:r>
          </a:p>
          <a:p>
            <a:r>
              <a:rPr lang="en-US" dirty="0"/>
              <a:t>Passing how='all' will only drop rows that are all </a:t>
            </a:r>
            <a:r>
              <a:rPr lang="en-US" dirty="0" smtClean="0"/>
              <a:t>NA</a:t>
            </a:r>
          </a:p>
          <a:p>
            <a:r>
              <a:rPr lang="en-US" dirty="0"/>
              <a:t>To drop columns in the same way, pass </a:t>
            </a:r>
            <a:r>
              <a:rPr lang="en-US" dirty="0" smtClean="0"/>
              <a:t>axis=1</a:t>
            </a:r>
          </a:p>
          <a:p>
            <a:r>
              <a:rPr lang="en-US" dirty="0" err="1"/>
              <a:t>df.dropna</a:t>
            </a:r>
            <a:r>
              <a:rPr lang="en-US" dirty="0"/>
              <a:t>(thresh=2)</a:t>
            </a:r>
          </a:p>
        </p:txBody>
      </p:sp>
    </p:spTree>
    <p:extLst>
      <p:ext uri="{BB962C8B-B14F-4D97-AF65-F5344CB8AC3E}">
        <p14:creationId xmlns:p14="http://schemas.microsoft.com/office/powerpoint/2010/main" xmlns="" val="297223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series from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766" y="1873850"/>
            <a:ext cx="86296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8994" y="3799587"/>
            <a:ext cx="65341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err="1"/>
              <a:t>fillna</a:t>
            </a:r>
            <a:r>
              <a:rPr lang="en-US" dirty="0"/>
              <a:t> with a constant replaces missing values with that </a:t>
            </a:r>
            <a:r>
              <a:rPr lang="en-US" dirty="0" smtClean="0"/>
              <a:t>value</a:t>
            </a:r>
          </a:p>
          <a:p>
            <a:r>
              <a:rPr lang="en-US" dirty="0"/>
              <a:t>Calling </a:t>
            </a:r>
            <a:r>
              <a:rPr lang="en-US" dirty="0" err="1"/>
              <a:t>fillna</a:t>
            </a:r>
            <a:r>
              <a:rPr lang="en-US" dirty="0"/>
              <a:t> with a </a:t>
            </a:r>
            <a:r>
              <a:rPr lang="en-US" dirty="0" err="1"/>
              <a:t>dict</a:t>
            </a:r>
            <a:r>
              <a:rPr lang="en-US" dirty="0"/>
              <a:t>, you can use a different fill value for each </a:t>
            </a:r>
            <a:r>
              <a:rPr lang="en-US" dirty="0" smtClean="0"/>
              <a:t>column</a:t>
            </a:r>
          </a:p>
          <a:p>
            <a:r>
              <a:rPr lang="en-US" dirty="0" err="1"/>
              <a:t>df.fillna</a:t>
            </a:r>
            <a:r>
              <a:rPr lang="en-US" dirty="0"/>
              <a:t>({1: 0.5, 2: 0</a:t>
            </a:r>
            <a:r>
              <a:rPr lang="en-US" dirty="0" smtClean="0"/>
              <a:t>})</a:t>
            </a:r>
          </a:p>
          <a:p>
            <a:r>
              <a:rPr lang="en-US" dirty="0" err="1"/>
              <a:t>fillna</a:t>
            </a:r>
            <a:r>
              <a:rPr lang="en-US" dirty="0"/>
              <a:t> returns a new object, but you can modify the existing object in-place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_ = </a:t>
            </a:r>
            <a:r>
              <a:rPr lang="en-US" dirty="0" err="1"/>
              <a:t>df.fillna</a:t>
            </a:r>
            <a:r>
              <a:rPr lang="en-US" dirty="0"/>
              <a:t>(0,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xmlns="" val="20645837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0014"/>
            <a:ext cx="6219825" cy="451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398" y="230014"/>
            <a:ext cx="4343400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123" y="3851401"/>
            <a:ext cx="54006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18340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80" y="1482788"/>
            <a:ext cx="82486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0043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data.duplicated</a:t>
            </a:r>
            <a:r>
              <a:rPr lang="en-US" dirty="0" smtClean="0"/>
              <a:t>()</a:t>
            </a:r>
          </a:p>
          <a:p>
            <a:r>
              <a:rPr lang="en-US" dirty="0"/>
              <a:t>Relatedly, </a:t>
            </a:r>
            <a:r>
              <a:rPr lang="en-US" dirty="0" err="1"/>
              <a:t>drop_duplicates</a:t>
            </a:r>
            <a:r>
              <a:rPr lang="en-US" dirty="0"/>
              <a:t> returns a </a:t>
            </a:r>
            <a:r>
              <a:rPr lang="en-US" dirty="0" err="1"/>
              <a:t>DataFrame</a:t>
            </a:r>
            <a:r>
              <a:rPr lang="en-US" dirty="0"/>
              <a:t> where the duplicated array is </a:t>
            </a:r>
            <a:r>
              <a:rPr lang="en-US" dirty="0" smtClean="0"/>
              <a:t>False</a:t>
            </a:r>
          </a:p>
          <a:p>
            <a:r>
              <a:rPr lang="en-US" dirty="0" smtClean="0"/>
              <a:t>You </a:t>
            </a:r>
            <a:r>
              <a:rPr lang="en-US" dirty="0"/>
              <a:t>can specify any subset of them to detect </a:t>
            </a:r>
            <a:r>
              <a:rPr lang="en-US" dirty="0" smtClean="0"/>
              <a:t>duplicates</a:t>
            </a:r>
          </a:p>
          <a:p>
            <a:r>
              <a:rPr lang="en-US" dirty="0" err="1"/>
              <a:t>data.drop_duplicates</a:t>
            </a:r>
            <a:r>
              <a:rPr lang="en-US" dirty="0"/>
              <a:t>(['k1</a:t>
            </a:r>
            <a:r>
              <a:rPr lang="en-US" dirty="0" smtClean="0"/>
              <a:t>'])</a:t>
            </a:r>
          </a:p>
          <a:p>
            <a:r>
              <a:rPr lang="en-US" dirty="0"/>
              <a:t>duplicated and </a:t>
            </a:r>
            <a:r>
              <a:rPr lang="en-US" dirty="0" err="1"/>
              <a:t>drop_duplicates</a:t>
            </a:r>
            <a:r>
              <a:rPr lang="en-US" dirty="0"/>
              <a:t> by default keep the first observed value </a:t>
            </a:r>
            <a:r>
              <a:rPr lang="en-US" dirty="0" err="1"/>
              <a:t>combina</a:t>
            </a:r>
            <a:r>
              <a:rPr lang="en-US" dirty="0"/>
              <a:t>‐ </a:t>
            </a:r>
            <a:r>
              <a:rPr lang="en-US" dirty="0" err="1"/>
              <a:t>tion</a:t>
            </a:r>
            <a:r>
              <a:rPr lang="en-US" dirty="0"/>
              <a:t>. Passing keep='last' will return the last one</a:t>
            </a:r>
          </a:p>
        </p:txBody>
      </p:sp>
    </p:spTree>
    <p:extLst>
      <p:ext uri="{BB962C8B-B14F-4D97-AF65-F5344CB8AC3E}">
        <p14:creationId xmlns:p14="http://schemas.microsoft.com/office/powerpoint/2010/main" xmlns="" val="3305268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7" y="1910281"/>
            <a:ext cx="962977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125" y="3392926"/>
            <a:ext cx="3076575" cy="2371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79" y="4763301"/>
            <a:ext cx="4648200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79" y="5446838"/>
            <a:ext cx="7048500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99" y="6111325"/>
            <a:ext cx="7677150" cy="27622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91196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data.replace</a:t>
            </a:r>
            <a:r>
              <a:rPr lang="en-US" dirty="0"/>
              <a:t>(-999, </a:t>
            </a:r>
            <a:r>
              <a:rPr lang="en-US" dirty="0" err="1"/>
              <a:t>np.nan</a:t>
            </a:r>
            <a:r>
              <a:rPr lang="en-US" dirty="0" smtClean="0"/>
              <a:t>)</a:t>
            </a:r>
          </a:p>
          <a:p>
            <a:r>
              <a:rPr lang="en-US" dirty="0" err="1"/>
              <a:t>data.replace</a:t>
            </a:r>
            <a:r>
              <a:rPr lang="en-US" dirty="0"/>
              <a:t>([-999, -1000], </a:t>
            </a:r>
            <a:r>
              <a:rPr lang="en-US" dirty="0" err="1"/>
              <a:t>np.nan</a:t>
            </a:r>
            <a:r>
              <a:rPr lang="en-US" dirty="0" smtClean="0"/>
              <a:t>)</a:t>
            </a:r>
          </a:p>
          <a:p>
            <a:r>
              <a:rPr lang="en-US" dirty="0" err="1"/>
              <a:t>data.replace</a:t>
            </a:r>
            <a:r>
              <a:rPr lang="en-US" dirty="0"/>
              <a:t>([-999, -1000], [</a:t>
            </a:r>
            <a:r>
              <a:rPr lang="en-US" dirty="0" err="1"/>
              <a:t>np.nan</a:t>
            </a:r>
            <a:r>
              <a:rPr lang="en-US" dirty="0"/>
              <a:t>, 0]) </a:t>
            </a:r>
            <a:endParaRPr lang="en-US" dirty="0" smtClean="0"/>
          </a:p>
          <a:p>
            <a:r>
              <a:rPr lang="en-US" dirty="0" err="1"/>
              <a:t>data.replace</a:t>
            </a:r>
            <a:r>
              <a:rPr lang="en-US" dirty="0"/>
              <a:t>({-999: </a:t>
            </a:r>
            <a:r>
              <a:rPr lang="en-US" dirty="0" err="1"/>
              <a:t>np.nan</a:t>
            </a:r>
            <a:r>
              <a:rPr lang="en-US" dirty="0"/>
              <a:t>, -1000: 0})</a:t>
            </a:r>
          </a:p>
        </p:txBody>
      </p:sp>
    </p:spTree>
    <p:extLst>
      <p:ext uri="{BB962C8B-B14F-4D97-AF65-F5344CB8AC3E}">
        <p14:creationId xmlns:p14="http://schemas.microsoft.com/office/powerpoint/2010/main" xmlns="" val="15813475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with index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1764"/>
            <a:ext cx="8648700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82601"/>
            <a:ext cx="69723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09219"/>
            <a:ext cx="58578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81427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index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data.rename</a:t>
            </a:r>
            <a:r>
              <a:rPr lang="en-US" dirty="0"/>
              <a:t>(index=</a:t>
            </a:r>
            <a:r>
              <a:rPr lang="en-US" dirty="0" err="1"/>
              <a:t>str.title</a:t>
            </a:r>
            <a:r>
              <a:rPr lang="en-US" dirty="0"/>
              <a:t>, columns=</a:t>
            </a:r>
            <a:r>
              <a:rPr lang="en-US" dirty="0" err="1"/>
              <a:t>str.upper</a:t>
            </a:r>
            <a:r>
              <a:rPr lang="en-US" dirty="0" smtClean="0"/>
              <a:t>)</a:t>
            </a:r>
          </a:p>
          <a:p>
            <a:r>
              <a:rPr lang="en-US" dirty="0" err="1"/>
              <a:t>data.rename</a:t>
            </a:r>
            <a:r>
              <a:rPr lang="en-US" dirty="0"/>
              <a:t>(index={'OHIO': 'INDIANA'}, </a:t>
            </a:r>
            <a:r>
              <a:rPr lang="en-US" dirty="0" smtClean="0"/>
              <a:t>columns</a:t>
            </a:r>
            <a:r>
              <a:rPr lang="en-US" dirty="0"/>
              <a:t>={'three': 'peekaboo</a:t>
            </a:r>
            <a:r>
              <a:rPr lang="en-US" dirty="0" smtClean="0"/>
              <a:t>'})</a:t>
            </a:r>
          </a:p>
          <a:p>
            <a:r>
              <a:rPr lang="en-US" dirty="0" err="1"/>
              <a:t>data.rename</a:t>
            </a:r>
            <a:r>
              <a:rPr lang="en-US" dirty="0"/>
              <a:t>(index={'OHIO': 'INDIANA'},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xmlns="" val="14502985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Discretization and binning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divide </a:t>
            </a:r>
            <a:r>
              <a:rPr lang="en-US" dirty="0" smtClean="0"/>
              <a:t>data into </a:t>
            </a:r>
            <a:r>
              <a:rPr lang="en-US" dirty="0"/>
              <a:t>bins</a:t>
            </a:r>
          </a:p>
          <a:p>
            <a:pPr lvl="1"/>
            <a:r>
              <a:rPr lang="en-US" dirty="0" smtClean="0"/>
              <a:t>ages </a:t>
            </a:r>
            <a:r>
              <a:rPr lang="en-US" dirty="0"/>
              <a:t>= [20, 22, 25, 27, 21, 23, 37, 31, 61, 45, 41, 32] </a:t>
            </a:r>
            <a:endParaRPr lang="en-US" dirty="0" smtClean="0"/>
          </a:p>
          <a:p>
            <a:pPr lvl="1"/>
            <a:r>
              <a:rPr lang="de-DE" dirty="0"/>
              <a:t>bins = [18, 25, 35, 60, 100</a:t>
            </a:r>
            <a:r>
              <a:rPr lang="de-DE" dirty="0" smtClean="0"/>
              <a:t>]</a:t>
            </a:r>
          </a:p>
          <a:p>
            <a:pPr lvl="1"/>
            <a:r>
              <a:rPr lang="en-US" dirty="0"/>
              <a:t>cats = </a:t>
            </a:r>
            <a:r>
              <a:rPr lang="en-US" dirty="0" err="1"/>
              <a:t>pd.cut</a:t>
            </a:r>
            <a:r>
              <a:rPr lang="en-US" dirty="0"/>
              <a:t>(ages, bins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Lets see the code for each data and categories:</a:t>
            </a:r>
          </a:p>
          <a:p>
            <a:pPr lvl="1"/>
            <a:r>
              <a:rPr lang="en-US" dirty="0" err="1" smtClean="0"/>
              <a:t>cats.codes</a:t>
            </a:r>
            <a:endParaRPr lang="en-US" dirty="0" smtClean="0"/>
          </a:p>
          <a:p>
            <a:pPr lvl="1"/>
            <a:r>
              <a:rPr lang="en-US" dirty="0" err="1" smtClean="0"/>
              <a:t>cats.categories</a:t>
            </a:r>
            <a:endParaRPr lang="en-US" dirty="0" smtClean="0"/>
          </a:p>
          <a:p>
            <a:r>
              <a:rPr lang="en-US" dirty="0" smtClean="0"/>
              <a:t>What are the counts for each category?</a:t>
            </a:r>
          </a:p>
          <a:p>
            <a:pPr lvl="1"/>
            <a:r>
              <a:rPr lang="en-US" dirty="0" err="1" smtClean="0"/>
              <a:t>pd.value_counts</a:t>
            </a:r>
            <a:r>
              <a:rPr lang="en-US" dirty="0" smtClean="0"/>
              <a:t>(cats)</a:t>
            </a:r>
          </a:p>
        </p:txBody>
      </p:sp>
    </p:spTree>
    <p:extLst>
      <p:ext uri="{BB962C8B-B14F-4D97-AF65-F5344CB8AC3E}">
        <p14:creationId xmlns:p14="http://schemas.microsoft.com/office/powerpoint/2010/main" xmlns="" val="14025758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the left side a close interval</a:t>
            </a:r>
          </a:p>
          <a:p>
            <a:pPr lvl="1"/>
            <a:r>
              <a:rPr lang="en-US" dirty="0" err="1" smtClean="0"/>
              <a:t>pd.cut</a:t>
            </a:r>
            <a:r>
              <a:rPr lang="en-US" dirty="0" smtClean="0"/>
              <a:t>(ages</a:t>
            </a:r>
            <a:r>
              <a:rPr lang="en-US" dirty="0"/>
              <a:t>, [18, 26, 36, 61, 100], right=False)</a:t>
            </a:r>
          </a:p>
          <a:p>
            <a:r>
              <a:rPr lang="en-US" dirty="0" smtClean="0"/>
              <a:t>Providing your own group names:</a:t>
            </a:r>
          </a:p>
          <a:p>
            <a:pPr lvl="1"/>
            <a:r>
              <a:rPr lang="en-US" dirty="0" err="1" smtClean="0"/>
              <a:t>group_names</a:t>
            </a:r>
            <a:r>
              <a:rPr lang="en-US" dirty="0" smtClean="0"/>
              <a:t> </a:t>
            </a:r>
            <a:r>
              <a:rPr lang="en-US" dirty="0"/>
              <a:t>= ['Youth', '</a:t>
            </a:r>
            <a:r>
              <a:rPr lang="en-US" dirty="0" err="1"/>
              <a:t>YoungAdult</a:t>
            </a:r>
            <a:r>
              <a:rPr lang="en-US" dirty="0"/>
              <a:t>', '</a:t>
            </a:r>
            <a:r>
              <a:rPr lang="en-US" dirty="0" err="1"/>
              <a:t>MiddleAged</a:t>
            </a:r>
            <a:r>
              <a:rPr lang="en-US" dirty="0"/>
              <a:t>', 'Senior'] </a:t>
            </a:r>
          </a:p>
          <a:p>
            <a:pPr lvl="1"/>
            <a:r>
              <a:rPr lang="en-US" dirty="0" err="1"/>
              <a:t>pd.cut</a:t>
            </a:r>
            <a:r>
              <a:rPr lang="en-US" dirty="0"/>
              <a:t>(ages, bins, labels=</a:t>
            </a:r>
            <a:r>
              <a:rPr lang="en-US" dirty="0" err="1"/>
              <a:t>group_names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681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198" y="1780004"/>
            <a:ext cx="29146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963" y="4456842"/>
            <a:ext cx="22574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and filtering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data.describe</a:t>
            </a:r>
            <a:r>
              <a:rPr lang="en-US" dirty="0" smtClean="0"/>
              <a:t>()</a:t>
            </a:r>
          </a:p>
          <a:p>
            <a:r>
              <a:rPr lang="en-US" dirty="0"/>
              <a:t>Suppose you wanted to find values in one of the columns exceeding 3 in absolute value: </a:t>
            </a:r>
          </a:p>
          <a:p>
            <a:pPr lvl="1"/>
            <a:r>
              <a:rPr lang="en-US" dirty="0"/>
              <a:t>col = data[2]</a:t>
            </a:r>
          </a:p>
          <a:p>
            <a:pPr lvl="1"/>
            <a:r>
              <a:rPr lang="en-US" dirty="0" smtClean="0"/>
              <a:t>col[</a:t>
            </a:r>
            <a:r>
              <a:rPr lang="en-US" dirty="0" err="1" smtClean="0"/>
              <a:t>np.abs</a:t>
            </a:r>
            <a:r>
              <a:rPr lang="en-US" dirty="0" smtClean="0"/>
              <a:t>(col) </a:t>
            </a:r>
            <a:r>
              <a:rPr lang="en-US" dirty="0"/>
              <a:t>&gt; 3</a:t>
            </a:r>
            <a:r>
              <a:rPr lang="en-US" dirty="0" smtClean="0"/>
              <a:t>]</a:t>
            </a:r>
          </a:p>
          <a:p>
            <a:r>
              <a:rPr lang="en-US" dirty="0"/>
              <a:t>To select all rows having a value exceeding 3 or –3, you can use the any method on a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data</a:t>
            </a:r>
            <a:r>
              <a:rPr lang="en-US" dirty="0"/>
              <a:t>[(</a:t>
            </a:r>
            <a:r>
              <a:rPr lang="en-US" dirty="0" err="1"/>
              <a:t>np.abs</a:t>
            </a:r>
            <a:r>
              <a:rPr lang="en-US" dirty="0"/>
              <a:t>(data) &gt; 3).any(1</a:t>
            </a:r>
            <a:r>
              <a:rPr lang="en-US" dirty="0" smtClean="0"/>
              <a:t>)]</a:t>
            </a:r>
          </a:p>
          <a:p>
            <a:r>
              <a:rPr lang="en-US" dirty="0"/>
              <a:t>Here is code to cap values outside the inter‐ </a:t>
            </a:r>
            <a:r>
              <a:rPr lang="en-US" dirty="0" err="1"/>
              <a:t>val</a:t>
            </a:r>
            <a:r>
              <a:rPr lang="en-US" dirty="0"/>
              <a:t> –3 to </a:t>
            </a:r>
            <a:r>
              <a:rPr lang="en-US" dirty="0" smtClean="0"/>
              <a:t>3</a:t>
            </a:r>
          </a:p>
          <a:p>
            <a:pPr lvl="1"/>
            <a:r>
              <a:rPr lang="en-US" dirty="0"/>
              <a:t>data[</a:t>
            </a:r>
            <a:r>
              <a:rPr lang="en-US" dirty="0" err="1"/>
              <a:t>np.abs</a:t>
            </a:r>
            <a:r>
              <a:rPr lang="en-US" dirty="0"/>
              <a:t>(data) &gt; 3] = </a:t>
            </a:r>
            <a:r>
              <a:rPr lang="en-US" dirty="0" err="1"/>
              <a:t>np.sign</a:t>
            </a:r>
            <a:r>
              <a:rPr lang="en-US" dirty="0"/>
              <a:t>(data) * 3</a:t>
            </a:r>
          </a:p>
        </p:txBody>
      </p:sp>
    </p:spTree>
    <p:extLst>
      <p:ext uri="{BB962C8B-B14F-4D97-AF65-F5344CB8AC3E}">
        <p14:creationId xmlns:p14="http://schemas.microsoft.com/office/powerpoint/2010/main" xmlns="" val="23522410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and random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permutation with the length of the axis you want to permute produces an array of integers indicating the new </a:t>
            </a:r>
            <a:r>
              <a:rPr lang="en-US" dirty="0" smtClean="0"/>
              <a:t>ordering: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np.arange</a:t>
            </a:r>
            <a:r>
              <a:rPr lang="en-US" dirty="0"/>
              <a:t>(5 * 4).reshape((5, 4</a:t>
            </a:r>
            <a:r>
              <a:rPr lang="en-US" dirty="0" smtClean="0"/>
              <a:t>))</a:t>
            </a:r>
          </a:p>
          <a:p>
            <a:r>
              <a:rPr lang="en-US" dirty="0"/>
              <a:t>sampler = </a:t>
            </a:r>
            <a:r>
              <a:rPr lang="en-US" dirty="0" err="1"/>
              <a:t>np.random.permutation</a:t>
            </a:r>
            <a:r>
              <a:rPr lang="en-US" dirty="0"/>
              <a:t>(5) </a:t>
            </a:r>
            <a:endParaRPr lang="en-US" dirty="0" smtClean="0"/>
          </a:p>
          <a:p>
            <a:r>
              <a:rPr lang="en-US" dirty="0" err="1"/>
              <a:t>df.take</a:t>
            </a:r>
            <a:r>
              <a:rPr lang="en-US" dirty="0"/>
              <a:t>(sampler</a:t>
            </a:r>
            <a:r>
              <a:rPr lang="en-US" dirty="0" smtClean="0"/>
              <a:t>)</a:t>
            </a:r>
          </a:p>
          <a:p>
            <a:r>
              <a:rPr lang="en-US" dirty="0"/>
              <a:t>To select a random subset without replacement, you can use the sample method on Series and </a:t>
            </a:r>
            <a:r>
              <a:rPr lang="en-US" dirty="0" err="1" smtClean="0"/>
              <a:t>DataFrame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df.sample</a:t>
            </a:r>
            <a:r>
              <a:rPr lang="en-US" dirty="0"/>
              <a:t>(n=3)</a:t>
            </a:r>
          </a:p>
        </p:txBody>
      </p:sp>
    </p:spTree>
    <p:extLst>
      <p:ext uri="{BB962C8B-B14F-4D97-AF65-F5344CB8AC3E}">
        <p14:creationId xmlns:p14="http://schemas.microsoft.com/office/powerpoint/2010/main" xmlns="" val="35642287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generate a sample with replacement (to allow repeat choices), pass replace=True to sample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choices = </a:t>
            </a:r>
            <a:r>
              <a:rPr lang="en-US" dirty="0" err="1"/>
              <a:t>pd.Series</a:t>
            </a:r>
            <a:r>
              <a:rPr lang="en-US" dirty="0"/>
              <a:t>([5, 7, -1, 6, 4</a:t>
            </a:r>
            <a:r>
              <a:rPr lang="en-US" dirty="0" smtClean="0"/>
              <a:t>])</a:t>
            </a:r>
          </a:p>
          <a:p>
            <a:pPr lvl="1"/>
            <a:r>
              <a:rPr lang="en-US" dirty="0"/>
              <a:t>draws = </a:t>
            </a:r>
            <a:r>
              <a:rPr lang="en-US" dirty="0" err="1"/>
              <a:t>choices.sample</a:t>
            </a:r>
            <a:r>
              <a:rPr lang="en-US" dirty="0"/>
              <a:t>(n=10, replace=True)</a:t>
            </a:r>
          </a:p>
        </p:txBody>
      </p:sp>
    </p:spTree>
    <p:extLst>
      <p:ext uri="{BB962C8B-B14F-4D97-AF65-F5344CB8AC3E}">
        <p14:creationId xmlns:p14="http://schemas.microsoft.com/office/powerpoint/2010/main" xmlns="" val="63967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</a:t>
            </a:r>
            <a:r>
              <a:rPr lang="en-US" dirty="0" smtClean="0"/>
              <a:t>two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68459"/>
          <a:stretch>
            <a:fillRect/>
          </a:stretch>
        </p:blipFill>
        <p:spPr bwMode="auto">
          <a:xfrm>
            <a:off x="5745250" y="1828800"/>
            <a:ext cx="2752725" cy="188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b="32022"/>
          <a:stretch>
            <a:fillRect/>
          </a:stretch>
        </p:blipFill>
        <p:spPr bwMode="auto">
          <a:xfrm>
            <a:off x="806665" y="1809106"/>
            <a:ext cx="2752725" cy="4072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134350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54" y="3256689"/>
            <a:ext cx="3057525" cy="237172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97176" y="3324096"/>
            <a:ext cx="22955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810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1004</Words>
  <Application>Microsoft Office PowerPoint</Application>
  <PresentationFormat>Custom</PresentationFormat>
  <Paragraphs>132</Paragraphs>
  <Slides>72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Pandas</vt:lpstr>
      <vt:lpstr>Introduction</vt:lpstr>
      <vt:lpstr>Series</vt:lpstr>
      <vt:lpstr>Using indexes to access data</vt:lpstr>
      <vt:lpstr>Filtering</vt:lpstr>
      <vt:lpstr>Creating series from dictionary</vt:lpstr>
      <vt:lpstr>Checking for null values</vt:lpstr>
      <vt:lpstr>Adding two series</vt:lpstr>
      <vt:lpstr>Dataframe</vt:lpstr>
      <vt:lpstr>Slide 10</vt:lpstr>
      <vt:lpstr>Modifying column values</vt:lpstr>
      <vt:lpstr>Adding / deleting a new column</vt:lpstr>
      <vt:lpstr>Transpose a dataframe</vt:lpstr>
      <vt:lpstr>Slicing in dataframe</vt:lpstr>
      <vt:lpstr>Values attribute</vt:lpstr>
      <vt:lpstr>Slide 16</vt:lpstr>
      <vt:lpstr>Indexing, selection and filtering</vt:lpstr>
      <vt:lpstr>Dropping entries from axis</vt:lpstr>
      <vt:lpstr>Axis parameter</vt:lpstr>
      <vt:lpstr>Indexing and slicing</vt:lpstr>
      <vt:lpstr>Selection with loc and iloc</vt:lpstr>
      <vt:lpstr>Apply function</vt:lpstr>
      <vt:lpstr>Function application and mapping</vt:lpstr>
      <vt:lpstr>Descriptive statistics</vt:lpstr>
      <vt:lpstr>Slide 25</vt:lpstr>
      <vt:lpstr>Reading and writing data</vt:lpstr>
      <vt:lpstr>Filtering out missing values</vt:lpstr>
      <vt:lpstr>Slide 28</vt:lpstr>
      <vt:lpstr>Filling missing data</vt:lpstr>
      <vt:lpstr>Reading data in pandas</vt:lpstr>
      <vt:lpstr>Optional arguments</vt:lpstr>
      <vt:lpstr>Examples</vt:lpstr>
      <vt:lpstr>Slide 33</vt:lpstr>
      <vt:lpstr>Handling null values</vt:lpstr>
      <vt:lpstr>Slide 35</vt:lpstr>
      <vt:lpstr>Slide 36</vt:lpstr>
      <vt:lpstr>Reading text file in pieces</vt:lpstr>
      <vt:lpstr>Iterating over chunk</vt:lpstr>
      <vt:lpstr>Writing file</vt:lpstr>
      <vt:lpstr>Slide 40</vt:lpstr>
      <vt:lpstr>Working with delimited format</vt:lpstr>
      <vt:lpstr>Writing csv data</vt:lpstr>
      <vt:lpstr>JSON format</vt:lpstr>
      <vt:lpstr>Slide 44</vt:lpstr>
      <vt:lpstr>Web scraping</vt:lpstr>
      <vt:lpstr>Slide 46</vt:lpstr>
      <vt:lpstr>Saving in binary format</vt:lpstr>
      <vt:lpstr>HD5 format</vt:lpstr>
      <vt:lpstr>Excel format</vt:lpstr>
      <vt:lpstr>Interacting with Web API</vt:lpstr>
      <vt:lpstr>Slide 51</vt:lpstr>
      <vt:lpstr>Interacting with database</vt:lpstr>
      <vt:lpstr>Slide 53</vt:lpstr>
      <vt:lpstr>Slide 54</vt:lpstr>
      <vt:lpstr>Data Cleaning and Preparation</vt:lpstr>
      <vt:lpstr>Handling missing data</vt:lpstr>
      <vt:lpstr>Slide 57</vt:lpstr>
      <vt:lpstr>Slide 58</vt:lpstr>
      <vt:lpstr>dropna options</vt:lpstr>
      <vt:lpstr>Filling In Missing Data</vt:lpstr>
      <vt:lpstr>Slide 61</vt:lpstr>
      <vt:lpstr>Slide 62</vt:lpstr>
      <vt:lpstr>Removing Duplicates</vt:lpstr>
      <vt:lpstr>Map</vt:lpstr>
      <vt:lpstr>Replace</vt:lpstr>
      <vt:lpstr>Map with index</vt:lpstr>
      <vt:lpstr>Other index methods</vt:lpstr>
      <vt:lpstr>Discretization and binning</vt:lpstr>
      <vt:lpstr>Slide 69</vt:lpstr>
      <vt:lpstr>Detecting and filtering outliers</vt:lpstr>
      <vt:lpstr>Permutation and random sampling</vt:lpstr>
      <vt:lpstr>Slide 72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pandas</dc:title>
  <dc:creator>Noman</dc:creator>
  <cp:lastModifiedBy>Noman</cp:lastModifiedBy>
  <cp:revision>61</cp:revision>
  <dcterms:created xsi:type="dcterms:W3CDTF">2018-07-07T11:31:11Z</dcterms:created>
  <dcterms:modified xsi:type="dcterms:W3CDTF">2023-01-29T04:58:48Z</dcterms:modified>
</cp:coreProperties>
</file>