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1"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70" r:id="rId14"/>
    <p:sldId id="267" r:id="rId15"/>
    <p:sldId id="271" r:id="rId16"/>
    <p:sldId id="269"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74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7200" cap="none"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B686CF1-24E4-42BB-B14F-C1607E912C2C}" type="datetimeFigureOut">
              <a:rPr lang="en-US" smtClean="0"/>
              <a:t>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b="0"/>
            </a:lvl1pPr>
          </a:lstStyle>
          <a:p>
            <a:fld id="{AB16110F-98AB-479E-95C7-5F8B07ED0A4E}" type="slidenum">
              <a:rPr lang="en-US" smtClean="0"/>
              <a:t>‹#›</a:t>
            </a:fld>
            <a:endParaRPr lang="en-US"/>
          </a:p>
        </p:txBody>
      </p:sp>
    </p:spTree>
    <p:extLst>
      <p:ext uri="{BB962C8B-B14F-4D97-AF65-F5344CB8AC3E}">
        <p14:creationId xmlns:p14="http://schemas.microsoft.com/office/powerpoint/2010/main" val="446279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686CF1-24E4-42BB-B14F-C1607E912C2C}" type="datetimeFigureOut">
              <a:rPr lang="en-US" smtClean="0"/>
              <a:t>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16110F-98AB-479E-95C7-5F8B07ED0A4E}" type="slidenum">
              <a:rPr lang="en-US" smtClean="0"/>
              <a:t>‹#›</a:t>
            </a:fld>
            <a:endParaRPr lang="en-US"/>
          </a:p>
        </p:txBody>
      </p:sp>
    </p:spTree>
    <p:extLst>
      <p:ext uri="{BB962C8B-B14F-4D97-AF65-F5344CB8AC3E}">
        <p14:creationId xmlns:p14="http://schemas.microsoft.com/office/powerpoint/2010/main" val="7990559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686CF1-24E4-42BB-B14F-C1607E912C2C}" type="datetimeFigureOut">
              <a:rPr lang="en-US" smtClean="0"/>
              <a:t>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16110F-98AB-479E-95C7-5F8B07ED0A4E}" type="slidenum">
              <a:rPr lang="en-US" smtClean="0"/>
              <a:t>‹#›</a:t>
            </a:fld>
            <a:endParaRPr lang="en-US"/>
          </a:p>
        </p:txBody>
      </p:sp>
    </p:spTree>
    <p:extLst>
      <p:ext uri="{BB962C8B-B14F-4D97-AF65-F5344CB8AC3E}">
        <p14:creationId xmlns:p14="http://schemas.microsoft.com/office/powerpoint/2010/main" val="14303369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686CF1-24E4-42BB-B14F-C1607E912C2C}" type="datetimeFigureOut">
              <a:rPr lang="en-US" smtClean="0"/>
              <a:t>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16110F-98AB-479E-95C7-5F8B07ED0A4E}" type="slidenum">
              <a:rPr lang="en-US" smtClean="0"/>
              <a:t>‹#›</a:t>
            </a:fld>
            <a:endParaRPr lang="en-US"/>
          </a:p>
        </p:txBody>
      </p:sp>
    </p:spTree>
    <p:extLst>
      <p:ext uri="{BB962C8B-B14F-4D97-AF65-F5344CB8AC3E}">
        <p14:creationId xmlns:p14="http://schemas.microsoft.com/office/powerpoint/2010/main" val="14951739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3B686CF1-24E4-42BB-B14F-C1607E912C2C}" type="datetimeFigureOut">
              <a:rPr lang="en-US" smtClean="0"/>
              <a:t>1/21/2021</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AB16110F-98AB-479E-95C7-5F8B07ED0A4E}" type="slidenum">
              <a:rPr lang="en-US" smtClean="0"/>
              <a:t>‹#›</a:t>
            </a:fld>
            <a:endParaRPr lang="en-US"/>
          </a:p>
        </p:txBody>
      </p:sp>
    </p:spTree>
    <p:extLst>
      <p:ext uri="{BB962C8B-B14F-4D97-AF65-F5344CB8AC3E}">
        <p14:creationId xmlns:p14="http://schemas.microsoft.com/office/powerpoint/2010/main" val="6010416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686CF1-24E4-42BB-B14F-C1607E912C2C}" type="datetimeFigureOut">
              <a:rPr lang="en-US" smtClean="0"/>
              <a:t>1/21/2021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16110F-98AB-479E-95C7-5F8B07ED0A4E}" type="slidenum">
              <a:rPr lang="en-US" smtClean="0"/>
              <a:t>‹#›</a:t>
            </a:fld>
            <a:endParaRPr lang="en-US"/>
          </a:p>
        </p:txBody>
      </p:sp>
    </p:spTree>
    <p:extLst>
      <p:ext uri="{BB962C8B-B14F-4D97-AF65-F5344CB8AC3E}">
        <p14:creationId xmlns:p14="http://schemas.microsoft.com/office/powerpoint/2010/main" val="39893964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B686CF1-24E4-42BB-B14F-C1607E912C2C}" type="datetimeFigureOut">
              <a:rPr lang="en-US" smtClean="0"/>
              <a:t>1/21/2021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16110F-98AB-479E-95C7-5F8B07ED0A4E}" type="slidenum">
              <a:rPr lang="en-US" smtClean="0"/>
              <a:t>‹#›</a:t>
            </a:fld>
            <a:endParaRPr lang="en-US"/>
          </a:p>
        </p:txBody>
      </p:sp>
    </p:spTree>
    <p:extLst>
      <p:ext uri="{BB962C8B-B14F-4D97-AF65-F5344CB8AC3E}">
        <p14:creationId xmlns:p14="http://schemas.microsoft.com/office/powerpoint/2010/main" val="31512849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B686CF1-24E4-42BB-B14F-C1607E912C2C}" type="datetimeFigureOut">
              <a:rPr lang="en-US" smtClean="0"/>
              <a:t>1/21/2021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16110F-98AB-479E-95C7-5F8B07ED0A4E}" type="slidenum">
              <a:rPr lang="en-US" smtClean="0"/>
              <a:t>‹#›</a:t>
            </a:fld>
            <a:endParaRPr lang="en-US"/>
          </a:p>
        </p:txBody>
      </p:sp>
    </p:spTree>
    <p:extLst>
      <p:ext uri="{BB962C8B-B14F-4D97-AF65-F5344CB8AC3E}">
        <p14:creationId xmlns:p14="http://schemas.microsoft.com/office/powerpoint/2010/main" val="6672169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686CF1-24E4-42BB-B14F-C1607E912C2C}" type="datetimeFigureOut">
              <a:rPr lang="en-US" smtClean="0"/>
              <a:t>1/21/2021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16110F-98AB-479E-95C7-5F8B07ED0A4E}" type="slidenum">
              <a:rPr lang="en-US" smtClean="0"/>
              <a:t>‹#›</a:t>
            </a:fld>
            <a:endParaRPr lang="en-US"/>
          </a:p>
        </p:txBody>
      </p:sp>
    </p:spTree>
    <p:extLst>
      <p:ext uri="{BB962C8B-B14F-4D97-AF65-F5344CB8AC3E}">
        <p14:creationId xmlns:p14="http://schemas.microsoft.com/office/powerpoint/2010/main" val="1200495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0"/>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B686CF1-24E4-42BB-B14F-C1607E912C2C}" type="datetimeFigureOut">
              <a:rPr lang="en-US" smtClean="0"/>
              <a:t>1/21/2021</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AB16110F-98AB-479E-95C7-5F8B07ED0A4E}" type="slidenum">
              <a:rPr lang="en-US" smtClean="0"/>
              <a:t>‹#›</a:t>
            </a:fld>
            <a:endParaRPr lang="en-US"/>
          </a:p>
        </p:txBody>
      </p:sp>
    </p:spTree>
    <p:extLst>
      <p:ext uri="{BB962C8B-B14F-4D97-AF65-F5344CB8AC3E}">
        <p14:creationId xmlns:p14="http://schemas.microsoft.com/office/powerpoint/2010/main" val="14956695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B686CF1-24E4-42BB-B14F-C1607E912C2C}" type="datetimeFigureOut">
              <a:rPr lang="en-US" smtClean="0"/>
              <a:t>1/21/2021</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AB16110F-98AB-479E-95C7-5F8B07ED0A4E}" type="slidenum">
              <a:rPr lang="en-US" smtClean="0"/>
              <a:t>‹#›</a:t>
            </a:fld>
            <a:endParaRPr lang="en-US"/>
          </a:p>
        </p:txBody>
      </p:sp>
    </p:spTree>
    <p:extLst>
      <p:ext uri="{BB962C8B-B14F-4D97-AF65-F5344CB8AC3E}">
        <p14:creationId xmlns:p14="http://schemas.microsoft.com/office/powerpoint/2010/main" val="29814521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3B686CF1-24E4-42BB-B14F-C1607E912C2C}" type="datetimeFigureOut">
              <a:rPr lang="en-US" smtClean="0"/>
              <a:t>1/21/2021</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0">
                <a:solidFill>
                  <a:srgbClr val="FFFFFF"/>
                </a:solidFill>
                <a:latin typeface="+mj-lt"/>
              </a:defRPr>
            </a:lvl1pPr>
          </a:lstStyle>
          <a:p>
            <a:fld id="{AB16110F-98AB-479E-95C7-5F8B07ED0A4E}" type="slidenum">
              <a:rPr lang="en-US" smtClean="0"/>
              <a:t>‹#›</a:t>
            </a:fld>
            <a:endParaRPr lang="en-US"/>
          </a:p>
        </p:txBody>
      </p:sp>
    </p:spTree>
    <p:extLst>
      <p:ext uri="{BB962C8B-B14F-4D97-AF65-F5344CB8AC3E}">
        <p14:creationId xmlns:p14="http://schemas.microsoft.com/office/powerpoint/2010/main" val="3675351357"/>
      </p:ext>
    </p:extLst>
  </p:cSld>
  <p:clrMap bg1="lt1" tx1="dk1" bg2="lt2" tx2="dk2" accent1="accent1" accent2="accent2" accent3="accent3" accent4="accent4" accent5="accent5" accent6="accent6" hlink="hlink" folHlink="folHlink"/>
  <p:sldLayoutIdLst>
    <p:sldLayoutId id="2147483972" r:id="rId1"/>
    <p:sldLayoutId id="2147483973" r:id="rId2"/>
    <p:sldLayoutId id="2147483974" r:id="rId3"/>
    <p:sldLayoutId id="2147483975" r:id="rId4"/>
    <p:sldLayoutId id="2147483976" r:id="rId5"/>
    <p:sldLayoutId id="2147483977" r:id="rId6"/>
    <p:sldLayoutId id="2147483978" r:id="rId7"/>
    <p:sldLayoutId id="2147483979" r:id="rId8"/>
    <p:sldLayoutId id="2147483980" r:id="rId9"/>
    <p:sldLayoutId id="2147483981" r:id="rId10"/>
    <p:sldLayoutId id="2147483982" r:id="rId11"/>
  </p:sldLayoutIdLst>
  <p:txStyles>
    <p:titleStyle>
      <a:lvl1pPr algn="l" defTabSz="914400" rtl="0" eaLnBrk="1" latinLnBrk="0" hangingPunct="1">
        <a:lnSpc>
          <a:spcPct val="90000"/>
        </a:lnSpc>
        <a:spcBef>
          <a:spcPct val="0"/>
        </a:spcBef>
        <a:buNone/>
        <a:defRPr sz="4800" kern="1200" cap="none"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eproc.punjab.gov.pk/ActiveTenders.aspx" TargetMode="External"/><Relationship Id="rId7" Type="http://schemas.openxmlformats.org/officeDocument/2006/relationships/hyperlink" Target="https://ajkppra.gov.pk/advertisements.php" TargetMode="External"/><Relationship Id="rId2" Type="http://schemas.openxmlformats.org/officeDocument/2006/relationships/hyperlink" Target="https://www.ppra.org.pk/" TargetMode="External"/><Relationship Id="rId1" Type="http://schemas.openxmlformats.org/officeDocument/2006/relationships/slideLayout" Target="../slideLayouts/slideLayout2.xml"/><Relationship Id="rId6" Type="http://schemas.openxmlformats.org/officeDocument/2006/relationships/hyperlink" Target="http://e.pprasindh.gov.pk/" TargetMode="External"/><Relationship Id="rId5" Type="http://schemas.openxmlformats.org/officeDocument/2006/relationships/hyperlink" Target="http://www.bppra.gob.pk/searchallTender.php" TargetMode="External"/><Relationship Id="rId4" Type="http://schemas.openxmlformats.org/officeDocument/2006/relationships/hyperlink" Target="https://www.kppra.gov.pk/activetenders.php" TargetMode="External"/></Relationships>
</file>

<file path=ppt/slides/_rels/slide5.xml.rels><?xml version="1.0" encoding="UTF-8" standalone="yes"?>
<Relationships xmlns="http://schemas.openxmlformats.org/package/2006/relationships"><Relationship Id="rId8" Type="http://schemas.openxmlformats.org/officeDocument/2006/relationships/hyperlink" Target="https://epaper.dawn.com/" TargetMode="External"/><Relationship Id="rId13" Type="http://schemas.openxmlformats.org/officeDocument/2006/relationships/hyperlink" Target="https://www.dailyjinnah.com/epaper/" TargetMode="External"/><Relationship Id="rId18" Type="http://schemas.openxmlformats.org/officeDocument/2006/relationships/hyperlink" Target="https://www.pakistantoday.com.pk/category/epaper/" TargetMode="External"/><Relationship Id="rId3" Type="http://schemas.openxmlformats.org/officeDocument/2006/relationships/hyperlink" Target="https://www.dailyasas.com.pk/epaper/" TargetMode="External"/><Relationship Id="rId21" Type="http://schemas.openxmlformats.org/officeDocument/2006/relationships/hyperlink" Target="https://e.thenews.com.pk/" TargetMode="External"/><Relationship Id="rId7" Type="http://schemas.openxmlformats.org/officeDocument/2006/relationships/hyperlink" Target="https://dailytimes.com.pk/e-paper/" TargetMode="External"/><Relationship Id="rId12" Type="http://schemas.openxmlformats.org/officeDocument/2006/relationships/hyperlink" Target="https://e.jang.com.pk/" TargetMode="External"/><Relationship Id="rId17" Type="http://schemas.openxmlformats.org/officeDocument/2006/relationships/hyperlink" Target="https://dailypakistan.com.pk/E-Paper" TargetMode="External"/><Relationship Id="rId2" Type="http://schemas.openxmlformats.org/officeDocument/2006/relationships/hyperlink" Target="https://aajkal.com.pk/epaper/" TargetMode="External"/><Relationship Id="rId16" Type="http://schemas.openxmlformats.org/officeDocument/2006/relationships/hyperlink" Target="https://epaper.pakobserver.net/" TargetMode="External"/><Relationship Id="rId20" Type="http://schemas.openxmlformats.org/officeDocument/2006/relationships/hyperlink" Target="https://nation.com.pk/E-Paper" TargetMode="External"/><Relationship Id="rId1" Type="http://schemas.openxmlformats.org/officeDocument/2006/relationships/slideLayout" Target="../slideLayouts/slideLayout2.xml"/><Relationship Id="rId6" Type="http://schemas.openxmlformats.org/officeDocument/2006/relationships/hyperlink" Target="https://epaper.brecorder.com/" TargetMode="External"/><Relationship Id="rId11" Type="http://schemas.openxmlformats.org/officeDocument/2006/relationships/hyperlink" Target="http://insaf.com.pk/" TargetMode="External"/><Relationship Id="rId5" Type="http://schemas.openxmlformats.org/officeDocument/2006/relationships/hyperlink" Target="http://pakbanker.newspaperdirect.com/epaper/viewer.aspx" TargetMode="External"/><Relationship Id="rId15" Type="http://schemas.openxmlformats.org/officeDocument/2006/relationships/hyperlink" Target="https://www.nawaiwaqt.com.pk/E-Paper" TargetMode="External"/><Relationship Id="rId23" Type="http://schemas.openxmlformats.org/officeDocument/2006/relationships/hyperlink" Target="http://www.dailywaqt.com/" TargetMode="External"/><Relationship Id="rId10" Type="http://schemas.openxmlformats.org/officeDocument/2006/relationships/hyperlink" Target="https://thefrontierpost.com/epaper-3/" TargetMode="External"/><Relationship Id="rId19" Type="http://schemas.openxmlformats.org/officeDocument/2006/relationships/hyperlink" Target="http://sahafat.com.pk/" TargetMode="External"/><Relationship Id="rId4" Type="http://schemas.openxmlformats.org/officeDocument/2006/relationships/hyperlink" Target="https://www.dailyausaf.com/epaper/" TargetMode="External"/><Relationship Id="rId9" Type="http://schemas.openxmlformats.org/officeDocument/2006/relationships/hyperlink" Target="https://www.express.com.pk/" TargetMode="External"/><Relationship Id="rId14" Type="http://schemas.openxmlformats.org/officeDocument/2006/relationships/hyperlink" Target="http://epaper.dailykhabrain.com.pk/" TargetMode="External"/><Relationship Id="rId22" Type="http://schemas.openxmlformats.org/officeDocument/2006/relationships/hyperlink" Target="https://epaper.tribune.com.pk/"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9D878-E0EB-4D49-BAB2-635606648A8F}"/>
              </a:ext>
            </a:extLst>
          </p:cNvPr>
          <p:cNvSpPr>
            <a:spLocks noGrp="1"/>
          </p:cNvSpPr>
          <p:nvPr>
            <p:ph type="ctrTitle"/>
          </p:nvPr>
        </p:nvSpPr>
        <p:spPr/>
        <p:txBody>
          <a:bodyPr/>
          <a:lstStyle/>
          <a:p>
            <a:r>
              <a:rPr lang="en-US" dirty="0"/>
              <a:t>SMART TENDERS PLATFORM</a:t>
            </a:r>
          </a:p>
        </p:txBody>
      </p:sp>
      <p:sp>
        <p:nvSpPr>
          <p:cNvPr id="3" name="Subtitle 2">
            <a:extLst>
              <a:ext uri="{FF2B5EF4-FFF2-40B4-BE49-F238E27FC236}">
                <a16:creationId xmlns:a16="http://schemas.microsoft.com/office/drawing/2014/main" id="{FF81A8CD-C8D0-42A2-9600-2522142D3AF6}"/>
              </a:ext>
            </a:extLst>
          </p:cNvPr>
          <p:cNvSpPr>
            <a:spLocks noGrp="1"/>
          </p:cNvSpPr>
          <p:nvPr>
            <p:ph type="subTitle" idx="1"/>
          </p:nvPr>
        </p:nvSpPr>
        <p:spPr/>
        <p:txBody>
          <a:bodyPr/>
          <a:lstStyle/>
          <a:p>
            <a:r>
              <a:rPr lang="en-US" dirty="0"/>
              <a:t>A Hassel Free Tender Searching Platform</a:t>
            </a:r>
          </a:p>
        </p:txBody>
      </p:sp>
    </p:spTree>
    <p:extLst>
      <p:ext uri="{BB962C8B-B14F-4D97-AF65-F5344CB8AC3E}">
        <p14:creationId xmlns:p14="http://schemas.microsoft.com/office/powerpoint/2010/main" val="8622340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79B07-A000-4360-ABD5-24F1B67AF2DC}"/>
              </a:ext>
            </a:extLst>
          </p:cNvPr>
          <p:cNvSpPr>
            <a:spLocks noGrp="1"/>
          </p:cNvSpPr>
          <p:nvPr>
            <p:ph type="title"/>
          </p:nvPr>
        </p:nvSpPr>
        <p:spPr/>
        <p:txBody>
          <a:bodyPr>
            <a:normAutofit/>
          </a:bodyPr>
          <a:lstStyle/>
          <a:p>
            <a:r>
              <a:rPr lang="en-US" dirty="0"/>
              <a:t>Tender Suggestions and Recommendations</a:t>
            </a:r>
          </a:p>
        </p:txBody>
      </p:sp>
      <p:sp>
        <p:nvSpPr>
          <p:cNvPr id="3" name="Content Placeholder 2">
            <a:extLst>
              <a:ext uri="{FF2B5EF4-FFF2-40B4-BE49-F238E27FC236}">
                <a16:creationId xmlns:a16="http://schemas.microsoft.com/office/drawing/2014/main" id="{64CE944F-6514-473A-9418-79BB800B7E16}"/>
              </a:ext>
            </a:extLst>
          </p:cNvPr>
          <p:cNvSpPr>
            <a:spLocks noGrp="1"/>
          </p:cNvSpPr>
          <p:nvPr>
            <p:ph idx="1"/>
          </p:nvPr>
        </p:nvSpPr>
        <p:spPr/>
        <p:txBody>
          <a:bodyPr>
            <a:normAutofit/>
          </a:bodyPr>
          <a:lstStyle/>
          <a:p>
            <a:pPr marL="0" indent="0">
              <a:buNone/>
            </a:pPr>
            <a:r>
              <a:rPr lang="en-US" sz="2800" dirty="0"/>
              <a:t>Tender Suggestions will be shown on homepage based on analysis of the following data: </a:t>
            </a:r>
          </a:p>
          <a:p>
            <a:pPr marL="0" indent="0">
              <a:buNone/>
            </a:pPr>
            <a:endParaRPr lang="en-US" sz="2400" dirty="0"/>
          </a:p>
          <a:p>
            <a:pPr lvl="1"/>
            <a:r>
              <a:rPr lang="en-US" sz="2400" dirty="0"/>
              <a:t>User Company Information (from User Profile)</a:t>
            </a:r>
          </a:p>
          <a:p>
            <a:pPr lvl="1"/>
            <a:r>
              <a:rPr lang="en-US" sz="2400" dirty="0"/>
              <a:t>User Work Interest (from User Profile)</a:t>
            </a:r>
          </a:p>
          <a:p>
            <a:pPr lvl="1"/>
            <a:r>
              <a:rPr lang="en-US" sz="2400" dirty="0"/>
              <a:t>User Past Work History (from User Profile)</a:t>
            </a:r>
          </a:p>
          <a:p>
            <a:pPr lvl="1"/>
            <a:r>
              <a:rPr lang="en-US" sz="2400" dirty="0"/>
              <a:t>User Search History (Clicked Tenders, No. of Views and Time spend on each Tender, bookmarked Tenders)</a:t>
            </a:r>
          </a:p>
        </p:txBody>
      </p:sp>
    </p:spTree>
    <p:extLst>
      <p:ext uri="{BB962C8B-B14F-4D97-AF65-F5344CB8AC3E}">
        <p14:creationId xmlns:p14="http://schemas.microsoft.com/office/powerpoint/2010/main" val="5220649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C6E84-BDC7-4AB9-B33C-81C4DFD9C87E}"/>
              </a:ext>
            </a:extLst>
          </p:cNvPr>
          <p:cNvSpPr>
            <a:spLocks noGrp="1"/>
          </p:cNvSpPr>
          <p:nvPr>
            <p:ph type="title"/>
          </p:nvPr>
        </p:nvSpPr>
        <p:spPr/>
        <p:txBody>
          <a:bodyPr/>
          <a:lstStyle/>
          <a:p>
            <a:r>
              <a:rPr lang="en-US" dirty="0"/>
              <a:t>Notification and Alerts</a:t>
            </a:r>
          </a:p>
        </p:txBody>
      </p:sp>
      <p:sp>
        <p:nvSpPr>
          <p:cNvPr id="3" name="Content Placeholder 2">
            <a:extLst>
              <a:ext uri="{FF2B5EF4-FFF2-40B4-BE49-F238E27FC236}">
                <a16:creationId xmlns:a16="http://schemas.microsoft.com/office/drawing/2014/main" id="{46C05AEC-CA2F-42D8-A276-CD128D0ADC6D}"/>
              </a:ext>
            </a:extLst>
          </p:cNvPr>
          <p:cNvSpPr>
            <a:spLocks noGrp="1"/>
          </p:cNvSpPr>
          <p:nvPr>
            <p:ph idx="1"/>
          </p:nvPr>
        </p:nvSpPr>
        <p:spPr>
          <a:xfrm>
            <a:off x="1069848" y="2121408"/>
            <a:ext cx="9530419" cy="4050792"/>
          </a:xfrm>
        </p:spPr>
        <p:txBody>
          <a:bodyPr>
            <a:normAutofit/>
          </a:bodyPr>
          <a:lstStyle/>
          <a:p>
            <a:pPr algn="just"/>
            <a:r>
              <a:rPr lang="en-US" sz="3200" dirty="0"/>
              <a:t>User shall get notifications and alerts about bookmarked Tenders through emails and Push notifications.</a:t>
            </a:r>
          </a:p>
          <a:p>
            <a:pPr algn="just"/>
            <a:endParaRPr lang="en-US" sz="3200" dirty="0"/>
          </a:p>
          <a:p>
            <a:pPr algn="just"/>
            <a:r>
              <a:rPr lang="en-US" sz="3200" dirty="0"/>
              <a:t>User shall receive alert emails </a:t>
            </a:r>
            <a:r>
              <a:rPr lang="en-US" sz="3200"/>
              <a:t>about newly published tenders </a:t>
            </a:r>
            <a:r>
              <a:rPr lang="en-US" sz="3200" dirty="0"/>
              <a:t>related to User Interest.</a:t>
            </a:r>
          </a:p>
        </p:txBody>
      </p:sp>
    </p:spTree>
    <p:extLst>
      <p:ext uri="{BB962C8B-B14F-4D97-AF65-F5344CB8AC3E}">
        <p14:creationId xmlns:p14="http://schemas.microsoft.com/office/powerpoint/2010/main" val="34304156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E0BC9-7DAA-4D26-942E-A0C27C5D968F}"/>
              </a:ext>
            </a:extLst>
          </p:cNvPr>
          <p:cNvSpPr>
            <a:spLocks noGrp="1"/>
          </p:cNvSpPr>
          <p:nvPr>
            <p:ph type="title"/>
          </p:nvPr>
        </p:nvSpPr>
        <p:spPr/>
        <p:txBody>
          <a:bodyPr/>
          <a:lstStyle/>
          <a:p>
            <a:r>
              <a:rPr lang="en-US" dirty="0"/>
              <a:t>Translation of Tenders</a:t>
            </a:r>
          </a:p>
        </p:txBody>
      </p:sp>
      <p:sp>
        <p:nvSpPr>
          <p:cNvPr id="3" name="Content Placeholder 2">
            <a:extLst>
              <a:ext uri="{FF2B5EF4-FFF2-40B4-BE49-F238E27FC236}">
                <a16:creationId xmlns:a16="http://schemas.microsoft.com/office/drawing/2014/main" id="{3172B006-98F6-4843-93E6-63038C4BC183}"/>
              </a:ext>
            </a:extLst>
          </p:cNvPr>
          <p:cNvSpPr>
            <a:spLocks noGrp="1"/>
          </p:cNvSpPr>
          <p:nvPr>
            <p:ph idx="1"/>
          </p:nvPr>
        </p:nvSpPr>
        <p:spPr>
          <a:xfrm>
            <a:off x="1069848" y="2572964"/>
            <a:ext cx="9338508" cy="4050792"/>
          </a:xfrm>
        </p:spPr>
        <p:txBody>
          <a:bodyPr>
            <a:normAutofit/>
          </a:bodyPr>
          <a:lstStyle/>
          <a:p>
            <a:pPr marL="0" indent="0" algn="just">
              <a:buNone/>
            </a:pPr>
            <a:r>
              <a:rPr lang="en-US" sz="4000" dirty="0"/>
              <a:t>User shall be able to view a translated copy of Tenders from English to Urdu and vice versa.</a:t>
            </a:r>
          </a:p>
        </p:txBody>
      </p:sp>
    </p:spTree>
    <p:extLst>
      <p:ext uri="{BB962C8B-B14F-4D97-AF65-F5344CB8AC3E}">
        <p14:creationId xmlns:p14="http://schemas.microsoft.com/office/powerpoint/2010/main" val="7188023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352D0-16B9-444F-AEE5-ED5D4770E300}"/>
              </a:ext>
            </a:extLst>
          </p:cNvPr>
          <p:cNvSpPr>
            <a:spLocks noGrp="1"/>
          </p:cNvSpPr>
          <p:nvPr>
            <p:ph type="title"/>
          </p:nvPr>
        </p:nvSpPr>
        <p:spPr/>
        <p:txBody>
          <a:bodyPr/>
          <a:lstStyle/>
          <a:p>
            <a:r>
              <a:rPr lang="en-US" dirty="0"/>
              <a:t>User Membership:</a:t>
            </a:r>
          </a:p>
        </p:txBody>
      </p:sp>
      <p:sp>
        <p:nvSpPr>
          <p:cNvPr id="3" name="Content Placeholder 2">
            <a:extLst>
              <a:ext uri="{FF2B5EF4-FFF2-40B4-BE49-F238E27FC236}">
                <a16:creationId xmlns:a16="http://schemas.microsoft.com/office/drawing/2014/main" id="{7266B5B0-AD60-48FB-8A73-E147B3DC935F}"/>
              </a:ext>
            </a:extLst>
          </p:cNvPr>
          <p:cNvSpPr>
            <a:spLocks noGrp="1"/>
          </p:cNvSpPr>
          <p:nvPr>
            <p:ph idx="1"/>
          </p:nvPr>
        </p:nvSpPr>
        <p:spPr>
          <a:xfrm>
            <a:off x="1063752" y="2437497"/>
            <a:ext cx="10058400" cy="3545614"/>
          </a:xfrm>
        </p:spPr>
        <p:txBody>
          <a:bodyPr>
            <a:normAutofit fontScale="62500" lnSpcReduction="20000"/>
          </a:bodyPr>
          <a:lstStyle/>
          <a:p>
            <a:pPr algn="just"/>
            <a:r>
              <a:rPr lang="en-US" sz="3600" dirty="0"/>
              <a:t>User Membership will be classified in three categories</a:t>
            </a:r>
          </a:p>
          <a:p>
            <a:pPr algn="just"/>
            <a:endParaRPr lang="en-US" sz="3600" dirty="0"/>
          </a:p>
          <a:p>
            <a:pPr lvl="1" algn="just"/>
            <a:r>
              <a:rPr lang="en-US" sz="3600" b="1" dirty="0"/>
              <a:t>Basic </a:t>
            </a:r>
          </a:p>
          <a:p>
            <a:pPr marL="274320" lvl="1" indent="0" algn="just">
              <a:buNone/>
            </a:pPr>
            <a:r>
              <a:rPr lang="en-US" sz="3600" dirty="0"/>
              <a:t>	(Basic user will be avail all the features </a:t>
            </a:r>
            <a:r>
              <a:rPr lang="en-US" sz="3600"/>
              <a:t>mentioned before)</a:t>
            </a:r>
            <a:endParaRPr lang="en-US" sz="3600" dirty="0"/>
          </a:p>
          <a:p>
            <a:pPr marL="274320" lvl="1" indent="0" algn="just">
              <a:buNone/>
            </a:pPr>
            <a:endParaRPr lang="en-US" sz="3600" b="1" dirty="0"/>
          </a:p>
          <a:p>
            <a:pPr lvl="1" algn="just"/>
            <a:r>
              <a:rPr lang="en-US" sz="3600" b="1" dirty="0"/>
              <a:t>Silver </a:t>
            </a:r>
          </a:p>
          <a:p>
            <a:pPr marL="274320" lvl="1" indent="0" algn="just">
              <a:buNone/>
            </a:pPr>
            <a:r>
              <a:rPr lang="en-US" sz="3600" b="1" dirty="0"/>
              <a:t>	</a:t>
            </a:r>
            <a:r>
              <a:rPr lang="en-US" sz="3600" dirty="0"/>
              <a:t>(With additional features of Analytics of Tenders History)</a:t>
            </a:r>
            <a:endParaRPr lang="en-US" sz="3600" b="1" dirty="0"/>
          </a:p>
          <a:p>
            <a:pPr lvl="1" algn="just"/>
            <a:endParaRPr lang="en-US" sz="3600" b="1" dirty="0"/>
          </a:p>
          <a:p>
            <a:pPr lvl="1" algn="just"/>
            <a:r>
              <a:rPr lang="en-US" sz="3600" b="1" dirty="0"/>
              <a:t>Platinum</a:t>
            </a:r>
          </a:p>
          <a:p>
            <a:pPr marL="274320" lvl="1" indent="0" algn="just">
              <a:buNone/>
            </a:pPr>
            <a:r>
              <a:rPr lang="en-US" sz="3600" dirty="0"/>
              <a:t>	(</a:t>
            </a:r>
            <a:r>
              <a:rPr lang="en-US" sz="3400" dirty="0"/>
              <a:t>With additional feature of Analytics, Auto-filling of BOQ, Upcoming Projects 	  Notification and Progress Alerts)</a:t>
            </a:r>
            <a:endParaRPr lang="en-US" sz="3400" b="1" dirty="0"/>
          </a:p>
        </p:txBody>
      </p:sp>
    </p:spTree>
    <p:extLst>
      <p:ext uri="{BB962C8B-B14F-4D97-AF65-F5344CB8AC3E}">
        <p14:creationId xmlns:p14="http://schemas.microsoft.com/office/powerpoint/2010/main" val="41507407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1214F-C280-49FE-B2AA-116F82DFC41A}"/>
              </a:ext>
            </a:extLst>
          </p:cNvPr>
          <p:cNvSpPr>
            <a:spLocks noGrp="1"/>
          </p:cNvSpPr>
          <p:nvPr>
            <p:ph type="title"/>
          </p:nvPr>
        </p:nvSpPr>
        <p:spPr/>
        <p:txBody>
          <a:bodyPr/>
          <a:lstStyle/>
          <a:p>
            <a:r>
              <a:rPr lang="en-US" dirty="0"/>
              <a:t>Silver Members Additional Features:</a:t>
            </a:r>
          </a:p>
        </p:txBody>
      </p:sp>
      <p:sp>
        <p:nvSpPr>
          <p:cNvPr id="3" name="Content Placeholder 2">
            <a:extLst>
              <a:ext uri="{FF2B5EF4-FFF2-40B4-BE49-F238E27FC236}">
                <a16:creationId xmlns:a16="http://schemas.microsoft.com/office/drawing/2014/main" id="{F84E861E-30A4-4482-ACAC-13FC157E04B5}"/>
              </a:ext>
            </a:extLst>
          </p:cNvPr>
          <p:cNvSpPr>
            <a:spLocks noGrp="1"/>
          </p:cNvSpPr>
          <p:nvPr>
            <p:ph idx="1"/>
          </p:nvPr>
        </p:nvSpPr>
        <p:spPr>
          <a:xfrm>
            <a:off x="1069848" y="2525776"/>
            <a:ext cx="9552996" cy="3378313"/>
          </a:xfrm>
        </p:spPr>
        <p:txBody>
          <a:bodyPr>
            <a:normAutofit/>
          </a:bodyPr>
          <a:lstStyle/>
          <a:p>
            <a:pPr algn="just"/>
            <a:r>
              <a:rPr lang="en-US" dirty="0"/>
              <a:t>Silver Member will be able to view past tenders history similar to the Searched Tenders (including Tender Results and Reports).</a:t>
            </a:r>
          </a:p>
          <a:p>
            <a:pPr algn="just"/>
            <a:endParaRPr lang="en-US" dirty="0"/>
          </a:p>
          <a:p>
            <a:pPr algn="just"/>
            <a:r>
              <a:rPr lang="en-US" dirty="0"/>
              <a:t>Tender Results usually includes Names of Participants, quoted Prices, Tender Winner etc.</a:t>
            </a:r>
          </a:p>
          <a:p>
            <a:pPr algn="just"/>
            <a:endParaRPr lang="en-US" dirty="0"/>
          </a:p>
          <a:p>
            <a:pPr algn="just"/>
            <a:r>
              <a:rPr lang="en-US" dirty="0"/>
              <a:t>Silver Member will be able to view analytics of these reports (</a:t>
            </a:r>
            <a:r>
              <a:rPr lang="en-US" dirty="0" err="1"/>
              <a:t>i.e</a:t>
            </a:r>
            <a:r>
              <a:rPr lang="en-US" dirty="0"/>
              <a:t> Price Prediction, Market Trends, Major Participants etc.)</a:t>
            </a:r>
          </a:p>
        </p:txBody>
      </p:sp>
    </p:spTree>
    <p:extLst>
      <p:ext uri="{BB962C8B-B14F-4D97-AF65-F5344CB8AC3E}">
        <p14:creationId xmlns:p14="http://schemas.microsoft.com/office/powerpoint/2010/main" val="30737370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1214F-C280-49FE-B2AA-116F82DFC41A}"/>
              </a:ext>
            </a:extLst>
          </p:cNvPr>
          <p:cNvSpPr>
            <a:spLocks noGrp="1"/>
          </p:cNvSpPr>
          <p:nvPr>
            <p:ph type="title"/>
          </p:nvPr>
        </p:nvSpPr>
        <p:spPr/>
        <p:txBody>
          <a:bodyPr/>
          <a:lstStyle/>
          <a:p>
            <a:r>
              <a:rPr lang="en-US" dirty="0"/>
              <a:t>Platinum Members Additional Features:</a:t>
            </a:r>
          </a:p>
        </p:txBody>
      </p:sp>
      <p:sp>
        <p:nvSpPr>
          <p:cNvPr id="3" name="Content Placeholder 2">
            <a:extLst>
              <a:ext uri="{FF2B5EF4-FFF2-40B4-BE49-F238E27FC236}">
                <a16:creationId xmlns:a16="http://schemas.microsoft.com/office/drawing/2014/main" id="{F84E861E-30A4-4482-ACAC-13FC157E04B5}"/>
              </a:ext>
            </a:extLst>
          </p:cNvPr>
          <p:cNvSpPr>
            <a:spLocks noGrp="1"/>
          </p:cNvSpPr>
          <p:nvPr>
            <p:ph idx="1"/>
          </p:nvPr>
        </p:nvSpPr>
        <p:spPr>
          <a:xfrm>
            <a:off x="1069848" y="2121408"/>
            <a:ext cx="9552996" cy="4460014"/>
          </a:xfrm>
        </p:spPr>
        <p:txBody>
          <a:bodyPr>
            <a:normAutofit fontScale="92500" lnSpcReduction="20000"/>
          </a:bodyPr>
          <a:lstStyle/>
          <a:p>
            <a:pPr algn="just"/>
            <a:r>
              <a:rPr lang="en-US" dirty="0"/>
              <a:t>Platinum Members will be able to view past tenders history and analytics as Silver Members.</a:t>
            </a:r>
          </a:p>
          <a:p>
            <a:pPr algn="just"/>
            <a:endParaRPr lang="en-US" dirty="0"/>
          </a:p>
          <a:p>
            <a:pPr algn="just"/>
            <a:r>
              <a:rPr lang="en-US" dirty="0"/>
              <a:t>Platinum Members will also be able to use feature of auto-fill BQO by uploading the required BOQ.</a:t>
            </a:r>
          </a:p>
          <a:p>
            <a:pPr algn="just"/>
            <a:endParaRPr lang="en-US" dirty="0"/>
          </a:p>
          <a:p>
            <a:pPr algn="just">
              <a:lnSpc>
                <a:spcPct val="120000"/>
              </a:lnSpc>
            </a:pPr>
            <a:r>
              <a:rPr lang="en-US" dirty="0"/>
              <a:t>Auto-fill BOQ will be based on Composite Schedule Rates (By Government Department), Market Rates Schedules (By Finance Department) and Market Predictions based on Tenders Analytics</a:t>
            </a:r>
          </a:p>
          <a:p>
            <a:pPr algn="just">
              <a:lnSpc>
                <a:spcPct val="120000"/>
              </a:lnSpc>
            </a:pPr>
            <a:endParaRPr lang="en-US" dirty="0"/>
          </a:p>
          <a:p>
            <a:pPr algn="just">
              <a:lnSpc>
                <a:spcPct val="120000"/>
              </a:lnSpc>
            </a:pPr>
            <a:r>
              <a:rPr lang="en-US" dirty="0"/>
              <a:t>Platinum Member will also get alerts and notification regarding upcoming projects and the progress based on the Annual Budget, Planning Commission Reports, Cabinet Approvals, Department Performa’s and Progress on PPRA.</a:t>
            </a:r>
          </a:p>
        </p:txBody>
      </p:sp>
    </p:spTree>
    <p:extLst>
      <p:ext uri="{BB962C8B-B14F-4D97-AF65-F5344CB8AC3E}">
        <p14:creationId xmlns:p14="http://schemas.microsoft.com/office/powerpoint/2010/main" val="36585052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A3B0C-1DBF-45F1-B96A-4376CA105754}"/>
              </a:ext>
            </a:extLst>
          </p:cNvPr>
          <p:cNvSpPr>
            <a:spLocks noGrp="1"/>
          </p:cNvSpPr>
          <p:nvPr>
            <p:ph type="title"/>
          </p:nvPr>
        </p:nvSpPr>
        <p:spPr>
          <a:xfrm>
            <a:off x="3058640" y="2624328"/>
            <a:ext cx="6074720" cy="1609344"/>
          </a:xfrm>
        </p:spPr>
        <p:txBody>
          <a:bodyPr>
            <a:normAutofit/>
          </a:bodyPr>
          <a:lstStyle/>
          <a:p>
            <a:r>
              <a:rPr lang="en-US" sz="8000" dirty="0"/>
              <a:t>Thank You</a:t>
            </a:r>
          </a:p>
        </p:txBody>
      </p:sp>
    </p:spTree>
    <p:extLst>
      <p:ext uri="{BB962C8B-B14F-4D97-AF65-F5344CB8AC3E}">
        <p14:creationId xmlns:p14="http://schemas.microsoft.com/office/powerpoint/2010/main" val="41437873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D73D2-BBBF-4B1F-A982-B890EA876EF2}"/>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7E11D577-DCFB-4AAE-BFB1-ED1234192A83}"/>
              </a:ext>
            </a:extLst>
          </p:cNvPr>
          <p:cNvSpPr>
            <a:spLocks noGrp="1"/>
          </p:cNvSpPr>
          <p:nvPr>
            <p:ph idx="1"/>
          </p:nvPr>
        </p:nvSpPr>
        <p:spPr>
          <a:xfrm>
            <a:off x="872067" y="2264656"/>
            <a:ext cx="10256181" cy="3345921"/>
          </a:xfrm>
        </p:spPr>
        <p:txBody>
          <a:bodyPr>
            <a:normAutofit/>
          </a:bodyPr>
          <a:lstStyle/>
          <a:p>
            <a:pPr marL="0" indent="0" algn="just">
              <a:buNone/>
            </a:pPr>
            <a:r>
              <a:rPr lang="en-US" sz="3200" dirty="0"/>
              <a:t>The core idea of Smart Tendering Platform is to develop an intelligent tender searching platform where users, i.e. Contractors, Consultant, all type of Service Providing Companies, General order Suppliers and Manufacturers can search and find the right tender with just a single click.</a:t>
            </a:r>
          </a:p>
        </p:txBody>
      </p:sp>
    </p:spTree>
    <p:extLst>
      <p:ext uri="{BB962C8B-B14F-4D97-AF65-F5344CB8AC3E}">
        <p14:creationId xmlns:p14="http://schemas.microsoft.com/office/powerpoint/2010/main" val="36646546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4DCFD-547C-4AAF-8ABE-8E1453714CF3}"/>
              </a:ext>
            </a:extLst>
          </p:cNvPr>
          <p:cNvSpPr>
            <a:spLocks noGrp="1"/>
          </p:cNvSpPr>
          <p:nvPr>
            <p:ph type="title"/>
          </p:nvPr>
        </p:nvSpPr>
        <p:spPr/>
        <p:txBody>
          <a:bodyPr/>
          <a:lstStyle/>
          <a:p>
            <a:r>
              <a:rPr lang="en-US" dirty="0"/>
              <a:t>Target Audience</a:t>
            </a:r>
          </a:p>
        </p:txBody>
      </p:sp>
      <p:sp>
        <p:nvSpPr>
          <p:cNvPr id="3" name="Content Placeholder 2">
            <a:extLst>
              <a:ext uri="{FF2B5EF4-FFF2-40B4-BE49-F238E27FC236}">
                <a16:creationId xmlns:a16="http://schemas.microsoft.com/office/drawing/2014/main" id="{6F1349FD-64F0-46C5-8149-9B95708AE737}"/>
              </a:ext>
            </a:extLst>
          </p:cNvPr>
          <p:cNvSpPr>
            <a:spLocks noGrp="1"/>
          </p:cNvSpPr>
          <p:nvPr>
            <p:ph idx="1"/>
          </p:nvPr>
        </p:nvSpPr>
        <p:spPr>
          <a:xfrm>
            <a:off x="1066800" y="2322576"/>
            <a:ext cx="10058400" cy="4050792"/>
          </a:xfrm>
        </p:spPr>
        <p:txBody>
          <a:bodyPr/>
          <a:lstStyle/>
          <a:p>
            <a:r>
              <a:rPr lang="en-US" sz="3200" dirty="0"/>
              <a:t>Contracting Firms</a:t>
            </a:r>
          </a:p>
          <a:p>
            <a:r>
              <a:rPr lang="en-US" sz="3200" dirty="0"/>
              <a:t>Consultants</a:t>
            </a:r>
          </a:p>
          <a:p>
            <a:r>
              <a:rPr lang="en-US" sz="3200" dirty="0"/>
              <a:t>Service Providing Companies</a:t>
            </a:r>
          </a:p>
          <a:p>
            <a:r>
              <a:rPr lang="en-US" sz="3200" dirty="0"/>
              <a:t>General Order Suppliers</a:t>
            </a:r>
          </a:p>
          <a:p>
            <a:r>
              <a:rPr lang="en-US" sz="3200" dirty="0"/>
              <a:t>Manufacturers</a:t>
            </a:r>
          </a:p>
          <a:p>
            <a:pPr marL="0" indent="0">
              <a:buNone/>
            </a:pPr>
            <a:endParaRPr lang="en-US" dirty="0"/>
          </a:p>
        </p:txBody>
      </p:sp>
    </p:spTree>
    <p:extLst>
      <p:ext uri="{BB962C8B-B14F-4D97-AF65-F5344CB8AC3E}">
        <p14:creationId xmlns:p14="http://schemas.microsoft.com/office/powerpoint/2010/main" val="21232395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43A69-6A0A-41B0-B70B-AA2DECEB499A}"/>
              </a:ext>
            </a:extLst>
          </p:cNvPr>
          <p:cNvSpPr>
            <a:spLocks noGrp="1"/>
          </p:cNvSpPr>
          <p:nvPr>
            <p:ph type="title"/>
          </p:nvPr>
        </p:nvSpPr>
        <p:spPr/>
        <p:txBody>
          <a:bodyPr/>
          <a:lstStyle/>
          <a:p>
            <a:r>
              <a:rPr lang="en-US" dirty="0"/>
              <a:t>Tenders Data Acquisition Sources:</a:t>
            </a:r>
          </a:p>
        </p:txBody>
      </p:sp>
      <p:sp>
        <p:nvSpPr>
          <p:cNvPr id="3" name="Content Placeholder 2">
            <a:extLst>
              <a:ext uri="{FF2B5EF4-FFF2-40B4-BE49-F238E27FC236}">
                <a16:creationId xmlns:a16="http://schemas.microsoft.com/office/drawing/2014/main" id="{937188CD-1C26-41EC-A533-67001F0686A1}"/>
              </a:ext>
            </a:extLst>
          </p:cNvPr>
          <p:cNvSpPr>
            <a:spLocks noGrp="1"/>
          </p:cNvSpPr>
          <p:nvPr>
            <p:ph idx="1"/>
          </p:nvPr>
        </p:nvSpPr>
        <p:spPr/>
        <p:txBody>
          <a:bodyPr>
            <a:normAutofit/>
          </a:bodyPr>
          <a:lstStyle/>
          <a:p>
            <a:pPr marL="0" indent="0" algn="just">
              <a:buNone/>
            </a:pPr>
            <a:r>
              <a:rPr lang="en-US" dirty="0"/>
              <a:t>Tenders Data are available on the websites of Public Procurement Regulatory Authority (PPRA), PPRA (Punjab), BPRA (</a:t>
            </a:r>
            <a:r>
              <a:rPr lang="en-US" dirty="0" err="1"/>
              <a:t>Balochistan</a:t>
            </a:r>
            <a:r>
              <a:rPr lang="en-US" dirty="0"/>
              <a:t>), SPPRA (Sind), KPPRA (</a:t>
            </a:r>
            <a:r>
              <a:rPr lang="en-US" dirty="0" err="1"/>
              <a:t>Kyber</a:t>
            </a:r>
            <a:r>
              <a:rPr lang="en-US" dirty="0"/>
              <a:t> Pakhtunkhwa), AJK PPRA, E-Newspapers, etc. </a:t>
            </a:r>
          </a:p>
          <a:p>
            <a:pPr marL="0" indent="0" algn="just">
              <a:buNone/>
            </a:pPr>
            <a:r>
              <a:rPr lang="en-US" dirty="0"/>
              <a:t>PPRA’s websites are following: </a:t>
            </a:r>
          </a:p>
          <a:p>
            <a:pPr algn="just"/>
            <a:r>
              <a:rPr lang="en-US" dirty="0">
                <a:hlinkClick r:id="rId2"/>
              </a:rPr>
              <a:t>https://www.ppra.org.pk/</a:t>
            </a:r>
            <a:endParaRPr lang="en-US" dirty="0"/>
          </a:p>
          <a:p>
            <a:pPr algn="just"/>
            <a:r>
              <a:rPr lang="en-US" dirty="0">
                <a:hlinkClick r:id="rId3"/>
              </a:rPr>
              <a:t>https://eproc.punjab.gov.pk/ActiveTenders.aspx</a:t>
            </a:r>
            <a:endParaRPr lang="en-US" dirty="0"/>
          </a:p>
          <a:p>
            <a:pPr algn="just"/>
            <a:r>
              <a:rPr lang="en-US" dirty="0">
                <a:hlinkClick r:id="rId4"/>
              </a:rPr>
              <a:t>https://www.kppra.gov.pk/activetenders.php</a:t>
            </a:r>
            <a:endParaRPr lang="en-US" dirty="0"/>
          </a:p>
          <a:p>
            <a:pPr algn="just"/>
            <a:r>
              <a:rPr lang="en-US" dirty="0">
                <a:hlinkClick r:id="rId5"/>
              </a:rPr>
              <a:t>http://www.bppra.gob.pk/searchallTender.php</a:t>
            </a:r>
            <a:endParaRPr lang="en-US" dirty="0"/>
          </a:p>
          <a:p>
            <a:pPr algn="just"/>
            <a:r>
              <a:rPr lang="en-US" dirty="0">
                <a:hlinkClick r:id="rId6"/>
              </a:rPr>
              <a:t>http://e.pprasindh.gov.pk/</a:t>
            </a:r>
            <a:endParaRPr lang="en-US" dirty="0"/>
          </a:p>
          <a:p>
            <a:pPr algn="just"/>
            <a:r>
              <a:rPr lang="en-US" dirty="0">
                <a:hlinkClick r:id="rId7"/>
              </a:rPr>
              <a:t>https://ajkppra.gov.pk/advertisements.php</a:t>
            </a:r>
            <a:endParaRPr lang="en-US" dirty="0"/>
          </a:p>
          <a:p>
            <a:pPr marL="0" indent="0" algn="just">
              <a:buNone/>
            </a:pPr>
            <a:endParaRPr lang="en-US" dirty="0"/>
          </a:p>
        </p:txBody>
      </p:sp>
    </p:spTree>
    <p:extLst>
      <p:ext uri="{BB962C8B-B14F-4D97-AF65-F5344CB8AC3E}">
        <p14:creationId xmlns:p14="http://schemas.microsoft.com/office/powerpoint/2010/main" val="27772205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3B1BA-E56D-4E70-AC15-69BC52FF1AFA}"/>
              </a:ext>
            </a:extLst>
          </p:cNvPr>
          <p:cNvSpPr>
            <a:spLocks noGrp="1"/>
          </p:cNvSpPr>
          <p:nvPr>
            <p:ph type="title"/>
          </p:nvPr>
        </p:nvSpPr>
        <p:spPr/>
        <p:txBody>
          <a:bodyPr/>
          <a:lstStyle/>
          <a:p>
            <a:r>
              <a:rPr lang="en-US" dirty="0"/>
              <a:t>E-Newspapers Websites</a:t>
            </a:r>
          </a:p>
        </p:txBody>
      </p:sp>
      <p:graphicFrame>
        <p:nvGraphicFramePr>
          <p:cNvPr id="4" name="Content Placeholder 3">
            <a:extLst>
              <a:ext uri="{FF2B5EF4-FFF2-40B4-BE49-F238E27FC236}">
                <a16:creationId xmlns:a16="http://schemas.microsoft.com/office/drawing/2014/main" id="{572A9F16-49E5-4D03-8C4C-395E48CD3D6A}"/>
              </a:ext>
            </a:extLst>
          </p:cNvPr>
          <p:cNvGraphicFramePr>
            <a:graphicFrameLocks noGrp="1"/>
          </p:cNvGraphicFramePr>
          <p:nvPr>
            <p:ph idx="1"/>
            <p:extLst>
              <p:ext uri="{D42A27DB-BD31-4B8C-83A1-F6EECF244321}">
                <p14:modId xmlns:p14="http://schemas.microsoft.com/office/powerpoint/2010/main" val="478024406"/>
              </p:ext>
            </p:extLst>
          </p:nvPr>
        </p:nvGraphicFramePr>
        <p:xfrm>
          <a:off x="1208672" y="1763333"/>
          <a:ext cx="8216788" cy="4610035"/>
        </p:xfrm>
        <a:graphic>
          <a:graphicData uri="http://schemas.openxmlformats.org/drawingml/2006/table">
            <a:tbl>
              <a:tblPr firstRow="1" firstCol="1" bandRow="1">
                <a:tableStyleId>{5940675A-B579-460E-94D1-54222C63F5DA}</a:tableStyleId>
              </a:tblPr>
              <a:tblGrid>
                <a:gridCol w="2109869">
                  <a:extLst>
                    <a:ext uri="{9D8B030D-6E8A-4147-A177-3AD203B41FA5}">
                      <a16:colId xmlns:a16="http://schemas.microsoft.com/office/drawing/2014/main" val="2370076682"/>
                    </a:ext>
                  </a:extLst>
                </a:gridCol>
                <a:gridCol w="6106919">
                  <a:extLst>
                    <a:ext uri="{9D8B030D-6E8A-4147-A177-3AD203B41FA5}">
                      <a16:colId xmlns:a16="http://schemas.microsoft.com/office/drawing/2014/main" val="2442826758"/>
                    </a:ext>
                  </a:extLst>
                </a:gridCol>
              </a:tblGrid>
              <a:tr h="348789">
                <a:tc>
                  <a:txBody>
                    <a:bodyPr/>
                    <a:lstStyle/>
                    <a:p>
                      <a:pPr marL="0" marR="0" algn="ctr">
                        <a:lnSpc>
                          <a:spcPct val="107000"/>
                        </a:lnSpc>
                        <a:spcBef>
                          <a:spcPts val="0"/>
                        </a:spcBef>
                        <a:spcAft>
                          <a:spcPts val="0"/>
                        </a:spcAft>
                      </a:pPr>
                      <a:r>
                        <a:rPr lang="en-US" sz="1300">
                          <a:effectLst/>
                        </a:rPr>
                        <a:t>Newspaper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marL="0" marR="0" algn="ctr">
                        <a:lnSpc>
                          <a:spcPct val="107000"/>
                        </a:lnSpc>
                        <a:spcBef>
                          <a:spcPts val="0"/>
                        </a:spcBef>
                        <a:spcAft>
                          <a:spcPts val="0"/>
                        </a:spcAft>
                      </a:pPr>
                      <a:r>
                        <a:rPr lang="en-US" sz="1300" dirty="0">
                          <a:effectLst/>
                        </a:rPr>
                        <a:t>Website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2265233754"/>
                  </a:ext>
                </a:extLst>
              </a:tr>
              <a:tr h="193693">
                <a:tc>
                  <a:txBody>
                    <a:bodyPr/>
                    <a:lstStyle/>
                    <a:p>
                      <a:pPr marL="0" marR="0" algn="ctr">
                        <a:lnSpc>
                          <a:spcPct val="107000"/>
                        </a:lnSpc>
                        <a:spcBef>
                          <a:spcPts val="0"/>
                        </a:spcBef>
                        <a:spcAft>
                          <a:spcPts val="0"/>
                        </a:spcAft>
                      </a:pPr>
                      <a:r>
                        <a:rPr lang="en-US" sz="1000" dirty="0" err="1">
                          <a:effectLst/>
                        </a:rPr>
                        <a:t>Aaj</a:t>
                      </a:r>
                      <a:r>
                        <a:rPr lang="en-US" sz="1000" dirty="0">
                          <a:effectLst/>
                        </a:rPr>
                        <a:t> </a:t>
                      </a:r>
                      <a:r>
                        <a:rPr lang="en-US" sz="1000" dirty="0" err="1">
                          <a:effectLst/>
                        </a:rPr>
                        <a:t>Kal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marL="0" marR="0" algn="ctr">
                        <a:lnSpc>
                          <a:spcPct val="107000"/>
                        </a:lnSpc>
                        <a:spcBef>
                          <a:spcPts val="0"/>
                        </a:spcBef>
                        <a:spcAft>
                          <a:spcPts val="0"/>
                        </a:spcAft>
                      </a:pPr>
                      <a:r>
                        <a:rPr lang="en-US" sz="1100" u="sng" dirty="0">
                          <a:effectLst/>
                          <a:hlinkClick r:id="rId2"/>
                        </a:rPr>
                        <a:t>https://aajkal.com.pk/epaper/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4016009619"/>
                  </a:ext>
                </a:extLst>
              </a:tr>
              <a:tr h="193693">
                <a:tc>
                  <a:txBody>
                    <a:bodyPr/>
                    <a:lstStyle/>
                    <a:p>
                      <a:pPr marL="0" marR="0" algn="ctr">
                        <a:lnSpc>
                          <a:spcPct val="107000"/>
                        </a:lnSpc>
                        <a:spcBef>
                          <a:spcPts val="0"/>
                        </a:spcBef>
                        <a:spcAft>
                          <a:spcPts val="0"/>
                        </a:spcAft>
                      </a:pPr>
                      <a:r>
                        <a:rPr lang="en-US" sz="1000">
                          <a:effectLst/>
                        </a:rPr>
                        <a:t>Asas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marL="0" marR="0" algn="ctr">
                        <a:lnSpc>
                          <a:spcPct val="107000"/>
                        </a:lnSpc>
                        <a:spcBef>
                          <a:spcPts val="0"/>
                        </a:spcBef>
                        <a:spcAft>
                          <a:spcPts val="0"/>
                        </a:spcAft>
                      </a:pPr>
                      <a:r>
                        <a:rPr lang="en-US" sz="1100" u="sng">
                          <a:effectLst/>
                          <a:hlinkClick r:id="rId3"/>
                        </a:rPr>
                        <a:t>https://www.dailyasas.com.pk/epaper/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2222836440"/>
                  </a:ext>
                </a:extLst>
              </a:tr>
              <a:tr h="193693">
                <a:tc>
                  <a:txBody>
                    <a:bodyPr/>
                    <a:lstStyle/>
                    <a:p>
                      <a:pPr marL="0" marR="0" algn="ctr">
                        <a:lnSpc>
                          <a:spcPct val="107000"/>
                        </a:lnSpc>
                        <a:spcBef>
                          <a:spcPts val="0"/>
                        </a:spcBef>
                        <a:spcAft>
                          <a:spcPts val="0"/>
                        </a:spcAft>
                      </a:pPr>
                      <a:r>
                        <a:rPr lang="en-US" sz="1000">
                          <a:effectLst/>
                        </a:rPr>
                        <a:t>Ausaf</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marL="0" marR="0" algn="ctr">
                        <a:lnSpc>
                          <a:spcPct val="107000"/>
                        </a:lnSpc>
                        <a:spcBef>
                          <a:spcPts val="0"/>
                        </a:spcBef>
                        <a:spcAft>
                          <a:spcPts val="0"/>
                        </a:spcAft>
                      </a:pPr>
                      <a:r>
                        <a:rPr lang="en-US" sz="1100" u="sng">
                          <a:effectLst/>
                          <a:hlinkClick r:id="rId4"/>
                        </a:rPr>
                        <a:t>https://www.dailyausaf.com/epaper/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2760921893"/>
                  </a:ext>
                </a:extLst>
              </a:tr>
              <a:tr h="193693">
                <a:tc>
                  <a:txBody>
                    <a:bodyPr/>
                    <a:lstStyle/>
                    <a:p>
                      <a:pPr marL="0" marR="0" algn="ctr">
                        <a:lnSpc>
                          <a:spcPct val="107000"/>
                        </a:lnSpc>
                        <a:spcBef>
                          <a:spcPts val="0"/>
                        </a:spcBef>
                        <a:spcAft>
                          <a:spcPts val="0"/>
                        </a:spcAft>
                      </a:pPr>
                      <a:r>
                        <a:rPr lang="en-US" sz="1000">
                          <a:effectLst/>
                        </a:rPr>
                        <a:t>Banker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marL="0" marR="0" algn="ctr">
                        <a:lnSpc>
                          <a:spcPct val="107000"/>
                        </a:lnSpc>
                        <a:spcBef>
                          <a:spcPts val="0"/>
                        </a:spcBef>
                        <a:spcAft>
                          <a:spcPts val="0"/>
                        </a:spcAft>
                      </a:pPr>
                      <a:r>
                        <a:rPr lang="en-US" sz="1100" u="sng">
                          <a:effectLst/>
                          <a:hlinkClick r:id="rId5"/>
                        </a:rPr>
                        <a:t>http://pakbanker.newspaperdirect.com/epaper/viewer.aspx</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629850929"/>
                  </a:ext>
                </a:extLst>
              </a:tr>
              <a:tr h="193693">
                <a:tc>
                  <a:txBody>
                    <a:bodyPr/>
                    <a:lstStyle/>
                    <a:p>
                      <a:pPr marL="0" marR="0" algn="ctr">
                        <a:lnSpc>
                          <a:spcPct val="107000"/>
                        </a:lnSpc>
                        <a:spcBef>
                          <a:spcPts val="0"/>
                        </a:spcBef>
                        <a:spcAft>
                          <a:spcPts val="0"/>
                        </a:spcAft>
                      </a:pPr>
                      <a:r>
                        <a:rPr lang="en-US" sz="1000">
                          <a:effectLst/>
                        </a:rPr>
                        <a:t>Business Recorder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marL="0" marR="0" algn="ctr">
                        <a:lnSpc>
                          <a:spcPct val="107000"/>
                        </a:lnSpc>
                        <a:spcBef>
                          <a:spcPts val="0"/>
                        </a:spcBef>
                        <a:spcAft>
                          <a:spcPts val="0"/>
                        </a:spcAft>
                      </a:pPr>
                      <a:r>
                        <a:rPr lang="en-US" sz="1100" u="sng">
                          <a:effectLst/>
                          <a:hlinkClick r:id="rId6"/>
                        </a:rPr>
                        <a:t>https://epaper.brecorder.com/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3465209314"/>
                  </a:ext>
                </a:extLst>
              </a:tr>
              <a:tr h="193693">
                <a:tc>
                  <a:txBody>
                    <a:bodyPr/>
                    <a:lstStyle/>
                    <a:p>
                      <a:pPr marL="0" marR="0" algn="ctr">
                        <a:lnSpc>
                          <a:spcPct val="107000"/>
                        </a:lnSpc>
                        <a:spcBef>
                          <a:spcPts val="0"/>
                        </a:spcBef>
                        <a:spcAft>
                          <a:spcPts val="0"/>
                        </a:spcAft>
                      </a:pPr>
                      <a:r>
                        <a:rPr lang="en-US" sz="1000">
                          <a:effectLst/>
                        </a:rPr>
                        <a:t>Daily Times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marL="0" marR="0" algn="ctr">
                        <a:lnSpc>
                          <a:spcPct val="107000"/>
                        </a:lnSpc>
                        <a:spcBef>
                          <a:spcPts val="0"/>
                        </a:spcBef>
                        <a:spcAft>
                          <a:spcPts val="0"/>
                        </a:spcAft>
                      </a:pPr>
                      <a:r>
                        <a:rPr lang="en-US" sz="1100" u="sng">
                          <a:effectLst/>
                          <a:hlinkClick r:id="rId7"/>
                        </a:rPr>
                        <a:t>https://dailytimes.com.pk/e-paper/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2138165186"/>
                  </a:ext>
                </a:extLst>
              </a:tr>
              <a:tr h="193693">
                <a:tc>
                  <a:txBody>
                    <a:bodyPr/>
                    <a:lstStyle/>
                    <a:p>
                      <a:pPr marL="0" marR="0" algn="ctr">
                        <a:lnSpc>
                          <a:spcPct val="107000"/>
                        </a:lnSpc>
                        <a:spcBef>
                          <a:spcPts val="0"/>
                        </a:spcBef>
                        <a:spcAft>
                          <a:spcPts val="0"/>
                        </a:spcAft>
                      </a:pPr>
                      <a:r>
                        <a:rPr lang="en-US" sz="1000">
                          <a:effectLst/>
                        </a:rPr>
                        <a:t>Dawn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marL="0" marR="0" algn="ctr">
                        <a:lnSpc>
                          <a:spcPct val="107000"/>
                        </a:lnSpc>
                        <a:spcBef>
                          <a:spcPts val="0"/>
                        </a:spcBef>
                        <a:spcAft>
                          <a:spcPts val="0"/>
                        </a:spcAft>
                      </a:pPr>
                      <a:r>
                        <a:rPr lang="en-US" sz="1100" u="sng">
                          <a:effectLst/>
                          <a:hlinkClick r:id="rId8"/>
                        </a:rPr>
                        <a:t>https://epaper.dawn.com/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416426606"/>
                  </a:ext>
                </a:extLst>
              </a:tr>
              <a:tr h="193693">
                <a:tc>
                  <a:txBody>
                    <a:bodyPr/>
                    <a:lstStyle/>
                    <a:p>
                      <a:pPr marL="0" marR="0" algn="ctr">
                        <a:lnSpc>
                          <a:spcPct val="107000"/>
                        </a:lnSpc>
                        <a:spcBef>
                          <a:spcPts val="0"/>
                        </a:spcBef>
                        <a:spcAft>
                          <a:spcPts val="0"/>
                        </a:spcAft>
                      </a:pPr>
                      <a:r>
                        <a:rPr lang="en-US" sz="1000">
                          <a:effectLst/>
                        </a:rPr>
                        <a:t>Express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marL="0" marR="0" algn="ctr">
                        <a:lnSpc>
                          <a:spcPct val="107000"/>
                        </a:lnSpc>
                        <a:spcBef>
                          <a:spcPts val="0"/>
                        </a:spcBef>
                        <a:spcAft>
                          <a:spcPts val="0"/>
                        </a:spcAft>
                      </a:pPr>
                      <a:r>
                        <a:rPr lang="en-US" sz="1100" u="sng">
                          <a:effectLst/>
                          <a:hlinkClick r:id="rId9"/>
                        </a:rPr>
                        <a:t>https://www.express.com.pk/</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457534742"/>
                  </a:ext>
                </a:extLst>
              </a:tr>
              <a:tr h="193693">
                <a:tc>
                  <a:txBody>
                    <a:bodyPr/>
                    <a:lstStyle/>
                    <a:p>
                      <a:pPr marL="0" marR="0" algn="ctr">
                        <a:lnSpc>
                          <a:spcPct val="107000"/>
                        </a:lnSpc>
                        <a:spcBef>
                          <a:spcPts val="0"/>
                        </a:spcBef>
                        <a:spcAft>
                          <a:spcPts val="0"/>
                        </a:spcAft>
                      </a:pPr>
                      <a:r>
                        <a:rPr lang="en-US" sz="1000">
                          <a:effectLst/>
                        </a:rPr>
                        <a:t>Frontier Post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marL="0" marR="0" algn="ctr">
                        <a:lnSpc>
                          <a:spcPct val="107000"/>
                        </a:lnSpc>
                        <a:spcBef>
                          <a:spcPts val="0"/>
                        </a:spcBef>
                        <a:spcAft>
                          <a:spcPts val="0"/>
                        </a:spcAft>
                      </a:pPr>
                      <a:r>
                        <a:rPr lang="en-US" sz="1100" u="sng">
                          <a:effectLst/>
                          <a:hlinkClick r:id="rId10"/>
                        </a:rPr>
                        <a:t>https://thefrontierpost.com/epaper-3/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3610219394"/>
                  </a:ext>
                </a:extLst>
              </a:tr>
              <a:tr h="193693">
                <a:tc>
                  <a:txBody>
                    <a:bodyPr/>
                    <a:lstStyle/>
                    <a:p>
                      <a:pPr marL="0" marR="0" algn="ctr">
                        <a:lnSpc>
                          <a:spcPct val="107000"/>
                        </a:lnSpc>
                        <a:spcBef>
                          <a:spcPts val="0"/>
                        </a:spcBef>
                        <a:spcAft>
                          <a:spcPts val="0"/>
                        </a:spcAft>
                      </a:pPr>
                      <a:r>
                        <a:rPr lang="en-US" sz="1000">
                          <a:effectLst/>
                        </a:rPr>
                        <a:t>Insaaf</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marL="0" marR="0" algn="ctr">
                        <a:lnSpc>
                          <a:spcPct val="107000"/>
                        </a:lnSpc>
                        <a:spcBef>
                          <a:spcPts val="0"/>
                        </a:spcBef>
                        <a:spcAft>
                          <a:spcPts val="0"/>
                        </a:spcAft>
                      </a:pPr>
                      <a:r>
                        <a:rPr lang="en-US" sz="1100" u="sng" dirty="0">
                          <a:effectLst/>
                          <a:hlinkClick r:id="rId11"/>
                        </a:rPr>
                        <a:t>http://insaf.com.pk/</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633880643"/>
                  </a:ext>
                </a:extLst>
              </a:tr>
              <a:tr h="193693">
                <a:tc>
                  <a:txBody>
                    <a:bodyPr/>
                    <a:lstStyle/>
                    <a:p>
                      <a:pPr marL="0" marR="0" algn="ctr">
                        <a:lnSpc>
                          <a:spcPct val="107000"/>
                        </a:lnSpc>
                        <a:spcBef>
                          <a:spcPts val="0"/>
                        </a:spcBef>
                        <a:spcAft>
                          <a:spcPts val="0"/>
                        </a:spcAft>
                      </a:pPr>
                      <a:r>
                        <a:rPr lang="en-US" sz="1000">
                          <a:effectLst/>
                        </a:rPr>
                        <a:t>Jang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marL="0" marR="0" algn="ctr">
                        <a:lnSpc>
                          <a:spcPct val="107000"/>
                        </a:lnSpc>
                        <a:spcBef>
                          <a:spcPts val="0"/>
                        </a:spcBef>
                        <a:spcAft>
                          <a:spcPts val="0"/>
                        </a:spcAft>
                      </a:pPr>
                      <a:r>
                        <a:rPr lang="en-US" sz="1100" u="sng">
                          <a:effectLst/>
                          <a:hlinkClick r:id="rId12"/>
                        </a:rPr>
                        <a:t>https://e.jang.com.pk/</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580956515"/>
                  </a:ext>
                </a:extLst>
              </a:tr>
              <a:tr h="193693">
                <a:tc>
                  <a:txBody>
                    <a:bodyPr/>
                    <a:lstStyle/>
                    <a:p>
                      <a:pPr marL="0" marR="0" algn="ctr">
                        <a:lnSpc>
                          <a:spcPct val="107000"/>
                        </a:lnSpc>
                        <a:spcBef>
                          <a:spcPts val="0"/>
                        </a:spcBef>
                        <a:spcAft>
                          <a:spcPts val="0"/>
                        </a:spcAft>
                      </a:pPr>
                      <a:r>
                        <a:rPr lang="en-US" sz="1000">
                          <a:effectLst/>
                        </a:rPr>
                        <a:t>Jinnah</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marL="0" marR="0" algn="ctr">
                        <a:lnSpc>
                          <a:spcPct val="107000"/>
                        </a:lnSpc>
                        <a:spcBef>
                          <a:spcPts val="0"/>
                        </a:spcBef>
                        <a:spcAft>
                          <a:spcPts val="0"/>
                        </a:spcAft>
                      </a:pPr>
                      <a:r>
                        <a:rPr lang="en-US" sz="1100" u="sng">
                          <a:effectLst/>
                          <a:hlinkClick r:id="rId13"/>
                        </a:rPr>
                        <a:t>https://www.dailyjinnah.com/epaper/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565754081"/>
                  </a:ext>
                </a:extLst>
              </a:tr>
              <a:tr h="193693">
                <a:tc>
                  <a:txBody>
                    <a:bodyPr/>
                    <a:lstStyle/>
                    <a:p>
                      <a:pPr marL="0" marR="0" algn="ctr">
                        <a:lnSpc>
                          <a:spcPct val="107000"/>
                        </a:lnSpc>
                        <a:spcBef>
                          <a:spcPts val="0"/>
                        </a:spcBef>
                        <a:spcAft>
                          <a:spcPts val="0"/>
                        </a:spcAft>
                      </a:pPr>
                      <a:r>
                        <a:rPr lang="en-US" sz="1000">
                          <a:effectLst/>
                        </a:rPr>
                        <a:t>Khabrain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marL="0" marR="0" algn="ctr">
                        <a:lnSpc>
                          <a:spcPct val="107000"/>
                        </a:lnSpc>
                        <a:spcBef>
                          <a:spcPts val="0"/>
                        </a:spcBef>
                        <a:spcAft>
                          <a:spcPts val="0"/>
                        </a:spcAft>
                      </a:pPr>
                      <a:r>
                        <a:rPr lang="en-US" sz="1100" u="sng">
                          <a:effectLst/>
                          <a:hlinkClick r:id="rId14"/>
                        </a:rPr>
                        <a:t>http://epaper.dailykhabrain.com.pk/</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4140293237"/>
                  </a:ext>
                </a:extLst>
              </a:tr>
              <a:tr h="193693">
                <a:tc>
                  <a:txBody>
                    <a:bodyPr/>
                    <a:lstStyle/>
                    <a:p>
                      <a:pPr marL="0" marR="0" algn="ctr">
                        <a:lnSpc>
                          <a:spcPct val="107000"/>
                        </a:lnSpc>
                        <a:spcBef>
                          <a:spcPts val="0"/>
                        </a:spcBef>
                        <a:spcAft>
                          <a:spcPts val="0"/>
                        </a:spcAft>
                      </a:pPr>
                      <a:r>
                        <a:rPr lang="en-US" sz="1000">
                          <a:effectLst/>
                        </a:rPr>
                        <a:t>Nawai Waqt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marL="0" marR="0" algn="ctr">
                        <a:lnSpc>
                          <a:spcPct val="107000"/>
                        </a:lnSpc>
                        <a:spcBef>
                          <a:spcPts val="0"/>
                        </a:spcBef>
                        <a:spcAft>
                          <a:spcPts val="0"/>
                        </a:spcAft>
                      </a:pPr>
                      <a:r>
                        <a:rPr lang="en-US" sz="1100" u="sng">
                          <a:effectLst/>
                          <a:hlinkClick r:id="rId15"/>
                        </a:rPr>
                        <a:t>https://www.nawaiwaqt.com.pk/E-Paper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256423074"/>
                  </a:ext>
                </a:extLst>
              </a:tr>
              <a:tr h="193693">
                <a:tc>
                  <a:txBody>
                    <a:bodyPr/>
                    <a:lstStyle/>
                    <a:p>
                      <a:pPr marL="0" marR="0" algn="ctr">
                        <a:lnSpc>
                          <a:spcPct val="107000"/>
                        </a:lnSpc>
                        <a:spcBef>
                          <a:spcPts val="0"/>
                        </a:spcBef>
                        <a:spcAft>
                          <a:spcPts val="0"/>
                        </a:spcAft>
                      </a:pPr>
                      <a:r>
                        <a:rPr lang="en-US" sz="1000">
                          <a:effectLst/>
                        </a:rPr>
                        <a:t>Observer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marL="0" marR="0" algn="ctr">
                        <a:lnSpc>
                          <a:spcPct val="107000"/>
                        </a:lnSpc>
                        <a:spcBef>
                          <a:spcPts val="0"/>
                        </a:spcBef>
                        <a:spcAft>
                          <a:spcPts val="0"/>
                        </a:spcAft>
                      </a:pPr>
                      <a:r>
                        <a:rPr lang="en-US" sz="1100" u="sng">
                          <a:effectLst/>
                          <a:hlinkClick r:id="rId16"/>
                        </a:rPr>
                        <a:t>https://epaper.pakobserver.net/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3551333737"/>
                  </a:ext>
                </a:extLst>
              </a:tr>
              <a:tr h="193693">
                <a:tc>
                  <a:txBody>
                    <a:bodyPr/>
                    <a:lstStyle/>
                    <a:p>
                      <a:pPr marL="0" marR="0" algn="ctr">
                        <a:lnSpc>
                          <a:spcPct val="107000"/>
                        </a:lnSpc>
                        <a:spcBef>
                          <a:spcPts val="0"/>
                        </a:spcBef>
                        <a:spcAft>
                          <a:spcPts val="0"/>
                        </a:spcAft>
                      </a:pPr>
                      <a:r>
                        <a:rPr lang="en-US" sz="1000">
                          <a:effectLst/>
                        </a:rPr>
                        <a:t>Pakistan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marL="0" marR="0" algn="ctr">
                        <a:lnSpc>
                          <a:spcPct val="107000"/>
                        </a:lnSpc>
                        <a:spcBef>
                          <a:spcPts val="0"/>
                        </a:spcBef>
                        <a:spcAft>
                          <a:spcPts val="0"/>
                        </a:spcAft>
                      </a:pPr>
                      <a:r>
                        <a:rPr lang="en-US" sz="1100" u="sng">
                          <a:effectLst/>
                          <a:hlinkClick r:id="rId17"/>
                        </a:rPr>
                        <a:t>https://dailypakistan.com.pk/E-Paper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210703750"/>
                  </a:ext>
                </a:extLst>
              </a:tr>
              <a:tr h="193693">
                <a:tc>
                  <a:txBody>
                    <a:bodyPr/>
                    <a:lstStyle/>
                    <a:p>
                      <a:pPr marL="0" marR="0" algn="ctr">
                        <a:lnSpc>
                          <a:spcPct val="107000"/>
                        </a:lnSpc>
                        <a:spcBef>
                          <a:spcPts val="0"/>
                        </a:spcBef>
                        <a:spcAft>
                          <a:spcPts val="0"/>
                        </a:spcAft>
                      </a:pPr>
                      <a:r>
                        <a:rPr lang="en-US" sz="1000">
                          <a:effectLst/>
                        </a:rPr>
                        <a:t>Pakistan Today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marL="0" marR="0" algn="ctr">
                        <a:lnSpc>
                          <a:spcPct val="107000"/>
                        </a:lnSpc>
                        <a:spcBef>
                          <a:spcPts val="0"/>
                        </a:spcBef>
                        <a:spcAft>
                          <a:spcPts val="0"/>
                        </a:spcAft>
                      </a:pPr>
                      <a:r>
                        <a:rPr lang="en-US" sz="1100" u="sng">
                          <a:effectLst/>
                          <a:hlinkClick r:id="rId18"/>
                        </a:rPr>
                        <a:t>https://www.pakistantoday.com.pk/category/epaper/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2609426980"/>
                  </a:ext>
                </a:extLst>
              </a:tr>
              <a:tr h="193693">
                <a:tc>
                  <a:txBody>
                    <a:bodyPr/>
                    <a:lstStyle/>
                    <a:p>
                      <a:pPr marL="0" marR="0" algn="ctr">
                        <a:lnSpc>
                          <a:spcPct val="107000"/>
                        </a:lnSpc>
                        <a:spcBef>
                          <a:spcPts val="0"/>
                        </a:spcBef>
                        <a:spcAft>
                          <a:spcPts val="0"/>
                        </a:spcAft>
                      </a:pPr>
                      <a:r>
                        <a:rPr lang="en-US" sz="1000">
                          <a:effectLst/>
                        </a:rPr>
                        <a:t>Sahafat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marL="0" marR="0" algn="ctr">
                        <a:lnSpc>
                          <a:spcPct val="107000"/>
                        </a:lnSpc>
                        <a:spcBef>
                          <a:spcPts val="0"/>
                        </a:spcBef>
                        <a:spcAft>
                          <a:spcPts val="0"/>
                        </a:spcAft>
                      </a:pPr>
                      <a:r>
                        <a:rPr lang="en-US" sz="1100" u="sng">
                          <a:effectLst/>
                          <a:hlinkClick r:id="rId19"/>
                        </a:rPr>
                        <a:t>http://sahafat.com.pk/</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2441300546"/>
                  </a:ext>
                </a:extLst>
              </a:tr>
              <a:tr h="193693">
                <a:tc>
                  <a:txBody>
                    <a:bodyPr/>
                    <a:lstStyle/>
                    <a:p>
                      <a:pPr marL="0" marR="0" algn="ctr">
                        <a:lnSpc>
                          <a:spcPct val="107000"/>
                        </a:lnSpc>
                        <a:spcBef>
                          <a:spcPts val="0"/>
                        </a:spcBef>
                        <a:spcAft>
                          <a:spcPts val="0"/>
                        </a:spcAft>
                      </a:pPr>
                      <a:r>
                        <a:rPr lang="en-US" sz="1000">
                          <a:effectLst/>
                        </a:rPr>
                        <a:t>The Nation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marL="0" marR="0" algn="ctr">
                        <a:lnSpc>
                          <a:spcPct val="107000"/>
                        </a:lnSpc>
                        <a:spcBef>
                          <a:spcPts val="0"/>
                        </a:spcBef>
                        <a:spcAft>
                          <a:spcPts val="0"/>
                        </a:spcAft>
                      </a:pPr>
                      <a:r>
                        <a:rPr lang="en-US" sz="1100" u="sng">
                          <a:effectLst/>
                          <a:hlinkClick r:id="rId20"/>
                        </a:rPr>
                        <a:t>https://nation.com.pk/E-Paper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3063096533"/>
                  </a:ext>
                </a:extLst>
              </a:tr>
              <a:tr h="193693">
                <a:tc>
                  <a:txBody>
                    <a:bodyPr/>
                    <a:lstStyle/>
                    <a:p>
                      <a:pPr marL="0" marR="0" algn="ctr">
                        <a:lnSpc>
                          <a:spcPct val="107000"/>
                        </a:lnSpc>
                        <a:spcBef>
                          <a:spcPts val="0"/>
                        </a:spcBef>
                        <a:spcAft>
                          <a:spcPts val="0"/>
                        </a:spcAft>
                      </a:pPr>
                      <a:r>
                        <a:rPr lang="en-US" sz="1000">
                          <a:effectLst/>
                        </a:rPr>
                        <a:t>The News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marL="0" marR="0" algn="ctr">
                        <a:lnSpc>
                          <a:spcPct val="107000"/>
                        </a:lnSpc>
                        <a:spcBef>
                          <a:spcPts val="0"/>
                        </a:spcBef>
                        <a:spcAft>
                          <a:spcPts val="0"/>
                        </a:spcAft>
                      </a:pPr>
                      <a:r>
                        <a:rPr lang="en-US" sz="1100" u="sng">
                          <a:effectLst/>
                          <a:hlinkClick r:id="rId21"/>
                        </a:rPr>
                        <a:t>https://e.thenews.com.pk/</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89105825"/>
                  </a:ext>
                </a:extLst>
              </a:tr>
              <a:tr h="193693">
                <a:tc>
                  <a:txBody>
                    <a:bodyPr/>
                    <a:lstStyle/>
                    <a:p>
                      <a:pPr marL="0" marR="0" algn="ctr">
                        <a:lnSpc>
                          <a:spcPct val="107000"/>
                        </a:lnSpc>
                        <a:spcBef>
                          <a:spcPts val="0"/>
                        </a:spcBef>
                        <a:spcAft>
                          <a:spcPts val="0"/>
                        </a:spcAft>
                      </a:pPr>
                      <a:r>
                        <a:rPr lang="en-US" sz="1000">
                          <a:effectLst/>
                        </a:rPr>
                        <a:t>Turbine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marL="0" marR="0" algn="ctr">
                        <a:lnSpc>
                          <a:spcPct val="107000"/>
                        </a:lnSpc>
                        <a:spcBef>
                          <a:spcPts val="0"/>
                        </a:spcBef>
                        <a:spcAft>
                          <a:spcPts val="0"/>
                        </a:spcAft>
                      </a:pPr>
                      <a:r>
                        <a:rPr lang="en-US" sz="1100" u="sng">
                          <a:effectLst/>
                          <a:hlinkClick r:id="rId22"/>
                        </a:rPr>
                        <a:t>https://epaper.tribune.com.pk/</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385092846"/>
                  </a:ext>
                </a:extLst>
              </a:tr>
              <a:tr h="193693">
                <a:tc>
                  <a:txBody>
                    <a:bodyPr/>
                    <a:lstStyle/>
                    <a:p>
                      <a:pPr marL="0" marR="0" algn="ctr">
                        <a:lnSpc>
                          <a:spcPct val="107000"/>
                        </a:lnSpc>
                        <a:spcBef>
                          <a:spcPts val="0"/>
                        </a:spcBef>
                        <a:spcAft>
                          <a:spcPts val="0"/>
                        </a:spcAft>
                      </a:pPr>
                      <a:r>
                        <a:rPr lang="en-US" sz="1000">
                          <a:effectLst/>
                        </a:rPr>
                        <a:t>Waqt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marL="0" marR="0" algn="ctr">
                        <a:lnSpc>
                          <a:spcPct val="107000"/>
                        </a:lnSpc>
                        <a:spcBef>
                          <a:spcPts val="0"/>
                        </a:spcBef>
                        <a:spcAft>
                          <a:spcPts val="0"/>
                        </a:spcAft>
                      </a:pPr>
                      <a:r>
                        <a:rPr lang="en-US" sz="1100" u="sng" dirty="0">
                          <a:effectLst/>
                          <a:hlinkClick r:id="rId23"/>
                        </a:rPr>
                        <a:t>http://www.dailywaqt.com/</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3532841285"/>
                  </a:ext>
                </a:extLst>
              </a:tr>
            </a:tbl>
          </a:graphicData>
        </a:graphic>
      </p:graphicFrame>
      <p:sp>
        <p:nvSpPr>
          <p:cNvPr id="5" name="Rectangle 1">
            <a:extLst>
              <a:ext uri="{FF2B5EF4-FFF2-40B4-BE49-F238E27FC236}">
                <a16:creationId xmlns:a16="http://schemas.microsoft.com/office/drawing/2014/main" id="{E03638C0-4443-41CA-85A5-FE0CD3FA3A31}"/>
              </a:ext>
            </a:extLst>
          </p:cNvPr>
          <p:cNvSpPr>
            <a:spLocks noChangeArrowheads="1"/>
          </p:cNvSpPr>
          <p:nvPr/>
        </p:nvSpPr>
        <p:spPr bwMode="auto">
          <a:xfrm>
            <a:off x="-251011" y="365125"/>
            <a:ext cx="9825318" cy="842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3536701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8C14C-D1D3-4F37-A285-087E0C5FB178}"/>
              </a:ext>
            </a:extLst>
          </p:cNvPr>
          <p:cNvSpPr>
            <a:spLocks noGrp="1"/>
          </p:cNvSpPr>
          <p:nvPr>
            <p:ph type="title"/>
          </p:nvPr>
        </p:nvSpPr>
        <p:spPr/>
        <p:txBody>
          <a:bodyPr/>
          <a:lstStyle/>
          <a:p>
            <a:r>
              <a:rPr lang="en-US" dirty="0"/>
              <a:t>Features Detail</a:t>
            </a:r>
          </a:p>
        </p:txBody>
      </p:sp>
      <p:sp>
        <p:nvSpPr>
          <p:cNvPr id="3" name="Content Placeholder 2">
            <a:extLst>
              <a:ext uri="{FF2B5EF4-FFF2-40B4-BE49-F238E27FC236}">
                <a16:creationId xmlns:a16="http://schemas.microsoft.com/office/drawing/2014/main" id="{742FBB14-C255-44C2-A49C-DDEFB4065266}"/>
              </a:ext>
            </a:extLst>
          </p:cNvPr>
          <p:cNvSpPr>
            <a:spLocks noGrp="1"/>
          </p:cNvSpPr>
          <p:nvPr>
            <p:ph idx="1"/>
          </p:nvPr>
        </p:nvSpPr>
        <p:spPr/>
        <p:txBody>
          <a:bodyPr>
            <a:normAutofit lnSpcReduction="10000"/>
          </a:bodyPr>
          <a:lstStyle/>
          <a:p>
            <a:r>
              <a:rPr lang="en-US" sz="3200" dirty="0"/>
              <a:t>Searching of Tenders through Trigger words</a:t>
            </a:r>
          </a:p>
          <a:p>
            <a:r>
              <a:rPr lang="en-US" sz="3200" dirty="0"/>
              <a:t>User Profile</a:t>
            </a:r>
          </a:p>
          <a:p>
            <a:r>
              <a:rPr lang="en-US" sz="3200" dirty="0"/>
              <a:t>Tender Suggestions and Recommendation</a:t>
            </a:r>
          </a:p>
          <a:p>
            <a:r>
              <a:rPr lang="en-US" sz="3200" dirty="0"/>
              <a:t>Notification and Alerts</a:t>
            </a:r>
          </a:p>
          <a:p>
            <a:r>
              <a:rPr lang="en-US" sz="3200" dirty="0"/>
              <a:t>History of Similar Tenders</a:t>
            </a:r>
          </a:p>
          <a:p>
            <a:r>
              <a:rPr lang="en-US" sz="3200" dirty="0"/>
              <a:t>Translation of Tenders</a:t>
            </a:r>
          </a:p>
          <a:p>
            <a:r>
              <a:rPr lang="en-US" sz="3200" dirty="0"/>
              <a:t>User Membership</a:t>
            </a:r>
          </a:p>
        </p:txBody>
      </p:sp>
    </p:spTree>
    <p:extLst>
      <p:ext uri="{BB962C8B-B14F-4D97-AF65-F5344CB8AC3E}">
        <p14:creationId xmlns:p14="http://schemas.microsoft.com/office/powerpoint/2010/main" val="4068393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B60D2-6580-4368-8A60-6DE63571B2B8}"/>
              </a:ext>
            </a:extLst>
          </p:cNvPr>
          <p:cNvSpPr>
            <a:spLocks noGrp="1"/>
          </p:cNvSpPr>
          <p:nvPr>
            <p:ph type="title"/>
          </p:nvPr>
        </p:nvSpPr>
        <p:spPr/>
        <p:txBody>
          <a:bodyPr>
            <a:normAutofit/>
          </a:bodyPr>
          <a:lstStyle/>
          <a:p>
            <a:r>
              <a:rPr lang="en-US" dirty="0"/>
              <a:t>Searching of Tenders through Trigger words</a:t>
            </a:r>
          </a:p>
        </p:txBody>
      </p:sp>
      <p:sp>
        <p:nvSpPr>
          <p:cNvPr id="3" name="Content Placeholder 2">
            <a:extLst>
              <a:ext uri="{FF2B5EF4-FFF2-40B4-BE49-F238E27FC236}">
                <a16:creationId xmlns:a16="http://schemas.microsoft.com/office/drawing/2014/main" id="{4EDFC747-AE41-41C1-A95C-41380F2D8EFC}"/>
              </a:ext>
            </a:extLst>
          </p:cNvPr>
          <p:cNvSpPr>
            <a:spLocks noGrp="1"/>
          </p:cNvSpPr>
          <p:nvPr>
            <p:ph idx="1"/>
          </p:nvPr>
        </p:nvSpPr>
        <p:spPr/>
        <p:txBody>
          <a:bodyPr>
            <a:normAutofit fontScale="92500" lnSpcReduction="10000"/>
          </a:bodyPr>
          <a:lstStyle/>
          <a:p>
            <a:pPr marL="0" indent="0" algn="just">
              <a:buNone/>
            </a:pPr>
            <a:r>
              <a:rPr lang="en-US" b="1" dirty="0"/>
              <a:t>Defining Trigger Words:</a:t>
            </a:r>
          </a:p>
          <a:p>
            <a:pPr marL="0" indent="0" algn="just">
              <a:buNone/>
            </a:pPr>
            <a:r>
              <a:rPr lang="en-US" dirty="0"/>
              <a:t>User should be able to find any tender by using simple keywords related to the tenders. </a:t>
            </a:r>
          </a:p>
          <a:p>
            <a:pPr marL="0" indent="0" algn="just">
              <a:buNone/>
            </a:pPr>
            <a:r>
              <a:rPr lang="en-US" dirty="0"/>
              <a:t>These keywords will be based on</a:t>
            </a:r>
          </a:p>
          <a:p>
            <a:pPr algn="just"/>
            <a:r>
              <a:rPr lang="en-US" dirty="0"/>
              <a:t>Job/Work Specific (i.e. Road Works, Water Supply, Infrastructure, Equipment Supply etc.) </a:t>
            </a:r>
          </a:p>
          <a:p>
            <a:pPr algn="just"/>
            <a:r>
              <a:rPr lang="en-US" dirty="0"/>
              <a:t>Organizations &amp; Department (i.e. Government Department like WAPDA, NHA, PHATA, Energy Department etc. and Private Organizations)</a:t>
            </a:r>
          </a:p>
          <a:p>
            <a:pPr algn="just"/>
            <a:r>
              <a:rPr lang="en-US" dirty="0"/>
              <a:t>Location</a:t>
            </a:r>
          </a:p>
          <a:p>
            <a:pPr algn="just"/>
            <a:r>
              <a:rPr lang="en-US" dirty="0"/>
              <a:t>PEC Categories (</a:t>
            </a:r>
            <a:r>
              <a:rPr lang="en-US" dirty="0" err="1"/>
              <a:t>i.e</a:t>
            </a:r>
            <a:r>
              <a:rPr lang="en-US" dirty="0"/>
              <a:t> CA, CB, C1-C6, OA, OB, O1-O6, </a:t>
            </a:r>
            <a:r>
              <a:rPr lang="en-US" dirty="0" err="1"/>
              <a:t>Consutlant</a:t>
            </a:r>
            <a:r>
              <a:rPr lang="en-US" dirty="0"/>
              <a:t>)</a:t>
            </a:r>
          </a:p>
          <a:p>
            <a:pPr algn="just"/>
            <a:r>
              <a:rPr lang="en-US" dirty="0"/>
              <a:t>PEC Codes (</a:t>
            </a:r>
            <a:r>
              <a:rPr lang="en-US" dirty="0" err="1"/>
              <a:t>i.e</a:t>
            </a:r>
            <a:r>
              <a:rPr lang="en-US" dirty="0"/>
              <a:t> CE01-10, EE01-11, ME01-06 </a:t>
            </a:r>
            <a:r>
              <a:rPr lang="en-US" dirty="0" err="1"/>
              <a:t>etc</a:t>
            </a:r>
            <a:r>
              <a:rPr lang="en-US" dirty="0"/>
              <a:t>)</a:t>
            </a:r>
          </a:p>
          <a:p>
            <a:pPr algn="just"/>
            <a:r>
              <a:rPr lang="en-US" dirty="0"/>
              <a:t>Value of Work</a:t>
            </a:r>
          </a:p>
          <a:p>
            <a:pPr algn="just"/>
            <a:r>
              <a:rPr lang="en-US" dirty="0"/>
              <a:t>Date (</a:t>
            </a:r>
            <a:r>
              <a:rPr lang="en-US" dirty="0" err="1"/>
              <a:t>ie</a:t>
            </a:r>
            <a:r>
              <a:rPr lang="en-US" dirty="0"/>
              <a:t>. Publishing Date/ Submission Date/ Opening Date)</a:t>
            </a:r>
          </a:p>
        </p:txBody>
      </p:sp>
    </p:spTree>
    <p:extLst>
      <p:ext uri="{BB962C8B-B14F-4D97-AF65-F5344CB8AC3E}">
        <p14:creationId xmlns:p14="http://schemas.microsoft.com/office/powerpoint/2010/main" val="17887780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B60D2-6580-4368-8A60-6DE63571B2B8}"/>
              </a:ext>
            </a:extLst>
          </p:cNvPr>
          <p:cNvSpPr>
            <a:spLocks noGrp="1"/>
          </p:cNvSpPr>
          <p:nvPr>
            <p:ph type="title"/>
          </p:nvPr>
        </p:nvSpPr>
        <p:spPr/>
        <p:txBody>
          <a:bodyPr>
            <a:normAutofit/>
          </a:bodyPr>
          <a:lstStyle/>
          <a:p>
            <a:r>
              <a:rPr lang="en-US" dirty="0"/>
              <a:t>Searching of Tenders through Trigger words</a:t>
            </a:r>
          </a:p>
        </p:txBody>
      </p:sp>
      <p:sp>
        <p:nvSpPr>
          <p:cNvPr id="3" name="Content Placeholder 2">
            <a:extLst>
              <a:ext uri="{FF2B5EF4-FFF2-40B4-BE49-F238E27FC236}">
                <a16:creationId xmlns:a16="http://schemas.microsoft.com/office/drawing/2014/main" id="{4EDFC747-AE41-41C1-A95C-41380F2D8EFC}"/>
              </a:ext>
            </a:extLst>
          </p:cNvPr>
          <p:cNvSpPr>
            <a:spLocks noGrp="1"/>
          </p:cNvSpPr>
          <p:nvPr>
            <p:ph idx="1"/>
          </p:nvPr>
        </p:nvSpPr>
        <p:spPr/>
        <p:txBody>
          <a:bodyPr>
            <a:normAutofit lnSpcReduction="10000"/>
          </a:bodyPr>
          <a:lstStyle/>
          <a:p>
            <a:pPr marL="0" indent="0">
              <a:buNone/>
            </a:pPr>
            <a:r>
              <a:rPr lang="en-US" b="1" dirty="0"/>
              <a:t>Additional Filters:</a:t>
            </a:r>
          </a:p>
          <a:p>
            <a:pPr marL="0" indent="0">
              <a:buNone/>
            </a:pPr>
            <a:r>
              <a:rPr lang="en-US" dirty="0"/>
              <a:t>User should be able to filter his search by using filter checks. These filter checks will be based on the following categories.</a:t>
            </a:r>
          </a:p>
          <a:p>
            <a:r>
              <a:rPr lang="en-US" dirty="0"/>
              <a:t>Type of Work</a:t>
            </a:r>
          </a:p>
          <a:p>
            <a:r>
              <a:rPr lang="en-US" dirty="0"/>
              <a:t>Departments</a:t>
            </a:r>
          </a:p>
          <a:p>
            <a:r>
              <a:rPr lang="en-US" dirty="0"/>
              <a:t>PEC Categories</a:t>
            </a:r>
          </a:p>
          <a:p>
            <a:r>
              <a:rPr lang="en-US" dirty="0"/>
              <a:t>PEC Codes</a:t>
            </a:r>
          </a:p>
          <a:p>
            <a:r>
              <a:rPr lang="en-US" dirty="0"/>
              <a:t>Date (Publishing / Submission/ Opening)</a:t>
            </a:r>
          </a:p>
          <a:p>
            <a:r>
              <a:rPr lang="en-US" dirty="0"/>
              <a:t>Bid Security Amount / Value of work /Estimate Cost</a:t>
            </a:r>
          </a:p>
          <a:p>
            <a:r>
              <a:rPr lang="en-US" dirty="0"/>
              <a:t>Location</a:t>
            </a:r>
          </a:p>
        </p:txBody>
      </p:sp>
    </p:spTree>
    <p:extLst>
      <p:ext uri="{BB962C8B-B14F-4D97-AF65-F5344CB8AC3E}">
        <p14:creationId xmlns:p14="http://schemas.microsoft.com/office/powerpoint/2010/main" val="34228492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352D0-16B9-444F-AEE5-ED5D4770E300}"/>
              </a:ext>
            </a:extLst>
          </p:cNvPr>
          <p:cNvSpPr>
            <a:spLocks noGrp="1"/>
          </p:cNvSpPr>
          <p:nvPr>
            <p:ph type="title"/>
          </p:nvPr>
        </p:nvSpPr>
        <p:spPr/>
        <p:txBody>
          <a:bodyPr/>
          <a:lstStyle/>
          <a:p>
            <a:r>
              <a:rPr lang="en-US" dirty="0"/>
              <a:t>User Profile:</a:t>
            </a:r>
          </a:p>
        </p:txBody>
      </p:sp>
      <p:sp>
        <p:nvSpPr>
          <p:cNvPr id="3" name="Content Placeholder 2">
            <a:extLst>
              <a:ext uri="{FF2B5EF4-FFF2-40B4-BE49-F238E27FC236}">
                <a16:creationId xmlns:a16="http://schemas.microsoft.com/office/drawing/2014/main" id="{7266B5B0-AD60-48FB-8A73-E147B3DC935F}"/>
              </a:ext>
            </a:extLst>
          </p:cNvPr>
          <p:cNvSpPr>
            <a:spLocks noGrp="1"/>
          </p:cNvSpPr>
          <p:nvPr>
            <p:ph idx="1"/>
          </p:nvPr>
        </p:nvSpPr>
        <p:spPr>
          <a:xfrm>
            <a:off x="1063752" y="2437497"/>
            <a:ext cx="10058400" cy="4050792"/>
          </a:xfrm>
        </p:spPr>
        <p:txBody>
          <a:bodyPr/>
          <a:lstStyle/>
          <a:p>
            <a:pPr algn="just"/>
            <a:r>
              <a:rPr lang="en-US" dirty="0"/>
              <a:t>Each user will need to sign up before access on the platform (User registration will be required for first time).</a:t>
            </a:r>
          </a:p>
          <a:p>
            <a:pPr algn="just"/>
            <a:endParaRPr lang="en-US" dirty="0"/>
          </a:p>
          <a:p>
            <a:pPr algn="just"/>
            <a:r>
              <a:rPr lang="en-US" dirty="0"/>
              <a:t>Each user will submit its company information and work interest and past history through a signup form.</a:t>
            </a:r>
          </a:p>
          <a:p>
            <a:pPr algn="just"/>
            <a:endParaRPr lang="en-US" dirty="0"/>
          </a:p>
          <a:p>
            <a:pPr algn="just"/>
            <a:r>
              <a:rPr lang="en-US" dirty="0"/>
              <a:t>User will be able to bookmark Tenders for later view in his Profile Dashboard.</a:t>
            </a:r>
          </a:p>
          <a:p>
            <a:pPr algn="just"/>
            <a:endParaRPr lang="en-US" dirty="0"/>
          </a:p>
          <a:p>
            <a:pPr marL="0" indent="0" algn="just">
              <a:buNone/>
            </a:pPr>
            <a:endParaRPr lang="en-US" dirty="0"/>
          </a:p>
        </p:txBody>
      </p:sp>
    </p:spTree>
    <p:extLst>
      <p:ext uri="{BB962C8B-B14F-4D97-AF65-F5344CB8AC3E}">
        <p14:creationId xmlns:p14="http://schemas.microsoft.com/office/powerpoint/2010/main" val="24046718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Wood Type">
      <a:majorFont>
        <a:latin typeface="Arial Black" panose="020B0A04020102020204"/>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panose="020B0604020202020204"/>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BE1B6DD8-9976-4550-A6F4-B2DD4EA939DA}"/>
    </a:ext>
  </a:extLst>
</a:theme>
</file>

<file path=docProps/app.xml><?xml version="1.0" encoding="utf-8"?>
<Properties xmlns="http://schemas.openxmlformats.org/officeDocument/2006/extended-properties" xmlns:vt="http://schemas.openxmlformats.org/officeDocument/2006/docPropsVTypes">
  <Template>TM03090434[[fn=Wood Type]]</Template>
  <TotalTime>160</TotalTime>
  <Words>1062</Words>
  <Application>Microsoft Office PowerPoint</Application>
  <PresentationFormat>Widescreen</PresentationFormat>
  <Paragraphs>140</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Arial Black</vt:lpstr>
      <vt:lpstr>Calibri</vt:lpstr>
      <vt:lpstr>Wingdings</vt:lpstr>
      <vt:lpstr>Wood Type</vt:lpstr>
      <vt:lpstr>SMART TENDERS PLATFORM</vt:lpstr>
      <vt:lpstr>Introduction</vt:lpstr>
      <vt:lpstr>Target Audience</vt:lpstr>
      <vt:lpstr>Tenders Data Acquisition Sources:</vt:lpstr>
      <vt:lpstr>E-Newspapers Websites</vt:lpstr>
      <vt:lpstr>Features Detail</vt:lpstr>
      <vt:lpstr>Searching of Tenders through Trigger words</vt:lpstr>
      <vt:lpstr>Searching of Tenders through Trigger words</vt:lpstr>
      <vt:lpstr>User Profile:</vt:lpstr>
      <vt:lpstr>Tender Suggestions and Recommendations</vt:lpstr>
      <vt:lpstr>Notification and Alerts</vt:lpstr>
      <vt:lpstr>Translation of Tenders</vt:lpstr>
      <vt:lpstr>User Membership:</vt:lpstr>
      <vt:lpstr>Silver Members Additional Features:</vt:lpstr>
      <vt:lpstr>Platinum Members Additional Features: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TENDERS PLATFORM</dc:title>
  <dc:creator>Suleman.Javed</dc:creator>
  <cp:lastModifiedBy>Suleman.Javed</cp:lastModifiedBy>
  <cp:revision>20</cp:revision>
  <dcterms:created xsi:type="dcterms:W3CDTF">2021-01-13T07:20:29Z</dcterms:created>
  <dcterms:modified xsi:type="dcterms:W3CDTF">2021-01-21T06:06:51Z</dcterms:modified>
</cp:coreProperties>
</file>