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456" r:id="rId4"/>
    <p:sldId id="457" r:id="rId5"/>
    <p:sldId id="464" r:id="rId6"/>
    <p:sldId id="461" r:id="rId7"/>
    <p:sldId id="465" r:id="rId8"/>
    <p:sldId id="458" r:id="rId9"/>
    <p:sldId id="463" r:id="rId10"/>
    <p:sldId id="467" r:id="rId11"/>
    <p:sldId id="462" r:id="rId12"/>
    <p:sldId id="459" r:id="rId13"/>
    <p:sldId id="466" r:id="rId14"/>
    <p:sldId id="460" r:id="rId15"/>
    <p:sldId id="415" r:id="rId16"/>
    <p:sldId id="468" r:id="rId17"/>
    <p:sldId id="469" r:id="rId18"/>
    <p:sldId id="470" r:id="rId19"/>
    <p:sldId id="471" r:id="rId20"/>
    <p:sldId id="472" r:id="rId21"/>
    <p:sldId id="473" r:id="rId22"/>
    <p:sldId id="439" r:id="rId23"/>
  </p:sldIdLst>
  <p:sldSz cx="12192000" cy="6858000"/>
  <p:notesSz cx="6991350" cy="9282113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3" orient="horz" pos="3216" userDrawn="1">
          <p15:clr>
            <a:srgbClr val="A4A3A4"/>
          </p15:clr>
        </p15:guide>
        <p15:guide id="4" pos="3792" userDrawn="1">
          <p15:clr>
            <a:srgbClr val="A4A3A4"/>
          </p15:clr>
        </p15:guide>
        <p15:guide id="5" pos="704" userDrawn="1">
          <p15:clr>
            <a:srgbClr val="A4A3A4"/>
          </p15:clr>
        </p15:guide>
        <p15:guide id="6" pos="832" userDrawn="1">
          <p15:clr>
            <a:srgbClr val="A4A3A4"/>
          </p15:clr>
        </p15:guide>
        <p15:guide id="7" pos="2752" userDrawn="1">
          <p15:clr>
            <a:srgbClr val="A4A3A4"/>
          </p15:clr>
        </p15:guide>
        <p15:guide id="8" pos="3408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pos="5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  <a:srgbClr val="FF7C80"/>
    <a:srgbClr val="FF3300"/>
    <a:srgbClr val="969696"/>
    <a:srgbClr val="FFFFFF"/>
    <a:srgbClr val="5F5F5F"/>
    <a:srgbClr val="0000FF"/>
    <a:srgbClr val="F6F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364" autoAdjust="0"/>
  </p:normalViewPr>
  <p:slideViewPr>
    <p:cSldViewPr>
      <p:cViewPr varScale="1">
        <p:scale>
          <a:sx n="66" d="100"/>
          <a:sy n="66" d="100"/>
        </p:scale>
        <p:origin x="900" y="60"/>
      </p:cViewPr>
      <p:guideLst>
        <p:guide orient="horz" pos="1200"/>
        <p:guide orient="horz" pos="576"/>
        <p:guide orient="horz" pos="3216"/>
        <p:guide pos="3792"/>
        <p:guide pos="704"/>
        <p:guide pos="832"/>
        <p:guide pos="2752"/>
        <p:guide pos="3408"/>
        <p:guide pos="1600"/>
        <p:guide pos="59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44" y="96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949325" eaLnBrk="0" hangingPunct="0">
              <a:buClrTx/>
              <a:buFontTx/>
              <a:buNone/>
              <a:defRPr sz="1100" b="0" i="1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-1588"/>
            <a:ext cx="3028950" cy="46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buClrTx/>
              <a:buFontTx/>
              <a:buNone/>
              <a:defRPr sz="1100" b="0" i="1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949325" eaLnBrk="0" hangingPunct="0">
              <a:buClrTx/>
              <a:buFontTx/>
              <a:buNone/>
              <a:defRPr sz="1100" b="0" i="1"/>
            </a:lvl1pPr>
          </a:lstStyle>
          <a:p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buClrTx/>
              <a:buFontTx/>
              <a:buNone/>
              <a:defRPr sz="1100" b="0" i="1"/>
            </a:lvl1pPr>
          </a:lstStyle>
          <a:p>
            <a:fld id="{0FCA850B-7334-4D14-B267-4A8046DC60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113088" y="8836025"/>
            <a:ext cx="7651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7625" rIns="90488" bIns="47625">
            <a:spAutoFit/>
          </a:bodyPr>
          <a:lstStyle>
            <a:lvl1pPr algn="l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algn="l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algn="l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algn="l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algn="l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36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  <a:buClrTx/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Page </a:t>
            </a:r>
            <a:fld id="{659511D3-936F-4AC9-8143-436C6F35C385}" type="slidenum">
              <a:rPr lang="en-US" altLang="en-US" sz="1200" b="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  <a:buClrTx/>
                <a:buFontTx/>
                <a:buNone/>
              </a:pPr>
              <a:t>‹#›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47688" y="177800"/>
            <a:ext cx="8091488" cy="4552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79450" y="8799513"/>
            <a:ext cx="55070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1057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92125" algn="l" defTabSz="1057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82663" algn="l" defTabSz="1057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algn="l" defTabSz="1057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6913" algn="l" defTabSz="1057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4113" defTabSz="1057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1313" defTabSz="1057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8513" defTabSz="1057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5713" defTabSz="10572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Oracle9</a:t>
            </a:r>
            <a:r>
              <a:rPr lang="en-US" altLang="en-US" sz="1100" i="1"/>
              <a:t>i</a:t>
            </a:r>
            <a:r>
              <a:rPr lang="en-US" altLang="en-US" sz="1100">
                <a:latin typeface="Arial" panose="020B0604020202020204" pitchFamily="34" charset="0"/>
              </a:rPr>
              <a:t> Database Administration Fundamentals I   1-</a:t>
            </a:r>
            <a:fld id="{56639454-5A33-4121-8053-13E787B1577F}" type="slidenum">
              <a:rPr lang="en-US" altLang="en-US" sz="1100">
                <a:latin typeface="Arial" panose="020B0604020202020204" pitchFamily="34" charset="0"/>
              </a:rPr>
              <a:pPr algn="ctr" eaLnBrk="0" hangingPunct="0"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en-US" altLang="en-US" sz="1100"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5775" y="4894263"/>
            <a:ext cx="6043613" cy="37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Heading (level 1) Arial 11pt bold</a:t>
            </a:r>
          </a:p>
          <a:p>
            <a:pPr lvl="1"/>
            <a:r>
              <a:rPr lang="en-US" altLang="en-US" smtClean="0"/>
              <a:t>Body Text (level 2) Times New Roman 12 pt</a:t>
            </a:r>
          </a:p>
          <a:p>
            <a:pPr lvl="2"/>
            <a:r>
              <a:rPr lang="en-US" altLang="en-US" smtClean="0"/>
              <a:t>Bullet 1 (level 3) Times New Roman 12 </a:t>
            </a:r>
          </a:p>
          <a:p>
            <a:pPr lvl="3"/>
            <a:r>
              <a:rPr lang="en-US" altLang="en-US" smtClean="0"/>
              <a:t>Bullet 2 (level 4) Times New Roman 12 pt</a:t>
            </a:r>
          </a:p>
          <a:p>
            <a:pPr lvl="0"/>
            <a:endParaRPr lang="en-US" altLang="en-US" smtClean="0"/>
          </a:p>
          <a:p>
            <a:pPr lvl="0"/>
            <a:endParaRPr lang="en-US" altLang="en-US" smtClean="0"/>
          </a:p>
          <a:p>
            <a:pPr lvl="0"/>
            <a:endParaRPr lang="en-US" altLang="en-US" smtClean="0"/>
          </a:p>
          <a:p>
            <a:pPr lvl="0"/>
            <a:r>
              <a:rPr lang="en-US" altLang="en-US" smtClean="0"/>
              <a:t>Technical Note (level 1) Arial 11pt bold (change to blue)</a:t>
            </a:r>
          </a:p>
          <a:p>
            <a:pPr lvl="0"/>
            <a:r>
              <a:rPr lang="en-US" altLang="en-US" smtClean="0"/>
              <a:t>Class management note (level 1) Arial 11pt bold (change to blue)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52875" y="-7938"/>
            <a:ext cx="30480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ClrTx/>
              <a:buFontTx/>
              <a:buNone/>
              <a:defRPr sz="1000" b="0" i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9525" y="-7938"/>
            <a:ext cx="30480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buClrTx/>
              <a:buFontTx/>
              <a:buNone/>
              <a:defRPr sz="1000" b="0" i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5838" rtl="0" eaLnBrk="0" fontAlgn="base" hangingPunct="0">
      <a:lnSpc>
        <a:spcPct val="87000"/>
      </a:lnSpc>
      <a:spcBef>
        <a:spcPct val="40000"/>
      </a:spcBef>
      <a:spcAft>
        <a:spcPct val="0"/>
      </a:spcAft>
      <a:tabLst>
        <a:tab pos="457200" algn="l"/>
      </a:tabLs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985838" rtl="0" eaLnBrk="0" fontAlgn="base" hangingPunct="0">
      <a:lnSpc>
        <a:spcPct val="87000"/>
      </a:lnSpc>
      <a:spcBef>
        <a:spcPct val="40000"/>
      </a:spcBef>
      <a:spcAft>
        <a:spcPct val="0"/>
      </a:spcAft>
      <a:tabLst>
        <a:tab pos="457200" algn="l"/>
      </a:tabLs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457200" indent="-165100" algn="l" defTabSz="985838" rtl="0" eaLnBrk="0" fontAlgn="base" hangingPunct="0">
      <a:lnSpc>
        <a:spcPct val="87000"/>
      </a:lnSpc>
      <a:spcBef>
        <a:spcPct val="40000"/>
      </a:spcBef>
      <a:spcAft>
        <a:spcPct val="0"/>
      </a:spcAft>
      <a:buChar char="•"/>
      <a:tabLst>
        <a:tab pos="457200" algn="l"/>
      </a:tabLs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863600" indent="-177800" algn="l" defTabSz="985838" rtl="0" eaLnBrk="0" fontAlgn="base" hangingPunct="0">
      <a:lnSpc>
        <a:spcPct val="87000"/>
      </a:lnSpc>
      <a:spcBef>
        <a:spcPct val="40000"/>
      </a:spcBef>
      <a:spcAft>
        <a:spcPct val="0"/>
      </a:spcAft>
      <a:buChar char="–"/>
      <a:tabLst>
        <a:tab pos="457200" algn="l"/>
      </a:tabLs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98650" algn="l" defTabSz="985838" rtl="0" eaLnBrk="0" fontAlgn="base" hangingPunct="0">
      <a:lnSpc>
        <a:spcPct val="87000"/>
      </a:lnSpc>
      <a:spcBef>
        <a:spcPct val="40000"/>
      </a:spcBef>
      <a:spcAft>
        <a:spcPct val="0"/>
      </a:spcAft>
      <a:tabLst>
        <a:tab pos="457200" algn="l"/>
      </a:tabLs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25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96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523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8408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700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5775" y="533400"/>
            <a:ext cx="6043613" cy="8159750"/>
          </a:xfrm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3217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1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25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5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9554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492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47688" y="177800"/>
            <a:ext cx="8091488" cy="45529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45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88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45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8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033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94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47688" y="177800"/>
            <a:ext cx="8091488" cy="4552950"/>
          </a:xfrm>
          <a:ln/>
        </p:spPr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22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_Gray_Number"/>
          <p:cNvSpPr>
            <a:spLocks noChangeArrowheads="1"/>
          </p:cNvSpPr>
          <p:nvPr userDrawn="1"/>
        </p:nvSpPr>
        <p:spPr bwMode="gray">
          <a:xfrm>
            <a:off x="0" y="952500"/>
            <a:ext cx="12191999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7700" dirty="0" smtClean="0">
                <a:solidFill>
                  <a:srgbClr val="FF0000"/>
                </a:solidFill>
              </a:rPr>
              <a:t>1</a:t>
            </a:r>
            <a:endParaRPr lang="en-US" altLang="en-US" sz="277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81" y="70988"/>
            <a:ext cx="1189772" cy="1300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4217669"/>
            <a:ext cx="1465729" cy="20307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9" y="4051628"/>
            <a:ext cx="1958788" cy="2196772"/>
          </a:xfrm>
          <a:prstGeom prst="rect">
            <a:avLst/>
          </a:prstGeom>
        </p:spPr>
      </p:pic>
      <p:sp>
        <p:nvSpPr>
          <p:cNvPr id="17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600200" y="2667000"/>
            <a:ext cx="8991600" cy="1181100"/>
          </a:xfrm>
          <a:prstGeom prst="rect">
            <a:avLst/>
          </a:prstGeom>
        </p:spPr>
        <p:txBody>
          <a:bodyPr/>
          <a:lstStyle>
            <a:lvl1pPr algn="ctr">
              <a:spcBef>
                <a:spcPct val="0"/>
              </a:spcBef>
              <a:tabLst/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altLang="en-US" noProof="0" dirty="0" smtClean="0"/>
              <a:t>&lt;Insert Lesson, Module, Course Title&gt;</a:t>
            </a:r>
          </a:p>
        </p:txBody>
      </p:sp>
    </p:spTree>
    <p:extLst>
      <p:ext uri="{BB962C8B-B14F-4D97-AF65-F5344CB8AC3E}">
        <p14:creationId xmlns:p14="http://schemas.microsoft.com/office/powerpoint/2010/main" val="22373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8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19.06.2023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0" y="-4482"/>
            <a:ext cx="12192000" cy="62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89077"/>
            <a:ext cx="12192000" cy="177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8" name="Oracle_banner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8100" y="6477000"/>
            <a:ext cx="12234582" cy="20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_Copyright"/>
          <p:cNvSpPr>
            <a:spLocks noChangeArrowheads="1"/>
          </p:cNvSpPr>
          <p:nvPr userDrawn="1"/>
        </p:nvSpPr>
        <p:spPr bwMode="auto">
          <a:xfrm>
            <a:off x="4051300" y="6668247"/>
            <a:ext cx="4102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Tx/>
              <a:buFontTx/>
              <a:buNone/>
            </a:pPr>
            <a:r>
              <a:rPr lang="en-GB" altLang="en-US" sz="1200" b="0" dirty="0" smtClean="0"/>
              <a:t>Copyright © 2023, PUCIT. All rights reserved.</a:t>
            </a:r>
            <a:endParaRPr lang="en-US" altLang="en-US" sz="1200" b="0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077200" y="5233810"/>
            <a:ext cx="3657600" cy="5824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715000"/>
            <a:ext cx="492711" cy="5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4830" y="2400398"/>
            <a:ext cx="7315200" cy="1810656"/>
          </a:xfrm>
        </p:spPr>
        <p:txBody>
          <a:bodyPr>
            <a:noAutofit/>
          </a:bodyPr>
          <a:lstStyle/>
          <a:p>
            <a:r>
              <a:rPr lang="en-US" altLang="en-US" sz="5400" dirty="0" smtClean="0">
                <a:solidFill>
                  <a:schemeClr val="tx1"/>
                </a:solidFill>
              </a:rPr>
              <a:t>Standard / Structured</a:t>
            </a:r>
            <a:br>
              <a:rPr lang="en-US" altLang="en-US" sz="5400" dirty="0" smtClean="0">
                <a:solidFill>
                  <a:schemeClr val="tx1"/>
                </a:solidFill>
              </a:rPr>
            </a:br>
            <a:r>
              <a:rPr lang="en-US" altLang="en-US" sz="5400" dirty="0" smtClean="0">
                <a:solidFill>
                  <a:schemeClr val="tx1"/>
                </a:solidFill>
              </a:rPr>
              <a:t>Query Language</a:t>
            </a:r>
            <a:endParaRPr lang="en-US" altLang="en-US" sz="54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603500" y="2819400"/>
            <a:ext cx="7302500" cy="11811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397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efinition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sz="11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CONSTRAINTS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2800" b="0" dirty="0" smtClean="0">
                <a:solidFill>
                  <a:srgbClr val="FF0000"/>
                </a:solidFill>
              </a:rPr>
              <a:t>Primary Key:	</a:t>
            </a:r>
            <a:r>
              <a:rPr lang="en-US" sz="2800" b="0" dirty="0" smtClean="0"/>
              <a:t>	unique + not null					pk</a:t>
            </a:r>
          </a:p>
          <a:p>
            <a:r>
              <a:rPr lang="en-GB" sz="2800" b="0" dirty="0" smtClean="0">
                <a:solidFill>
                  <a:srgbClr val="FF0000"/>
                </a:solidFill>
              </a:rPr>
              <a:t>Foreign Key:</a:t>
            </a:r>
            <a:r>
              <a:rPr lang="en-GB" sz="2800" b="0" dirty="0" smtClean="0"/>
              <a:t>		refers to Primary					fk</a:t>
            </a:r>
          </a:p>
          <a:p>
            <a:r>
              <a:rPr lang="en-GB" sz="2800" b="0" dirty="0" smtClean="0">
                <a:solidFill>
                  <a:srgbClr val="FF0000"/>
                </a:solidFill>
              </a:rPr>
              <a:t>Unique Key:</a:t>
            </a:r>
            <a:r>
              <a:rPr lang="en-GB" sz="2800" b="0" dirty="0" smtClean="0"/>
              <a:t>		Unique											uk</a:t>
            </a:r>
          </a:p>
          <a:p>
            <a:r>
              <a:rPr lang="en-GB" sz="2800" b="0" dirty="0" smtClean="0">
                <a:solidFill>
                  <a:srgbClr val="FF0000"/>
                </a:solidFill>
              </a:rPr>
              <a:t>Check:</a:t>
            </a:r>
            <a:r>
              <a:rPr lang="en-GB" sz="2800" b="0" dirty="0" smtClean="0"/>
              <a:t>					enforce criteria						ck</a:t>
            </a:r>
          </a:p>
          <a:p>
            <a:r>
              <a:rPr lang="en-GB" sz="2800" b="0" dirty="0" smtClean="0">
                <a:solidFill>
                  <a:srgbClr val="FF0000"/>
                </a:solidFill>
              </a:rPr>
              <a:t>Not Null:</a:t>
            </a:r>
            <a:r>
              <a:rPr lang="en-GB" sz="2800" b="0" dirty="0" smtClean="0"/>
              <a:t>				avoid empty values			nn</a:t>
            </a:r>
            <a:endParaRPr lang="en-US" sz="36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1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427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efinition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sz="24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Creating Temporary Table</a:t>
            </a:r>
          </a:p>
          <a:p>
            <a:endParaRPr lang="en-US" sz="1100" b="0" dirty="0">
              <a:solidFill>
                <a:srgbClr val="FF0000"/>
              </a:solidFill>
            </a:endParaRPr>
          </a:p>
          <a:p>
            <a:r>
              <a:rPr lang="en-US" sz="2800" b="0" dirty="0" smtClean="0">
                <a:solidFill>
                  <a:srgbClr val="FF0000"/>
                </a:solidFill>
              </a:rPr>
              <a:t>CREATE </a:t>
            </a:r>
            <a:r>
              <a:rPr lang="en-US" sz="2800" b="0" dirty="0">
                <a:solidFill>
                  <a:srgbClr val="FF0000"/>
                </a:solidFill>
              </a:rPr>
              <a:t>GLOBAL TEMPORARY TABLE</a:t>
            </a:r>
            <a:r>
              <a:rPr lang="en-US" sz="2800" b="0" dirty="0"/>
              <a:t>		tablename</a:t>
            </a:r>
          </a:p>
          <a:p>
            <a:r>
              <a:rPr lang="en-US" sz="2800" b="0" dirty="0"/>
              <a:t>(</a:t>
            </a:r>
          </a:p>
          <a:p>
            <a:r>
              <a:rPr lang="en-US" sz="2800" b="0" dirty="0"/>
              <a:t>colnam					</a:t>
            </a:r>
            <a:r>
              <a:rPr lang="en-US" sz="2800" b="0" dirty="0" smtClean="0"/>
              <a:t>datatype 				size</a:t>
            </a:r>
            <a:endParaRPr lang="en-US" sz="2800" b="0" dirty="0"/>
          </a:p>
          <a:p>
            <a:r>
              <a:rPr lang="en-US" sz="2800" b="0" dirty="0"/>
              <a:t>)</a:t>
            </a:r>
          </a:p>
          <a:p>
            <a:r>
              <a:rPr lang="en-US" sz="2800" b="0" dirty="0"/>
              <a:t>ON COMMIT DELETE ROWS;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836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530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C</a:t>
            </a:r>
            <a:r>
              <a:rPr lang="en-US" altLang="en-US" sz="2400" dirty="0"/>
              <a:t>ontrol </a:t>
            </a:r>
            <a:r>
              <a:rPr lang="en-US" altLang="en-US" sz="2400" dirty="0" smtClean="0">
                <a:solidFill>
                  <a:srgbClr val="FF0000"/>
                </a:solidFill>
              </a:rPr>
              <a:t>L</a:t>
            </a:r>
            <a:r>
              <a:rPr lang="en-US" altLang="en-US" sz="2400" dirty="0" smtClean="0"/>
              <a:t>anguage</a:t>
            </a:r>
          </a:p>
          <a:p>
            <a:endParaRPr lang="en-US" altLang="en-US" sz="800" dirty="0" smtClean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		</a:t>
            </a:r>
            <a:r>
              <a:rPr lang="en-US" sz="2800" b="0" dirty="0" smtClean="0">
                <a:solidFill>
                  <a:srgbClr val="FF0000"/>
                </a:solidFill>
              </a:rPr>
              <a:t>ADD</a:t>
            </a:r>
            <a:r>
              <a:rPr lang="en-US" sz="2800" b="0" dirty="0" smtClean="0"/>
              <a:t>				columnname	datatype	size;</a:t>
            </a:r>
            <a:r>
              <a:rPr lang="en-US" sz="2800" b="0" dirty="0"/>
              <a:t>	</a:t>
            </a:r>
            <a:r>
              <a:rPr lang="en-US" sz="2800" b="0" dirty="0" smtClean="0"/>
              <a:t>	</a:t>
            </a:r>
            <a:r>
              <a:rPr lang="en-US" sz="2800" b="0" dirty="0" smtClean="0">
                <a:solidFill>
                  <a:srgbClr val="FF0000"/>
                </a:solidFill>
              </a:rPr>
              <a:t>Add Column</a:t>
            </a:r>
          </a:p>
          <a:p>
            <a:endParaRPr lang="en-US" sz="600" b="0" dirty="0" smtClean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		</a:t>
            </a:r>
            <a:r>
              <a:rPr lang="en-US" sz="2800" b="0" dirty="0" smtClean="0">
                <a:solidFill>
                  <a:srgbClr val="FF0000"/>
                </a:solidFill>
              </a:rPr>
              <a:t>DROP COLUMN</a:t>
            </a:r>
            <a:r>
              <a:rPr lang="en-US" sz="2800" b="0" dirty="0" smtClean="0"/>
              <a:t>						columnname;</a:t>
            </a:r>
            <a:r>
              <a:rPr lang="en-US" sz="2800" b="0" dirty="0"/>
              <a:t> 	</a:t>
            </a:r>
            <a:r>
              <a:rPr lang="en-US" sz="2800" b="0" dirty="0" smtClean="0">
                <a:solidFill>
                  <a:srgbClr val="FF0000"/>
                </a:solidFill>
              </a:rPr>
              <a:t>Drop </a:t>
            </a:r>
            <a:r>
              <a:rPr lang="en-US" sz="2800" b="0" dirty="0">
                <a:solidFill>
                  <a:srgbClr val="FF0000"/>
                </a:solidFill>
              </a:rPr>
              <a:t>Column</a:t>
            </a:r>
            <a:endParaRPr lang="en-US" sz="2800" b="0" dirty="0" smtClean="0">
              <a:solidFill>
                <a:srgbClr val="FF0000"/>
              </a:solidFill>
            </a:endParaRPr>
          </a:p>
          <a:p>
            <a:endParaRPr lang="en-US" sz="600" b="0" dirty="0" smtClean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		</a:t>
            </a:r>
            <a:r>
              <a:rPr lang="en-US" sz="2800" b="0" dirty="0" smtClean="0">
                <a:solidFill>
                  <a:srgbClr val="FF0000"/>
                </a:solidFill>
              </a:rPr>
              <a:t>MODIFY</a:t>
            </a:r>
            <a:r>
              <a:rPr lang="en-US" sz="2800" b="0" dirty="0" smtClean="0"/>
              <a:t>	columnname	newdatatype;		</a:t>
            </a:r>
            <a:r>
              <a:rPr lang="en-US" sz="2800" b="0" dirty="0" smtClean="0">
                <a:solidFill>
                  <a:srgbClr val="FF0000"/>
                </a:solidFill>
              </a:rPr>
              <a:t>Modify Column</a:t>
            </a:r>
          </a:p>
          <a:p>
            <a:endParaRPr lang="en-US" sz="600" dirty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</a:t>
            </a:r>
          </a:p>
          <a:p>
            <a:r>
              <a:rPr lang="en-US" sz="2800" b="0" dirty="0" smtClean="0">
                <a:solidFill>
                  <a:srgbClr val="FF0000"/>
                </a:solidFill>
              </a:rPr>
              <a:t>RENAME COLUMN</a:t>
            </a:r>
            <a:r>
              <a:rPr lang="en-US" sz="2800" b="0" dirty="0" smtClean="0"/>
              <a:t>			currentname </a:t>
            </a:r>
            <a:r>
              <a:rPr lang="en-US" sz="2800" b="0" dirty="0"/>
              <a:t>TO </a:t>
            </a:r>
            <a:r>
              <a:rPr lang="en-US" sz="2800" b="0" dirty="0" smtClean="0"/>
              <a:t>newname;											</a:t>
            </a:r>
            <a:r>
              <a:rPr lang="en-US" sz="2800" b="0" dirty="0" smtClean="0">
                <a:solidFill>
                  <a:srgbClr val="FF0000"/>
                </a:solidFill>
              </a:rPr>
              <a:t>Rename Column</a:t>
            </a:r>
          </a:p>
          <a:p>
            <a:endParaRPr lang="en-US" sz="600" b="0" dirty="0" smtClean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</a:t>
            </a:r>
          </a:p>
          <a:p>
            <a:r>
              <a:rPr lang="en-US" sz="2800" b="0" dirty="0" smtClean="0">
                <a:solidFill>
                  <a:srgbClr val="FF0000"/>
                </a:solidFill>
              </a:rPr>
              <a:t>ADD CONSTRAINT</a:t>
            </a:r>
            <a:r>
              <a:rPr lang="en-US" sz="2800" b="0" dirty="0" smtClean="0"/>
              <a:t>			constraintname </a:t>
            </a:r>
            <a:r>
              <a:rPr lang="en-US" sz="2800" b="0" dirty="0"/>
              <a:t>constrainttype (columns</a:t>
            </a:r>
            <a:r>
              <a:rPr lang="en-US" sz="2800" b="0" dirty="0" smtClean="0"/>
              <a:t>);		</a:t>
            </a:r>
            <a:r>
              <a:rPr lang="en-US" sz="2800" b="0" dirty="0" smtClean="0">
                <a:solidFill>
                  <a:srgbClr val="FF0000"/>
                </a:solidFill>
              </a:rPr>
              <a:t>Add Constraint</a:t>
            </a:r>
          </a:p>
          <a:p>
            <a:endParaRPr lang="en-US" sz="600" b="0" dirty="0"/>
          </a:p>
          <a:p>
            <a:r>
              <a:rPr lang="en-US" sz="2800" b="0" dirty="0" smtClean="0">
                <a:solidFill>
                  <a:srgbClr val="FF0000"/>
                </a:solidFill>
              </a:rPr>
              <a:t>ALTER TABLE</a:t>
            </a:r>
            <a:r>
              <a:rPr lang="en-US" sz="2800" b="0" dirty="0" smtClean="0"/>
              <a:t>		tablename	</a:t>
            </a:r>
            <a:r>
              <a:rPr lang="en-US" sz="2800" b="0" dirty="0" smtClean="0">
                <a:solidFill>
                  <a:srgbClr val="FF0000"/>
                </a:solidFill>
              </a:rPr>
              <a:t>DROP</a:t>
            </a:r>
            <a:r>
              <a:rPr lang="en-US" sz="2800" b="0" dirty="0" smtClean="0"/>
              <a:t>	 constrainttype </a:t>
            </a:r>
            <a:r>
              <a:rPr lang="en-US" sz="2800" b="0" dirty="0"/>
              <a:t>constraintname</a:t>
            </a:r>
            <a:r>
              <a:rPr lang="en-US" sz="2800" b="0" dirty="0" smtClean="0"/>
              <a:t>;		</a:t>
            </a:r>
            <a:r>
              <a:rPr lang="en-US" sz="2800" b="0" dirty="0" smtClean="0">
                <a:solidFill>
                  <a:srgbClr val="FF0000"/>
                </a:solidFill>
              </a:rPr>
              <a:t>Drop Constraint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41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44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 smtClean="0">
                <a:solidFill>
                  <a:srgbClr val="FF0000"/>
                </a:solidFill>
              </a:rPr>
              <a:t>C</a:t>
            </a:r>
            <a:r>
              <a:rPr lang="en-US" altLang="en-US" sz="2400" dirty="0" smtClean="0"/>
              <a:t>ontrol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sz="2400" dirty="0" smtClean="0"/>
          </a:p>
          <a:p>
            <a:r>
              <a:rPr lang="en-US" sz="2800" b="0" dirty="0" smtClean="0">
                <a:solidFill>
                  <a:srgbClr val="FF0000"/>
                </a:solidFill>
              </a:rPr>
              <a:t>TRUNCATE </a:t>
            </a:r>
            <a:r>
              <a:rPr lang="en-US" sz="2800" b="0" dirty="0">
                <a:solidFill>
                  <a:srgbClr val="FF0000"/>
                </a:solidFill>
              </a:rPr>
              <a:t>TABLE</a:t>
            </a:r>
            <a:r>
              <a:rPr lang="en-US" sz="2800" b="0" dirty="0"/>
              <a:t>			tablename;																</a:t>
            </a:r>
            <a:r>
              <a:rPr lang="en-US" sz="2800" b="0" dirty="0" smtClean="0">
                <a:solidFill>
                  <a:srgbClr val="FF0000"/>
                </a:solidFill>
              </a:rPr>
              <a:t>Truncate </a:t>
            </a:r>
            <a:r>
              <a:rPr lang="en-US" sz="2800" b="0" dirty="0">
                <a:solidFill>
                  <a:srgbClr val="FF0000"/>
                </a:solidFill>
              </a:rPr>
              <a:t>Table</a:t>
            </a:r>
          </a:p>
          <a:p>
            <a:endParaRPr lang="en-US" sz="2800" b="0" dirty="0" smtClean="0">
              <a:solidFill>
                <a:srgbClr val="FF0000"/>
              </a:solidFill>
            </a:endParaRPr>
          </a:p>
          <a:p>
            <a:r>
              <a:rPr lang="en-US" sz="2800" b="0" dirty="0" smtClean="0">
                <a:solidFill>
                  <a:srgbClr val="FF0000"/>
                </a:solidFill>
              </a:rPr>
              <a:t>DROP TABLE</a:t>
            </a:r>
            <a:r>
              <a:rPr lang="en-US" sz="2800" b="0" dirty="0" smtClean="0"/>
              <a:t>						tablename;																</a:t>
            </a:r>
            <a:r>
              <a:rPr lang="en-US" sz="2800" b="0" dirty="0" smtClean="0">
                <a:solidFill>
                  <a:srgbClr val="FF0000"/>
                </a:solidFill>
              </a:rPr>
              <a:t>Drop Table</a:t>
            </a:r>
          </a:p>
          <a:p>
            <a:endParaRPr lang="en-US" sz="2800" b="0" dirty="0">
              <a:solidFill>
                <a:srgbClr val="FF0000"/>
              </a:solidFill>
            </a:endParaRPr>
          </a:p>
          <a:p>
            <a:r>
              <a:rPr lang="en-US" sz="2800" b="0" dirty="0">
                <a:solidFill>
                  <a:srgbClr val="FF0000"/>
                </a:solidFill>
              </a:rPr>
              <a:t>RENAME</a:t>
            </a:r>
            <a:r>
              <a:rPr lang="en-US" sz="2800" b="0" dirty="0"/>
              <a:t> current_table_name TO </a:t>
            </a:r>
            <a:r>
              <a:rPr lang="en-US" sz="2800" b="0" dirty="0" smtClean="0"/>
              <a:t>new_name;</a:t>
            </a:r>
            <a:r>
              <a:rPr lang="en-US" sz="2800" b="0" dirty="0"/>
              <a:t> 	</a:t>
            </a:r>
            <a:r>
              <a:rPr lang="en-US" sz="2800" b="0" dirty="0" smtClean="0"/>
              <a:t>		</a:t>
            </a:r>
            <a:r>
              <a:rPr lang="en-US" sz="2800" b="0" dirty="0"/>
              <a:t>		</a:t>
            </a:r>
            <a:r>
              <a:rPr lang="en-US" sz="2800" b="0" dirty="0" smtClean="0"/>
              <a:t>	</a:t>
            </a:r>
            <a:r>
              <a:rPr lang="en-US" sz="2800" b="0" dirty="0"/>
              <a:t>	</a:t>
            </a:r>
            <a:r>
              <a:rPr lang="en-US" sz="2800" b="0" dirty="0">
                <a:solidFill>
                  <a:srgbClr val="FF0000"/>
                </a:solidFill>
              </a:rPr>
              <a:t>Rename Table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2800" b="0" dirty="0"/>
          </a:p>
          <a:p>
            <a:r>
              <a:rPr lang="en-US" sz="2800" b="0" dirty="0" smtClean="0">
                <a:solidFill>
                  <a:srgbClr val="FF0000"/>
                </a:solidFill>
              </a:rPr>
              <a:t>sp_rename</a:t>
            </a:r>
            <a:r>
              <a:rPr lang="en-US" sz="2800" b="0" dirty="0" smtClean="0"/>
              <a:t> (' </a:t>
            </a:r>
            <a:r>
              <a:rPr lang="en-US" sz="2800" b="0" dirty="0"/>
              <a:t>current_table_name </a:t>
            </a:r>
            <a:r>
              <a:rPr lang="en-US" sz="2800" b="0" dirty="0" smtClean="0"/>
              <a:t>', '</a:t>
            </a:r>
            <a:r>
              <a:rPr lang="en-US" sz="2800" b="0" dirty="0"/>
              <a:t> new_name </a:t>
            </a:r>
            <a:r>
              <a:rPr lang="en-US" sz="2800" b="0" dirty="0" smtClean="0"/>
              <a:t>‘);				</a:t>
            </a:r>
            <a:r>
              <a:rPr lang="en-US" sz="2800" b="0" dirty="0" smtClean="0">
                <a:solidFill>
                  <a:srgbClr val="FF0000"/>
                </a:solidFill>
              </a:rPr>
              <a:t>Rename Table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869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349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T</a:t>
            </a:r>
            <a:r>
              <a:rPr lang="en-US" altLang="en-US" sz="2400" dirty="0"/>
              <a:t>ransaction </a:t>
            </a:r>
            <a:r>
              <a:rPr lang="en-US" altLang="en-US" sz="2400" dirty="0">
                <a:solidFill>
                  <a:srgbClr val="FF0000"/>
                </a:solidFill>
              </a:rPr>
              <a:t>C</a:t>
            </a:r>
            <a:r>
              <a:rPr lang="en-US" altLang="en-US" sz="2400" dirty="0"/>
              <a:t>ontrol </a:t>
            </a:r>
            <a:r>
              <a:rPr lang="en-US" altLang="en-US" sz="2400" dirty="0" smtClean="0">
                <a:solidFill>
                  <a:srgbClr val="FF0000"/>
                </a:solidFill>
              </a:rPr>
              <a:t>L</a:t>
            </a:r>
            <a:r>
              <a:rPr lang="en-US" altLang="en-US" sz="2400" dirty="0" smtClean="0"/>
              <a:t>anguage</a:t>
            </a:r>
          </a:p>
          <a:p>
            <a:endParaRPr lang="en-US" altLang="en-US" sz="2800" dirty="0" smtClean="0"/>
          </a:p>
          <a:p>
            <a:r>
              <a:rPr lang="en-US" altLang="en-US" sz="2800" b="0" dirty="0" smtClean="0">
                <a:solidFill>
                  <a:srgbClr val="FF0000"/>
                </a:solidFill>
              </a:rPr>
              <a:t>COMMIT;</a:t>
            </a:r>
          </a:p>
          <a:p>
            <a:pPr>
              <a:tabLst>
                <a:tab pos="457200" algn="l"/>
                <a:tab pos="742950" algn="l"/>
                <a:tab pos="4170363" algn="l"/>
              </a:tabLst>
            </a:pPr>
            <a:endParaRPr lang="en-US" altLang="en-US" sz="2800" dirty="0"/>
          </a:p>
          <a:p>
            <a:r>
              <a:rPr lang="en-US" altLang="en-US" sz="2800" b="0" dirty="0" smtClean="0">
                <a:solidFill>
                  <a:srgbClr val="FF0000"/>
                </a:solidFill>
              </a:rPr>
              <a:t>ROLLBACK;</a:t>
            </a:r>
          </a:p>
          <a:p>
            <a:endParaRPr lang="en-US" altLang="en-US" sz="2800" b="0" dirty="0"/>
          </a:p>
          <a:p>
            <a:r>
              <a:rPr lang="en-US" altLang="en-US" sz="2800" b="0" dirty="0" smtClean="0">
                <a:solidFill>
                  <a:srgbClr val="FF0000"/>
                </a:solidFill>
              </a:rPr>
              <a:t>SAVEPOINT</a:t>
            </a:r>
            <a:r>
              <a:rPr lang="en-US" altLang="en-US" sz="2800" b="0" dirty="0" smtClean="0"/>
              <a:t>		savepoint_name;</a:t>
            </a:r>
            <a:endParaRPr lang="en-US" altLang="en-US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116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10800" y="6580938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510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1. What is Database?</a:t>
            </a:r>
          </a:p>
          <a:p>
            <a:pPr algn="just"/>
            <a:r>
              <a:rPr lang="en-GB" b="0" dirty="0"/>
              <a:t>A database is an organized collection of data, stored and retrieved digitally from </a:t>
            </a:r>
            <a:r>
              <a:rPr lang="en-GB" b="0" dirty="0" smtClean="0"/>
              <a:t>a remote </a:t>
            </a:r>
            <a:r>
              <a:rPr lang="en-GB" b="0" dirty="0"/>
              <a:t>or local computer system. Databases can be vast and complex, and </a:t>
            </a:r>
            <a:r>
              <a:rPr lang="en-GB" b="0" dirty="0" smtClean="0"/>
              <a:t>such databases </a:t>
            </a:r>
            <a:r>
              <a:rPr lang="en-GB" b="0" dirty="0"/>
              <a:t>are developed using fixed design and </a:t>
            </a:r>
            <a:r>
              <a:rPr lang="en-GB" b="0" dirty="0" smtClean="0"/>
              <a:t>modelling </a:t>
            </a:r>
            <a:r>
              <a:rPr lang="en-GB" b="0" dirty="0"/>
              <a:t>approaches.</a:t>
            </a:r>
          </a:p>
          <a:p>
            <a:pPr algn="just"/>
            <a:r>
              <a:rPr lang="en-US" dirty="0"/>
              <a:t>2. What is DBMS?</a:t>
            </a:r>
          </a:p>
          <a:p>
            <a:pPr algn="just"/>
            <a:r>
              <a:rPr lang="en-US" b="0" dirty="0"/>
              <a:t>DBMS stands for Database Management System. DBMS is a system </a:t>
            </a:r>
            <a:r>
              <a:rPr lang="en-US" b="0" dirty="0" smtClean="0"/>
              <a:t>software </a:t>
            </a:r>
            <a:r>
              <a:rPr lang="en-GB" b="0" dirty="0" smtClean="0"/>
              <a:t>responsible </a:t>
            </a:r>
            <a:r>
              <a:rPr lang="en-GB" b="0" dirty="0"/>
              <a:t>for the creation, retrieval, updation, and management of the database. </a:t>
            </a:r>
            <a:r>
              <a:rPr lang="en-GB" b="0" dirty="0" smtClean="0"/>
              <a:t>It ensures </a:t>
            </a:r>
            <a:r>
              <a:rPr lang="en-GB" b="0" dirty="0"/>
              <a:t>that our data is consistent, organized, and is easily accessible by serving </a:t>
            </a:r>
            <a:r>
              <a:rPr lang="en-GB" b="0" dirty="0" smtClean="0"/>
              <a:t>as an </a:t>
            </a:r>
            <a:r>
              <a:rPr lang="en-GB" b="0" dirty="0"/>
              <a:t>interface between the database and its end-users or application </a:t>
            </a:r>
            <a:r>
              <a:rPr lang="en-GB" b="0" dirty="0" smtClean="0"/>
              <a:t>software</a:t>
            </a:r>
            <a:r>
              <a:rPr lang="en-GB" b="0" dirty="0"/>
              <a:t>.</a:t>
            </a:r>
          </a:p>
          <a:p>
            <a:pPr algn="just"/>
            <a:r>
              <a:rPr lang="en-GB" dirty="0"/>
              <a:t>3. What is RDBMS? How is it different from DBMS?</a:t>
            </a:r>
          </a:p>
          <a:p>
            <a:pPr algn="just"/>
            <a:r>
              <a:rPr lang="en-GB" b="0" dirty="0"/>
              <a:t>RDBMS stands for Relational Database Management System. The key difference here</a:t>
            </a:r>
            <a:r>
              <a:rPr lang="en-GB" b="0" dirty="0" smtClean="0"/>
              <a:t>, compared </a:t>
            </a:r>
            <a:r>
              <a:rPr lang="en-GB" b="0" dirty="0"/>
              <a:t>to DBMS, is that </a:t>
            </a:r>
            <a:r>
              <a:rPr lang="en-GB" dirty="0"/>
              <a:t>RDBMS stores data in the form of a collection of tables</a:t>
            </a:r>
            <a:r>
              <a:rPr lang="en-GB" dirty="0" smtClean="0"/>
              <a:t>, and </a:t>
            </a:r>
            <a:r>
              <a:rPr lang="en-GB" dirty="0"/>
              <a:t>relations can be defined between the common fields of these tables</a:t>
            </a:r>
            <a:r>
              <a:rPr lang="en-GB" b="0" dirty="0"/>
              <a:t>. </a:t>
            </a:r>
            <a:r>
              <a:rPr lang="en-GB" b="0" dirty="0" smtClean="0"/>
              <a:t>Most </a:t>
            </a:r>
            <a:r>
              <a:rPr lang="en-US" b="0" dirty="0" smtClean="0"/>
              <a:t>modern </a:t>
            </a:r>
            <a:r>
              <a:rPr lang="en-US" b="0" dirty="0"/>
              <a:t>database management systems like MySQL, </a:t>
            </a:r>
            <a:r>
              <a:rPr lang="en-US" b="0" dirty="0" smtClean="0"/>
              <a:t>Microsoft SQL </a:t>
            </a:r>
            <a:r>
              <a:rPr lang="en-US" b="0" dirty="0"/>
              <a:t>Server, Oracle</a:t>
            </a:r>
            <a:r>
              <a:rPr lang="en-US" b="0" dirty="0" smtClean="0"/>
              <a:t>, </a:t>
            </a:r>
            <a:r>
              <a:rPr lang="en-GB" b="0" dirty="0" smtClean="0"/>
              <a:t>IBM </a:t>
            </a:r>
            <a:r>
              <a:rPr lang="en-GB" b="0" dirty="0"/>
              <a:t>DB2, and Amazon </a:t>
            </a:r>
            <a:r>
              <a:rPr lang="en-GB" b="0" dirty="0" smtClean="0"/>
              <a:t>Redshift </a:t>
            </a:r>
            <a:r>
              <a:rPr lang="en-GB" b="0" dirty="0"/>
              <a:t>are based on RDBMS</a:t>
            </a:r>
            <a:r>
              <a:rPr lang="en-GB" b="0" dirty="0" smtClean="0"/>
              <a:t>.</a:t>
            </a:r>
            <a:endParaRPr lang="en-GB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7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44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4</a:t>
            </a:r>
            <a:r>
              <a:rPr lang="en-US" dirty="0"/>
              <a:t>. What is SQL?</a:t>
            </a:r>
          </a:p>
          <a:p>
            <a:pPr algn="just"/>
            <a:r>
              <a:rPr lang="en-GB" b="0" dirty="0"/>
              <a:t>SQL stands for </a:t>
            </a:r>
            <a:r>
              <a:rPr lang="en-GB" b="0" dirty="0" smtClean="0"/>
              <a:t>Standard/Structured </a:t>
            </a:r>
            <a:r>
              <a:rPr lang="en-GB" b="0" dirty="0"/>
              <a:t>Query Language. It is the standard language for </a:t>
            </a:r>
            <a:r>
              <a:rPr lang="en-GB" b="0" dirty="0" smtClean="0"/>
              <a:t>relational database </a:t>
            </a:r>
            <a:r>
              <a:rPr lang="en-GB" b="0" dirty="0"/>
              <a:t>management systems. It is especially useful in handling organized </a:t>
            </a:r>
            <a:r>
              <a:rPr lang="en-GB" b="0" dirty="0" smtClean="0"/>
              <a:t>data comprised </a:t>
            </a:r>
            <a:r>
              <a:rPr lang="en-GB" b="0" dirty="0"/>
              <a:t>of entities (variables) and relations between different entities of the data</a:t>
            </a:r>
            <a:r>
              <a:rPr lang="en-GB" b="0" dirty="0" smtClean="0"/>
              <a:t>.</a:t>
            </a:r>
          </a:p>
          <a:p>
            <a:pPr algn="just"/>
            <a:r>
              <a:rPr lang="en-GB" dirty="0"/>
              <a:t>5. What is the difference between SQL and MySQL?</a:t>
            </a:r>
          </a:p>
          <a:p>
            <a:pPr algn="just"/>
            <a:r>
              <a:rPr lang="en-GB" b="0" dirty="0"/>
              <a:t>SQL is a standard language for retrieving and manipulating structured databases. </a:t>
            </a:r>
            <a:r>
              <a:rPr lang="en-GB" b="0" dirty="0" smtClean="0"/>
              <a:t>On the </a:t>
            </a:r>
            <a:r>
              <a:rPr lang="en-GB" b="0" dirty="0"/>
              <a:t>contrary, MySQL is a relational database management system, like SQL Server</a:t>
            </a:r>
            <a:r>
              <a:rPr lang="en-GB" b="0" dirty="0" smtClean="0"/>
              <a:t>, Oracle </a:t>
            </a:r>
            <a:r>
              <a:rPr lang="en-GB" b="0" dirty="0"/>
              <a:t>or IBM DB2, that is used to manage SQL databases.</a:t>
            </a:r>
          </a:p>
          <a:p>
            <a:pPr algn="just"/>
            <a:r>
              <a:rPr lang="en-GB" dirty="0"/>
              <a:t>6. What are Tables and Fields?</a:t>
            </a:r>
          </a:p>
          <a:p>
            <a:pPr algn="just"/>
            <a:r>
              <a:rPr lang="en-GB" b="0" dirty="0"/>
              <a:t>A table is an organized collection of data stored in the form of rows and columns</a:t>
            </a:r>
            <a:r>
              <a:rPr lang="en-GB" b="0" dirty="0" smtClean="0"/>
              <a:t>. Columns </a:t>
            </a:r>
            <a:r>
              <a:rPr lang="en-GB" b="0" dirty="0"/>
              <a:t>can be categorized as vertical and rows as horizontal. The columns in </a:t>
            </a:r>
            <a:r>
              <a:rPr lang="en-GB" b="0" dirty="0" smtClean="0"/>
              <a:t>a table </a:t>
            </a:r>
            <a:r>
              <a:rPr lang="en-GB" b="0" dirty="0"/>
              <a:t>are called fields while the rows can be referred to as records</a:t>
            </a:r>
            <a:r>
              <a:rPr lang="en-GB" b="0" dirty="0" smtClean="0"/>
              <a:t>.</a:t>
            </a:r>
            <a:endParaRPr lang="en-GB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5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492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7</a:t>
            </a:r>
            <a:r>
              <a:rPr lang="en-GB" dirty="0"/>
              <a:t>. What are Constraints in SQL?</a:t>
            </a:r>
          </a:p>
          <a:p>
            <a:pPr algn="just"/>
            <a:r>
              <a:rPr lang="en-GB" b="0" dirty="0"/>
              <a:t>Constraints are used to specify the rules concerning data in the table. It can </a:t>
            </a:r>
            <a:r>
              <a:rPr lang="en-GB" b="0" dirty="0" smtClean="0"/>
              <a:t>be applied </a:t>
            </a:r>
            <a:r>
              <a:rPr lang="en-GB" b="0" dirty="0"/>
              <a:t>for single or multiple fields in an SQL table during the creation of the table </a:t>
            </a:r>
            <a:r>
              <a:rPr lang="en-GB" b="0" dirty="0" smtClean="0"/>
              <a:t>or after </a:t>
            </a:r>
            <a:r>
              <a:rPr lang="en-GB" b="0" dirty="0"/>
              <a:t>creating using the ALTER TABLE command. The constraints are</a:t>
            </a:r>
            <a:r>
              <a:rPr lang="en-GB" b="0" dirty="0" smtClean="0"/>
              <a:t>:</a:t>
            </a:r>
          </a:p>
          <a:p>
            <a:pPr algn="just"/>
            <a:endParaRPr lang="en-GB" sz="1050" b="0" dirty="0"/>
          </a:p>
          <a:p>
            <a:pPr algn="just"/>
            <a:r>
              <a:rPr lang="en-GB" dirty="0"/>
              <a:t>PRIMARY </a:t>
            </a:r>
            <a:r>
              <a:rPr lang="en-GB" dirty="0" smtClean="0"/>
              <a:t>KEY:</a:t>
            </a:r>
            <a:r>
              <a:rPr lang="en-GB" b="0" dirty="0" smtClean="0"/>
              <a:t>	Uniquely </a:t>
            </a:r>
            <a:r>
              <a:rPr lang="en-GB" b="0" dirty="0"/>
              <a:t>identifies each record in a table.</a:t>
            </a:r>
          </a:p>
          <a:p>
            <a:pPr algn="just"/>
            <a:r>
              <a:rPr lang="en-GB" dirty="0" smtClean="0"/>
              <a:t>UNIQUE KEY:</a:t>
            </a:r>
            <a:r>
              <a:rPr lang="en-GB" b="0" dirty="0"/>
              <a:t>		Ensures unique values to be inserted into the field.</a:t>
            </a:r>
          </a:p>
          <a:p>
            <a:pPr algn="just"/>
            <a:r>
              <a:rPr lang="en-GB" dirty="0" smtClean="0"/>
              <a:t>FOREIGN KEY:</a:t>
            </a:r>
            <a:r>
              <a:rPr lang="en-GB" b="0" dirty="0" smtClean="0"/>
              <a:t>	Ensures </a:t>
            </a:r>
            <a:r>
              <a:rPr lang="en-GB" b="0" dirty="0"/>
              <a:t>referential integrity for a record in another table.</a:t>
            </a:r>
          </a:p>
          <a:p>
            <a:pPr algn="just"/>
            <a:r>
              <a:rPr lang="en-GB" dirty="0" smtClean="0"/>
              <a:t>CHECK:</a:t>
            </a:r>
            <a:r>
              <a:rPr lang="en-GB" b="0" dirty="0" smtClean="0"/>
              <a:t>					Verifies </a:t>
            </a:r>
            <a:r>
              <a:rPr lang="en-GB" b="0" dirty="0"/>
              <a:t>that all values in a field satisfy a condition.</a:t>
            </a:r>
          </a:p>
          <a:p>
            <a:pPr algn="just"/>
            <a:r>
              <a:rPr lang="en-GB" dirty="0"/>
              <a:t>NOT </a:t>
            </a:r>
            <a:r>
              <a:rPr lang="en-GB" dirty="0" smtClean="0"/>
              <a:t>NULL:</a:t>
            </a:r>
            <a:r>
              <a:rPr lang="en-GB" b="0" dirty="0" smtClean="0"/>
              <a:t>			Restricts </a:t>
            </a:r>
            <a:r>
              <a:rPr lang="en-GB" b="0" dirty="0"/>
              <a:t>NULL value from being inserted into a column</a:t>
            </a:r>
            <a:r>
              <a:rPr lang="en-GB" b="0" dirty="0" smtClean="0"/>
              <a:t>.</a:t>
            </a:r>
          </a:p>
          <a:p>
            <a:pPr algn="just"/>
            <a:endParaRPr lang="en-GB" sz="2400" b="0" dirty="0"/>
          </a:p>
          <a:p>
            <a:pPr algn="just"/>
            <a:r>
              <a:rPr lang="en-GB" dirty="0" smtClean="0"/>
              <a:t>DEFAULT:				</a:t>
            </a:r>
            <a:r>
              <a:rPr lang="en-GB" b="0" dirty="0" smtClean="0"/>
              <a:t>Automatically </a:t>
            </a:r>
            <a:r>
              <a:rPr lang="en-GB" b="0" dirty="0"/>
              <a:t>assigns a default value if no value has been </a:t>
            </a:r>
            <a:r>
              <a:rPr lang="en-GB" b="0" dirty="0" smtClean="0"/>
              <a:t>specified </a:t>
            </a:r>
            <a:r>
              <a:rPr lang="en-US" b="0" dirty="0" smtClean="0"/>
              <a:t>for </a:t>
            </a:r>
            <a:r>
              <a:rPr lang="en-US" b="0" dirty="0"/>
              <a:t>the field.</a:t>
            </a:r>
          </a:p>
          <a:p>
            <a:pPr algn="just"/>
            <a:r>
              <a:rPr lang="en-GB" dirty="0" smtClean="0"/>
              <a:t>INDEX:</a:t>
            </a:r>
            <a:r>
              <a:rPr lang="en-GB" b="0" dirty="0" smtClean="0"/>
              <a:t>					Indexes </a:t>
            </a:r>
            <a:r>
              <a:rPr lang="en-GB" b="0" dirty="0"/>
              <a:t>a field providing faster retrieval of records</a:t>
            </a:r>
            <a:r>
              <a:rPr lang="en-GB" b="0" dirty="0" smtClean="0"/>
              <a:t>.</a:t>
            </a:r>
            <a:endParaRPr lang="en-GB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30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551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8</a:t>
            </a:r>
            <a:r>
              <a:rPr lang="en-GB" dirty="0"/>
              <a:t>. What is a Primary Key</a:t>
            </a:r>
            <a:r>
              <a:rPr lang="en-GB" dirty="0" smtClean="0"/>
              <a:t>?</a:t>
            </a:r>
          </a:p>
          <a:p>
            <a:pPr algn="just"/>
            <a:r>
              <a:rPr lang="en-GB" b="0" dirty="0"/>
              <a:t>The PRIMARY KEY constraint uniquely identifies each row in a table. It must </a:t>
            </a:r>
            <a:r>
              <a:rPr lang="en-GB" b="0" dirty="0" smtClean="0"/>
              <a:t>contain UNIQUE </a:t>
            </a:r>
            <a:r>
              <a:rPr lang="en-GB" b="0" dirty="0"/>
              <a:t>values and has an implicit NOT NULL constraint</a:t>
            </a:r>
            <a:r>
              <a:rPr lang="en-GB" b="0" dirty="0" smtClean="0"/>
              <a:t>. A </a:t>
            </a:r>
            <a:r>
              <a:rPr lang="en-GB" b="0" dirty="0"/>
              <a:t>table in SQL is strictly restricted to have one and only one primary key, which </a:t>
            </a:r>
            <a:r>
              <a:rPr lang="en-GB" b="0" dirty="0" smtClean="0"/>
              <a:t>is comprised </a:t>
            </a:r>
            <a:r>
              <a:rPr lang="en-GB" b="0" dirty="0"/>
              <a:t>of single or multiple fields (columns</a:t>
            </a:r>
            <a:r>
              <a:rPr lang="en-GB" b="0" dirty="0" smtClean="0"/>
              <a:t>). </a:t>
            </a:r>
            <a:r>
              <a:rPr lang="en-US" b="0" dirty="0" smtClean="0"/>
              <a:t>A </a:t>
            </a:r>
            <a:r>
              <a:rPr lang="en-US" b="0" dirty="0"/>
              <a:t>database table must have a primary key for </a:t>
            </a:r>
            <a:r>
              <a:rPr lang="en-US" b="0" dirty="0" smtClean="0"/>
              <a:t>Optimum </a:t>
            </a:r>
            <a:r>
              <a:rPr lang="en-US" b="0" dirty="0"/>
              <a:t>to insert, update, restore, or delete data from a database table.</a:t>
            </a:r>
            <a:endParaRPr lang="en-GB" b="0" dirty="0" smtClean="0"/>
          </a:p>
          <a:p>
            <a:r>
              <a:rPr lang="en-GB" dirty="0"/>
              <a:t>9. What is a UNIQUE </a:t>
            </a:r>
            <a:r>
              <a:rPr lang="en-GB" dirty="0" smtClean="0"/>
              <a:t>Key?</a:t>
            </a:r>
            <a:endParaRPr lang="en-GB" dirty="0"/>
          </a:p>
          <a:p>
            <a:pPr algn="just"/>
            <a:r>
              <a:rPr lang="en-GB" b="0" dirty="0"/>
              <a:t>A UNIQUE constraint ensures that all values in a column are different. This </a:t>
            </a:r>
            <a:r>
              <a:rPr lang="en-GB" b="0" dirty="0" smtClean="0"/>
              <a:t>provides uniqueness </a:t>
            </a:r>
            <a:r>
              <a:rPr lang="en-GB" b="0" dirty="0"/>
              <a:t>for the column(s) and helps identify each row uniquely. Unlike </a:t>
            </a:r>
            <a:r>
              <a:rPr lang="en-GB" b="0" dirty="0" smtClean="0"/>
              <a:t>primary key</a:t>
            </a:r>
            <a:r>
              <a:rPr lang="en-GB" b="0" dirty="0"/>
              <a:t>, there can be multiple unique constraints defined per table. The code syntax </a:t>
            </a:r>
            <a:r>
              <a:rPr lang="en-GB" b="0" dirty="0" smtClean="0"/>
              <a:t>for UNIQUE </a:t>
            </a:r>
            <a:r>
              <a:rPr lang="en-GB" b="0" dirty="0"/>
              <a:t>is quite similar to that of PRIMARY KEY and can be used interchangeably</a:t>
            </a:r>
            <a:r>
              <a:rPr lang="en-GB" b="0" dirty="0" smtClean="0"/>
              <a:t>.</a:t>
            </a:r>
          </a:p>
          <a:p>
            <a:r>
              <a:rPr lang="en-GB" dirty="0"/>
              <a:t>10. What is a Foreign Key?</a:t>
            </a:r>
          </a:p>
          <a:p>
            <a:r>
              <a:rPr lang="en-GB" b="0" dirty="0"/>
              <a:t>A FOREIGN KEY comprises of single or collection of fields in a table that </a:t>
            </a:r>
            <a:r>
              <a:rPr lang="en-GB" b="0" dirty="0" smtClean="0"/>
              <a:t>essentially refers </a:t>
            </a:r>
            <a:r>
              <a:rPr lang="en-GB" b="0" dirty="0"/>
              <a:t>to the PRIMARY KEY in another table. Foreign key constraint ensures </a:t>
            </a:r>
            <a:r>
              <a:rPr lang="en-GB" b="0" dirty="0" smtClean="0"/>
              <a:t>referential integrity </a:t>
            </a:r>
            <a:r>
              <a:rPr lang="en-GB" b="0" dirty="0"/>
              <a:t>in the relation between two tables.</a:t>
            </a:r>
          </a:p>
          <a:p>
            <a:pPr algn="just"/>
            <a:r>
              <a:rPr lang="en-GB" b="0" dirty="0"/>
              <a:t>The table with the foreign key constraint is </a:t>
            </a:r>
            <a:r>
              <a:rPr lang="en-GB" b="0" dirty="0" smtClean="0"/>
              <a:t>labelled </a:t>
            </a:r>
            <a:r>
              <a:rPr lang="en-GB" b="0" dirty="0"/>
              <a:t>as the child table, and the </a:t>
            </a:r>
            <a:r>
              <a:rPr lang="en-GB" b="0" dirty="0" smtClean="0"/>
              <a:t>table containing </a:t>
            </a:r>
            <a:r>
              <a:rPr lang="en-GB" b="0" dirty="0"/>
              <a:t>the candidate key is </a:t>
            </a:r>
            <a:r>
              <a:rPr lang="en-GB" b="0" dirty="0" smtClean="0"/>
              <a:t>labelled </a:t>
            </a:r>
            <a:r>
              <a:rPr lang="en-GB" b="0" dirty="0"/>
              <a:t>as the referenced or parent table</a:t>
            </a:r>
            <a:r>
              <a:rPr lang="en-GB" b="0" dirty="0" smtClean="0"/>
              <a:t>.</a:t>
            </a:r>
            <a:endParaRPr lang="en-US" altLang="en-US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560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9982200" y="925284"/>
            <a:ext cx="2062834" cy="22416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TCL</a:t>
            </a:r>
          </a:p>
          <a:p>
            <a:pPr marL="457200" indent="-457200">
              <a:buAutoNum type="arabicPeriod"/>
            </a:pPr>
            <a:r>
              <a:rPr lang="en-US" altLang="en-US" sz="2000" b="0" dirty="0">
                <a:solidFill>
                  <a:schemeClr val="bg1"/>
                </a:solidFill>
              </a:rPr>
              <a:t>Commit</a:t>
            </a:r>
          </a:p>
          <a:p>
            <a:pPr marL="457200" indent="-457200">
              <a:buAutoNum type="arabicPeriod"/>
            </a:pPr>
            <a:r>
              <a:rPr lang="en-US" altLang="en-US" sz="2000" b="0" dirty="0">
                <a:solidFill>
                  <a:schemeClr val="bg1"/>
                </a:solidFill>
              </a:rPr>
              <a:t>Rollback</a:t>
            </a:r>
          </a:p>
          <a:p>
            <a:pPr marL="457200" indent="-457200">
              <a:buAutoNum type="arabicPeriod"/>
            </a:pPr>
            <a:r>
              <a:rPr lang="en-US" altLang="en-US" sz="2000" b="0" dirty="0">
                <a:solidFill>
                  <a:schemeClr val="bg1"/>
                </a:solidFill>
              </a:rPr>
              <a:t>Savepoint</a:t>
            </a:r>
          </a:p>
          <a:p>
            <a:pPr marL="457200" indent="-457200">
              <a:buAutoNum type="arabicPeriod"/>
            </a:pPr>
            <a:r>
              <a:rPr lang="en-US" altLang="en-US" sz="2000" b="0" dirty="0">
                <a:solidFill>
                  <a:schemeClr val="bg1"/>
                </a:solidFill>
              </a:rPr>
              <a:t>Set Transaction</a:t>
            </a:r>
          </a:p>
          <a:p>
            <a:pPr marL="457200" indent="-457200">
              <a:buAutoNum type="arabicPeriod"/>
            </a:pPr>
            <a:r>
              <a:rPr lang="en-US" altLang="en-US" sz="2000" b="0" dirty="0">
                <a:solidFill>
                  <a:schemeClr val="bg1"/>
                </a:solidFill>
              </a:rPr>
              <a:t>Set Constraint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3733800"/>
            <a:ext cx="12192000" cy="25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FF0000"/>
                </a:solidFill>
              </a:rPr>
              <a:t>D</a:t>
            </a:r>
            <a:r>
              <a:rPr lang="en-US" altLang="en-US" sz="2800" b="0" dirty="0"/>
              <a:t>ata </a:t>
            </a:r>
            <a:r>
              <a:rPr lang="en-US" altLang="en-US" sz="2800" b="0" dirty="0">
                <a:solidFill>
                  <a:srgbClr val="FF0000"/>
                </a:solidFill>
              </a:rPr>
              <a:t>Q</a:t>
            </a:r>
            <a:r>
              <a:rPr lang="en-US" altLang="en-US" sz="2800" b="0" dirty="0"/>
              <a:t>uery </a:t>
            </a:r>
            <a:r>
              <a:rPr lang="en-US" altLang="en-US" sz="2800" b="0" dirty="0">
                <a:solidFill>
                  <a:srgbClr val="FF0000"/>
                </a:solidFill>
              </a:rPr>
              <a:t>L</a:t>
            </a:r>
            <a:r>
              <a:rPr lang="en-US" altLang="en-US" sz="2800" b="0" dirty="0"/>
              <a:t>anguage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FF0000"/>
                </a:solidFill>
              </a:rPr>
              <a:t>D</a:t>
            </a:r>
            <a:r>
              <a:rPr lang="en-US" altLang="en-US" sz="2800" b="0" dirty="0"/>
              <a:t>ata </a:t>
            </a:r>
            <a:r>
              <a:rPr lang="en-US" altLang="en-US" sz="2800" b="0" dirty="0">
                <a:solidFill>
                  <a:srgbClr val="FF0000"/>
                </a:solidFill>
              </a:rPr>
              <a:t>M</a:t>
            </a:r>
            <a:r>
              <a:rPr lang="en-US" altLang="en-US" sz="2800" b="0" dirty="0"/>
              <a:t>anipulation </a:t>
            </a:r>
            <a:r>
              <a:rPr lang="en-US" altLang="en-US" sz="2800" b="0" dirty="0">
                <a:solidFill>
                  <a:srgbClr val="FF0000"/>
                </a:solidFill>
              </a:rPr>
              <a:t>L</a:t>
            </a:r>
            <a:r>
              <a:rPr lang="en-US" altLang="en-US" sz="2800" b="0" dirty="0"/>
              <a:t>anguage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FF0000"/>
                </a:solidFill>
              </a:rPr>
              <a:t>D</a:t>
            </a:r>
            <a:r>
              <a:rPr lang="en-US" altLang="en-US" sz="2800" b="0" dirty="0"/>
              <a:t>ata </a:t>
            </a:r>
            <a:r>
              <a:rPr lang="en-US" altLang="en-US" sz="2800" b="0" dirty="0">
                <a:solidFill>
                  <a:srgbClr val="FF0000"/>
                </a:solidFill>
              </a:rPr>
              <a:t>D</a:t>
            </a:r>
            <a:r>
              <a:rPr lang="en-US" altLang="en-US" sz="2800" b="0" dirty="0"/>
              <a:t>efinition </a:t>
            </a:r>
            <a:r>
              <a:rPr lang="en-US" altLang="en-US" sz="2800" b="0" dirty="0">
                <a:solidFill>
                  <a:srgbClr val="FF0000"/>
                </a:solidFill>
              </a:rPr>
              <a:t>L</a:t>
            </a:r>
            <a:r>
              <a:rPr lang="en-US" altLang="en-US" sz="2800" b="0" dirty="0"/>
              <a:t>anguage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FF0000"/>
                </a:solidFill>
              </a:rPr>
              <a:t>D</a:t>
            </a:r>
            <a:r>
              <a:rPr lang="en-US" altLang="en-US" sz="2800" b="0" dirty="0"/>
              <a:t>ata </a:t>
            </a:r>
            <a:r>
              <a:rPr lang="en-US" altLang="en-US" sz="2800" b="0" dirty="0">
                <a:solidFill>
                  <a:srgbClr val="FF0000"/>
                </a:solidFill>
              </a:rPr>
              <a:t>C</a:t>
            </a:r>
            <a:r>
              <a:rPr lang="en-US" altLang="en-US" sz="2800" b="0" dirty="0"/>
              <a:t>ontrol </a:t>
            </a:r>
            <a:r>
              <a:rPr lang="en-US" altLang="en-US" sz="2800" b="0" dirty="0">
                <a:solidFill>
                  <a:srgbClr val="FF0000"/>
                </a:solidFill>
              </a:rPr>
              <a:t>L</a:t>
            </a:r>
            <a:r>
              <a:rPr lang="en-US" altLang="en-US" sz="2800" b="0" dirty="0"/>
              <a:t>anguage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FF0000"/>
                </a:solidFill>
              </a:rPr>
              <a:t>T</a:t>
            </a:r>
            <a:r>
              <a:rPr lang="en-US" altLang="en-US" sz="2800" b="0" dirty="0"/>
              <a:t>ransaction </a:t>
            </a:r>
            <a:r>
              <a:rPr lang="en-US" altLang="en-US" sz="2800" b="0" dirty="0">
                <a:solidFill>
                  <a:srgbClr val="FF0000"/>
                </a:solidFill>
              </a:rPr>
              <a:t>C</a:t>
            </a:r>
            <a:r>
              <a:rPr lang="en-US" altLang="en-US" sz="2800" b="0" dirty="0"/>
              <a:t>ontrol </a:t>
            </a:r>
            <a:r>
              <a:rPr lang="en-US" altLang="en-US" sz="2800" b="0" dirty="0">
                <a:solidFill>
                  <a:srgbClr val="FF0000"/>
                </a:solidFill>
              </a:rPr>
              <a:t>L</a:t>
            </a:r>
            <a:r>
              <a:rPr lang="en-US" altLang="en-US" sz="2800" b="0" dirty="0"/>
              <a:t>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49000" y="6575375"/>
            <a:ext cx="10668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146966" y="925284"/>
            <a:ext cx="2062834" cy="764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DQL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Select</a:t>
            </a:r>
            <a:endParaRPr lang="en-US" altLang="en-US" sz="2400" b="0" dirty="0"/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523391" y="925284"/>
            <a:ext cx="2062834" cy="1133644"/>
          </a:xfrm>
          <a:prstGeom prst="rect">
            <a:avLst/>
          </a:prstGeom>
          <a:solidFill>
            <a:srgbClr val="868686"/>
          </a:solidFill>
          <a:ln>
            <a:noFill/>
          </a:ln>
          <a:effectLst/>
          <a:ex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DCL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2000" b="0" dirty="0" smtClean="0">
                <a:solidFill>
                  <a:schemeClr val="bg1"/>
                </a:solidFill>
              </a:rPr>
              <a:t>Grant</a:t>
            </a:r>
            <a:endParaRPr lang="en-US" altLang="en-US" sz="2000" b="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2000" b="0" dirty="0" smtClean="0">
                <a:solidFill>
                  <a:schemeClr val="bg1"/>
                </a:solidFill>
              </a:rPr>
              <a:t>Revoke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5064582" y="925284"/>
            <a:ext cx="2062834" cy="22416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DDL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Create</a:t>
            </a:r>
            <a:endParaRPr lang="en-US" altLang="en-US" sz="2000" b="0" dirty="0"/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Alter</a:t>
            </a:r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Truncate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000" b="0" dirty="0"/>
              <a:t>Drop</a:t>
            </a:r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Rename</a:t>
            </a:r>
            <a:endParaRPr lang="en-US" altLang="en-US" sz="2400" b="0" dirty="0"/>
          </a:p>
        </p:txBody>
      </p:sp>
      <p:sp>
        <p:nvSpPr>
          <p:cNvPr id="18" name="Rectangle 9"/>
          <p:cNvSpPr txBox="1">
            <a:spLocks noChangeArrowheads="1"/>
          </p:cNvSpPr>
          <p:nvPr/>
        </p:nvSpPr>
        <p:spPr bwMode="auto">
          <a:xfrm>
            <a:off x="2605774" y="925284"/>
            <a:ext cx="2062834" cy="1576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DML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Insert</a:t>
            </a:r>
            <a:endParaRPr lang="en-US" altLang="en-US" sz="2000" b="0" dirty="0"/>
          </a:p>
          <a:p>
            <a:pPr marL="457200" indent="-457200">
              <a:buAutoNum type="arabicPeriod"/>
            </a:pPr>
            <a:r>
              <a:rPr lang="en-US" altLang="en-US" sz="2000" b="0" dirty="0" smtClean="0"/>
              <a:t>Update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en-US" sz="2400" b="0" dirty="0" smtClean="0"/>
              <a:t>Delete</a:t>
            </a:r>
            <a:endParaRPr lang="en-US" altLang="en-US" sz="2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hangingPunct="0">
              <a:spcBef>
                <a:spcPts val="24"/>
              </a:spcBef>
              <a:buClrTx/>
              <a:tabLst/>
            </a:pPr>
            <a:r>
              <a:rPr lang="en-GB" dirty="0" smtClean="0"/>
              <a:t>11. </a:t>
            </a:r>
            <a:r>
              <a:rPr lang="en-GB" dirty="0"/>
              <a:t>What is </a:t>
            </a:r>
            <a:r>
              <a:rPr lang="en-GB" dirty="0" smtClean="0"/>
              <a:t>Check </a:t>
            </a:r>
            <a:r>
              <a:rPr lang="en-GB" dirty="0"/>
              <a:t>Key?</a:t>
            </a:r>
          </a:p>
          <a:p>
            <a:pPr lvl="0" algn="just" defTabSz="914400" eaLnBrk="0" hangingPunct="0">
              <a:spcBef>
                <a:spcPts val="24"/>
              </a:spcBef>
              <a:buClrTx/>
              <a:tabLst/>
            </a:pPr>
            <a:r>
              <a:rPr lang="en-US" altLang="en-US" b="0" dirty="0" smtClean="0"/>
              <a:t>The </a:t>
            </a:r>
            <a:r>
              <a:rPr lang="en-US" altLang="en-US" b="0" dirty="0"/>
              <a:t>CHECK constraint is used to limit the value range that can be placed in a column</a:t>
            </a:r>
            <a:r>
              <a:rPr lang="en-US" altLang="en-US" b="0" dirty="0" smtClean="0"/>
              <a:t>. If </a:t>
            </a:r>
            <a:r>
              <a:rPr lang="en-US" altLang="en-US" b="0" dirty="0"/>
              <a:t>you define a CHECK constraint on a column it will allow only certain values for this column</a:t>
            </a:r>
            <a:r>
              <a:rPr lang="en-US" altLang="en-US" b="0" dirty="0" smtClean="0"/>
              <a:t>. If </a:t>
            </a:r>
            <a:r>
              <a:rPr lang="en-US" altLang="en-US" b="0" dirty="0"/>
              <a:t>you define a CHECK constraint on a table it can limit the values in certain columns based on values in other columns in the row</a:t>
            </a:r>
            <a:r>
              <a:rPr lang="en-US" altLang="en-US" b="0" dirty="0" smtClean="0"/>
              <a:t>.</a:t>
            </a:r>
          </a:p>
          <a:p>
            <a:pPr algn="just" defTabSz="914400" eaLnBrk="0" hangingPunct="0">
              <a:spcBef>
                <a:spcPts val="24"/>
              </a:spcBef>
              <a:buClrTx/>
              <a:tabLst/>
            </a:pPr>
            <a:r>
              <a:rPr lang="en-GB" dirty="0" smtClean="0"/>
              <a:t>12. </a:t>
            </a:r>
            <a:r>
              <a:rPr lang="en-GB" dirty="0"/>
              <a:t>What is </a:t>
            </a:r>
            <a:r>
              <a:rPr lang="en-GB" dirty="0" smtClean="0"/>
              <a:t>Not Null?</a:t>
            </a:r>
            <a:endParaRPr lang="en-GB" dirty="0"/>
          </a:p>
          <a:p>
            <a:pPr lvl="0" algn="just" defTabSz="914400" eaLnBrk="0" hangingPunct="0">
              <a:spcBef>
                <a:spcPts val="528"/>
              </a:spcBef>
              <a:buClrTx/>
              <a:tabLst/>
            </a:pPr>
            <a:r>
              <a:rPr lang="en-US" altLang="en-US" b="0" dirty="0" smtClean="0"/>
              <a:t>By </a:t>
            </a:r>
            <a:r>
              <a:rPr lang="en-US" altLang="en-US" b="0" dirty="0"/>
              <a:t>default, a column can hold NULL values</a:t>
            </a:r>
            <a:r>
              <a:rPr lang="en-US" altLang="en-US" b="0" dirty="0" smtClean="0"/>
              <a:t>. The </a:t>
            </a:r>
            <a:r>
              <a:rPr lang="en-US" altLang="en-US" b="0" dirty="0"/>
              <a:t>NOT NULL constraint enforces a column to NOT accept NULL values</a:t>
            </a:r>
            <a:r>
              <a:rPr lang="en-US" altLang="en-US" b="0" dirty="0" smtClean="0"/>
              <a:t>. This </a:t>
            </a:r>
            <a:r>
              <a:rPr lang="en-US" altLang="en-US" b="0" dirty="0"/>
              <a:t>enforces a field to always contain a value, which means that you cannot insert a new record, or update a record without adding a value to this field.</a:t>
            </a:r>
          </a:p>
          <a:p>
            <a:pPr lvl="0" algn="just" defTabSz="914400" eaLnBrk="0" hangingPunct="0">
              <a:spcBef>
                <a:spcPts val="24"/>
              </a:spcBef>
              <a:buClrTx/>
              <a:tabLst/>
            </a:pPr>
            <a:endParaRPr lang="en-US" altLang="en-US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06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4"/>
            <a:ext cx="12192000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en-US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JOINS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5400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0" name="Rectangle 6"/>
          <p:cNvSpPr>
            <a:spLocks noGrp="1" noChangeArrowheads="1"/>
          </p:cNvSpPr>
          <p:nvPr>
            <p:ph type="title"/>
          </p:nvPr>
        </p:nvSpPr>
        <p:spPr>
          <a:xfrm>
            <a:off x="16042" y="0"/>
            <a:ext cx="12192000" cy="549275"/>
          </a:xfrm>
        </p:spPr>
        <p:txBody>
          <a:bodyPr/>
          <a:lstStyle/>
          <a:p>
            <a:r>
              <a:rPr lang="en-US" altLang="en-US" dirty="0"/>
              <a:t>Practice </a:t>
            </a:r>
            <a:r>
              <a:rPr lang="en-US" altLang="en-US" dirty="0" smtClean="0"/>
              <a:t>Overview</a:t>
            </a:r>
            <a:endParaRPr lang="en-US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idx="1"/>
          </p:nvPr>
        </p:nvSpPr>
        <p:spPr>
          <a:xfrm>
            <a:off x="16042" y="930442"/>
            <a:ext cx="12175958" cy="770467"/>
          </a:xfrm>
        </p:spPr>
        <p:txBody>
          <a:bodyPr>
            <a:normAutofit lnSpcReduction="10000"/>
          </a:bodyPr>
          <a:lstStyle/>
          <a:p>
            <a:r>
              <a:rPr lang="en-US" altLang="en-US" b="0" dirty="0"/>
              <a:t>This practice covers the following topics:</a:t>
            </a:r>
          </a:p>
          <a:p>
            <a:pPr lvl="1"/>
            <a:r>
              <a:rPr lang="en-US" altLang="en-US" b="0" dirty="0" smtClean="0"/>
              <a:t>Review</a:t>
            </a:r>
            <a:endParaRPr lang="en-US" alt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68121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44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Q</a:t>
            </a:r>
            <a:r>
              <a:rPr lang="en-US" altLang="en-US" sz="2400" dirty="0"/>
              <a:t>uery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  <a:p>
            <a:r>
              <a:rPr lang="en-US" sz="2800" b="0" dirty="0"/>
              <a:t>SELECT			</a:t>
            </a:r>
            <a:r>
              <a:rPr lang="en-US" sz="2800" b="0" dirty="0" smtClean="0"/>
              <a:t>	</a:t>
            </a:r>
            <a:r>
              <a:rPr lang="en-US" sz="2800" b="0" dirty="0"/>
              <a:t>	* | col1, col2 </a:t>
            </a:r>
          </a:p>
          <a:p>
            <a:r>
              <a:rPr lang="en-US" sz="2800" b="0" dirty="0"/>
              <a:t>FROM						</a:t>
            </a:r>
            <a:r>
              <a:rPr lang="en-US" sz="2800" b="0" dirty="0" smtClean="0"/>
              <a:t>table1 </a:t>
            </a:r>
            <a:endParaRPr lang="en-US" sz="2800" b="0" dirty="0"/>
          </a:p>
          <a:p>
            <a:r>
              <a:rPr lang="en-US" sz="2800" b="0" dirty="0"/>
              <a:t>JOIN							table2 ON table1.col = table2.col </a:t>
            </a:r>
          </a:p>
          <a:p>
            <a:r>
              <a:rPr lang="en-US" sz="2800" b="0" dirty="0"/>
              <a:t>WHERE					condition </a:t>
            </a:r>
          </a:p>
          <a:p>
            <a:r>
              <a:rPr lang="en-US" sz="2800" b="0" dirty="0"/>
              <a:t>GROUP BY		</a:t>
            </a:r>
            <a:r>
              <a:rPr lang="en-US" sz="2800" b="0" dirty="0" smtClean="0"/>
              <a:t>	column_name </a:t>
            </a:r>
            <a:endParaRPr lang="en-US" sz="2800" b="0" dirty="0"/>
          </a:p>
          <a:p>
            <a:r>
              <a:rPr lang="en-US" sz="2800" b="0" dirty="0"/>
              <a:t>HAVING				condition </a:t>
            </a:r>
          </a:p>
          <a:p>
            <a:r>
              <a:rPr lang="en-US" sz="2800" b="0" dirty="0"/>
              <a:t>ORDER BY	</a:t>
            </a:r>
            <a:r>
              <a:rPr lang="en-US" sz="2800" b="0" dirty="0" smtClean="0"/>
              <a:t>	</a:t>
            </a:r>
            <a:r>
              <a:rPr lang="en-US" sz="2800" b="0" dirty="0"/>
              <a:t>	col1 ASC|DESC;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60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390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r>
              <a:rPr lang="en-US" altLang="en-US" sz="2400" dirty="0"/>
              <a:t>anipulation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b="0" dirty="0"/>
          </a:p>
          <a:p>
            <a:r>
              <a:rPr lang="en-US" sz="2800" b="0" dirty="0">
                <a:solidFill>
                  <a:srgbClr val="FF0000"/>
                </a:solidFill>
              </a:rPr>
              <a:t>INSERT</a:t>
            </a:r>
            <a:r>
              <a:rPr lang="en-US" sz="2800" b="0" dirty="0"/>
              <a:t> INTO		tablename		(col1, col2...) </a:t>
            </a:r>
          </a:p>
          <a:p>
            <a:r>
              <a:rPr lang="en-US" sz="2800" b="0" dirty="0"/>
              <a:t>VALUES					(val1, val2);</a:t>
            </a:r>
          </a:p>
          <a:p>
            <a:endParaRPr lang="en-US" altLang="en-US" sz="2800" b="0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Insert from a Table</a:t>
            </a:r>
          </a:p>
          <a:p>
            <a:r>
              <a:rPr lang="en-US" sz="2800" b="0" dirty="0">
                <a:solidFill>
                  <a:srgbClr val="FF0000"/>
                </a:solidFill>
              </a:rPr>
              <a:t>INSERT</a:t>
            </a:r>
            <a:r>
              <a:rPr lang="en-US" sz="2800" b="0" dirty="0"/>
              <a:t> INTO		tablename		(col1, col2...) </a:t>
            </a:r>
          </a:p>
          <a:p>
            <a:r>
              <a:rPr lang="en-US" sz="2800" b="0" dirty="0">
                <a:solidFill>
                  <a:srgbClr val="FF0000"/>
                </a:solidFill>
              </a:rPr>
              <a:t>SELECT</a:t>
            </a:r>
            <a:r>
              <a:rPr lang="en-US" sz="2800" b="0" dirty="0"/>
              <a:t>					col1, col2...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6907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096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44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r>
              <a:rPr lang="en-US" altLang="en-US" sz="2400" dirty="0"/>
              <a:t>anipulation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b="0" dirty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Insert multiple Rows</a:t>
            </a:r>
            <a:endParaRPr lang="en-US" altLang="en-US" sz="2800" dirty="0">
              <a:solidFill>
                <a:srgbClr val="FF0000"/>
              </a:solidFill>
            </a:endParaRPr>
          </a:p>
          <a:p>
            <a:r>
              <a:rPr lang="en-US" sz="2800" b="0" dirty="0" smtClean="0">
                <a:solidFill>
                  <a:srgbClr val="FF0000"/>
                </a:solidFill>
              </a:rPr>
              <a:t>INSERT</a:t>
            </a:r>
          </a:p>
          <a:p>
            <a:r>
              <a:rPr lang="it-IT" sz="2800" b="0" dirty="0" smtClean="0"/>
              <a:t>INTO							tablename </a:t>
            </a:r>
            <a:r>
              <a:rPr lang="it-IT" sz="2800" b="0" dirty="0"/>
              <a:t>(col1, </a:t>
            </a:r>
            <a:r>
              <a:rPr lang="it-IT" sz="2800" b="0" dirty="0" smtClean="0"/>
              <a:t>col2)</a:t>
            </a:r>
          </a:p>
          <a:p>
            <a:r>
              <a:rPr lang="it-IT" sz="2800" b="0" dirty="0" smtClean="0"/>
              <a:t>VALUES					(</a:t>
            </a:r>
            <a:r>
              <a:rPr lang="it-IT" sz="2800" b="0" dirty="0" smtClean="0">
                <a:solidFill>
                  <a:srgbClr val="FF0000"/>
                </a:solidFill>
              </a:rPr>
              <a:t>valA1</a:t>
            </a:r>
            <a:r>
              <a:rPr lang="it-IT" sz="2800" b="0" dirty="0">
                <a:solidFill>
                  <a:srgbClr val="FF0000"/>
                </a:solidFill>
              </a:rPr>
              <a:t>, valB1</a:t>
            </a:r>
            <a:r>
              <a:rPr lang="it-IT" sz="2800" b="0" dirty="0"/>
              <a:t>) </a:t>
            </a:r>
          </a:p>
          <a:p>
            <a:r>
              <a:rPr lang="it-IT" sz="2800" b="0" dirty="0" smtClean="0"/>
              <a:t>INTO							tablename </a:t>
            </a:r>
            <a:r>
              <a:rPr lang="it-IT" sz="2800" b="0" dirty="0"/>
              <a:t>(col1, </a:t>
            </a:r>
            <a:r>
              <a:rPr lang="it-IT" sz="2800" b="0" dirty="0" smtClean="0"/>
              <a:t>col2)</a:t>
            </a:r>
          </a:p>
          <a:p>
            <a:r>
              <a:rPr lang="it-IT" sz="2800" b="0" dirty="0" smtClean="0"/>
              <a:t>VALUES					(</a:t>
            </a:r>
            <a:r>
              <a:rPr lang="it-IT" sz="2800" b="0" dirty="0" smtClean="0">
                <a:solidFill>
                  <a:srgbClr val="FF0000"/>
                </a:solidFill>
              </a:rPr>
              <a:t>valA2</a:t>
            </a:r>
            <a:r>
              <a:rPr lang="it-IT" sz="2800" b="0" dirty="0">
                <a:solidFill>
                  <a:srgbClr val="FF0000"/>
                </a:solidFill>
              </a:rPr>
              <a:t>, valB2</a:t>
            </a:r>
            <a:r>
              <a:rPr lang="it-IT" sz="2800" b="0" dirty="0"/>
              <a:t>) </a:t>
            </a:r>
          </a:p>
          <a:p>
            <a:r>
              <a:rPr lang="en-US" sz="2800" b="0" dirty="0"/>
              <a:t>SELECT * FROM </a:t>
            </a:r>
            <a:r>
              <a:rPr lang="en-US" sz="2800" b="0" dirty="0" smtClean="0"/>
              <a:t>dual;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3622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5994400" cy="23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r>
              <a:rPr lang="en-US" altLang="en-US" sz="2400" dirty="0"/>
              <a:t>anipulation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b="0" dirty="0"/>
          </a:p>
          <a:p>
            <a:r>
              <a:rPr lang="en-US" sz="2800" b="0" dirty="0" smtClean="0">
                <a:solidFill>
                  <a:srgbClr val="FF0000"/>
                </a:solidFill>
              </a:rPr>
              <a:t>UPDATE</a:t>
            </a:r>
            <a:r>
              <a:rPr lang="en-US" sz="2800" b="0" dirty="0" smtClean="0"/>
              <a:t>						tablename </a:t>
            </a:r>
          </a:p>
          <a:p>
            <a:r>
              <a:rPr lang="en-US" sz="2800" b="0" dirty="0" smtClean="0"/>
              <a:t>SET									col1 = val1 </a:t>
            </a:r>
          </a:p>
          <a:p>
            <a:r>
              <a:rPr lang="en-US" sz="2800" b="0" dirty="0" smtClean="0"/>
              <a:t>WHERE</a:t>
            </a:r>
            <a:r>
              <a:rPr lang="en-US" sz="2800" b="0" dirty="0"/>
              <a:t>							</a:t>
            </a:r>
            <a:r>
              <a:rPr lang="en-US" sz="2800" b="0" dirty="0" smtClean="0"/>
              <a:t>condition;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019802" y="928914"/>
            <a:ext cx="5994400" cy="39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200" dirty="0" smtClean="0">
              <a:solidFill>
                <a:srgbClr val="FF0000"/>
              </a:solidFill>
            </a:endParaRPr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Update with a Join</a:t>
            </a:r>
          </a:p>
          <a:p>
            <a:endParaRPr lang="en-US" sz="500" b="0" dirty="0" smtClean="0">
              <a:solidFill>
                <a:srgbClr val="FF0000"/>
              </a:solidFill>
            </a:endParaRPr>
          </a:p>
          <a:p>
            <a:r>
              <a:rPr lang="en-US" sz="2800" b="0" dirty="0" smtClean="0">
                <a:solidFill>
                  <a:srgbClr val="FF0000"/>
                </a:solidFill>
              </a:rPr>
              <a:t>UPDATE</a:t>
            </a:r>
            <a:r>
              <a:rPr lang="en-US" sz="2800" b="0" dirty="0" smtClean="0"/>
              <a:t>					a </a:t>
            </a:r>
          </a:p>
          <a:p>
            <a:r>
              <a:rPr lang="en-US" sz="2800" b="0" dirty="0" smtClean="0"/>
              <a:t>SET</a:t>
            </a:r>
            <a:r>
              <a:rPr lang="en-US" sz="2800" b="0" dirty="0"/>
              <a:t>								col1 = val1 </a:t>
            </a:r>
          </a:p>
          <a:p>
            <a:r>
              <a:rPr lang="en-US" sz="2800" b="0" dirty="0"/>
              <a:t>FROM							tablename a </a:t>
            </a:r>
          </a:p>
          <a:p>
            <a:r>
              <a:rPr lang="en-US" sz="2800" b="0" dirty="0">
                <a:solidFill>
                  <a:srgbClr val="FF0000"/>
                </a:solidFill>
              </a:rPr>
              <a:t>INNER JOIN</a:t>
            </a:r>
            <a:r>
              <a:rPr lang="en-US" sz="2800" b="0" dirty="0"/>
              <a:t>			tablename b </a:t>
            </a:r>
          </a:p>
          <a:p>
            <a:r>
              <a:rPr lang="en-US" sz="2800" b="0" dirty="0"/>
              <a:t>ON								a.id = b.tid </a:t>
            </a:r>
          </a:p>
          <a:p>
            <a:r>
              <a:rPr lang="en-US" sz="2800" b="0" dirty="0"/>
              <a:t>WHERE						condition; </a:t>
            </a:r>
          </a:p>
        </p:txBody>
      </p:sp>
    </p:spTree>
    <p:extLst>
      <p:ext uri="{BB962C8B-B14F-4D97-AF65-F5344CB8AC3E}">
        <p14:creationId xmlns:p14="http://schemas.microsoft.com/office/powerpoint/2010/main" val="215442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183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r>
              <a:rPr lang="en-US" altLang="en-US" sz="2400" dirty="0"/>
              <a:t>anipulation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b="0" dirty="0"/>
          </a:p>
          <a:p>
            <a:r>
              <a:rPr lang="en-US" sz="2800" b="0" dirty="0" smtClean="0">
                <a:solidFill>
                  <a:srgbClr val="FF0000"/>
                </a:solidFill>
              </a:rPr>
              <a:t>DELETE</a:t>
            </a:r>
            <a:r>
              <a:rPr lang="en-US" sz="2800" b="0" dirty="0" smtClean="0"/>
              <a:t> </a:t>
            </a:r>
            <a:r>
              <a:rPr lang="en-US" sz="2800" b="0" dirty="0"/>
              <a:t>FROM			tablename </a:t>
            </a:r>
          </a:p>
          <a:p>
            <a:r>
              <a:rPr lang="en-US" sz="2800" b="0" dirty="0"/>
              <a:t>WHERE							condition</a:t>
            </a:r>
            <a:r>
              <a:rPr lang="en-US" sz="2800" b="0" dirty="0" smtClean="0"/>
              <a:t>;</a:t>
            </a:r>
            <a:endParaRPr lang="en-US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303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2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efinition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sz="2400" dirty="0"/>
          </a:p>
          <a:p>
            <a:r>
              <a:rPr lang="en-US" sz="2800" b="0" dirty="0">
                <a:solidFill>
                  <a:srgbClr val="FF0000"/>
                </a:solidFill>
              </a:rPr>
              <a:t>CREATE TABLE</a:t>
            </a:r>
            <a:r>
              <a:rPr lang="en-US" sz="2800" b="0" dirty="0"/>
              <a:t>		</a:t>
            </a:r>
            <a:r>
              <a:rPr lang="en-US" sz="2800" b="0" dirty="0" smtClean="0"/>
              <a:t>	tablename</a:t>
            </a:r>
            <a:endParaRPr lang="en-US" sz="2800" b="0" dirty="0"/>
          </a:p>
          <a:p>
            <a:r>
              <a:rPr lang="en-US" sz="2800" b="0" dirty="0"/>
              <a:t>( </a:t>
            </a:r>
          </a:p>
          <a:p>
            <a:r>
              <a:rPr lang="en-US" sz="2800" b="0" dirty="0"/>
              <a:t>column_name		</a:t>
            </a:r>
            <a:r>
              <a:rPr lang="en-US" sz="2800" b="0" dirty="0" smtClean="0"/>
              <a:t>data_type		size </a:t>
            </a:r>
            <a:endParaRPr lang="en-US" sz="2800" b="0" dirty="0"/>
          </a:p>
          <a:p>
            <a:r>
              <a:rPr lang="en-US" sz="2800" b="0" dirty="0"/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446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0" y="928917"/>
            <a:ext cx="12192000" cy="538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ata </a:t>
            </a:r>
            <a:r>
              <a:rPr lang="en-US" altLang="en-US" sz="2400" dirty="0">
                <a:solidFill>
                  <a:srgbClr val="FF0000"/>
                </a:solidFill>
              </a:rPr>
              <a:t>D</a:t>
            </a:r>
            <a:r>
              <a:rPr lang="en-US" altLang="en-US" sz="2400" dirty="0"/>
              <a:t>efinition </a:t>
            </a:r>
            <a:r>
              <a:rPr lang="en-US" altLang="en-US" sz="2400" dirty="0">
                <a:solidFill>
                  <a:srgbClr val="FF0000"/>
                </a:solidFill>
              </a:rPr>
              <a:t>L</a:t>
            </a:r>
            <a:r>
              <a:rPr lang="en-US" altLang="en-US" sz="2400" dirty="0"/>
              <a:t>anguage</a:t>
            </a:r>
          </a:p>
          <a:p>
            <a:endParaRPr lang="en-US" sz="1100" dirty="0"/>
          </a:p>
          <a:p>
            <a:r>
              <a:rPr lang="en-US" sz="2400" dirty="0">
                <a:solidFill>
                  <a:srgbClr val="FF0000"/>
                </a:solidFill>
              </a:rPr>
              <a:t>Using Constraints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r>
              <a:rPr lang="en-US" sz="2800" b="0" dirty="0">
                <a:solidFill>
                  <a:srgbClr val="FF0000"/>
                </a:solidFill>
              </a:rPr>
              <a:t>CREATE TABLE</a:t>
            </a:r>
            <a:r>
              <a:rPr lang="en-US" sz="2800" b="0" dirty="0"/>
              <a:t>	</a:t>
            </a:r>
            <a:r>
              <a:rPr lang="en-US" sz="2800" b="0" dirty="0" smtClean="0"/>
              <a:t>	</a:t>
            </a:r>
            <a:r>
              <a:rPr lang="en-US" sz="2800" b="0" dirty="0"/>
              <a:t>	tablename ( </a:t>
            </a:r>
          </a:p>
          <a:p>
            <a:r>
              <a:rPr lang="en-US" sz="2800" b="0" dirty="0"/>
              <a:t>column_name	</a:t>
            </a:r>
            <a:r>
              <a:rPr lang="en-US" sz="2800" b="0" dirty="0" smtClean="0"/>
              <a:t>	data_type </a:t>
            </a:r>
            <a:r>
              <a:rPr lang="en-US" sz="2800" b="0" dirty="0"/>
              <a:t>NOT NULL, </a:t>
            </a:r>
          </a:p>
          <a:p>
            <a:r>
              <a:rPr lang="en-US" sz="2800" b="0" dirty="0"/>
              <a:t>CONSTRAINT			pknam PRIMARY KEY (col), </a:t>
            </a:r>
          </a:p>
          <a:p>
            <a:pPr>
              <a:tabLst>
                <a:tab pos="1146175" algn="l"/>
                <a:tab pos="1481138" algn="l"/>
              </a:tabLst>
            </a:pPr>
            <a:r>
              <a:rPr lang="en-US" sz="2800" b="0" dirty="0"/>
              <a:t>CONSTRAINT			fknam FOREIGN KEY (</a:t>
            </a:r>
            <a:r>
              <a:rPr lang="en-US" sz="2800" b="0" dirty="0" smtClean="0"/>
              <a:t>col)</a:t>
            </a:r>
          </a:p>
          <a:p>
            <a:pPr>
              <a:tabLst>
                <a:tab pos="1146175" algn="l"/>
                <a:tab pos="1481138" algn="l"/>
              </a:tabLst>
            </a:pPr>
            <a:r>
              <a:rPr lang="en-US" sz="2800" b="0" dirty="0"/>
              <a:t>	</a:t>
            </a:r>
            <a:r>
              <a:rPr lang="en-US" sz="2800" b="0" dirty="0" smtClean="0"/>
              <a:t>						REFERENCES other_table (col_in_other_table</a:t>
            </a:r>
            <a:r>
              <a:rPr lang="en-US" sz="2800" b="0" dirty="0"/>
              <a:t>), </a:t>
            </a:r>
          </a:p>
          <a:p>
            <a:r>
              <a:rPr lang="en-US" sz="2800" b="0" dirty="0"/>
              <a:t>CONSTRAINT			ucnam UNIQUE (col), </a:t>
            </a:r>
          </a:p>
          <a:p>
            <a:r>
              <a:rPr lang="en-US" sz="2800" b="0" dirty="0"/>
              <a:t>CONSTRAINT			cknam CHECK (conditions) </a:t>
            </a:r>
          </a:p>
          <a:p>
            <a:r>
              <a:rPr lang="en-US" sz="2800" b="0" dirty="0"/>
              <a:t>);</a:t>
            </a:r>
            <a:endParaRPr lang="en-US" sz="36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0210800" y="6573085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7260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Standard Query Language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06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5_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Pages>36</Pages>
  <Words>955</Words>
  <Application>Microsoft Office PowerPoint</Application>
  <PresentationFormat>Widescreen</PresentationFormat>
  <Paragraphs>226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</vt:lpstr>
      <vt:lpstr>Times New Roman</vt:lpstr>
      <vt:lpstr>Wingdings</vt:lpstr>
      <vt:lpstr>ou5_1</vt:lpstr>
      <vt:lpstr>Standard / Structured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Standard Query Language</vt:lpstr>
      <vt:lpstr>PowerPoint Presentation</vt:lpstr>
      <vt:lpstr>Definitions</vt:lpstr>
      <vt:lpstr>Definitions</vt:lpstr>
      <vt:lpstr>Definitions</vt:lpstr>
      <vt:lpstr>Definitions</vt:lpstr>
      <vt:lpstr>Definitions</vt:lpstr>
      <vt:lpstr>JOINS</vt:lpstr>
      <vt:lpstr>Practice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Jerry Held</dc:title>
  <dc:subject/>
  <dc:creator>Analyst Day</dc:creator>
  <cp:keywords/>
  <dc:description/>
  <cp:lastModifiedBy>Administrator</cp:lastModifiedBy>
  <cp:revision>1271</cp:revision>
  <cp:lastPrinted>2001-04-03T00:16:04Z</cp:lastPrinted>
  <dcterms:created xsi:type="dcterms:W3CDTF">1996-11-06T19:19:12Z</dcterms:created>
  <dcterms:modified xsi:type="dcterms:W3CDTF">2023-06-19T14:03:53Z</dcterms:modified>
</cp:coreProperties>
</file>