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4" r:id="rId69"/>
    <p:sldId id="323"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C9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7" d="100"/>
          <a:sy n="77" d="100"/>
        </p:scale>
        <p:origin x="-108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u="sng" kern="1200">
          <a:solidFill>
            <a:srgbClr val="00BC98"/>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 with neural networks</a:t>
            </a:r>
            <a:endParaRPr lang="en-US" dirty="0"/>
          </a:p>
        </p:txBody>
      </p:sp>
      <p:sp>
        <p:nvSpPr>
          <p:cNvPr id="3" name="Subtitle 2"/>
          <p:cNvSpPr>
            <a:spLocks noGrp="1"/>
          </p:cNvSpPr>
          <p:nvPr>
            <p:ph type="subTitle" idx="1"/>
          </p:nvPr>
        </p:nvSpPr>
        <p:spPr/>
        <p:txBody>
          <a:bodyPr/>
          <a:lstStyle/>
          <a:p>
            <a:r>
              <a:rPr lang="en-US" dirty="0" smtClean="0"/>
              <a:t>Dr. Noman Islam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networks of layers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deep-learning model is a directed, acyclic graph of layers. </a:t>
            </a:r>
          </a:p>
          <a:p>
            <a:r>
              <a:rPr lang="en-US" dirty="0" smtClean="0"/>
              <a:t>The most common instance is a linear stack of layers, mapping a single input to a single output</a:t>
            </a:r>
          </a:p>
          <a:p>
            <a:r>
              <a:rPr lang="en-US" dirty="0" smtClean="0"/>
              <a:t>But as you move forward, you’ll be exposed to a much broader variety of network topologies. Some common ones include the following: </a:t>
            </a:r>
          </a:p>
          <a:p>
            <a:pPr lvl="1"/>
            <a:r>
              <a:rPr lang="en-US" dirty="0" smtClean="0"/>
              <a:t>Two-branch networks </a:t>
            </a:r>
          </a:p>
          <a:p>
            <a:pPr lvl="1"/>
            <a:r>
              <a:rPr lang="en-US" dirty="0" err="1" smtClean="0"/>
              <a:t>Multihead</a:t>
            </a:r>
            <a:r>
              <a:rPr lang="en-US" dirty="0" smtClean="0"/>
              <a:t> networks </a:t>
            </a:r>
          </a:p>
          <a:p>
            <a:pPr lvl="1"/>
            <a:r>
              <a:rPr lang="en-US" dirty="0" smtClean="0"/>
              <a:t>Inception blocks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space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topology of a network defines a hypothesis space</a:t>
            </a:r>
          </a:p>
          <a:p>
            <a:r>
              <a:rPr lang="en-US" dirty="0" smtClean="0"/>
              <a:t>We defined machine learning as “searching for useful representations of some input data, within a predefined space of possibilities, using guidance from a feedback signal.” </a:t>
            </a:r>
          </a:p>
          <a:p>
            <a:r>
              <a:rPr lang="en-US" dirty="0" smtClean="0"/>
              <a:t>By choosing a network topology, you constrain your space of possibilities (hypothesis space) to a specific series of tensor operations, mapping input data to output data. </a:t>
            </a:r>
          </a:p>
          <a:p>
            <a:r>
              <a:rPr lang="en-US" dirty="0" smtClean="0"/>
              <a:t>What you’ll then be searching for is a good set of values for the weight tensors involved in these tensor operations.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Loss functions and optimizers: keys to configuring the learning process</a:t>
            </a:r>
            <a:endParaRPr lang="en-US" dirty="0"/>
          </a:p>
        </p:txBody>
      </p:sp>
      <p:sp>
        <p:nvSpPr>
          <p:cNvPr id="3" name="Content Placeholder 2"/>
          <p:cNvSpPr>
            <a:spLocks noGrp="1"/>
          </p:cNvSpPr>
          <p:nvPr>
            <p:ph idx="1"/>
          </p:nvPr>
        </p:nvSpPr>
        <p:spPr/>
        <p:txBody>
          <a:bodyPr>
            <a:normAutofit lnSpcReduction="10000"/>
          </a:bodyPr>
          <a:lstStyle/>
          <a:p>
            <a:r>
              <a:rPr lang="en-US" dirty="0" smtClean="0"/>
              <a:t>Once the network architecture is defined, you still have to choose two more things: </a:t>
            </a:r>
          </a:p>
          <a:p>
            <a:pPr lvl="1"/>
            <a:r>
              <a:rPr lang="en-US" dirty="0" smtClean="0"/>
              <a:t>Loss function (objective function)—The quantity that will be minimized during training. It represents a measure of success for the task at hand. </a:t>
            </a:r>
          </a:p>
          <a:p>
            <a:pPr lvl="1"/>
            <a:r>
              <a:rPr lang="en-US" dirty="0" smtClean="0"/>
              <a:t>Optimizer—Determines how the network will be updated based on the loss function. It implements a specific variant of stochastic gradient descent (SGD).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 neural network that has multiple outputs may have multiple loss functions (one per output). </a:t>
            </a:r>
          </a:p>
          <a:p>
            <a:r>
              <a:rPr lang="en-US" dirty="0" smtClean="0"/>
              <a:t>But the gradient-descent process must be based on a single scalar loss value; so, for </a:t>
            </a:r>
            <a:r>
              <a:rPr lang="en-US" dirty="0" err="1" smtClean="0"/>
              <a:t>multiloss</a:t>
            </a:r>
            <a:r>
              <a:rPr lang="en-US" dirty="0" smtClean="0"/>
              <a:t> networks, all losses are combined (via averaging) into a single scalar quantity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Choosing the right objective function for the right problem is extremely important: your network will take any shortcut it can, to minimize the loss; so if the objective doesn’t fully correlate with success for the task at hand, your network will end up doing things you may not have wanted</a:t>
            </a:r>
          </a:p>
          <a:p>
            <a:r>
              <a:rPr lang="en-US" dirty="0" smtClean="0"/>
              <a:t>Fortunately, when it comes to common problems such as classification, regression, and sequence prediction, there are simple guidelines you can follow to choose the correct loss.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Loss function for different problems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instance, you’ll use binary </a:t>
            </a:r>
            <a:r>
              <a:rPr lang="en-US" dirty="0" err="1" smtClean="0"/>
              <a:t>crossentropy</a:t>
            </a:r>
            <a:r>
              <a:rPr lang="en-US" dirty="0" smtClean="0"/>
              <a:t> for a two-class classification problem, categorical </a:t>
            </a:r>
            <a:r>
              <a:rPr lang="en-US" dirty="0" err="1" smtClean="0"/>
              <a:t>crossentropy</a:t>
            </a:r>
            <a:r>
              <a:rPr lang="en-US" dirty="0" smtClean="0"/>
              <a:t> for a many-class classification problem, </a:t>
            </a:r>
            <a:r>
              <a:rPr lang="en-US" dirty="0" err="1" smtClean="0"/>
              <a:t>meansquared</a:t>
            </a:r>
            <a:r>
              <a:rPr lang="en-US" dirty="0" smtClean="0"/>
              <a:t> error for a regression problem, connectionist temporal classification (CTC) for a sequence-learning problem, and so on. </a:t>
            </a:r>
          </a:p>
          <a:p>
            <a:r>
              <a:rPr lang="en-US" dirty="0" smtClean="0"/>
              <a:t>Only when you’re working on truly new research problems will you have to develop your own objective functions.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Keras</a:t>
            </a:r>
            <a:endParaRPr lang="en-US" dirty="0"/>
          </a:p>
        </p:txBody>
      </p:sp>
      <p:sp>
        <p:nvSpPr>
          <p:cNvPr id="3" name="Content Placeholder 2"/>
          <p:cNvSpPr>
            <a:spLocks noGrp="1"/>
          </p:cNvSpPr>
          <p:nvPr>
            <p:ph idx="1"/>
          </p:nvPr>
        </p:nvSpPr>
        <p:spPr/>
        <p:txBody>
          <a:bodyPr>
            <a:normAutofit lnSpcReduction="10000"/>
          </a:bodyPr>
          <a:lstStyle/>
          <a:p>
            <a:r>
              <a:rPr lang="en-US" dirty="0" err="1" smtClean="0"/>
              <a:t>Keras</a:t>
            </a:r>
            <a:r>
              <a:rPr lang="en-US" dirty="0" smtClean="0"/>
              <a:t> is a deep-learning framework for Python that provides a convenient way to define and train almost any kind of deep-learning model. </a:t>
            </a:r>
          </a:p>
          <a:p>
            <a:r>
              <a:rPr lang="en-US" dirty="0" err="1" smtClean="0"/>
              <a:t>Keras</a:t>
            </a:r>
            <a:r>
              <a:rPr lang="en-US" dirty="0" smtClean="0"/>
              <a:t> was initially developed for researchers, with the aim of enabling fast experimentation.</a:t>
            </a:r>
          </a:p>
          <a:p>
            <a:r>
              <a:rPr lang="en-US" dirty="0" smtClean="0"/>
              <a:t>It allows the same code to run seamlessly on CPU or GPU. </a:t>
            </a:r>
          </a:p>
          <a:p>
            <a:r>
              <a:rPr lang="en-US" dirty="0" smtClean="0"/>
              <a:t>It has a user-friendly API that makes it easy to quickly prototype deep-learning models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has built-in support for convolutional networks (for computer vision), recurrent networks (for sequence processing), and any combination of both. </a:t>
            </a:r>
          </a:p>
          <a:p>
            <a:r>
              <a:rPr lang="en-US" dirty="0" smtClean="0"/>
              <a:t>It supports arbitrary network architectures: multi-input or multi-output models, layer sharing, model sharing, and so on. </a:t>
            </a:r>
          </a:p>
          <a:p>
            <a:r>
              <a:rPr lang="en-US" dirty="0" smtClean="0"/>
              <a:t>This means </a:t>
            </a:r>
            <a:r>
              <a:rPr lang="en-US" dirty="0" err="1" smtClean="0"/>
              <a:t>Keras</a:t>
            </a:r>
            <a:r>
              <a:rPr lang="en-US" dirty="0" smtClean="0"/>
              <a:t> is appropriate for building essentially any deep-learning model, from a generative adversarial network to a neural Turing machine.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of </a:t>
            </a:r>
            <a:r>
              <a:rPr lang="en-US" dirty="0" err="1" smtClean="0"/>
              <a:t>Keras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Keras</a:t>
            </a:r>
            <a:r>
              <a:rPr lang="en-US" dirty="0" smtClean="0"/>
              <a:t> has well over 200,000 users, ranging from academic researchers and engineers at both startups and large companies to graduate students and hobbyists. </a:t>
            </a:r>
          </a:p>
          <a:p>
            <a:r>
              <a:rPr lang="en-US" dirty="0" err="1" smtClean="0"/>
              <a:t>Keras</a:t>
            </a:r>
            <a:r>
              <a:rPr lang="en-US" dirty="0" smtClean="0"/>
              <a:t> is used at Google, Netflix, </a:t>
            </a:r>
            <a:r>
              <a:rPr lang="en-US" dirty="0" err="1" smtClean="0"/>
              <a:t>Uber</a:t>
            </a:r>
            <a:r>
              <a:rPr lang="en-US" dirty="0" smtClean="0"/>
              <a:t>, CERN, Yelp, Square, and hundreds of startups working on a wide range of problems. </a:t>
            </a:r>
          </a:p>
          <a:p>
            <a:r>
              <a:rPr lang="en-US" dirty="0" err="1" smtClean="0"/>
              <a:t>Keras</a:t>
            </a:r>
            <a:r>
              <a:rPr lang="en-US" dirty="0" smtClean="0"/>
              <a:t> is also a popular framework on </a:t>
            </a:r>
            <a:r>
              <a:rPr lang="en-US" dirty="0" err="1" smtClean="0"/>
              <a:t>Kaggle</a:t>
            </a:r>
            <a:r>
              <a:rPr lang="en-US" dirty="0" smtClean="0"/>
              <a:t>, the machine-learning competition website, where almost every recent deep-learning competition has been won using </a:t>
            </a:r>
            <a:r>
              <a:rPr lang="en-US" dirty="0" err="1" smtClean="0"/>
              <a:t>Keras</a:t>
            </a:r>
            <a:r>
              <a:rPr lang="en-US" dirty="0" smtClean="0"/>
              <a:t> models.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147763" y="1476375"/>
            <a:ext cx="6848475" cy="39052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We’ll dive into three introductory examples of how to use neural networks to address real problems: </a:t>
            </a:r>
          </a:p>
          <a:p>
            <a:pPr lvl="1"/>
            <a:r>
              <a:rPr lang="en-US" dirty="0" smtClean="0"/>
              <a:t>Classifying movie reviews as positive or negative (binary classification) </a:t>
            </a:r>
          </a:p>
          <a:p>
            <a:pPr lvl="1"/>
            <a:r>
              <a:rPr lang="en-US" dirty="0" smtClean="0"/>
              <a:t>Classifying news wires by topic (multiclass classification) </a:t>
            </a:r>
          </a:p>
          <a:p>
            <a:pPr lvl="1"/>
            <a:r>
              <a:rPr lang="en-US" dirty="0" smtClean="0"/>
              <a:t>Estimating the price of a house, given real-estate data (regression)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Keras</a:t>
            </a:r>
            <a:r>
              <a:rPr lang="en-US" dirty="0" smtClean="0"/>
              <a:t>, </a:t>
            </a:r>
            <a:r>
              <a:rPr lang="en-US" dirty="0" err="1" smtClean="0"/>
              <a:t>TensorFlow</a:t>
            </a:r>
            <a:r>
              <a:rPr lang="en-US" dirty="0" smtClean="0"/>
              <a:t>, </a:t>
            </a:r>
            <a:r>
              <a:rPr lang="en-US" dirty="0" err="1" smtClean="0"/>
              <a:t>Theano</a:t>
            </a:r>
            <a:r>
              <a:rPr lang="en-US" dirty="0" smtClean="0"/>
              <a:t>, and CNTK</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Keras</a:t>
            </a:r>
            <a:r>
              <a:rPr lang="en-US" dirty="0" smtClean="0"/>
              <a:t> is a model-level library, providing high-level building blocks for developing deep-learning models. </a:t>
            </a:r>
          </a:p>
          <a:p>
            <a:r>
              <a:rPr lang="en-US" dirty="0" smtClean="0"/>
              <a:t>It doesn’t handle low-level operations such as tensor manipulation and differentiation. </a:t>
            </a:r>
          </a:p>
          <a:p>
            <a:r>
              <a:rPr lang="en-US" dirty="0" smtClean="0"/>
              <a:t>Instead, it relies on a specialized, well-optimized tensor library to do so, serving as the backend engine of </a:t>
            </a:r>
            <a:r>
              <a:rPr lang="en-US" dirty="0" err="1" smtClean="0"/>
              <a:t>Keras</a:t>
            </a:r>
            <a:r>
              <a:rPr lang="en-US" dirty="0" smtClean="0"/>
              <a:t>. </a:t>
            </a:r>
          </a:p>
          <a:p>
            <a:r>
              <a:rPr lang="en-US" dirty="0" smtClean="0"/>
              <a:t>Rather than choosing a single tensor library and tying the implementation of </a:t>
            </a:r>
            <a:r>
              <a:rPr lang="en-US" dirty="0" err="1" smtClean="0"/>
              <a:t>Keras</a:t>
            </a:r>
            <a:r>
              <a:rPr lang="en-US" dirty="0" smtClean="0"/>
              <a:t> to that library, </a:t>
            </a:r>
            <a:r>
              <a:rPr lang="en-US" dirty="0" err="1" smtClean="0"/>
              <a:t>Keras</a:t>
            </a:r>
            <a:r>
              <a:rPr lang="en-US" dirty="0" smtClean="0"/>
              <a:t> handles the problem in a modular way (see figure 3.3); thus several different backend engines can be plugged seamlessly into </a:t>
            </a:r>
            <a:r>
              <a:rPr lang="en-US" dirty="0" err="1" smtClean="0"/>
              <a:t>Keras</a:t>
            </a:r>
            <a:r>
              <a:rPr lang="en-US" dirty="0" smtClean="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Currently, the three existing backend implementations are the </a:t>
            </a:r>
            <a:r>
              <a:rPr lang="en-US" dirty="0" err="1" smtClean="0"/>
              <a:t>TensorFlow</a:t>
            </a:r>
            <a:r>
              <a:rPr lang="en-US" dirty="0" smtClean="0"/>
              <a:t> backend, the </a:t>
            </a:r>
            <a:r>
              <a:rPr lang="en-US" dirty="0" err="1" smtClean="0"/>
              <a:t>Theano</a:t>
            </a:r>
            <a:r>
              <a:rPr lang="en-US" dirty="0" smtClean="0"/>
              <a:t> backend, and the Microsoft Cognitive Toolkit (CNTK) backend. </a:t>
            </a:r>
          </a:p>
          <a:p>
            <a:r>
              <a:rPr lang="en-US" dirty="0" smtClean="0"/>
              <a:t>In the future, it’s likely that </a:t>
            </a:r>
            <a:r>
              <a:rPr lang="en-US" dirty="0" err="1" smtClean="0"/>
              <a:t>Keras</a:t>
            </a:r>
            <a:r>
              <a:rPr lang="en-US" dirty="0" smtClean="0"/>
              <a:t> will be extended to work with even more deep-learning execution engines.</a:t>
            </a:r>
          </a:p>
          <a:p>
            <a:r>
              <a:rPr lang="en-US" dirty="0" err="1" smtClean="0"/>
              <a:t>TensorFlow</a:t>
            </a:r>
            <a:r>
              <a:rPr lang="en-US" dirty="0" smtClean="0"/>
              <a:t>, CNTK, and </a:t>
            </a:r>
            <a:r>
              <a:rPr lang="en-US" dirty="0" err="1" smtClean="0"/>
              <a:t>Theano</a:t>
            </a:r>
            <a:r>
              <a:rPr lang="en-US" dirty="0" smtClean="0"/>
              <a:t> are some of the primary platforms for deep learning today. </a:t>
            </a:r>
          </a:p>
          <a:p>
            <a:r>
              <a:rPr lang="en-US" dirty="0" err="1" smtClean="0"/>
              <a:t>Theano</a:t>
            </a:r>
            <a:r>
              <a:rPr lang="en-US" dirty="0" smtClean="0"/>
              <a:t> (http://deeplearning.net/software/theano) is developed by the MILA lab at </a:t>
            </a:r>
            <a:r>
              <a:rPr lang="en-US" dirty="0" err="1" smtClean="0"/>
              <a:t>Université</a:t>
            </a:r>
            <a:r>
              <a:rPr lang="en-US" dirty="0" smtClean="0"/>
              <a:t> de Montréal, </a:t>
            </a:r>
            <a:r>
              <a:rPr lang="en-US" dirty="0" err="1" smtClean="0"/>
              <a:t>TensorFlow</a:t>
            </a:r>
            <a:r>
              <a:rPr lang="en-US" dirty="0" smtClean="0"/>
              <a:t> (www.tensorflow.org) is developed by Google, and CNTK (https://github.com/Microsoft/CNTK) is developed by Microsoft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1423988" y="2452688"/>
            <a:ext cx="6296025" cy="19526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smtClean="0"/>
              <a:t>Via </a:t>
            </a:r>
            <a:r>
              <a:rPr lang="en-US" dirty="0" err="1" smtClean="0"/>
              <a:t>TensorFlow</a:t>
            </a:r>
            <a:r>
              <a:rPr lang="en-US" dirty="0" smtClean="0"/>
              <a:t> (or </a:t>
            </a:r>
            <a:r>
              <a:rPr lang="en-US" dirty="0" err="1" smtClean="0"/>
              <a:t>Theano</a:t>
            </a:r>
            <a:r>
              <a:rPr lang="en-US" dirty="0" smtClean="0"/>
              <a:t>, or CNTK), </a:t>
            </a:r>
            <a:r>
              <a:rPr lang="en-US" dirty="0" err="1" smtClean="0"/>
              <a:t>Keras</a:t>
            </a:r>
            <a:r>
              <a:rPr lang="en-US" dirty="0" smtClean="0"/>
              <a:t> is able to run seamlessly on both CPUs and GPUs. </a:t>
            </a:r>
          </a:p>
          <a:p>
            <a:r>
              <a:rPr lang="en-US" dirty="0" smtClean="0"/>
              <a:t>When running on CPU, </a:t>
            </a:r>
            <a:r>
              <a:rPr lang="en-US" dirty="0" err="1" smtClean="0"/>
              <a:t>TensorFlow</a:t>
            </a:r>
            <a:r>
              <a:rPr lang="en-US" dirty="0" smtClean="0"/>
              <a:t> is itself wrapping a low-level library for tensor operations called Eigen (http://eigen.tuxfamily.org). </a:t>
            </a:r>
          </a:p>
          <a:p>
            <a:r>
              <a:rPr lang="en-US" dirty="0" smtClean="0"/>
              <a:t>On GPU, </a:t>
            </a:r>
            <a:r>
              <a:rPr lang="en-US" dirty="0" err="1" smtClean="0"/>
              <a:t>TensorFlow</a:t>
            </a:r>
            <a:r>
              <a:rPr lang="en-US" dirty="0" smtClean="0"/>
              <a:t> wraps a library of well-optimized deep-learning operations called the NVIDIA CUDA Deep Neural Network library (</a:t>
            </a:r>
            <a:r>
              <a:rPr lang="en-US" dirty="0" err="1" smtClean="0"/>
              <a:t>cuDNN</a:t>
            </a:r>
            <a:r>
              <a:rPr lang="en-US" dirty="0" smtClean="0"/>
              <a: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Developing with </a:t>
            </a:r>
            <a:r>
              <a:rPr lang="en-US" dirty="0" err="1" smtClean="0"/>
              <a:t>Keras</a:t>
            </a:r>
            <a:r>
              <a:rPr lang="en-US" dirty="0" smtClean="0"/>
              <a:t>: a quick overview</a:t>
            </a:r>
            <a:endParaRPr lang="en-US" dirty="0"/>
          </a:p>
        </p:txBody>
      </p:sp>
      <p:sp>
        <p:nvSpPr>
          <p:cNvPr id="3" name="Content Placeholder 2"/>
          <p:cNvSpPr>
            <a:spLocks noGrp="1"/>
          </p:cNvSpPr>
          <p:nvPr>
            <p:ph idx="1"/>
          </p:nvPr>
        </p:nvSpPr>
        <p:spPr/>
        <p:txBody>
          <a:bodyPr/>
          <a:lstStyle/>
          <a:p>
            <a:r>
              <a:rPr lang="en-US" dirty="0" smtClean="0"/>
              <a:t>There are two ways to define a model: using the Sequential class (only for linear stacks of layers, which is the most common network architecture by far) or the functional API (for directed acyclic graphs of layers, which lets you build completely arbitrary architectures).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533400" y="381000"/>
            <a:ext cx="7134225" cy="13144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57200" y="3048000"/>
            <a:ext cx="6915150" cy="15049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457200" y="1600200"/>
            <a:ext cx="5781675" cy="11715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57200" y="3352800"/>
            <a:ext cx="7038975" cy="33337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up a deep-learning workstation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It’s highly recommended, although not strictly necessary, that you run deep-learning code on a modern NVIDIA GPU. </a:t>
            </a:r>
          </a:p>
          <a:p>
            <a:r>
              <a:rPr lang="en-US" dirty="0" smtClean="0"/>
              <a:t>Some applications—in particular, image processing with convolutional networks and sequence processing with recurrent neural networks—will be excruciatingly slow on CPU, even a fast </a:t>
            </a:r>
            <a:r>
              <a:rPr lang="en-US" dirty="0" err="1" smtClean="0"/>
              <a:t>multicore</a:t>
            </a:r>
            <a:r>
              <a:rPr lang="en-US" dirty="0" smtClean="0"/>
              <a:t> CPU.</a:t>
            </a:r>
          </a:p>
          <a:p>
            <a:r>
              <a:rPr lang="en-US" dirty="0" smtClean="0"/>
              <a:t>If you don’t want to install a GPU on your machine, you can alternatively consider running your experiments on an AWS EC2 GPU instance or on Google Cloud Platform</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Jupyter</a:t>
            </a:r>
            <a:r>
              <a:rPr lang="en-US" dirty="0" smtClean="0"/>
              <a:t> notebook</a:t>
            </a:r>
            <a:endParaRPr lang="en-US" dirty="0"/>
          </a:p>
        </p:txBody>
      </p:sp>
      <p:sp>
        <p:nvSpPr>
          <p:cNvPr id="3" name="Content Placeholder 2"/>
          <p:cNvSpPr>
            <a:spLocks noGrp="1"/>
          </p:cNvSpPr>
          <p:nvPr>
            <p:ph idx="1"/>
          </p:nvPr>
        </p:nvSpPr>
        <p:spPr/>
        <p:txBody>
          <a:bodyPr/>
          <a:lstStyle/>
          <a:p>
            <a:r>
              <a:rPr lang="en-US" dirty="0" err="1" smtClean="0"/>
              <a:t>Jupyter</a:t>
            </a:r>
            <a:r>
              <a:rPr lang="en-US" dirty="0" smtClean="0"/>
              <a:t> notebooks are a great way to run deep-learning experiments</a:t>
            </a:r>
          </a:p>
          <a:p>
            <a:r>
              <a:rPr lang="en-US" dirty="0" smtClean="0"/>
              <a:t>A notebook is a file generated by the </a:t>
            </a:r>
            <a:r>
              <a:rPr lang="en-US" dirty="0" err="1" smtClean="0"/>
              <a:t>Jupyter</a:t>
            </a:r>
            <a:r>
              <a:rPr lang="en-US" dirty="0" smtClean="0"/>
              <a:t> Notebook app (https://jupyter.org), which you can edit in your browser</a:t>
            </a:r>
          </a:p>
          <a:p>
            <a:r>
              <a:rPr lang="en-US" dirty="0" smtClean="0"/>
              <a:t>You can also run standalone Python scripts or run code from within an IDE such as </a:t>
            </a:r>
            <a:r>
              <a:rPr lang="en-US" dirty="0" err="1" smtClean="0"/>
              <a:t>PyCharm</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t>
            </a:r>
            <a:r>
              <a:rPr lang="en-US" dirty="0" err="1" smtClean="0"/>
              <a:t>Keras</a:t>
            </a:r>
            <a:r>
              <a:rPr lang="en-US" dirty="0" smtClean="0"/>
              <a:t> running: two options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 the official EC2 Deep Learning AMI (https://aws.amazon.com/amazonai/amis), and run </a:t>
            </a:r>
            <a:r>
              <a:rPr lang="en-US" dirty="0" err="1" smtClean="0"/>
              <a:t>Keras</a:t>
            </a:r>
            <a:r>
              <a:rPr lang="en-US" dirty="0" smtClean="0"/>
              <a:t> experiments as </a:t>
            </a:r>
            <a:r>
              <a:rPr lang="en-US" dirty="0" err="1" smtClean="0"/>
              <a:t>Jupyter</a:t>
            </a:r>
            <a:r>
              <a:rPr lang="en-US" dirty="0" smtClean="0"/>
              <a:t> notebooks on EC2. Do this if you don’t already have a GPU on your local machine. </a:t>
            </a:r>
          </a:p>
          <a:p>
            <a:r>
              <a:rPr lang="en-US" dirty="0" smtClean="0"/>
              <a:t>Install everything from scratch on a local Unix workstation. You can then run either local </a:t>
            </a:r>
            <a:r>
              <a:rPr lang="en-US" dirty="0" err="1" smtClean="0"/>
              <a:t>Jupyter</a:t>
            </a:r>
            <a:r>
              <a:rPr lang="en-US" dirty="0" smtClean="0"/>
              <a:t> notebooks or a regular Python codebase. Do this if you already have a high-end NVIDIA GPU. Appendix A provides an </a:t>
            </a:r>
            <a:r>
              <a:rPr lang="en-US" dirty="0" err="1" smtClean="0"/>
              <a:t>Ubuntu</a:t>
            </a:r>
            <a:r>
              <a:rPr lang="en-US" dirty="0" smtClean="0"/>
              <a:t>-specific, step-by-step guide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neural network</a:t>
            </a:r>
            <a:endParaRPr lang="en-US" dirty="0"/>
          </a:p>
        </p:txBody>
      </p:sp>
      <p:sp>
        <p:nvSpPr>
          <p:cNvPr id="3" name="Content Placeholder 2"/>
          <p:cNvSpPr>
            <a:spLocks noGrp="1"/>
          </p:cNvSpPr>
          <p:nvPr>
            <p:ph idx="1"/>
          </p:nvPr>
        </p:nvSpPr>
        <p:spPr/>
        <p:txBody>
          <a:bodyPr>
            <a:normAutofit lnSpcReduction="10000"/>
          </a:bodyPr>
          <a:lstStyle/>
          <a:p>
            <a:r>
              <a:rPr lang="en-US" dirty="0" smtClean="0"/>
              <a:t>As you saw in the previous chapters, training a neural network revolves around the following objects: </a:t>
            </a:r>
          </a:p>
          <a:p>
            <a:pPr lvl="1"/>
            <a:r>
              <a:rPr lang="en-US" dirty="0" smtClean="0"/>
              <a:t>Layers, which are combined into a network (or model) </a:t>
            </a:r>
          </a:p>
          <a:p>
            <a:pPr lvl="1"/>
            <a:r>
              <a:rPr lang="en-US" dirty="0" smtClean="0"/>
              <a:t>The input data and corresponding targets  The loss function, which defines the feedback signal used for learning </a:t>
            </a:r>
          </a:p>
          <a:p>
            <a:pPr lvl="1"/>
            <a:r>
              <a:rPr lang="en-US" dirty="0" smtClean="0"/>
              <a:t>The optimizer, which determines how learning proceeds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Running deep-learning jobs in the cloud: pros and cons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you’re using </a:t>
            </a:r>
            <a:r>
              <a:rPr lang="en-US" dirty="0" err="1" smtClean="0"/>
              <a:t>Jupyter</a:t>
            </a:r>
            <a:r>
              <a:rPr lang="en-US" dirty="0" smtClean="0"/>
              <a:t> notebooks, the experience of running in the cloud is no different from running locally. </a:t>
            </a:r>
          </a:p>
          <a:p>
            <a:r>
              <a:rPr lang="en-US" dirty="0" smtClean="0"/>
              <a:t>As of mid-2017, the cloud offering that makes it easiest to get started with deep learning is definitely AWS EC2.</a:t>
            </a:r>
          </a:p>
          <a:p>
            <a:r>
              <a:rPr lang="en-US" dirty="0" smtClean="0"/>
              <a:t>But if you’re a heavy user of deep learning, this setup isn’t sustainable in the long term—or even for more than a few weeks. </a:t>
            </a:r>
          </a:p>
          <a:p>
            <a:r>
              <a:rPr lang="en-US" dirty="0" smtClean="0"/>
              <a:t>It costs $0.90 per hour as of mid-2017</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Meanwhile, a solid </a:t>
            </a:r>
            <a:r>
              <a:rPr lang="en-US" dirty="0" err="1" smtClean="0"/>
              <a:t>consumerclass</a:t>
            </a:r>
            <a:r>
              <a:rPr lang="en-US" dirty="0" smtClean="0"/>
              <a:t> GPU will cost you somewhere between $1,000 and $1,500—a price that has been fairly stable over time, even as the specs of these GPUs keep improving. </a:t>
            </a:r>
          </a:p>
          <a:p>
            <a:r>
              <a:rPr lang="en-US" dirty="0" smtClean="0"/>
              <a:t>If you’re serious about deep learning, you should set up a local workstation with one or more GPUs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best GPU for deep learning?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first thing to note is that it must be an NVIDIA GPU. NVIDIA is the only graphics computing company that has invested heavily in deep learning so far, and modern deep-learning frameworks can only run on NVIDIA cards. </a:t>
            </a:r>
          </a:p>
          <a:p>
            <a:r>
              <a:rPr lang="en-US" dirty="0" smtClean="0"/>
              <a:t>As of mid-2017, we recommend the NVIDIA TITAN </a:t>
            </a:r>
            <a:r>
              <a:rPr lang="en-US" dirty="0" err="1" smtClean="0"/>
              <a:t>Xp</a:t>
            </a:r>
            <a:r>
              <a:rPr lang="en-US" dirty="0" smtClean="0"/>
              <a:t> as the best card on the market for deep learning. </a:t>
            </a:r>
          </a:p>
          <a:p>
            <a:r>
              <a:rPr lang="en-US" dirty="0" smtClean="0"/>
              <a:t>For lower budgets, you may want to consider the GTX 1060</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Classifying movie reviews: a binary classification example</a:t>
            </a:r>
            <a:endParaRPr lang="en-US" dirty="0"/>
          </a:p>
        </p:txBody>
      </p:sp>
      <p:sp>
        <p:nvSpPr>
          <p:cNvPr id="3" name="Content Placeholder 2"/>
          <p:cNvSpPr>
            <a:spLocks noGrp="1"/>
          </p:cNvSpPr>
          <p:nvPr>
            <p:ph idx="1"/>
          </p:nvPr>
        </p:nvSpPr>
        <p:spPr/>
        <p:txBody>
          <a:bodyPr>
            <a:normAutofit fontScale="92500"/>
          </a:bodyPr>
          <a:lstStyle/>
          <a:p>
            <a:r>
              <a:rPr lang="en-US" dirty="0" smtClean="0"/>
              <a:t>You’ll work with the IMDB dataset: a set of 50,000 highly polarized reviews from the Internet Movie Database. </a:t>
            </a:r>
          </a:p>
          <a:p>
            <a:r>
              <a:rPr lang="en-US" dirty="0" smtClean="0"/>
              <a:t>They’re split into 25,000 reviews for training and 25,000 reviews for testing, each set consisting of 50% negative and 50% positive reviews</a:t>
            </a:r>
          </a:p>
          <a:p>
            <a:r>
              <a:rPr lang="en-US" dirty="0" smtClean="0"/>
              <a:t>Why use separate training and test sets? Because you should never test a </a:t>
            </a:r>
            <a:r>
              <a:rPr lang="en-US" dirty="0" err="1" smtClean="0"/>
              <a:t>machinelearning</a:t>
            </a:r>
            <a:r>
              <a:rPr lang="en-US" dirty="0" smtClean="0"/>
              <a:t> model on the same data that you used to train it!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smtClean="0"/>
              <a:t>Just because a model performs well on its training data doesn’t mean it will perform well on data it has never seen; and what you care about is your model’s performance on new data</a:t>
            </a:r>
          </a:p>
          <a:p>
            <a:r>
              <a:rPr lang="en-US" dirty="0" smtClean="0"/>
              <a:t>Just because a model performs well on its training data doesn’t mean it will perform well on data it has never seen; and what you care about is your model’s performance on new data</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328613" y="2214563"/>
            <a:ext cx="8486775" cy="242887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variables </a:t>
            </a:r>
            <a:r>
              <a:rPr lang="en-US" dirty="0" err="1" smtClean="0"/>
              <a:t>train_data</a:t>
            </a:r>
            <a:r>
              <a:rPr lang="en-US" dirty="0" smtClean="0"/>
              <a:t> and </a:t>
            </a:r>
            <a:r>
              <a:rPr lang="en-US" dirty="0" err="1" smtClean="0"/>
              <a:t>test_data</a:t>
            </a:r>
            <a:r>
              <a:rPr lang="en-US" dirty="0" smtClean="0"/>
              <a:t> are lists of reviews; each review is a list of word indices (encoding a sequence of words). </a:t>
            </a:r>
            <a:r>
              <a:rPr lang="en-US" dirty="0" err="1" smtClean="0"/>
              <a:t>train_labels</a:t>
            </a:r>
            <a:r>
              <a:rPr lang="en-US" dirty="0" smtClean="0"/>
              <a:t> and </a:t>
            </a:r>
            <a:r>
              <a:rPr lang="en-US" dirty="0" err="1" smtClean="0"/>
              <a:t>test_labels</a:t>
            </a:r>
            <a:r>
              <a:rPr lang="en-US" dirty="0" smtClean="0"/>
              <a:t> are lists of 0s and 1s, where 0 stands for negative and 1 stands for positive: </a:t>
            </a:r>
          </a:p>
          <a:p>
            <a:pPr lvl="1">
              <a:buNone/>
            </a:pPr>
            <a:r>
              <a:rPr lang="en-US" dirty="0" smtClean="0"/>
              <a:t>&gt; </a:t>
            </a:r>
            <a:r>
              <a:rPr lang="en-US" dirty="0" err="1" smtClean="0"/>
              <a:t>train_data</a:t>
            </a:r>
            <a:r>
              <a:rPr lang="en-US" dirty="0" smtClean="0"/>
              <a:t>[0]</a:t>
            </a:r>
          </a:p>
          <a:p>
            <a:r>
              <a:rPr lang="en-US" dirty="0" smtClean="0"/>
              <a:t>Because you’re restricting yourself to the top 10,000 most frequent words, no word index will exceed 10,000:</a:t>
            </a:r>
          </a:p>
          <a:p>
            <a:pPr lvl="1">
              <a:buNone/>
            </a:pPr>
            <a:r>
              <a:rPr lang="en-US" dirty="0" smtClean="0"/>
              <a:t>&gt;&gt;&gt; max([max(sequence) for sequence in </a:t>
            </a:r>
            <a:r>
              <a:rPr lang="en-US" dirty="0" err="1" smtClean="0"/>
              <a:t>train_data</a:t>
            </a:r>
            <a:r>
              <a:rPr lang="en-US" dirty="0" smtClean="0"/>
              <a: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309563" y="2433638"/>
            <a:ext cx="8524875" cy="199072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your data</a:t>
            </a:r>
            <a:endParaRPr lang="en-US" dirty="0"/>
          </a:p>
        </p:txBody>
      </p:sp>
      <p:sp>
        <p:nvSpPr>
          <p:cNvPr id="3" name="Content Placeholder 2"/>
          <p:cNvSpPr>
            <a:spLocks noGrp="1"/>
          </p:cNvSpPr>
          <p:nvPr>
            <p:ph idx="1"/>
          </p:nvPr>
        </p:nvSpPr>
        <p:spPr/>
        <p:txBody>
          <a:bodyPr>
            <a:normAutofit/>
          </a:bodyPr>
          <a:lstStyle/>
          <a:p>
            <a:r>
              <a:rPr lang="en-US" dirty="0" smtClean="0"/>
              <a:t>You can’t feed lists of integers into a neural network. You have to turn your lists into tensors. There are two ways to do that: </a:t>
            </a:r>
          </a:p>
          <a:p>
            <a:pPr lvl="1"/>
            <a:r>
              <a:rPr lang="en-US" dirty="0" smtClean="0"/>
              <a:t>Pad your lists so that they all have the same length, turn them into an integer tensor of shape (samples, </a:t>
            </a:r>
            <a:r>
              <a:rPr lang="en-US" dirty="0" err="1" smtClean="0"/>
              <a:t>word_indices</a:t>
            </a:r>
            <a:r>
              <a:rPr lang="en-US" dirty="0" smtClean="0"/>
              <a:t>), and then use as the first layer in your network a layer capable of handling such integer tensors (the Embedding layer, which we’ll cover in detail later in the book).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1"/>
            <a:r>
              <a:rPr lang="en-US" dirty="0" smtClean="0"/>
              <a:t>One-hot encode your lists to turn them into vectors of 0s and 1s. This would mean, for instance, turning the sequence [3, 5] into a 10,000-dimensional vector that would be all 0s except for indices 3 and 5, which would be 1s. Then you could use as the first layer in your network a Dense layer, capable of handling floating-point vector data.</a:t>
            </a:r>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433388" y="1452563"/>
            <a:ext cx="8277225" cy="3952875"/>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323850" y="1995488"/>
            <a:ext cx="8496300" cy="286702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network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input data is vectors, and the labels are scalars (1s and 0s): this is the easiest setup you’ll ever encounter. </a:t>
            </a:r>
          </a:p>
          <a:p>
            <a:r>
              <a:rPr lang="en-US" dirty="0" smtClean="0"/>
              <a:t>A type of network that performs well on such a problem is a simple stack of fully connected (Dense) layers with </a:t>
            </a:r>
            <a:r>
              <a:rPr lang="en-US" dirty="0" err="1" smtClean="0"/>
              <a:t>relu</a:t>
            </a:r>
            <a:r>
              <a:rPr lang="en-US" dirty="0" smtClean="0"/>
              <a:t> activations: Dense(16, activation='</a:t>
            </a:r>
            <a:r>
              <a:rPr lang="en-US" dirty="0" err="1" smtClean="0"/>
              <a:t>relu</a:t>
            </a:r>
            <a:r>
              <a:rPr lang="en-US" dirty="0" smtClean="0"/>
              <a:t>').</a:t>
            </a:r>
          </a:p>
          <a:p>
            <a:r>
              <a:rPr lang="en-US" dirty="0" smtClean="0"/>
              <a:t>The argument being passed to each Dense layer (16) is the number of hidden units of the layer. </a:t>
            </a:r>
          </a:p>
          <a:p>
            <a:r>
              <a:rPr lang="en-US" dirty="0" smtClean="0"/>
              <a:t>A hidden unit is a dimension in the representation space of the layer</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output = </a:t>
            </a:r>
            <a:r>
              <a:rPr lang="en-US" dirty="0" err="1" smtClean="0"/>
              <a:t>relu</a:t>
            </a:r>
            <a:r>
              <a:rPr lang="en-US" dirty="0" smtClean="0"/>
              <a:t>(dot(W, input) + b)</a:t>
            </a:r>
          </a:p>
          <a:p>
            <a:r>
              <a:rPr lang="en-US" dirty="0" smtClean="0"/>
              <a:t>Having 16 hidden units means the weight matrix W will have shape (</a:t>
            </a:r>
            <a:r>
              <a:rPr lang="en-US" dirty="0" err="1" smtClean="0"/>
              <a:t>input_dimension</a:t>
            </a:r>
            <a:r>
              <a:rPr lang="en-US" dirty="0" smtClean="0"/>
              <a:t>, 16): the dot product with W will project the input data onto a 16-dimensional representation space (and then you’ll add the bias vector b and apply the </a:t>
            </a:r>
            <a:r>
              <a:rPr lang="en-US" dirty="0" err="1" smtClean="0"/>
              <a:t>relu</a:t>
            </a:r>
            <a:r>
              <a:rPr lang="en-US" dirty="0" smtClean="0"/>
              <a:t> operation).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can intuitively understand the dimensionality of your representation space as “how much freedom you’re allowing the network to have when learning internal representations.” </a:t>
            </a:r>
          </a:p>
          <a:p>
            <a:r>
              <a:rPr lang="en-US" dirty="0" smtClean="0"/>
              <a:t>Having more hidden units (a higher-dimensional representation space) allows your network to learn more-complex representations, but it makes the network more computationally expensive and may lead to learning unwanted patterns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There are two key architecture decisions to be made about such a stack of Dense layers: </a:t>
            </a:r>
          </a:p>
          <a:p>
            <a:pPr lvl="1"/>
            <a:r>
              <a:rPr lang="en-US" dirty="0" smtClean="0"/>
              <a:t>How many layers to use </a:t>
            </a:r>
          </a:p>
          <a:p>
            <a:pPr lvl="1"/>
            <a:r>
              <a:rPr lang="en-US" dirty="0" smtClean="0"/>
              <a:t>How many hidden units to choose for each layer</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1571625" y="1028700"/>
            <a:ext cx="6000750" cy="48006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1900238" y="1104900"/>
            <a:ext cx="5343525" cy="46482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371475" y="2405063"/>
            <a:ext cx="8401050" cy="204787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activation functions, and why are they necessary?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Without an activation function like </a:t>
            </a:r>
            <a:r>
              <a:rPr lang="en-US" dirty="0" err="1" smtClean="0"/>
              <a:t>relu</a:t>
            </a:r>
            <a:r>
              <a:rPr lang="en-US" dirty="0" smtClean="0"/>
              <a:t> (also called a non-linearity), the Dense layer would consist of two linear operations—a dot product and an addition</a:t>
            </a:r>
          </a:p>
          <a:p>
            <a:r>
              <a:rPr lang="en-US" dirty="0" smtClean="0"/>
              <a:t>So the layer could only learn linear transformations (affine transformations) of the input data: the hypothesis space of the layer would be the set of all possible linear transformations of the input data into a 16-dimensional space.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Such a hypothesis space is too restricted and wouldn’t benefit from multiple layers of representations, because a deep stack of linear layers would still implement a linear operation: adding more layers wouldn’t extend the hypothesis space. </a:t>
            </a:r>
          </a:p>
          <a:p>
            <a:r>
              <a:rPr lang="en-US" dirty="0" smtClean="0"/>
              <a:t>In order to get access to a much richer hypothesis space that would benefit from deep representations, you need a non-linearity, or activation function. </a:t>
            </a:r>
          </a:p>
          <a:p>
            <a:r>
              <a:rPr lang="en-US" dirty="0" err="1" smtClean="0"/>
              <a:t>relu</a:t>
            </a:r>
            <a:r>
              <a:rPr lang="en-US" dirty="0" smtClean="0"/>
              <a:t> is the most popular activation function in deep learning, but there are many other candidates, which all come with similarly strange names: </a:t>
            </a:r>
            <a:r>
              <a:rPr lang="en-US" dirty="0" err="1" smtClean="0"/>
              <a:t>prelu</a:t>
            </a:r>
            <a:r>
              <a:rPr lang="en-US" dirty="0" smtClean="0"/>
              <a:t>, </a:t>
            </a:r>
            <a:r>
              <a:rPr lang="en-US" dirty="0" err="1" smtClean="0"/>
              <a:t>elu</a:t>
            </a:r>
            <a:r>
              <a:rPr lang="en-US" dirty="0" smtClean="0"/>
              <a:t>, and so 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The network, composed of layers that are chained together, maps the input data to predictions. </a:t>
            </a:r>
          </a:p>
          <a:p>
            <a:r>
              <a:rPr lang="en-US" dirty="0" smtClean="0"/>
              <a:t>The loss function then compares these predictions to the targets, producing a loss value: a measure of how well the network’s predictions match what was expected. </a:t>
            </a:r>
          </a:p>
          <a:p>
            <a:r>
              <a:rPr lang="en-US" dirty="0" smtClean="0"/>
              <a:t>The optimizer uses this loss value to update the network’s weights.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 function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Because you’re facing a binary classification problem and the output of your network is a probability it’s best to use the </a:t>
            </a:r>
            <a:r>
              <a:rPr lang="en-US" dirty="0" err="1" smtClean="0"/>
              <a:t>binary_crossentropy</a:t>
            </a:r>
            <a:r>
              <a:rPr lang="en-US" dirty="0" smtClean="0"/>
              <a:t> loss</a:t>
            </a:r>
          </a:p>
          <a:p>
            <a:r>
              <a:rPr lang="en-US" dirty="0" smtClean="0"/>
              <a:t>It isn’t the only viable choice: you could use, for instance, </a:t>
            </a:r>
            <a:r>
              <a:rPr lang="en-US" dirty="0" err="1" smtClean="0"/>
              <a:t>mean_squared_error</a:t>
            </a:r>
            <a:r>
              <a:rPr lang="en-US" dirty="0" smtClean="0"/>
              <a:t>. </a:t>
            </a:r>
          </a:p>
          <a:p>
            <a:r>
              <a:rPr lang="en-US" dirty="0" smtClean="0"/>
              <a:t>But </a:t>
            </a:r>
            <a:r>
              <a:rPr lang="en-US" dirty="0" err="1" smtClean="0"/>
              <a:t>crossentropy</a:t>
            </a:r>
            <a:r>
              <a:rPr lang="en-US" dirty="0" smtClean="0"/>
              <a:t> is usually the best choice when you’re dealing with models that output probabilities. </a:t>
            </a:r>
          </a:p>
          <a:p>
            <a:r>
              <a:rPr lang="en-US" dirty="0" err="1" smtClean="0"/>
              <a:t>Crossentropy</a:t>
            </a:r>
            <a:r>
              <a:rPr lang="en-US" dirty="0" smtClean="0"/>
              <a:t> is a quantity from the field of Information Theory that measures the distance between probability distributions or, in this case, between the ground-truth distribution and your predictions.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err="1" smtClean="0"/>
              <a:t>model.compile</a:t>
            </a:r>
            <a:r>
              <a:rPr lang="en-US" dirty="0" smtClean="0"/>
              <a:t>(optimizer='</a:t>
            </a:r>
            <a:r>
              <a:rPr lang="en-US" dirty="0" err="1" smtClean="0"/>
              <a:t>rmsprop</a:t>
            </a:r>
            <a:r>
              <a:rPr lang="en-US" dirty="0" smtClean="0"/>
              <a:t>', loss='</a:t>
            </a:r>
            <a:r>
              <a:rPr lang="en-US" dirty="0" err="1" smtClean="0"/>
              <a:t>binary_crossentropy</a:t>
            </a:r>
            <a:r>
              <a:rPr lang="en-US" dirty="0" smtClean="0"/>
              <a:t>', metrics=['accuracy'])</a:t>
            </a:r>
          </a:p>
          <a:p>
            <a:r>
              <a:rPr lang="en-US" dirty="0" smtClean="0"/>
              <a:t>You’re passing your optimizer, loss function, and metrics as strings, which is possible because </a:t>
            </a:r>
            <a:r>
              <a:rPr lang="en-US" dirty="0" err="1" smtClean="0"/>
              <a:t>rmsprop</a:t>
            </a:r>
            <a:r>
              <a:rPr lang="en-US" dirty="0" smtClean="0"/>
              <a:t>, </a:t>
            </a:r>
            <a:r>
              <a:rPr lang="en-US" dirty="0" err="1" smtClean="0"/>
              <a:t>binary_crossentropy</a:t>
            </a:r>
            <a:r>
              <a:rPr lang="en-US" dirty="0" smtClean="0"/>
              <a:t>, and accuracy are packaged as part of </a:t>
            </a:r>
            <a:r>
              <a:rPr lang="en-US" dirty="0" err="1" smtClean="0"/>
              <a:t>Keras</a:t>
            </a:r>
            <a:r>
              <a:rPr lang="en-US" dirty="0" smtClean="0"/>
              <a:t>.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Sometimes you may want to configure the parameters of your optimizer or pass a custom loss function or metric function. </a:t>
            </a:r>
          </a:p>
          <a:p>
            <a:r>
              <a:rPr lang="en-US" dirty="0" smtClean="0"/>
              <a:t>The former can be done by passing an optimizer class instance as the optimizer argument, as shown in listing 3.5; the latter can be done by passing function objects as the loss and/or metrics arguments, as shown in listing 3.6.</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srcRect/>
          <a:stretch>
            <a:fillRect/>
          </a:stretch>
        </p:blipFill>
        <p:spPr bwMode="auto">
          <a:xfrm>
            <a:off x="1462088" y="1538288"/>
            <a:ext cx="6219825" cy="378142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fr-FR" dirty="0" err="1" smtClean="0"/>
              <a:t>x_val</a:t>
            </a:r>
            <a:r>
              <a:rPr lang="fr-FR" dirty="0" smtClean="0"/>
              <a:t> = </a:t>
            </a:r>
            <a:r>
              <a:rPr lang="fr-FR" dirty="0" err="1" smtClean="0"/>
              <a:t>x_train</a:t>
            </a:r>
            <a:r>
              <a:rPr lang="fr-FR" dirty="0" smtClean="0"/>
              <a:t>[:10000] </a:t>
            </a:r>
          </a:p>
          <a:p>
            <a:r>
              <a:rPr lang="fr-FR" dirty="0" err="1" smtClean="0"/>
              <a:t>partial_x_train</a:t>
            </a:r>
            <a:r>
              <a:rPr lang="fr-FR" dirty="0" smtClean="0"/>
              <a:t> = </a:t>
            </a:r>
            <a:r>
              <a:rPr lang="fr-FR" dirty="0" err="1" smtClean="0"/>
              <a:t>x_train</a:t>
            </a:r>
            <a:r>
              <a:rPr lang="fr-FR" dirty="0" smtClean="0"/>
              <a:t>[10000:]</a:t>
            </a:r>
          </a:p>
          <a:p>
            <a:r>
              <a:rPr lang="en-US" dirty="0" err="1" smtClean="0"/>
              <a:t>y_val</a:t>
            </a:r>
            <a:r>
              <a:rPr lang="en-US" dirty="0" smtClean="0"/>
              <a:t> = </a:t>
            </a:r>
            <a:r>
              <a:rPr lang="en-US" dirty="0" err="1" smtClean="0"/>
              <a:t>y_train</a:t>
            </a:r>
            <a:r>
              <a:rPr lang="en-US" dirty="0" smtClean="0"/>
              <a:t>[:10000] </a:t>
            </a:r>
            <a:r>
              <a:rPr lang="en-US" dirty="0" err="1" smtClean="0"/>
              <a:t>partial_y_train</a:t>
            </a:r>
            <a:r>
              <a:rPr lang="en-US" dirty="0" smtClean="0"/>
              <a:t> = </a:t>
            </a:r>
            <a:r>
              <a:rPr lang="en-US" dirty="0" err="1" smtClean="0"/>
              <a:t>y_train</a:t>
            </a:r>
            <a:r>
              <a:rPr lang="en-US" dirty="0" smtClean="0"/>
              <a:t>[10000:]</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srcRect/>
          <a:stretch>
            <a:fillRect/>
          </a:stretch>
        </p:blipFill>
        <p:spPr bwMode="auto">
          <a:xfrm>
            <a:off x="1809750" y="2147888"/>
            <a:ext cx="5524500" cy="2562225"/>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Note that the call to model.fit() returns a History object. </a:t>
            </a:r>
          </a:p>
          <a:p>
            <a:r>
              <a:rPr lang="en-US" dirty="0" smtClean="0"/>
              <a:t>This object has a member history, which is a dictionary containing data about everything that happened during training</a:t>
            </a:r>
          </a:p>
          <a:p>
            <a:r>
              <a:rPr lang="en-US" dirty="0" smtClean="0"/>
              <a:t>&gt;&gt;&gt; </a:t>
            </a:r>
            <a:r>
              <a:rPr lang="en-US" dirty="0" err="1" smtClean="0"/>
              <a:t>history_dict</a:t>
            </a:r>
            <a:r>
              <a:rPr lang="en-US" dirty="0" smtClean="0"/>
              <a:t> = </a:t>
            </a:r>
            <a:r>
              <a:rPr lang="en-US" dirty="0" err="1" smtClean="0"/>
              <a:t>history.history</a:t>
            </a:r>
            <a:r>
              <a:rPr lang="en-US" dirty="0" smtClean="0"/>
              <a:t> </a:t>
            </a:r>
          </a:p>
          <a:p>
            <a:r>
              <a:rPr lang="en-US" dirty="0" smtClean="0"/>
              <a:t>&gt;&gt;&gt; </a:t>
            </a:r>
            <a:r>
              <a:rPr lang="en-US" dirty="0" err="1" smtClean="0"/>
              <a:t>history_dict.keys</a:t>
            </a:r>
            <a:r>
              <a:rPr lang="en-US" dirty="0" smtClean="0"/>
              <a:t>() </a:t>
            </a:r>
          </a:p>
          <a:p>
            <a:pPr>
              <a:buNone/>
            </a:pPr>
            <a:r>
              <a:rPr lang="en-US" dirty="0" smtClean="0"/>
              <a:t>[</a:t>
            </a:r>
            <a:r>
              <a:rPr lang="en-US" dirty="0" err="1" smtClean="0"/>
              <a:t>u'acc</a:t>
            </a:r>
            <a:r>
              <a:rPr lang="en-US" dirty="0" smtClean="0"/>
              <a:t>', </a:t>
            </a:r>
            <a:r>
              <a:rPr lang="en-US" dirty="0" err="1" smtClean="0"/>
              <a:t>u'loss</a:t>
            </a:r>
            <a:r>
              <a:rPr lang="en-US" dirty="0" smtClean="0"/>
              <a:t>', </a:t>
            </a:r>
            <a:r>
              <a:rPr lang="en-US" dirty="0" err="1" smtClean="0"/>
              <a:t>u'val_acc</a:t>
            </a:r>
            <a:r>
              <a:rPr lang="en-US" dirty="0" smtClean="0"/>
              <a:t>', </a:t>
            </a:r>
            <a:r>
              <a:rPr lang="en-US" dirty="0" err="1" smtClean="0"/>
              <a:t>u'val_loss</a:t>
            </a:r>
            <a:r>
              <a:rPr lang="en-US" dirty="0" smtClean="0"/>
              <a:t>'] </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a:srcRect/>
          <a:stretch>
            <a:fillRect/>
          </a:stretch>
        </p:blipFill>
        <p:spPr bwMode="auto">
          <a:xfrm>
            <a:off x="381000" y="1524000"/>
            <a:ext cx="8382000" cy="381000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a:srcRect/>
          <a:stretch>
            <a:fillRect/>
          </a:stretch>
        </p:blipFill>
        <p:spPr bwMode="auto">
          <a:xfrm>
            <a:off x="1524000" y="1919288"/>
            <a:ext cx="6096000" cy="3019425"/>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Overfitting</a:t>
            </a:r>
            <a:endParaRPr lang="en-US" dirty="0"/>
          </a:p>
        </p:txBody>
      </p:sp>
      <p:sp>
        <p:nvSpPr>
          <p:cNvPr id="3" name="Content Placeholder 2"/>
          <p:cNvSpPr>
            <a:spLocks noGrp="1"/>
          </p:cNvSpPr>
          <p:nvPr>
            <p:ph idx="1"/>
          </p:nvPr>
        </p:nvSpPr>
        <p:spPr/>
        <p:txBody>
          <a:bodyPr>
            <a:normAutofit lnSpcReduction="10000"/>
          </a:bodyPr>
          <a:lstStyle/>
          <a:p>
            <a:r>
              <a:rPr lang="en-US" dirty="0" smtClean="0"/>
              <a:t>As you can see, the training loss decreases with every epoch, and the training accuracy increases with every epoch. </a:t>
            </a:r>
          </a:p>
          <a:p>
            <a:r>
              <a:rPr lang="en-US" dirty="0" smtClean="0"/>
              <a:t>That’s what you would expect when running </a:t>
            </a:r>
            <a:r>
              <a:rPr lang="en-US" dirty="0" err="1" smtClean="0"/>
              <a:t>gradientdescent</a:t>
            </a:r>
            <a:r>
              <a:rPr lang="en-US" dirty="0" smtClean="0"/>
              <a:t> optimization—the quantity you’re trying to minimize should be less with every iteration. But that isn’t the case for the validation loss and accuracy: they seem to peak at the fourth epoch.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Layers: the building blocks of deep learning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fundamental data structure in neural networks is the layer</a:t>
            </a:r>
          </a:p>
          <a:p>
            <a:r>
              <a:rPr lang="en-US" dirty="0" smtClean="0"/>
              <a:t>A layer is a data-processing module that takes as input one or more tensors and that outputs one or more tensors. </a:t>
            </a:r>
          </a:p>
          <a:p>
            <a:r>
              <a:rPr lang="en-US" dirty="0" smtClean="0"/>
              <a:t>Some layers are stateless, but more frequently layers have a state: the layer’s weights, one or several tensors learned with stochastic gradient descent, which together contain the network’s knowledge.</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is an example of what we warned against earlier: a model that performs better on the training data isn’t necessarily a model that will do better on data it has never seen before. </a:t>
            </a:r>
          </a:p>
          <a:p>
            <a:r>
              <a:rPr lang="en-US" dirty="0" smtClean="0"/>
              <a:t>In precise terms, what you’re seeing is </a:t>
            </a:r>
            <a:r>
              <a:rPr lang="en-US" dirty="0" err="1" smtClean="0"/>
              <a:t>overfitting</a:t>
            </a:r>
            <a:r>
              <a:rPr lang="en-US" dirty="0" smtClean="0"/>
              <a:t>: after the second epoch, you’re </a:t>
            </a:r>
            <a:r>
              <a:rPr lang="en-US" dirty="0" err="1" smtClean="0"/>
              <a:t>overoptimizing</a:t>
            </a:r>
            <a:r>
              <a:rPr lang="en-US" dirty="0" smtClean="0"/>
              <a:t> on the training data, and you end up learning representations that are specific to the training data and don’t generalize to data outside of the training set</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a:srcRect/>
          <a:stretch>
            <a:fillRect/>
          </a:stretch>
        </p:blipFill>
        <p:spPr bwMode="auto">
          <a:xfrm>
            <a:off x="881063" y="2019300"/>
            <a:ext cx="7381875" cy="28194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trained network to generate predictions on new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model.predict</a:t>
            </a:r>
            <a:r>
              <a:rPr lang="en-US" dirty="0" smtClean="0"/>
              <a:t>(</a:t>
            </a:r>
            <a:r>
              <a:rPr lang="en-US" dirty="0" err="1" smtClean="0"/>
              <a:t>x_test</a:t>
            </a:r>
            <a:r>
              <a:rPr lang="en-US" dirty="0" smtClean="0"/>
              <a:t>) </a:t>
            </a:r>
          </a:p>
          <a:p>
            <a:r>
              <a:rPr lang="en-US" dirty="0" smtClean="0"/>
              <a:t>Try the following choices:</a:t>
            </a:r>
          </a:p>
          <a:p>
            <a:pPr lvl="1"/>
            <a:r>
              <a:rPr lang="en-US" dirty="0" smtClean="0"/>
              <a:t>You used two hidden layers. Try using one or three hidden layers, and see how doing so affects validation and test accuracy. </a:t>
            </a:r>
          </a:p>
          <a:p>
            <a:pPr lvl="1"/>
            <a:r>
              <a:rPr lang="en-US" dirty="0" smtClean="0"/>
              <a:t>Try using layers with more hidden units or fewer hidden units: 32 units, 64 units, and so on. </a:t>
            </a:r>
          </a:p>
          <a:p>
            <a:pPr lvl="1"/>
            <a:r>
              <a:rPr lang="en-US" dirty="0" smtClean="0"/>
              <a:t>Try using the </a:t>
            </a:r>
            <a:r>
              <a:rPr lang="en-US" dirty="0" err="1" smtClean="0"/>
              <a:t>mse</a:t>
            </a:r>
            <a:r>
              <a:rPr lang="en-US" dirty="0" smtClean="0"/>
              <a:t> loss function instead of </a:t>
            </a:r>
            <a:r>
              <a:rPr lang="en-US" dirty="0" err="1" smtClean="0"/>
              <a:t>binary_crossentropy</a:t>
            </a:r>
            <a:r>
              <a:rPr lang="en-US" dirty="0" smtClean="0"/>
              <a:t>. </a:t>
            </a:r>
          </a:p>
          <a:p>
            <a:pPr lvl="1"/>
            <a:r>
              <a:rPr lang="en-US" dirty="0" smtClean="0"/>
              <a:t>Try using the </a:t>
            </a:r>
            <a:r>
              <a:rPr lang="en-US" dirty="0" err="1" smtClean="0"/>
              <a:t>tanh</a:t>
            </a:r>
            <a:r>
              <a:rPr lang="en-US" dirty="0" smtClean="0"/>
              <a:t> activation (an activation that was popular in the early days of neural networks) instead of </a:t>
            </a:r>
            <a:r>
              <a:rPr lang="en-US" dirty="0" err="1" smtClean="0"/>
              <a:t>relu</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You usually need to do quite a bit of preprocessing on your raw data in order to be able to feed it—as tensors—into a neural network. Sequences of words can be encoded as binary vectors, but there are other encoding options, too.</a:t>
            </a:r>
          </a:p>
          <a:p>
            <a:r>
              <a:rPr lang="en-US" dirty="0" smtClean="0"/>
              <a:t>Stacks of Dense layers with </a:t>
            </a:r>
            <a:r>
              <a:rPr lang="en-US" dirty="0" err="1" smtClean="0"/>
              <a:t>relu</a:t>
            </a:r>
            <a:r>
              <a:rPr lang="en-US" dirty="0" smtClean="0"/>
              <a:t> activations can solve a wide range of problems</a:t>
            </a:r>
          </a:p>
          <a:p>
            <a:r>
              <a:rPr lang="en-US" dirty="0" smtClean="0"/>
              <a:t>In a binary classification problem (two output classes), your network should end with a Dense layer with one unit and a sigmoid activation: the output of your network should be a scalar between 0 and 1, encoding a probability</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With such a scalar sigmoid output on a binary classification problem, the loss function you should use is </a:t>
            </a:r>
            <a:r>
              <a:rPr lang="en-US" dirty="0" err="1" smtClean="0"/>
              <a:t>binary_crossentropy</a:t>
            </a:r>
            <a:r>
              <a:rPr lang="en-US" dirty="0" smtClean="0"/>
              <a:t>. </a:t>
            </a:r>
          </a:p>
          <a:p>
            <a:r>
              <a:rPr lang="en-US" dirty="0" smtClean="0"/>
              <a:t>The </a:t>
            </a:r>
            <a:r>
              <a:rPr lang="en-US" dirty="0" err="1" smtClean="0"/>
              <a:t>rmsprop</a:t>
            </a:r>
            <a:r>
              <a:rPr lang="en-US" dirty="0" smtClean="0"/>
              <a:t> optimizer is generally a good enough choice, whatever your problem. That’s one less thing for you to worry about. </a:t>
            </a:r>
          </a:p>
          <a:p>
            <a:r>
              <a:rPr lang="en-US" dirty="0" smtClean="0"/>
              <a:t>As they get better on their training data, neural networks eventually start </a:t>
            </a:r>
            <a:r>
              <a:rPr lang="en-US" dirty="0" err="1" smtClean="0"/>
              <a:t>overfitting</a:t>
            </a:r>
            <a:r>
              <a:rPr lang="en-US" dirty="0" smtClean="0"/>
              <a:t> and end up obtaining increasingly worse results on data they’ve never seen before. Be sure to always monitor performance on data that is outside of the training set. </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Classifying newswires: a multiclass classification example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this section, you’ll build a network to classify Reuters newswires into 46 mutually exclusive topics. </a:t>
            </a:r>
            <a:endParaRPr lang="en-US" dirty="0" smtClean="0"/>
          </a:p>
          <a:p>
            <a:r>
              <a:rPr lang="en-US" dirty="0" smtClean="0"/>
              <a:t>Because </a:t>
            </a:r>
            <a:r>
              <a:rPr lang="en-US" dirty="0" smtClean="0"/>
              <a:t>you have many classes, this problem is an instance of multiclass classification; and because each data point should be classified into only one category, the problem is more specifically an instance of single-label, multiclass classification. </a:t>
            </a:r>
            <a:endParaRPr lang="en-US" dirty="0" smtClean="0"/>
          </a:p>
          <a:p>
            <a:r>
              <a:rPr lang="en-US" dirty="0" smtClean="0"/>
              <a:t>If </a:t>
            </a:r>
            <a:r>
              <a:rPr lang="en-US" dirty="0" smtClean="0"/>
              <a:t>each data point could belong to multiple categories (in this case, topics), you’d be facing a </a:t>
            </a:r>
            <a:r>
              <a:rPr lang="en-US" dirty="0" err="1" smtClean="0"/>
              <a:t>multilabel</a:t>
            </a:r>
            <a:r>
              <a:rPr lang="en-US" dirty="0" smtClean="0"/>
              <a:t>, multiclass classification problem.</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Reuters data set</a:t>
            </a:r>
            <a:endParaRPr lang="en-US" dirty="0"/>
          </a:p>
        </p:txBody>
      </p:sp>
      <p:sp>
        <p:nvSpPr>
          <p:cNvPr id="3" name="Content Placeholder 2"/>
          <p:cNvSpPr>
            <a:spLocks noGrp="1"/>
          </p:cNvSpPr>
          <p:nvPr>
            <p:ph idx="1"/>
          </p:nvPr>
        </p:nvSpPr>
        <p:spPr/>
        <p:txBody>
          <a:bodyPr/>
          <a:lstStyle/>
          <a:p>
            <a:r>
              <a:rPr lang="en-US" dirty="0" smtClean="0"/>
              <a:t>You’ll work with the Reuters dataset, a set of short newswires and their topics, published by Reuters in 1986. </a:t>
            </a:r>
            <a:endParaRPr lang="en-US" dirty="0" smtClean="0"/>
          </a:p>
          <a:p>
            <a:r>
              <a:rPr lang="en-US" dirty="0" smtClean="0"/>
              <a:t>It’s </a:t>
            </a:r>
            <a:r>
              <a:rPr lang="en-US" dirty="0" smtClean="0"/>
              <a:t>a simple, widely used toy dataset for text classification. </a:t>
            </a:r>
            <a:endParaRPr lang="en-US" dirty="0" smtClean="0"/>
          </a:p>
          <a:p>
            <a:r>
              <a:rPr lang="en-US" dirty="0" smtClean="0"/>
              <a:t>There </a:t>
            </a:r>
            <a:r>
              <a:rPr lang="en-US" dirty="0" smtClean="0"/>
              <a:t>are 46 different topics; some topics are more represented than others, but each topic has at least 10 examples in the training set.</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the Reuters dataset</a:t>
            </a:r>
            <a:endParaRPr lang="en-US" dirty="0"/>
          </a:p>
        </p:txBody>
      </p:sp>
      <p:sp>
        <p:nvSpPr>
          <p:cNvPr id="3" name="Content Placeholder 2"/>
          <p:cNvSpPr>
            <a:spLocks noGrp="1"/>
          </p:cNvSpPr>
          <p:nvPr>
            <p:ph idx="1"/>
          </p:nvPr>
        </p:nvSpPr>
        <p:spPr/>
        <p:txBody>
          <a:bodyPr/>
          <a:lstStyle/>
          <a:p>
            <a:r>
              <a:rPr lang="en-US" dirty="0" smtClean="0"/>
              <a:t>from </a:t>
            </a:r>
            <a:r>
              <a:rPr lang="en-US" dirty="0" err="1" smtClean="0"/>
              <a:t>keras.datasets</a:t>
            </a:r>
            <a:r>
              <a:rPr lang="en-US" dirty="0" smtClean="0"/>
              <a:t> import </a:t>
            </a:r>
            <a:r>
              <a:rPr lang="en-US" dirty="0" err="1" smtClean="0"/>
              <a:t>reuters</a:t>
            </a:r>
            <a:r>
              <a:rPr lang="en-US" dirty="0" smtClean="0"/>
              <a:t> </a:t>
            </a:r>
            <a:endParaRPr lang="en-US" dirty="0" smtClean="0"/>
          </a:p>
          <a:p>
            <a:r>
              <a:rPr lang="en-US" dirty="0" smtClean="0"/>
              <a:t>(</a:t>
            </a:r>
            <a:r>
              <a:rPr lang="en-US" dirty="0" err="1" smtClean="0"/>
              <a:t>train_data</a:t>
            </a:r>
            <a:r>
              <a:rPr lang="en-US" dirty="0" smtClean="0"/>
              <a:t>, </a:t>
            </a:r>
            <a:r>
              <a:rPr lang="en-US" dirty="0" err="1" smtClean="0"/>
              <a:t>train_labels</a:t>
            </a:r>
            <a:r>
              <a:rPr lang="en-US" dirty="0" smtClean="0"/>
              <a:t>), (</a:t>
            </a:r>
            <a:r>
              <a:rPr lang="en-US" dirty="0" err="1" smtClean="0"/>
              <a:t>test_data</a:t>
            </a:r>
            <a:r>
              <a:rPr lang="en-US" dirty="0" smtClean="0"/>
              <a:t>, </a:t>
            </a:r>
            <a:r>
              <a:rPr lang="en-US" dirty="0" err="1" smtClean="0"/>
              <a:t>test_labels</a:t>
            </a:r>
            <a:r>
              <a:rPr lang="en-US" dirty="0" smtClean="0"/>
              <a:t>) = </a:t>
            </a:r>
            <a:r>
              <a:rPr lang="en-US" dirty="0" err="1" smtClean="0"/>
              <a:t>reuters.load_data</a:t>
            </a:r>
            <a:r>
              <a:rPr lang="en-US" dirty="0" smtClean="0"/>
              <a:t>( </a:t>
            </a:r>
            <a:r>
              <a:rPr lang="en-US" dirty="0" err="1" smtClean="0"/>
              <a:t>num_words</a:t>
            </a:r>
            <a:r>
              <a:rPr lang="en-US" dirty="0" smtClean="0"/>
              <a:t>=10000</a:t>
            </a:r>
            <a:r>
              <a:rPr lang="en-US" dirty="0" smtClean="0"/>
              <a:t>)</a:t>
            </a:r>
          </a:p>
          <a:p>
            <a:r>
              <a:rPr lang="en-US" dirty="0" err="1" smtClean="0"/>
              <a:t>len</a:t>
            </a:r>
            <a:r>
              <a:rPr lang="en-US" dirty="0" smtClean="0"/>
              <a:t>(</a:t>
            </a:r>
            <a:r>
              <a:rPr lang="en-US" dirty="0" err="1" smtClean="0"/>
              <a:t>train_data</a:t>
            </a:r>
            <a:r>
              <a:rPr lang="en-US" dirty="0" smtClean="0"/>
              <a:t>) </a:t>
            </a:r>
            <a:endParaRPr lang="en-US" dirty="0" smtClean="0"/>
          </a:p>
          <a:p>
            <a:r>
              <a:rPr lang="en-US" dirty="0" err="1" smtClean="0"/>
              <a:t>len</a:t>
            </a:r>
            <a:r>
              <a:rPr lang="en-US" dirty="0" smtClean="0"/>
              <a:t>(</a:t>
            </a:r>
            <a:r>
              <a:rPr lang="en-US" dirty="0" err="1" smtClean="0"/>
              <a:t>test_data</a:t>
            </a:r>
            <a:r>
              <a:rPr lang="en-US" dirty="0" smtClean="0"/>
              <a:t>) </a:t>
            </a:r>
            <a:endParaRPr lang="en-US" dirty="0" smtClean="0"/>
          </a:p>
          <a:p>
            <a:r>
              <a:rPr lang="en-US" dirty="0" err="1" smtClean="0"/>
              <a:t>train_data</a:t>
            </a:r>
            <a:r>
              <a:rPr lang="en-US" dirty="0" smtClean="0"/>
              <a:t>[10]</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word_index</a:t>
            </a:r>
            <a:r>
              <a:rPr lang="en-US" dirty="0" smtClean="0"/>
              <a:t> = </a:t>
            </a:r>
            <a:r>
              <a:rPr lang="en-US" dirty="0" err="1" smtClean="0"/>
              <a:t>reuters.get_word_index</a:t>
            </a:r>
            <a:r>
              <a:rPr lang="en-US" dirty="0" smtClean="0"/>
              <a:t>() </a:t>
            </a:r>
            <a:endParaRPr lang="en-US" dirty="0" smtClean="0"/>
          </a:p>
          <a:p>
            <a:r>
              <a:rPr lang="en-US" dirty="0" err="1" smtClean="0"/>
              <a:t>reverse_word_index</a:t>
            </a:r>
            <a:r>
              <a:rPr lang="en-US" dirty="0" smtClean="0"/>
              <a:t> </a:t>
            </a:r>
            <a:r>
              <a:rPr lang="en-US" dirty="0" smtClean="0"/>
              <a:t>= </a:t>
            </a:r>
            <a:r>
              <a:rPr lang="en-US" dirty="0" err="1" smtClean="0"/>
              <a:t>dict</a:t>
            </a:r>
            <a:r>
              <a:rPr lang="en-US" dirty="0" smtClean="0"/>
              <a:t>([(value, key) for (key, value) in </a:t>
            </a:r>
            <a:r>
              <a:rPr lang="en-US" dirty="0" err="1" smtClean="0"/>
              <a:t>word_index.items</a:t>
            </a:r>
            <a:r>
              <a:rPr lang="en-US" dirty="0" smtClean="0"/>
              <a:t>()]) </a:t>
            </a:r>
            <a:endParaRPr lang="en-US" dirty="0" smtClean="0"/>
          </a:p>
          <a:p>
            <a:r>
              <a:rPr lang="en-US" dirty="0" err="1" smtClean="0"/>
              <a:t>decoded_newswire</a:t>
            </a:r>
            <a:r>
              <a:rPr lang="en-US" dirty="0" smtClean="0"/>
              <a:t> </a:t>
            </a:r>
            <a:r>
              <a:rPr lang="en-US" dirty="0" smtClean="0"/>
              <a:t>= ' '.join([reverse_word_index.get(</a:t>
            </a:r>
            <a:r>
              <a:rPr lang="en-US" dirty="0" err="1" smtClean="0"/>
              <a:t>i</a:t>
            </a:r>
            <a:r>
              <a:rPr lang="en-US" dirty="0" smtClean="0"/>
              <a:t> - 3, '?') for </a:t>
            </a:r>
            <a:r>
              <a:rPr lang="en-US" dirty="0" err="1" smtClean="0"/>
              <a:t>i</a:t>
            </a:r>
            <a:r>
              <a:rPr lang="en-US" dirty="0" smtClean="0"/>
              <a:t> in </a:t>
            </a:r>
            <a:r>
              <a:rPr lang="en-US" dirty="0" err="1" smtClean="0"/>
              <a:t>train_data</a:t>
            </a:r>
            <a:r>
              <a:rPr lang="en-US" dirty="0" smtClean="0"/>
              <a:t>[0]]) </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the data</a:t>
            </a:r>
            <a:endParaRPr lang="en-US" dirty="0"/>
          </a:p>
        </p:txBody>
      </p:sp>
      <p:sp>
        <p:nvSpPr>
          <p:cNvPr id="3" name="Content Placeholder 2"/>
          <p:cNvSpPr>
            <a:spLocks noGrp="1"/>
          </p:cNvSpPr>
          <p:nvPr>
            <p:ph idx="1"/>
          </p:nvPr>
        </p:nvSpPr>
        <p:spPr/>
        <p:txBody>
          <a:bodyPr>
            <a:normAutofit/>
          </a:bodyPr>
          <a:lstStyle/>
          <a:p>
            <a:pPr>
              <a:buNone/>
            </a:pPr>
            <a:r>
              <a:rPr lang="en-US" sz="2400" dirty="0" smtClean="0"/>
              <a:t>import </a:t>
            </a:r>
            <a:r>
              <a:rPr lang="en-US" sz="2400" dirty="0" err="1" smtClean="0"/>
              <a:t>numpy</a:t>
            </a:r>
            <a:r>
              <a:rPr lang="en-US" sz="2400" dirty="0" smtClean="0"/>
              <a:t> as </a:t>
            </a:r>
            <a:r>
              <a:rPr lang="en-US" sz="2400" dirty="0" err="1" smtClean="0"/>
              <a:t>np</a:t>
            </a:r>
            <a:r>
              <a:rPr lang="en-US" sz="2400" dirty="0" smtClean="0"/>
              <a:t> </a:t>
            </a:r>
            <a:endParaRPr lang="en-US" sz="2400" dirty="0" smtClean="0"/>
          </a:p>
          <a:p>
            <a:pPr>
              <a:buNone/>
            </a:pPr>
            <a:r>
              <a:rPr lang="en-US" sz="2400" dirty="0" smtClean="0"/>
              <a:t>def </a:t>
            </a:r>
            <a:r>
              <a:rPr lang="en-US" sz="2400" dirty="0" err="1" smtClean="0"/>
              <a:t>vectorize_sequences</a:t>
            </a:r>
            <a:r>
              <a:rPr lang="en-US" sz="2400" dirty="0" smtClean="0"/>
              <a:t>(sequences, dimension=10000): </a:t>
            </a:r>
            <a:endParaRPr lang="en-US" sz="2400" dirty="0" smtClean="0"/>
          </a:p>
          <a:p>
            <a:pPr>
              <a:buNone/>
            </a:pPr>
            <a:r>
              <a:rPr lang="en-US" sz="2400" dirty="0" smtClean="0"/>
              <a:t>	results </a:t>
            </a:r>
            <a:r>
              <a:rPr lang="en-US" sz="2400" dirty="0" smtClean="0"/>
              <a:t>= </a:t>
            </a:r>
            <a:r>
              <a:rPr lang="en-US" sz="2400" dirty="0" err="1" smtClean="0"/>
              <a:t>np.zeros</a:t>
            </a:r>
            <a:r>
              <a:rPr lang="en-US" sz="2400" dirty="0" smtClean="0"/>
              <a:t>((</a:t>
            </a:r>
            <a:r>
              <a:rPr lang="en-US" sz="2400" dirty="0" err="1" smtClean="0"/>
              <a:t>len</a:t>
            </a:r>
            <a:r>
              <a:rPr lang="en-US" sz="2400" dirty="0" smtClean="0"/>
              <a:t>(sequences), dimension)) </a:t>
            </a:r>
            <a:endParaRPr lang="en-US" sz="2400" dirty="0" smtClean="0"/>
          </a:p>
          <a:p>
            <a:pPr>
              <a:buNone/>
            </a:pPr>
            <a:r>
              <a:rPr lang="en-US" sz="2400" dirty="0" smtClean="0"/>
              <a:t>	for </a:t>
            </a:r>
            <a:r>
              <a:rPr lang="en-US" sz="2400" dirty="0" err="1" smtClean="0"/>
              <a:t>i</a:t>
            </a:r>
            <a:r>
              <a:rPr lang="en-US" sz="2400" dirty="0" smtClean="0"/>
              <a:t>, sequence in enumerate(sequences): </a:t>
            </a:r>
            <a:endParaRPr lang="en-US" sz="2400" dirty="0" smtClean="0"/>
          </a:p>
          <a:p>
            <a:pPr>
              <a:buNone/>
            </a:pPr>
            <a:r>
              <a:rPr lang="en-US" sz="2400" dirty="0" smtClean="0"/>
              <a:t>		results[</a:t>
            </a:r>
            <a:r>
              <a:rPr lang="en-US" sz="2400" dirty="0" err="1" smtClean="0"/>
              <a:t>i</a:t>
            </a:r>
            <a:r>
              <a:rPr lang="en-US" sz="2400" dirty="0" smtClean="0"/>
              <a:t>, sequence] = 1. </a:t>
            </a:r>
            <a:endParaRPr lang="en-US" sz="2400" dirty="0" smtClean="0"/>
          </a:p>
          <a:p>
            <a:pPr>
              <a:buNone/>
            </a:pPr>
            <a:r>
              <a:rPr lang="en-US" sz="2400" dirty="0" smtClean="0"/>
              <a:t>	return </a:t>
            </a:r>
            <a:r>
              <a:rPr lang="en-US" sz="2400" dirty="0" smtClean="0"/>
              <a:t>results </a:t>
            </a:r>
            <a:endParaRPr lang="en-US" sz="2400" dirty="0" smtClean="0"/>
          </a:p>
          <a:p>
            <a:pPr>
              <a:buNone/>
            </a:pPr>
            <a:r>
              <a:rPr lang="en-US" sz="2400" dirty="0" err="1" smtClean="0"/>
              <a:t>x_train</a:t>
            </a:r>
            <a:r>
              <a:rPr lang="en-US" sz="2400" dirty="0" smtClean="0"/>
              <a:t> </a:t>
            </a:r>
            <a:r>
              <a:rPr lang="en-US" sz="2400" dirty="0" smtClean="0"/>
              <a:t>= </a:t>
            </a:r>
            <a:r>
              <a:rPr lang="en-US" sz="2400" dirty="0" err="1" smtClean="0"/>
              <a:t>vectorize_sequences</a:t>
            </a:r>
            <a:r>
              <a:rPr lang="en-US" sz="2400" dirty="0" smtClean="0"/>
              <a:t>(</a:t>
            </a:r>
            <a:r>
              <a:rPr lang="en-US" sz="2400" dirty="0" err="1" smtClean="0"/>
              <a:t>train_data</a:t>
            </a:r>
            <a:r>
              <a:rPr lang="en-US" sz="2400" dirty="0" smtClean="0"/>
              <a:t>) </a:t>
            </a:r>
            <a:endParaRPr lang="en-US" sz="2400" dirty="0" smtClean="0"/>
          </a:p>
          <a:p>
            <a:pPr>
              <a:buNone/>
            </a:pPr>
            <a:r>
              <a:rPr lang="en-US" sz="2400" dirty="0" err="1" smtClean="0"/>
              <a:t>x_test</a:t>
            </a:r>
            <a:r>
              <a:rPr lang="en-US" sz="2400" dirty="0" smtClean="0"/>
              <a:t> </a:t>
            </a:r>
            <a:r>
              <a:rPr lang="en-US" sz="2400" dirty="0" smtClean="0"/>
              <a:t>= </a:t>
            </a:r>
            <a:r>
              <a:rPr lang="en-US" sz="2400" dirty="0" err="1" smtClean="0"/>
              <a:t>vectorize_sequences</a:t>
            </a:r>
            <a:r>
              <a:rPr lang="en-US" sz="2400" dirty="0" smtClean="0"/>
              <a:t>(</a:t>
            </a:r>
            <a:r>
              <a:rPr lang="en-US" sz="2400" dirty="0" err="1" smtClean="0"/>
              <a:t>test_data</a:t>
            </a:r>
            <a:r>
              <a:rPr lang="en-US" sz="2400" dirty="0" smtClean="0"/>
              <a:t>)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perform tensor operations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Different layers are appropriate for different tensor formats and different types of data processing. </a:t>
            </a:r>
          </a:p>
          <a:p>
            <a:r>
              <a:rPr lang="en-US" dirty="0" smtClean="0"/>
              <a:t>For instance, simple vector data, stored in 2D tensors of shape (samples, features), is often processed by densely connected layers, also called fully connected or dense layers (the Dense class in </a:t>
            </a:r>
            <a:r>
              <a:rPr lang="en-US" dirty="0" err="1" smtClean="0"/>
              <a:t>Keras</a:t>
            </a:r>
            <a:r>
              <a:rPr lang="en-US" dirty="0" smtClean="0"/>
              <a:t>). </a:t>
            </a:r>
          </a:p>
          <a:p>
            <a:r>
              <a:rPr lang="en-US" dirty="0" smtClean="0"/>
              <a:t>Sequence data, stored in 3D tensors of shape (samples, </a:t>
            </a:r>
            <a:r>
              <a:rPr lang="en-US" dirty="0" err="1" smtClean="0"/>
              <a:t>timesteps</a:t>
            </a:r>
            <a:r>
              <a:rPr lang="en-US" dirty="0" smtClean="0"/>
              <a:t>, features), is typically processed by recurrent layers such as an LSTM layer. </a:t>
            </a:r>
          </a:p>
          <a:p>
            <a:r>
              <a:rPr lang="en-US" dirty="0" smtClean="0"/>
              <a:t>Image data, stored in 4D tensors, is usually processed by 2D convolution layers (Conv2D).</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the labels</a:t>
            </a:r>
            <a:endParaRPr lang="en-US" dirty="0"/>
          </a:p>
        </p:txBody>
      </p:sp>
      <p:sp>
        <p:nvSpPr>
          <p:cNvPr id="3" name="Content Placeholder 2"/>
          <p:cNvSpPr>
            <a:spLocks noGrp="1"/>
          </p:cNvSpPr>
          <p:nvPr>
            <p:ph idx="1"/>
          </p:nvPr>
        </p:nvSpPr>
        <p:spPr/>
        <p:txBody>
          <a:bodyPr/>
          <a:lstStyle/>
          <a:p>
            <a:r>
              <a:rPr lang="en-US" dirty="0" smtClean="0"/>
              <a:t>To </a:t>
            </a:r>
            <a:r>
              <a:rPr lang="en-US" dirty="0" err="1" smtClean="0"/>
              <a:t>vectorize</a:t>
            </a:r>
            <a:r>
              <a:rPr lang="en-US" dirty="0" smtClean="0"/>
              <a:t> the labels, there are two possibilities: you can cast the label list as an integer tensor, or you can use one-hot encoding. </a:t>
            </a:r>
            <a:endParaRPr lang="en-US" dirty="0" smtClean="0"/>
          </a:p>
          <a:p>
            <a:r>
              <a:rPr lang="en-US" dirty="0" smtClean="0"/>
              <a:t>One-hot </a:t>
            </a:r>
            <a:r>
              <a:rPr lang="en-US" dirty="0" smtClean="0"/>
              <a:t>encoding is a widely used format for categorical data, also called categorical encoding</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r>
              <a:rPr lang="en-US" sz="2400" dirty="0" smtClean="0"/>
              <a:t>def </a:t>
            </a:r>
            <a:r>
              <a:rPr lang="en-US" sz="2400" dirty="0" err="1" smtClean="0"/>
              <a:t>to_one_hot</a:t>
            </a:r>
            <a:r>
              <a:rPr lang="en-US" sz="2400" dirty="0" smtClean="0"/>
              <a:t>(labels, dimension=46): </a:t>
            </a:r>
            <a:endParaRPr lang="en-US" sz="2400" dirty="0" smtClean="0"/>
          </a:p>
          <a:p>
            <a:pPr>
              <a:buNone/>
            </a:pPr>
            <a:r>
              <a:rPr lang="en-US" sz="2400" dirty="0" smtClean="0"/>
              <a:t>	</a:t>
            </a:r>
            <a:r>
              <a:rPr lang="en-US" sz="2400" dirty="0" smtClean="0"/>
              <a:t>results </a:t>
            </a:r>
            <a:r>
              <a:rPr lang="en-US" sz="2400" dirty="0" smtClean="0"/>
              <a:t>= </a:t>
            </a:r>
            <a:r>
              <a:rPr lang="en-US" sz="2400" dirty="0" err="1" smtClean="0"/>
              <a:t>np.zeros</a:t>
            </a:r>
            <a:r>
              <a:rPr lang="en-US" sz="2400" dirty="0" smtClean="0"/>
              <a:t>((</a:t>
            </a:r>
            <a:r>
              <a:rPr lang="en-US" sz="2400" dirty="0" err="1" smtClean="0"/>
              <a:t>len</a:t>
            </a:r>
            <a:r>
              <a:rPr lang="en-US" sz="2400" dirty="0" smtClean="0"/>
              <a:t>(labels), dimension)) </a:t>
            </a:r>
            <a:endParaRPr lang="en-US" sz="2400" dirty="0" smtClean="0"/>
          </a:p>
          <a:p>
            <a:pPr>
              <a:buNone/>
            </a:pPr>
            <a:r>
              <a:rPr lang="en-US" sz="2400" dirty="0" smtClean="0"/>
              <a:t>	</a:t>
            </a:r>
            <a:r>
              <a:rPr lang="en-US" sz="2400" dirty="0" smtClean="0"/>
              <a:t>for </a:t>
            </a:r>
            <a:r>
              <a:rPr lang="en-US" sz="2400" dirty="0" err="1" smtClean="0"/>
              <a:t>i</a:t>
            </a:r>
            <a:r>
              <a:rPr lang="en-US" sz="2400" dirty="0" smtClean="0"/>
              <a:t>, label in enumerate(labels): </a:t>
            </a:r>
            <a:endParaRPr lang="en-US" sz="2400" dirty="0" smtClean="0"/>
          </a:p>
          <a:p>
            <a:pPr>
              <a:buNone/>
            </a:pPr>
            <a:r>
              <a:rPr lang="en-US" sz="2400" dirty="0" smtClean="0"/>
              <a:t>	</a:t>
            </a:r>
            <a:r>
              <a:rPr lang="en-US" sz="2400" dirty="0" smtClean="0"/>
              <a:t>	results[</a:t>
            </a:r>
            <a:r>
              <a:rPr lang="en-US" sz="2400" dirty="0" err="1" smtClean="0"/>
              <a:t>i</a:t>
            </a:r>
            <a:r>
              <a:rPr lang="en-US" sz="2400" dirty="0" smtClean="0"/>
              <a:t>, label] = 1. </a:t>
            </a:r>
            <a:endParaRPr lang="en-US" sz="2400" dirty="0" smtClean="0"/>
          </a:p>
          <a:p>
            <a:pPr>
              <a:buNone/>
            </a:pPr>
            <a:r>
              <a:rPr lang="en-US" sz="2400" dirty="0" smtClean="0"/>
              <a:t>	</a:t>
            </a:r>
            <a:r>
              <a:rPr lang="en-US" sz="2400" dirty="0" smtClean="0"/>
              <a:t>	return </a:t>
            </a:r>
            <a:r>
              <a:rPr lang="en-US" sz="2400" dirty="0" smtClean="0"/>
              <a:t>results </a:t>
            </a:r>
            <a:endParaRPr lang="en-US" sz="2400" dirty="0" smtClean="0"/>
          </a:p>
          <a:p>
            <a:pPr>
              <a:buNone/>
            </a:pPr>
            <a:endParaRPr lang="en-US" sz="2400" dirty="0" smtClean="0"/>
          </a:p>
          <a:p>
            <a:pPr>
              <a:buNone/>
            </a:pPr>
            <a:r>
              <a:rPr lang="en-US" sz="2400" dirty="0" err="1" smtClean="0"/>
              <a:t>one_hot_train_labels</a:t>
            </a:r>
            <a:r>
              <a:rPr lang="en-US" sz="2400" dirty="0" smtClean="0"/>
              <a:t> </a:t>
            </a:r>
            <a:r>
              <a:rPr lang="en-US" sz="2400" dirty="0" smtClean="0"/>
              <a:t>= </a:t>
            </a:r>
            <a:r>
              <a:rPr lang="en-US" sz="2400" dirty="0" err="1" smtClean="0"/>
              <a:t>to_one_hot</a:t>
            </a:r>
            <a:r>
              <a:rPr lang="en-US" sz="2400" dirty="0" smtClean="0"/>
              <a:t>(</a:t>
            </a:r>
            <a:r>
              <a:rPr lang="en-US" sz="2400" dirty="0" err="1" smtClean="0"/>
              <a:t>train_labels</a:t>
            </a:r>
            <a:r>
              <a:rPr lang="en-US" sz="2400" dirty="0" smtClean="0"/>
              <a:t>)</a:t>
            </a:r>
          </a:p>
          <a:p>
            <a:pPr>
              <a:buNone/>
            </a:pPr>
            <a:r>
              <a:rPr lang="en-US" sz="2400" dirty="0" err="1" smtClean="0"/>
              <a:t>one_hot_test_labels</a:t>
            </a:r>
            <a:r>
              <a:rPr lang="en-US" sz="2400" dirty="0" smtClean="0"/>
              <a:t> </a:t>
            </a:r>
            <a:r>
              <a:rPr lang="en-US" sz="2400" dirty="0" smtClean="0"/>
              <a:t>= </a:t>
            </a:r>
            <a:r>
              <a:rPr lang="en-US" sz="2400" dirty="0" err="1" smtClean="0"/>
              <a:t>to_one_hot</a:t>
            </a:r>
            <a:r>
              <a:rPr lang="en-US" sz="2400" dirty="0" smtClean="0"/>
              <a:t>(</a:t>
            </a:r>
            <a:r>
              <a:rPr lang="en-US" sz="2400" dirty="0" err="1" smtClean="0"/>
              <a:t>test_labels</a:t>
            </a:r>
            <a:r>
              <a:rPr lang="en-US" sz="2400" dirty="0" smtClean="0"/>
              <a:t>)</a:t>
            </a:r>
            <a:endParaRPr lang="en-US" sz="2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keras</a:t>
            </a:r>
            <a:r>
              <a:rPr lang="en-US" dirty="0" smtClean="0"/>
              <a:t> to encode labels</a:t>
            </a:r>
            <a:endParaRPr lang="en-US" dirty="0"/>
          </a:p>
        </p:txBody>
      </p:sp>
      <p:sp>
        <p:nvSpPr>
          <p:cNvPr id="3" name="Content Placeholder 2"/>
          <p:cNvSpPr>
            <a:spLocks noGrp="1"/>
          </p:cNvSpPr>
          <p:nvPr>
            <p:ph idx="1"/>
          </p:nvPr>
        </p:nvSpPr>
        <p:spPr/>
        <p:txBody>
          <a:bodyPr>
            <a:normAutofit/>
          </a:bodyPr>
          <a:lstStyle/>
          <a:p>
            <a:pPr>
              <a:buNone/>
            </a:pPr>
            <a:r>
              <a:rPr lang="en-US" sz="2400" dirty="0" smtClean="0"/>
              <a:t>from </a:t>
            </a:r>
            <a:r>
              <a:rPr lang="en-US" sz="2400" dirty="0" err="1" smtClean="0"/>
              <a:t>keras.utils.np_utils</a:t>
            </a:r>
            <a:r>
              <a:rPr lang="en-US" sz="2400" dirty="0" smtClean="0"/>
              <a:t> import </a:t>
            </a:r>
            <a:r>
              <a:rPr lang="en-US" sz="2400" dirty="0" err="1" smtClean="0"/>
              <a:t>to_categorical</a:t>
            </a:r>
            <a:r>
              <a:rPr lang="en-US" sz="2400" dirty="0" smtClean="0"/>
              <a:t> </a:t>
            </a:r>
          </a:p>
          <a:p>
            <a:pPr>
              <a:buNone/>
            </a:pPr>
            <a:r>
              <a:rPr lang="en-US" sz="2400" dirty="0" err="1" smtClean="0"/>
              <a:t>one_hot_train_labels</a:t>
            </a:r>
            <a:r>
              <a:rPr lang="en-US" sz="2400" dirty="0" smtClean="0"/>
              <a:t> = </a:t>
            </a:r>
            <a:r>
              <a:rPr lang="en-US" sz="2400" dirty="0" err="1" smtClean="0"/>
              <a:t>to_categorical</a:t>
            </a:r>
            <a:r>
              <a:rPr lang="en-US" sz="2400" dirty="0" smtClean="0"/>
              <a:t>(</a:t>
            </a:r>
            <a:r>
              <a:rPr lang="en-US" sz="2400" dirty="0" err="1" smtClean="0"/>
              <a:t>train_labels</a:t>
            </a:r>
            <a:r>
              <a:rPr lang="en-US" sz="2400" dirty="0" smtClean="0"/>
              <a:t>) </a:t>
            </a:r>
          </a:p>
          <a:p>
            <a:pPr>
              <a:buNone/>
            </a:pPr>
            <a:r>
              <a:rPr lang="en-US" sz="2400" dirty="0" err="1" smtClean="0"/>
              <a:t>one_hot_test_labels</a:t>
            </a:r>
            <a:r>
              <a:rPr lang="en-US" sz="2400" dirty="0" smtClean="0"/>
              <a:t> = </a:t>
            </a:r>
            <a:r>
              <a:rPr lang="en-US" sz="2400" dirty="0" err="1" smtClean="0"/>
              <a:t>to_categorical</a:t>
            </a:r>
            <a:r>
              <a:rPr lang="en-US" sz="2400" dirty="0" smtClean="0"/>
              <a:t>(</a:t>
            </a:r>
            <a:r>
              <a:rPr lang="en-US" sz="2400" dirty="0" err="1" smtClean="0"/>
              <a:t>test_labels</a:t>
            </a:r>
            <a:r>
              <a:rPr lang="en-US" sz="2400" dirty="0" smtClean="0"/>
              <a:t>)</a:t>
            </a:r>
            <a:endParaRPr lang="en-US"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network</a:t>
            </a:r>
            <a:endParaRPr lang="en-US" dirty="0"/>
          </a:p>
        </p:txBody>
      </p:sp>
      <p:sp>
        <p:nvSpPr>
          <p:cNvPr id="3" name="Content Placeholder 2"/>
          <p:cNvSpPr>
            <a:spLocks noGrp="1"/>
          </p:cNvSpPr>
          <p:nvPr>
            <p:ph idx="1"/>
          </p:nvPr>
        </p:nvSpPr>
        <p:spPr/>
        <p:txBody>
          <a:bodyPr/>
          <a:lstStyle/>
          <a:p>
            <a:r>
              <a:rPr lang="en-US" dirty="0" smtClean="0"/>
              <a:t>This topic-classification problem looks similar to the previous movie-review classification problem: in both cases, you’re trying to classify short snippets of text. </a:t>
            </a:r>
            <a:endParaRPr lang="en-US" dirty="0" smtClean="0"/>
          </a:p>
          <a:p>
            <a:r>
              <a:rPr lang="en-US" dirty="0" smtClean="0"/>
              <a:t>But </a:t>
            </a:r>
            <a:r>
              <a:rPr lang="en-US" dirty="0" smtClean="0"/>
              <a:t>there is a new constraint here: the number of output classes has gone from 2 to 46. </a:t>
            </a:r>
            <a:endParaRPr lang="en-US" dirty="0" smtClean="0"/>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model</a:t>
            </a:r>
            <a:endParaRPr lang="en-US" dirty="0"/>
          </a:p>
        </p:txBody>
      </p:sp>
      <p:sp>
        <p:nvSpPr>
          <p:cNvPr id="3" name="Content Placeholder 2"/>
          <p:cNvSpPr>
            <a:spLocks noGrp="1"/>
          </p:cNvSpPr>
          <p:nvPr>
            <p:ph idx="1"/>
          </p:nvPr>
        </p:nvSpPr>
        <p:spPr/>
        <p:txBody>
          <a:bodyPr>
            <a:normAutofit/>
          </a:bodyPr>
          <a:lstStyle/>
          <a:p>
            <a:pPr>
              <a:buNone/>
            </a:pPr>
            <a:r>
              <a:rPr lang="en-US" sz="2800" dirty="0" smtClean="0"/>
              <a:t>from </a:t>
            </a:r>
            <a:r>
              <a:rPr lang="en-US" sz="2800" dirty="0" err="1" smtClean="0"/>
              <a:t>keras</a:t>
            </a:r>
            <a:r>
              <a:rPr lang="en-US" sz="2800" dirty="0" smtClean="0"/>
              <a:t> import models </a:t>
            </a:r>
            <a:endParaRPr lang="en-US" sz="2800" dirty="0" smtClean="0"/>
          </a:p>
          <a:p>
            <a:pPr>
              <a:buNone/>
            </a:pPr>
            <a:r>
              <a:rPr lang="en-US" sz="2800" dirty="0" smtClean="0"/>
              <a:t>from </a:t>
            </a:r>
            <a:r>
              <a:rPr lang="en-US" sz="2800" dirty="0" err="1" smtClean="0"/>
              <a:t>keras</a:t>
            </a:r>
            <a:r>
              <a:rPr lang="en-US" sz="2800" dirty="0" smtClean="0"/>
              <a:t> import layers model = </a:t>
            </a:r>
            <a:r>
              <a:rPr lang="en-US" sz="2800" dirty="0" err="1" smtClean="0"/>
              <a:t>models.Sequential</a:t>
            </a:r>
            <a:r>
              <a:rPr lang="en-US" sz="2800" dirty="0" smtClean="0"/>
              <a:t>() </a:t>
            </a:r>
            <a:endParaRPr lang="en-US" sz="2800" dirty="0" smtClean="0"/>
          </a:p>
          <a:p>
            <a:pPr>
              <a:buNone/>
            </a:pPr>
            <a:r>
              <a:rPr lang="en-US" sz="2800" dirty="0" err="1" smtClean="0"/>
              <a:t>model.add</a:t>
            </a:r>
            <a:r>
              <a:rPr lang="en-US" sz="2800" dirty="0" smtClean="0"/>
              <a:t>(</a:t>
            </a:r>
            <a:r>
              <a:rPr lang="en-US" sz="2800" dirty="0" err="1" smtClean="0"/>
              <a:t>layers.Dense</a:t>
            </a:r>
            <a:r>
              <a:rPr lang="en-US" sz="2800" dirty="0" smtClean="0"/>
              <a:t>(64</a:t>
            </a:r>
            <a:r>
              <a:rPr lang="en-US" sz="2800" dirty="0" smtClean="0"/>
              <a:t>, activation='</a:t>
            </a:r>
            <a:r>
              <a:rPr lang="en-US" sz="2800" dirty="0" err="1" smtClean="0"/>
              <a:t>relu</a:t>
            </a:r>
            <a:r>
              <a:rPr lang="en-US" sz="2800" dirty="0" smtClean="0"/>
              <a:t>', </a:t>
            </a:r>
            <a:r>
              <a:rPr lang="en-US" sz="2800" dirty="0" err="1" smtClean="0"/>
              <a:t>input_shape</a:t>
            </a:r>
            <a:r>
              <a:rPr lang="en-US" sz="2800" dirty="0" smtClean="0"/>
              <a:t>=(10000,))) </a:t>
            </a:r>
            <a:endParaRPr lang="en-US" sz="2800" dirty="0" smtClean="0"/>
          </a:p>
          <a:p>
            <a:pPr>
              <a:buNone/>
            </a:pPr>
            <a:r>
              <a:rPr lang="en-US" sz="2800" dirty="0" err="1" smtClean="0"/>
              <a:t>model.add</a:t>
            </a:r>
            <a:r>
              <a:rPr lang="en-US" sz="2800" dirty="0" smtClean="0"/>
              <a:t>(</a:t>
            </a:r>
            <a:r>
              <a:rPr lang="en-US" sz="2800" dirty="0" err="1" smtClean="0"/>
              <a:t>layers.Dense</a:t>
            </a:r>
            <a:r>
              <a:rPr lang="en-US" sz="2800" dirty="0" smtClean="0"/>
              <a:t>(64</a:t>
            </a:r>
            <a:r>
              <a:rPr lang="en-US" sz="2800" dirty="0" smtClean="0"/>
              <a:t>, activation='</a:t>
            </a:r>
            <a:r>
              <a:rPr lang="en-US" sz="2800" dirty="0" err="1" smtClean="0"/>
              <a:t>relu</a:t>
            </a:r>
            <a:r>
              <a:rPr lang="en-US" sz="2800" dirty="0" smtClean="0"/>
              <a:t>')) </a:t>
            </a:r>
            <a:endParaRPr lang="en-US" sz="2800" dirty="0" smtClean="0"/>
          </a:p>
          <a:p>
            <a:pPr>
              <a:buNone/>
            </a:pPr>
            <a:r>
              <a:rPr lang="en-US" sz="2800" dirty="0" err="1" smtClean="0"/>
              <a:t>model.add</a:t>
            </a:r>
            <a:r>
              <a:rPr lang="en-US" sz="2800" dirty="0" smtClean="0"/>
              <a:t>(</a:t>
            </a:r>
            <a:r>
              <a:rPr lang="en-US" sz="2800" dirty="0" err="1" smtClean="0"/>
              <a:t>layers.Dense</a:t>
            </a:r>
            <a:r>
              <a:rPr lang="en-US" sz="2800" dirty="0" smtClean="0"/>
              <a:t>(46</a:t>
            </a:r>
            <a:r>
              <a:rPr lang="en-US" sz="2800" dirty="0" smtClean="0"/>
              <a:t>, activation='</a:t>
            </a:r>
            <a:r>
              <a:rPr lang="en-US" sz="2800" dirty="0" err="1" smtClean="0"/>
              <a:t>softmax</a:t>
            </a:r>
            <a:r>
              <a:rPr lang="en-US" sz="2800" dirty="0" smtClean="0"/>
              <a:t>'))</a:t>
            </a:r>
            <a:endParaRPr lang="en-US" sz="28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You end the network with a Dense layer of size </a:t>
            </a:r>
            <a:r>
              <a:rPr lang="en-US" dirty="0" smtClean="0"/>
              <a:t>46</a:t>
            </a:r>
          </a:p>
          <a:p>
            <a:r>
              <a:rPr lang="en-US" dirty="0" smtClean="0"/>
              <a:t>The last layer uses a </a:t>
            </a:r>
            <a:r>
              <a:rPr lang="en-US" dirty="0" err="1" smtClean="0"/>
              <a:t>softmax</a:t>
            </a:r>
            <a:r>
              <a:rPr lang="en-US" dirty="0" smtClean="0"/>
              <a:t> activation. It means the network will output a probability distribution over the 46 different output classes</a:t>
            </a:r>
            <a:endParaRPr lang="en-US" dirty="0" smtClean="0"/>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 function</a:t>
            </a:r>
            <a:endParaRPr lang="en-US" dirty="0"/>
          </a:p>
        </p:txBody>
      </p:sp>
      <p:sp>
        <p:nvSpPr>
          <p:cNvPr id="3" name="Content Placeholder 2"/>
          <p:cNvSpPr>
            <a:spLocks noGrp="1"/>
          </p:cNvSpPr>
          <p:nvPr>
            <p:ph idx="1"/>
          </p:nvPr>
        </p:nvSpPr>
        <p:spPr/>
        <p:txBody>
          <a:bodyPr>
            <a:normAutofit fontScale="92500"/>
          </a:bodyPr>
          <a:lstStyle/>
          <a:p>
            <a:r>
              <a:rPr lang="en-US" dirty="0" smtClean="0"/>
              <a:t>The best loss function to use in this case is </a:t>
            </a:r>
            <a:r>
              <a:rPr lang="en-US" dirty="0" err="1" smtClean="0"/>
              <a:t>categorical_crossentropy</a:t>
            </a:r>
            <a:endParaRPr lang="en-US" dirty="0" smtClean="0"/>
          </a:p>
          <a:p>
            <a:r>
              <a:rPr lang="en-US" dirty="0" smtClean="0"/>
              <a:t>It measures the distance between two probability distributions: here, between the probability distribution output by the network and the true distribution of the labels. </a:t>
            </a:r>
            <a:endParaRPr lang="en-US" dirty="0" smtClean="0"/>
          </a:p>
          <a:p>
            <a:r>
              <a:rPr lang="en-US" dirty="0" smtClean="0"/>
              <a:t>By </a:t>
            </a:r>
            <a:r>
              <a:rPr lang="en-US" dirty="0" smtClean="0"/>
              <a:t>minimizing the distance between these two distributions, you train the network to output something as close as possible to the true labels.</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model.compile</a:t>
            </a:r>
            <a:r>
              <a:rPr lang="en-US" dirty="0" smtClean="0"/>
              <a:t>(optimizer='</a:t>
            </a:r>
            <a:r>
              <a:rPr lang="en-US" dirty="0" err="1" smtClean="0"/>
              <a:t>rmsprop</a:t>
            </a:r>
            <a:r>
              <a:rPr lang="en-US" dirty="0" smtClean="0"/>
              <a:t>', loss='</a:t>
            </a:r>
            <a:r>
              <a:rPr lang="en-US" dirty="0" err="1" smtClean="0"/>
              <a:t>categorical_crossentropy</a:t>
            </a:r>
            <a:r>
              <a:rPr lang="en-US" dirty="0" smtClean="0"/>
              <a:t>', metrics=['accuracy']) </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your approach</a:t>
            </a:r>
            <a:endParaRPr lang="en-US" dirty="0"/>
          </a:p>
        </p:txBody>
      </p:sp>
      <p:sp>
        <p:nvSpPr>
          <p:cNvPr id="3" name="Content Placeholder 2"/>
          <p:cNvSpPr>
            <a:spLocks noGrp="1"/>
          </p:cNvSpPr>
          <p:nvPr>
            <p:ph idx="1"/>
          </p:nvPr>
        </p:nvSpPr>
        <p:spPr/>
        <p:txBody>
          <a:bodyPr/>
          <a:lstStyle/>
          <a:p>
            <a:r>
              <a:rPr lang="en-US" dirty="0" err="1" smtClean="0"/>
              <a:t>x_val</a:t>
            </a:r>
            <a:r>
              <a:rPr lang="en-US" dirty="0" smtClean="0"/>
              <a:t> = </a:t>
            </a:r>
            <a:r>
              <a:rPr lang="en-US" dirty="0" err="1" smtClean="0"/>
              <a:t>x_train</a:t>
            </a:r>
            <a:r>
              <a:rPr lang="en-US" dirty="0" smtClean="0"/>
              <a:t>[:1000] </a:t>
            </a:r>
            <a:endParaRPr lang="en-US" dirty="0" smtClean="0"/>
          </a:p>
          <a:p>
            <a:r>
              <a:rPr lang="en-US" dirty="0" err="1" smtClean="0"/>
              <a:t>partial_x_train</a:t>
            </a:r>
            <a:r>
              <a:rPr lang="en-US" dirty="0" smtClean="0"/>
              <a:t> </a:t>
            </a:r>
            <a:r>
              <a:rPr lang="en-US" dirty="0" smtClean="0"/>
              <a:t>= </a:t>
            </a:r>
            <a:r>
              <a:rPr lang="en-US" dirty="0" err="1" smtClean="0"/>
              <a:t>x_train</a:t>
            </a:r>
            <a:r>
              <a:rPr lang="en-US" dirty="0" smtClean="0"/>
              <a:t>[1000:] </a:t>
            </a:r>
            <a:endParaRPr lang="en-US" dirty="0" smtClean="0"/>
          </a:p>
          <a:p>
            <a:r>
              <a:rPr lang="en-US" dirty="0" err="1" smtClean="0"/>
              <a:t>y_val</a:t>
            </a:r>
            <a:r>
              <a:rPr lang="en-US" dirty="0" smtClean="0"/>
              <a:t> </a:t>
            </a:r>
            <a:r>
              <a:rPr lang="en-US" dirty="0" smtClean="0"/>
              <a:t>= </a:t>
            </a:r>
            <a:r>
              <a:rPr lang="en-US" dirty="0" err="1" smtClean="0"/>
              <a:t>one_hot_train_labels</a:t>
            </a:r>
            <a:r>
              <a:rPr lang="en-US" dirty="0" smtClean="0"/>
              <a:t>[:1000] </a:t>
            </a:r>
            <a:endParaRPr lang="en-US" dirty="0" smtClean="0"/>
          </a:p>
          <a:p>
            <a:r>
              <a:rPr lang="en-US" dirty="0" err="1" smtClean="0"/>
              <a:t>partial_y_train</a:t>
            </a:r>
            <a:r>
              <a:rPr lang="en-US" dirty="0" smtClean="0"/>
              <a:t> </a:t>
            </a:r>
            <a:r>
              <a:rPr lang="en-US" dirty="0" smtClean="0"/>
              <a:t>= </a:t>
            </a:r>
            <a:r>
              <a:rPr lang="en-US" dirty="0" err="1" smtClean="0"/>
              <a:t>one_hot_train_labels</a:t>
            </a:r>
            <a:r>
              <a:rPr lang="en-US" dirty="0" smtClean="0"/>
              <a:t>[1000:]</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history = model.fit(</a:t>
            </a:r>
            <a:r>
              <a:rPr lang="en-US" dirty="0" err="1" smtClean="0"/>
              <a:t>partial_x_train</a:t>
            </a:r>
            <a:r>
              <a:rPr lang="en-US" dirty="0" smtClean="0"/>
              <a:t>, </a:t>
            </a:r>
            <a:r>
              <a:rPr lang="en-US" dirty="0" err="1" smtClean="0"/>
              <a:t>partial_y_train</a:t>
            </a:r>
            <a:r>
              <a:rPr lang="en-US" dirty="0" smtClean="0"/>
              <a:t>, epochs=20, </a:t>
            </a:r>
            <a:r>
              <a:rPr lang="en-US" dirty="0" err="1" smtClean="0"/>
              <a:t>batch_size</a:t>
            </a:r>
            <a:r>
              <a:rPr lang="en-US" dirty="0" smtClean="0"/>
              <a:t>=512, </a:t>
            </a:r>
            <a:r>
              <a:rPr lang="en-US" dirty="0" err="1" smtClean="0"/>
              <a:t>validation_data</a:t>
            </a:r>
            <a:r>
              <a:rPr lang="en-US" dirty="0" smtClean="0"/>
              <a:t>=(</a:t>
            </a:r>
            <a:r>
              <a:rPr lang="en-US" dirty="0" err="1" smtClean="0"/>
              <a:t>x_val</a:t>
            </a:r>
            <a:r>
              <a:rPr lang="en-US" dirty="0" smtClean="0"/>
              <a:t>, </a:t>
            </a:r>
            <a:r>
              <a:rPr lang="en-US" dirty="0" err="1" smtClean="0"/>
              <a:t>y_val</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are like LEGO blocks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can think of layers as the LEGO bricks of deep learning, a metaphor that is made explicit by frameworks like </a:t>
            </a:r>
            <a:r>
              <a:rPr lang="en-US" dirty="0" err="1" smtClean="0"/>
              <a:t>Keras</a:t>
            </a:r>
            <a:r>
              <a:rPr lang="en-US" dirty="0" smtClean="0"/>
              <a:t>. </a:t>
            </a:r>
          </a:p>
          <a:p>
            <a:r>
              <a:rPr lang="en-US" dirty="0" smtClean="0"/>
              <a:t>Building deep-learning models in </a:t>
            </a:r>
            <a:r>
              <a:rPr lang="en-US" dirty="0" err="1" smtClean="0"/>
              <a:t>Keras</a:t>
            </a:r>
            <a:r>
              <a:rPr lang="en-US" dirty="0" smtClean="0"/>
              <a:t> is done by clipping together compatible layers to form useful data-transformation pipelines. </a:t>
            </a:r>
          </a:p>
          <a:p>
            <a:r>
              <a:rPr lang="en-US" dirty="0" smtClean="0"/>
              <a:t>The notion of layer compatibility here refers specifically to the fact that every layer will only accept input tensors of a certain shape and will return output tensors of a certain shape</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Plotting the training and validation loss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import </a:t>
            </a:r>
            <a:r>
              <a:rPr lang="en-US" dirty="0" err="1" smtClean="0"/>
              <a:t>matplotlib.pyplot</a:t>
            </a:r>
            <a:r>
              <a:rPr lang="en-US" dirty="0" smtClean="0"/>
              <a:t> as </a:t>
            </a:r>
            <a:r>
              <a:rPr lang="en-US" dirty="0" err="1" smtClean="0"/>
              <a:t>plt</a:t>
            </a:r>
            <a:r>
              <a:rPr lang="en-US" dirty="0" smtClean="0"/>
              <a:t> </a:t>
            </a:r>
            <a:endParaRPr lang="en-US" dirty="0" smtClean="0"/>
          </a:p>
          <a:p>
            <a:pPr>
              <a:buNone/>
            </a:pPr>
            <a:r>
              <a:rPr lang="en-US" dirty="0" smtClean="0"/>
              <a:t>loss </a:t>
            </a:r>
            <a:r>
              <a:rPr lang="en-US" dirty="0" smtClean="0"/>
              <a:t>= </a:t>
            </a:r>
            <a:r>
              <a:rPr lang="en-US" dirty="0" err="1" smtClean="0"/>
              <a:t>history.history</a:t>
            </a:r>
            <a:r>
              <a:rPr lang="en-US" dirty="0" smtClean="0"/>
              <a:t>['loss'] </a:t>
            </a:r>
            <a:endParaRPr lang="en-US" dirty="0" smtClean="0"/>
          </a:p>
          <a:p>
            <a:pPr>
              <a:buNone/>
            </a:pPr>
            <a:r>
              <a:rPr lang="en-US" dirty="0" err="1" smtClean="0"/>
              <a:t>val_loss</a:t>
            </a:r>
            <a:r>
              <a:rPr lang="en-US" dirty="0" smtClean="0"/>
              <a:t> </a:t>
            </a:r>
            <a:r>
              <a:rPr lang="en-US" dirty="0" smtClean="0"/>
              <a:t>= </a:t>
            </a:r>
            <a:r>
              <a:rPr lang="en-US" dirty="0" err="1" smtClean="0"/>
              <a:t>history.history</a:t>
            </a:r>
            <a:r>
              <a:rPr lang="en-US" dirty="0" smtClean="0"/>
              <a:t>['</a:t>
            </a:r>
            <a:r>
              <a:rPr lang="en-US" dirty="0" err="1" smtClean="0"/>
              <a:t>val_loss</a:t>
            </a:r>
            <a:r>
              <a:rPr lang="en-US" dirty="0" smtClean="0"/>
              <a:t>'] </a:t>
            </a:r>
            <a:endParaRPr lang="en-US" dirty="0" smtClean="0"/>
          </a:p>
          <a:p>
            <a:pPr>
              <a:buNone/>
            </a:pPr>
            <a:r>
              <a:rPr lang="en-US" dirty="0" smtClean="0"/>
              <a:t>epochs </a:t>
            </a:r>
            <a:r>
              <a:rPr lang="en-US" dirty="0" smtClean="0"/>
              <a:t>= range(1, </a:t>
            </a:r>
            <a:r>
              <a:rPr lang="en-US" dirty="0" err="1" smtClean="0"/>
              <a:t>len</a:t>
            </a:r>
            <a:r>
              <a:rPr lang="en-US" dirty="0" smtClean="0"/>
              <a:t>(loss) + 1) </a:t>
            </a:r>
            <a:endParaRPr lang="en-US" dirty="0" smtClean="0"/>
          </a:p>
          <a:p>
            <a:pPr>
              <a:buNone/>
            </a:pPr>
            <a:r>
              <a:rPr lang="en-US" dirty="0" err="1" smtClean="0"/>
              <a:t>plt.plot</a:t>
            </a:r>
            <a:r>
              <a:rPr lang="en-US" dirty="0" smtClean="0"/>
              <a:t>(epochs</a:t>
            </a:r>
            <a:r>
              <a:rPr lang="en-US" dirty="0" smtClean="0"/>
              <a:t>, loss, '</a:t>
            </a:r>
            <a:r>
              <a:rPr lang="en-US" dirty="0" err="1" smtClean="0"/>
              <a:t>bo</a:t>
            </a:r>
            <a:r>
              <a:rPr lang="en-US" dirty="0" smtClean="0"/>
              <a:t>', label='Training loss') </a:t>
            </a:r>
            <a:endParaRPr lang="en-US" dirty="0" smtClean="0"/>
          </a:p>
          <a:p>
            <a:pPr>
              <a:buNone/>
            </a:pPr>
            <a:r>
              <a:rPr lang="en-US" dirty="0" err="1" smtClean="0"/>
              <a:t>plt.plot</a:t>
            </a:r>
            <a:r>
              <a:rPr lang="en-US" dirty="0" smtClean="0"/>
              <a:t>(epochs</a:t>
            </a:r>
            <a:r>
              <a:rPr lang="en-US" dirty="0" smtClean="0"/>
              <a:t>, </a:t>
            </a:r>
            <a:r>
              <a:rPr lang="en-US" dirty="0" err="1" smtClean="0"/>
              <a:t>val_loss</a:t>
            </a:r>
            <a:r>
              <a:rPr lang="en-US" dirty="0" smtClean="0"/>
              <a:t>, 'b', label='Validation loss') </a:t>
            </a:r>
            <a:endParaRPr lang="en-US" dirty="0" smtClean="0"/>
          </a:p>
          <a:p>
            <a:pPr>
              <a:buNone/>
            </a:pPr>
            <a:r>
              <a:rPr lang="en-US" dirty="0" err="1" smtClean="0"/>
              <a:t>plt.title</a:t>
            </a:r>
            <a:r>
              <a:rPr lang="en-US" dirty="0" smtClean="0"/>
              <a:t>('Training and validation loss') </a:t>
            </a:r>
            <a:endParaRPr lang="en-US" dirty="0" smtClean="0"/>
          </a:p>
          <a:p>
            <a:pPr>
              <a:buNone/>
            </a:pPr>
            <a:r>
              <a:rPr lang="en-US" dirty="0" err="1" smtClean="0"/>
              <a:t>plt.xlabel</a:t>
            </a:r>
            <a:r>
              <a:rPr lang="en-US" dirty="0" smtClean="0"/>
              <a:t>('Epochs') </a:t>
            </a:r>
            <a:endParaRPr lang="en-US" dirty="0" smtClean="0"/>
          </a:p>
          <a:p>
            <a:pPr>
              <a:buNone/>
            </a:pPr>
            <a:r>
              <a:rPr lang="en-US" dirty="0" err="1" smtClean="0"/>
              <a:t>plt.ylabel</a:t>
            </a:r>
            <a:r>
              <a:rPr lang="en-US" dirty="0" smtClean="0"/>
              <a:t>('Loss') </a:t>
            </a:r>
            <a:endParaRPr lang="en-US" dirty="0" smtClean="0"/>
          </a:p>
          <a:p>
            <a:pPr>
              <a:buNone/>
            </a:pPr>
            <a:r>
              <a:rPr lang="en-US" dirty="0" err="1" smtClean="0"/>
              <a:t>plt.legend</a:t>
            </a:r>
            <a:r>
              <a:rPr lang="en-US" dirty="0" smtClean="0"/>
              <a:t>() </a:t>
            </a:r>
            <a:endParaRPr lang="en-US" dirty="0" smtClean="0"/>
          </a:p>
          <a:p>
            <a:pPr>
              <a:buNone/>
            </a:pPr>
            <a:r>
              <a:rPr lang="en-US" dirty="0" err="1" smtClean="0"/>
              <a:t>plt.show</a:t>
            </a:r>
            <a:r>
              <a:rPr lang="en-US" dirty="0" smtClean="0"/>
              <a:t>()</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Plotting the training and validation accuracy</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plt.clf() </a:t>
            </a:r>
            <a:endParaRPr lang="en-US" dirty="0" smtClean="0"/>
          </a:p>
          <a:p>
            <a:pPr>
              <a:buNone/>
            </a:pPr>
            <a:r>
              <a:rPr lang="en-US" dirty="0" smtClean="0"/>
              <a:t>acc </a:t>
            </a:r>
            <a:r>
              <a:rPr lang="en-US" dirty="0" smtClean="0"/>
              <a:t>= </a:t>
            </a:r>
            <a:r>
              <a:rPr lang="en-US" dirty="0" err="1" smtClean="0"/>
              <a:t>history.history</a:t>
            </a:r>
            <a:r>
              <a:rPr lang="en-US" dirty="0" smtClean="0"/>
              <a:t>['acc'] </a:t>
            </a:r>
            <a:endParaRPr lang="en-US" dirty="0" smtClean="0"/>
          </a:p>
          <a:p>
            <a:pPr>
              <a:buNone/>
            </a:pPr>
            <a:r>
              <a:rPr lang="en-US" dirty="0" err="1" smtClean="0"/>
              <a:t>val_acc</a:t>
            </a:r>
            <a:r>
              <a:rPr lang="en-US" dirty="0" smtClean="0"/>
              <a:t> </a:t>
            </a:r>
            <a:r>
              <a:rPr lang="en-US" dirty="0" smtClean="0"/>
              <a:t>= </a:t>
            </a:r>
            <a:r>
              <a:rPr lang="en-US" dirty="0" err="1" smtClean="0"/>
              <a:t>history.history</a:t>
            </a:r>
            <a:r>
              <a:rPr lang="en-US" dirty="0" smtClean="0"/>
              <a:t>['</a:t>
            </a:r>
            <a:r>
              <a:rPr lang="en-US" dirty="0" err="1" smtClean="0"/>
              <a:t>val_acc</a:t>
            </a:r>
            <a:r>
              <a:rPr lang="en-US" dirty="0" smtClean="0"/>
              <a:t>'] </a:t>
            </a:r>
            <a:endParaRPr lang="en-US" dirty="0" smtClean="0"/>
          </a:p>
          <a:p>
            <a:pPr>
              <a:buNone/>
            </a:pPr>
            <a:r>
              <a:rPr lang="en-US" dirty="0" err="1" smtClean="0"/>
              <a:t>plt.plot</a:t>
            </a:r>
            <a:r>
              <a:rPr lang="en-US" dirty="0" smtClean="0"/>
              <a:t>(epochs</a:t>
            </a:r>
            <a:r>
              <a:rPr lang="en-US" dirty="0" smtClean="0"/>
              <a:t>, acc, '</a:t>
            </a:r>
            <a:r>
              <a:rPr lang="en-US" dirty="0" err="1" smtClean="0"/>
              <a:t>bo</a:t>
            </a:r>
            <a:r>
              <a:rPr lang="en-US" dirty="0" smtClean="0"/>
              <a:t>', label='Training acc') </a:t>
            </a:r>
            <a:endParaRPr lang="en-US" dirty="0" smtClean="0"/>
          </a:p>
          <a:p>
            <a:pPr>
              <a:buNone/>
            </a:pPr>
            <a:r>
              <a:rPr lang="en-US" dirty="0" err="1" smtClean="0"/>
              <a:t>plt.plot</a:t>
            </a:r>
            <a:r>
              <a:rPr lang="en-US" dirty="0" smtClean="0"/>
              <a:t>(epochs</a:t>
            </a:r>
            <a:r>
              <a:rPr lang="en-US" dirty="0" smtClean="0"/>
              <a:t>, </a:t>
            </a:r>
            <a:r>
              <a:rPr lang="en-US" dirty="0" err="1" smtClean="0"/>
              <a:t>val_acc</a:t>
            </a:r>
            <a:r>
              <a:rPr lang="en-US" dirty="0" smtClean="0"/>
              <a:t>, 'b', label='Validation acc') </a:t>
            </a:r>
            <a:endParaRPr lang="en-US" dirty="0" smtClean="0"/>
          </a:p>
          <a:p>
            <a:pPr>
              <a:buNone/>
            </a:pPr>
            <a:r>
              <a:rPr lang="en-US" dirty="0" err="1" smtClean="0"/>
              <a:t>plt.title</a:t>
            </a:r>
            <a:r>
              <a:rPr lang="en-US" dirty="0" smtClean="0"/>
              <a:t>('Training and validation accuracy') </a:t>
            </a:r>
            <a:endParaRPr lang="en-US" dirty="0" smtClean="0"/>
          </a:p>
          <a:p>
            <a:pPr>
              <a:buNone/>
            </a:pPr>
            <a:r>
              <a:rPr lang="en-US" dirty="0" err="1" smtClean="0"/>
              <a:t>plt.xlabel</a:t>
            </a:r>
            <a:r>
              <a:rPr lang="en-US" dirty="0" smtClean="0"/>
              <a:t>('Epochs') </a:t>
            </a:r>
            <a:endParaRPr lang="en-US" dirty="0" smtClean="0"/>
          </a:p>
          <a:p>
            <a:pPr>
              <a:buNone/>
            </a:pPr>
            <a:r>
              <a:rPr lang="en-US" dirty="0" err="1" smtClean="0"/>
              <a:t>plt.ylabel</a:t>
            </a:r>
            <a:r>
              <a:rPr lang="en-US" dirty="0" smtClean="0"/>
              <a:t>('Loss') </a:t>
            </a:r>
            <a:endParaRPr lang="en-US" dirty="0" smtClean="0"/>
          </a:p>
          <a:p>
            <a:pPr>
              <a:buNone/>
            </a:pPr>
            <a:r>
              <a:rPr lang="en-US" dirty="0" err="1" smtClean="0"/>
              <a:t>plt.legend</a:t>
            </a:r>
            <a:r>
              <a:rPr lang="en-US" dirty="0" smtClean="0"/>
              <a:t>() </a:t>
            </a:r>
            <a:endParaRPr lang="en-US" dirty="0" smtClean="0"/>
          </a:p>
          <a:p>
            <a:pPr>
              <a:buNone/>
            </a:pPr>
            <a:r>
              <a:rPr lang="en-US" dirty="0" err="1" smtClean="0"/>
              <a:t>plt.show</a:t>
            </a:r>
            <a:r>
              <a:rPr lang="en-US" dirty="0" smtClean="0"/>
              <a:t>() </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predictions on new data</a:t>
            </a:r>
            <a:endParaRPr lang="en-US" dirty="0"/>
          </a:p>
        </p:txBody>
      </p:sp>
      <p:sp>
        <p:nvSpPr>
          <p:cNvPr id="3" name="Content Placeholder 2"/>
          <p:cNvSpPr>
            <a:spLocks noGrp="1"/>
          </p:cNvSpPr>
          <p:nvPr>
            <p:ph idx="1"/>
          </p:nvPr>
        </p:nvSpPr>
        <p:spPr/>
        <p:txBody>
          <a:bodyPr/>
          <a:lstStyle/>
          <a:p>
            <a:r>
              <a:rPr lang="en-US" dirty="0" smtClean="0"/>
              <a:t>predictions = </a:t>
            </a:r>
            <a:r>
              <a:rPr lang="en-US" dirty="0" err="1" smtClean="0"/>
              <a:t>model.predict</a:t>
            </a:r>
            <a:r>
              <a:rPr lang="en-US" dirty="0" smtClean="0"/>
              <a:t>(</a:t>
            </a:r>
            <a:r>
              <a:rPr lang="en-US" dirty="0" err="1" smtClean="0"/>
              <a:t>x_test</a:t>
            </a:r>
            <a:r>
              <a:rPr lang="en-US" dirty="0" smtClean="0"/>
              <a:t>) </a:t>
            </a:r>
            <a:endParaRPr lang="en-US" dirty="0" smtClean="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different way to handle the labels and the loss</a:t>
            </a:r>
            <a:endParaRPr lang="en-US" dirty="0"/>
          </a:p>
        </p:txBody>
      </p:sp>
      <p:sp>
        <p:nvSpPr>
          <p:cNvPr id="3" name="Content Placeholder 2"/>
          <p:cNvSpPr>
            <a:spLocks noGrp="1"/>
          </p:cNvSpPr>
          <p:nvPr>
            <p:ph idx="1"/>
          </p:nvPr>
        </p:nvSpPr>
        <p:spPr/>
        <p:txBody>
          <a:bodyPr>
            <a:normAutofit/>
          </a:bodyPr>
          <a:lstStyle/>
          <a:p>
            <a:pPr>
              <a:buNone/>
            </a:pPr>
            <a:r>
              <a:rPr lang="en-US" sz="2800" dirty="0" err="1" smtClean="0"/>
              <a:t>y_train</a:t>
            </a:r>
            <a:r>
              <a:rPr lang="en-US" sz="2800" dirty="0" smtClean="0"/>
              <a:t> = </a:t>
            </a:r>
            <a:r>
              <a:rPr lang="en-US" sz="2800" dirty="0" err="1" smtClean="0"/>
              <a:t>np.array</a:t>
            </a:r>
            <a:r>
              <a:rPr lang="en-US" sz="2800" dirty="0" smtClean="0"/>
              <a:t>(</a:t>
            </a:r>
            <a:r>
              <a:rPr lang="en-US" sz="2800" dirty="0" err="1" smtClean="0"/>
              <a:t>train_labels</a:t>
            </a:r>
            <a:r>
              <a:rPr lang="en-US" sz="2800" dirty="0" smtClean="0"/>
              <a:t>) </a:t>
            </a:r>
            <a:endParaRPr lang="en-US" sz="2800" dirty="0" smtClean="0"/>
          </a:p>
          <a:p>
            <a:pPr>
              <a:buNone/>
            </a:pPr>
            <a:r>
              <a:rPr lang="en-US" sz="2800" dirty="0" err="1" smtClean="0"/>
              <a:t>y_test</a:t>
            </a:r>
            <a:r>
              <a:rPr lang="en-US" sz="2800" dirty="0" smtClean="0"/>
              <a:t> </a:t>
            </a:r>
            <a:r>
              <a:rPr lang="en-US" sz="2800" dirty="0" smtClean="0"/>
              <a:t>= </a:t>
            </a:r>
            <a:r>
              <a:rPr lang="en-US" sz="2800" dirty="0" err="1" smtClean="0"/>
              <a:t>np.array</a:t>
            </a:r>
            <a:r>
              <a:rPr lang="en-US" sz="2800" dirty="0" smtClean="0"/>
              <a:t>(</a:t>
            </a:r>
            <a:r>
              <a:rPr lang="en-US" sz="2800" dirty="0" err="1" smtClean="0"/>
              <a:t>test_labels</a:t>
            </a:r>
            <a:r>
              <a:rPr lang="en-US" sz="2800" dirty="0" smtClean="0"/>
              <a:t>)</a:t>
            </a:r>
          </a:p>
          <a:p>
            <a:pPr>
              <a:buNone/>
            </a:pPr>
            <a:r>
              <a:rPr lang="en-US" sz="2800" dirty="0" err="1" smtClean="0"/>
              <a:t>model.compile</a:t>
            </a:r>
            <a:r>
              <a:rPr lang="en-US" sz="2800" dirty="0" smtClean="0"/>
              <a:t>(optimizer='</a:t>
            </a:r>
            <a:r>
              <a:rPr lang="en-US" sz="2800" dirty="0" err="1" smtClean="0"/>
              <a:t>rmsprop</a:t>
            </a:r>
            <a:r>
              <a:rPr lang="en-US" sz="2800" dirty="0" smtClean="0"/>
              <a:t>', loss='</a:t>
            </a:r>
            <a:r>
              <a:rPr lang="en-US" sz="2800" dirty="0" err="1" smtClean="0"/>
              <a:t>sparse_categorical_crossentropy</a:t>
            </a:r>
            <a:r>
              <a:rPr lang="en-US" sz="2800" dirty="0" smtClean="0"/>
              <a:t>', metrics=['acc'])</a:t>
            </a:r>
            <a:endParaRPr lang="en-US" sz="28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Predicting house prices: a regression example</a:t>
            </a:r>
            <a:endParaRPr lang="en-US" dirty="0"/>
          </a:p>
        </p:txBody>
      </p:sp>
      <p:sp>
        <p:nvSpPr>
          <p:cNvPr id="3" name="Content Placeholder 2"/>
          <p:cNvSpPr>
            <a:spLocks noGrp="1"/>
          </p:cNvSpPr>
          <p:nvPr>
            <p:ph idx="1"/>
          </p:nvPr>
        </p:nvSpPr>
        <p:spPr/>
        <p:txBody>
          <a:bodyPr/>
          <a:lstStyle/>
          <a:p>
            <a:r>
              <a:rPr lang="en-US" dirty="0" smtClean="0"/>
              <a:t>Another common type of machine-learning problem is regression, which consists of predicting a continuous value instead of a discrete label: for instance, predicting the temperature tomorrow, given meteorological data; or predicting the time that a software project will take to complete, given its specifications</a:t>
            </a:r>
            <a:r>
              <a:rPr lang="en-US" dirty="0" smtClean="0"/>
              <a:t>.</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Boston Housing Price dataset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You’ll attempt to predict the median price of homes in a given Boston suburb in the mid-1970s, given data points about the suburb at the time, such as the crime rate, the local property tax rate, and so </a:t>
            </a:r>
            <a:r>
              <a:rPr lang="en-US" dirty="0" smtClean="0"/>
              <a:t>on</a:t>
            </a:r>
          </a:p>
          <a:p>
            <a:r>
              <a:rPr lang="en-US" dirty="0" smtClean="0"/>
              <a:t>It has relatively few data points: only 506, split between 404 training samples and 102 test samples. And each feature in the input data (for example, the crime rate) has a different scale. </a:t>
            </a:r>
            <a:endParaRPr lang="en-US" dirty="0" smtClean="0"/>
          </a:p>
          <a:p>
            <a:r>
              <a:rPr lang="en-US" dirty="0" smtClean="0"/>
              <a:t>For </a:t>
            </a:r>
            <a:r>
              <a:rPr lang="en-US" dirty="0" smtClean="0"/>
              <a:t>instance, some values are proportions, which take values between 0 and 1; others take values between 1 and 12, others between 0 and 100, and so on</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the dataset</a:t>
            </a:r>
            <a:endParaRPr lang="en-US" dirty="0"/>
          </a:p>
        </p:txBody>
      </p:sp>
      <p:sp>
        <p:nvSpPr>
          <p:cNvPr id="3" name="Content Placeholder 2"/>
          <p:cNvSpPr>
            <a:spLocks noGrp="1"/>
          </p:cNvSpPr>
          <p:nvPr>
            <p:ph idx="1"/>
          </p:nvPr>
        </p:nvSpPr>
        <p:spPr/>
        <p:txBody>
          <a:bodyPr/>
          <a:lstStyle/>
          <a:p>
            <a:r>
              <a:rPr lang="en-US" dirty="0" smtClean="0"/>
              <a:t>from </a:t>
            </a:r>
            <a:r>
              <a:rPr lang="en-US" dirty="0" err="1" smtClean="0"/>
              <a:t>keras.datasets</a:t>
            </a:r>
            <a:r>
              <a:rPr lang="en-US" dirty="0" smtClean="0"/>
              <a:t> import </a:t>
            </a:r>
            <a:r>
              <a:rPr lang="en-US" dirty="0" err="1" smtClean="0"/>
              <a:t>boston_housing</a:t>
            </a:r>
            <a:r>
              <a:rPr lang="en-US" dirty="0" smtClean="0"/>
              <a:t> </a:t>
            </a:r>
            <a:endParaRPr lang="en-US" dirty="0" smtClean="0"/>
          </a:p>
          <a:p>
            <a:r>
              <a:rPr lang="en-US" dirty="0" smtClean="0"/>
              <a:t>(</a:t>
            </a:r>
            <a:r>
              <a:rPr lang="en-US" dirty="0" err="1" smtClean="0"/>
              <a:t>train_data</a:t>
            </a:r>
            <a:r>
              <a:rPr lang="en-US" dirty="0" smtClean="0"/>
              <a:t>, </a:t>
            </a:r>
            <a:r>
              <a:rPr lang="en-US" dirty="0" err="1" smtClean="0"/>
              <a:t>train_targets</a:t>
            </a:r>
            <a:r>
              <a:rPr lang="en-US" dirty="0" smtClean="0"/>
              <a:t>), (</a:t>
            </a:r>
            <a:r>
              <a:rPr lang="en-US" dirty="0" err="1" smtClean="0"/>
              <a:t>test_data</a:t>
            </a:r>
            <a:r>
              <a:rPr lang="en-US" dirty="0" smtClean="0"/>
              <a:t>, </a:t>
            </a:r>
            <a:r>
              <a:rPr lang="en-US" dirty="0" err="1" smtClean="0"/>
              <a:t>test_targets</a:t>
            </a:r>
            <a:r>
              <a:rPr lang="en-US" dirty="0" smtClean="0"/>
              <a:t>) = </a:t>
            </a:r>
            <a:r>
              <a:rPr lang="en-US" dirty="0" err="1" smtClean="0"/>
              <a:t>boston_housing.load_data</a:t>
            </a:r>
            <a:r>
              <a:rPr lang="en-US" dirty="0" smtClean="0"/>
              <a:t>()</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Normalizing the dataset</a:t>
            </a:r>
            <a:endParaRPr lang="en-US" dirty="0"/>
          </a:p>
        </p:txBody>
      </p:sp>
      <p:sp>
        <p:nvSpPr>
          <p:cNvPr id="3" name="Content Placeholder 2"/>
          <p:cNvSpPr>
            <a:spLocks noGrp="1"/>
          </p:cNvSpPr>
          <p:nvPr>
            <p:ph idx="1"/>
          </p:nvPr>
        </p:nvSpPr>
        <p:spPr/>
        <p:txBody>
          <a:bodyPr/>
          <a:lstStyle/>
          <a:p>
            <a:pPr>
              <a:buNone/>
            </a:pPr>
            <a:r>
              <a:rPr lang="en-US" dirty="0" smtClean="0"/>
              <a:t>mean = </a:t>
            </a:r>
            <a:r>
              <a:rPr lang="en-US" dirty="0" err="1" smtClean="0"/>
              <a:t>train_data.mean</a:t>
            </a:r>
            <a:r>
              <a:rPr lang="en-US" dirty="0" smtClean="0"/>
              <a:t>(axis=0) </a:t>
            </a:r>
            <a:endParaRPr lang="en-US" dirty="0" smtClean="0"/>
          </a:p>
          <a:p>
            <a:pPr>
              <a:buNone/>
            </a:pPr>
            <a:r>
              <a:rPr lang="en-US" dirty="0" err="1" smtClean="0"/>
              <a:t>train_data</a:t>
            </a:r>
            <a:r>
              <a:rPr lang="en-US" dirty="0" smtClean="0"/>
              <a:t> </a:t>
            </a:r>
            <a:r>
              <a:rPr lang="en-US" dirty="0" smtClean="0"/>
              <a:t>-= mean </a:t>
            </a:r>
            <a:endParaRPr lang="en-US" dirty="0" smtClean="0"/>
          </a:p>
          <a:p>
            <a:pPr>
              <a:buNone/>
            </a:pPr>
            <a:r>
              <a:rPr lang="en-US" dirty="0" smtClean="0"/>
              <a:t>std </a:t>
            </a:r>
            <a:r>
              <a:rPr lang="en-US" dirty="0" smtClean="0"/>
              <a:t>= train_data.std(axis=0) </a:t>
            </a:r>
            <a:endParaRPr lang="en-US" dirty="0" smtClean="0"/>
          </a:p>
          <a:p>
            <a:pPr>
              <a:buNone/>
            </a:pPr>
            <a:r>
              <a:rPr lang="en-US" dirty="0" err="1" smtClean="0"/>
              <a:t>train_data</a:t>
            </a:r>
            <a:r>
              <a:rPr lang="en-US" dirty="0" smtClean="0"/>
              <a:t> </a:t>
            </a:r>
            <a:r>
              <a:rPr lang="en-US" dirty="0" smtClean="0"/>
              <a:t>/= std </a:t>
            </a:r>
            <a:endParaRPr lang="en-US" dirty="0" smtClean="0"/>
          </a:p>
          <a:p>
            <a:pPr>
              <a:buNone/>
            </a:pPr>
            <a:r>
              <a:rPr lang="en-US" dirty="0" err="1" smtClean="0"/>
              <a:t>test_data</a:t>
            </a:r>
            <a:r>
              <a:rPr lang="en-US" dirty="0" smtClean="0"/>
              <a:t> </a:t>
            </a:r>
            <a:r>
              <a:rPr lang="en-US" dirty="0" smtClean="0"/>
              <a:t>-= mean </a:t>
            </a:r>
            <a:r>
              <a:rPr lang="en-US" dirty="0" err="1" smtClean="0"/>
              <a:t>test_data</a:t>
            </a:r>
            <a:r>
              <a:rPr lang="en-US" dirty="0" smtClean="0"/>
              <a:t> /= std</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model</a:t>
            </a:r>
            <a:endParaRPr lang="en-US" dirty="0"/>
          </a:p>
        </p:txBody>
      </p:sp>
      <p:sp>
        <p:nvSpPr>
          <p:cNvPr id="3" name="Content Placeholder 2"/>
          <p:cNvSpPr>
            <a:spLocks noGrp="1"/>
          </p:cNvSpPr>
          <p:nvPr>
            <p:ph idx="1"/>
          </p:nvPr>
        </p:nvSpPr>
        <p:spPr/>
        <p:txBody>
          <a:bodyPr>
            <a:noAutofit/>
          </a:bodyPr>
          <a:lstStyle/>
          <a:p>
            <a:pPr>
              <a:buNone/>
            </a:pPr>
            <a:r>
              <a:rPr lang="en-US" sz="2400" dirty="0" smtClean="0"/>
              <a:t>from </a:t>
            </a:r>
            <a:r>
              <a:rPr lang="en-US" sz="2400" dirty="0" err="1" smtClean="0"/>
              <a:t>keras</a:t>
            </a:r>
            <a:r>
              <a:rPr lang="en-US" sz="2400" dirty="0" smtClean="0"/>
              <a:t> import models </a:t>
            </a:r>
            <a:endParaRPr lang="en-US" sz="2400" dirty="0" smtClean="0"/>
          </a:p>
          <a:p>
            <a:pPr>
              <a:buNone/>
            </a:pPr>
            <a:r>
              <a:rPr lang="en-US" sz="2400" dirty="0" smtClean="0"/>
              <a:t>from </a:t>
            </a:r>
            <a:r>
              <a:rPr lang="en-US" sz="2400" dirty="0" err="1" smtClean="0"/>
              <a:t>keras</a:t>
            </a:r>
            <a:r>
              <a:rPr lang="en-US" sz="2400" dirty="0" smtClean="0"/>
              <a:t> import layers </a:t>
            </a:r>
            <a:endParaRPr lang="en-US" sz="2400" dirty="0" smtClean="0"/>
          </a:p>
          <a:p>
            <a:pPr>
              <a:buNone/>
            </a:pPr>
            <a:r>
              <a:rPr lang="en-US" sz="2400" dirty="0" smtClean="0"/>
              <a:t>def </a:t>
            </a:r>
            <a:r>
              <a:rPr lang="en-US" sz="2400" dirty="0" err="1" smtClean="0"/>
              <a:t>build_model</a:t>
            </a:r>
            <a:r>
              <a:rPr lang="en-US" sz="2400" dirty="0" smtClean="0"/>
              <a:t>(): </a:t>
            </a:r>
            <a:endParaRPr lang="en-US" sz="2400" dirty="0" smtClean="0"/>
          </a:p>
          <a:p>
            <a:pPr>
              <a:buNone/>
            </a:pPr>
            <a:r>
              <a:rPr lang="en-US" sz="2400" dirty="0" smtClean="0"/>
              <a:t>model </a:t>
            </a:r>
            <a:r>
              <a:rPr lang="en-US" sz="2400" dirty="0" smtClean="0"/>
              <a:t>= </a:t>
            </a:r>
            <a:r>
              <a:rPr lang="en-US" sz="2400" dirty="0" err="1" smtClean="0"/>
              <a:t>models.Sequential</a:t>
            </a:r>
            <a:r>
              <a:rPr lang="en-US" sz="2400" dirty="0" smtClean="0"/>
              <a:t>() </a:t>
            </a:r>
            <a:endParaRPr lang="en-US" sz="2400" dirty="0" smtClean="0"/>
          </a:p>
          <a:p>
            <a:pPr>
              <a:buNone/>
            </a:pPr>
            <a:r>
              <a:rPr lang="en-US" sz="2400" dirty="0" err="1" smtClean="0"/>
              <a:t>model.add</a:t>
            </a:r>
            <a:r>
              <a:rPr lang="en-US" sz="2400" dirty="0" smtClean="0"/>
              <a:t>(</a:t>
            </a:r>
            <a:r>
              <a:rPr lang="en-US" sz="2400" dirty="0" err="1" smtClean="0"/>
              <a:t>layers.Dense</a:t>
            </a:r>
            <a:r>
              <a:rPr lang="en-US" sz="2400" dirty="0" smtClean="0"/>
              <a:t>(64</a:t>
            </a:r>
            <a:r>
              <a:rPr lang="en-US" sz="2400" dirty="0" smtClean="0"/>
              <a:t>, activation='</a:t>
            </a:r>
            <a:r>
              <a:rPr lang="en-US" sz="2400" dirty="0" err="1" smtClean="0"/>
              <a:t>relu</a:t>
            </a:r>
            <a:r>
              <a:rPr lang="en-US" sz="2400" dirty="0" smtClean="0"/>
              <a:t>', </a:t>
            </a:r>
            <a:r>
              <a:rPr lang="en-US" sz="2400" dirty="0" err="1" smtClean="0"/>
              <a:t>input_shape</a:t>
            </a:r>
            <a:r>
              <a:rPr lang="en-US" sz="2400" dirty="0" smtClean="0"/>
              <a:t>=(</a:t>
            </a:r>
            <a:r>
              <a:rPr lang="en-US" sz="2400" dirty="0" err="1" smtClean="0"/>
              <a:t>train_data.shape</a:t>
            </a:r>
            <a:r>
              <a:rPr lang="en-US" sz="2400" dirty="0" smtClean="0"/>
              <a:t>[1],))) </a:t>
            </a:r>
            <a:endParaRPr lang="en-US" sz="2400" dirty="0" smtClean="0"/>
          </a:p>
          <a:p>
            <a:pPr>
              <a:buNone/>
            </a:pPr>
            <a:r>
              <a:rPr lang="en-US" sz="2400" dirty="0" err="1" smtClean="0"/>
              <a:t>model.add</a:t>
            </a:r>
            <a:r>
              <a:rPr lang="en-US" sz="2400" dirty="0" smtClean="0"/>
              <a:t>(</a:t>
            </a:r>
            <a:r>
              <a:rPr lang="en-US" sz="2400" dirty="0" err="1" smtClean="0"/>
              <a:t>layers.Dense</a:t>
            </a:r>
            <a:r>
              <a:rPr lang="en-US" sz="2400" dirty="0" smtClean="0"/>
              <a:t>(64</a:t>
            </a:r>
            <a:r>
              <a:rPr lang="en-US" sz="2400" dirty="0" smtClean="0"/>
              <a:t>, activation='</a:t>
            </a:r>
            <a:r>
              <a:rPr lang="en-US" sz="2400" dirty="0" err="1" smtClean="0"/>
              <a:t>relu</a:t>
            </a:r>
            <a:r>
              <a:rPr lang="en-US" sz="2400" dirty="0" smtClean="0"/>
              <a:t>')) </a:t>
            </a:r>
            <a:endParaRPr lang="en-US" sz="2400" dirty="0" smtClean="0"/>
          </a:p>
          <a:p>
            <a:pPr>
              <a:buNone/>
            </a:pPr>
            <a:r>
              <a:rPr lang="en-US" sz="2400" dirty="0" err="1" smtClean="0"/>
              <a:t>model.add</a:t>
            </a:r>
            <a:r>
              <a:rPr lang="en-US" sz="2400" dirty="0" smtClean="0"/>
              <a:t>(</a:t>
            </a:r>
            <a:r>
              <a:rPr lang="en-US" sz="2400" dirty="0" err="1" smtClean="0"/>
              <a:t>layers.Dense</a:t>
            </a:r>
            <a:r>
              <a:rPr lang="en-US" sz="2400" dirty="0" smtClean="0"/>
              <a:t>(1</a:t>
            </a:r>
            <a:r>
              <a:rPr lang="en-US" sz="2400" dirty="0" smtClean="0"/>
              <a:t>)) </a:t>
            </a:r>
            <a:endParaRPr lang="en-US" sz="2400" dirty="0" smtClean="0"/>
          </a:p>
          <a:p>
            <a:pPr>
              <a:buNone/>
            </a:pPr>
            <a:r>
              <a:rPr lang="en-US" sz="2400" dirty="0" err="1" smtClean="0"/>
              <a:t>model.compile</a:t>
            </a:r>
            <a:r>
              <a:rPr lang="en-US" sz="2400" dirty="0" smtClean="0"/>
              <a:t>(optimizer</a:t>
            </a:r>
            <a:r>
              <a:rPr lang="en-US" sz="2400" dirty="0" smtClean="0"/>
              <a:t>='</a:t>
            </a:r>
            <a:r>
              <a:rPr lang="en-US" sz="2400" dirty="0" err="1" smtClean="0"/>
              <a:t>rmsprop</a:t>
            </a:r>
            <a:r>
              <a:rPr lang="en-US" sz="2400" dirty="0" smtClean="0"/>
              <a:t>', loss='</a:t>
            </a:r>
            <a:r>
              <a:rPr lang="en-US" sz="2400" dirty="0" err="1" smtClean="0"/>
              <a:t>mse</a:t>
            </a:r>
            <a:r>
              <a:rPr lang="en-US" sz="2400" dirty="0" smtClean="0"/>
              <a:t>', metrics=['</a:t>
            </a:r>
            <a:r>
              <a:rPr lang="en-US" sz="2400" dirty="0" err="1" smtClean="0"/>
              <a:t>mae</a:t>
            </a:r>
            <a:r>
              <a:rPr lang="en-US" sz="2400" dirty="0" smtClean="0"/>
              <a:t>']) return model</a:t>
            </a:r>
            <a:endParaRPr lang="en-US"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network ends with a single unit and no activation (it will be a linear layer). </a:t>
            </a:r>
            <a:endParaRPr lang="en-US" dirty="0" smtClean="0"/>
          </a:p>
          <a:p>
            <a:r>
              <a:rPr lang="en-US" dirty="0" smtClean="0"/>
              <a:t>This </a:t>
            </a:r>
            <a:r>
              <a:rPr lang="en-US" dirty="0" smtClean="0"/>
              <a:t>is a typical setup for scalar </a:t>
            </a:r>
            <a:r>
              <a:rPr lang="en-US" dirty="0" smtClean="0"/>
              <a:t>regression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compatibility</a:t>
            </a:r>
            <a:endParaRPr lang="en-US" dirty="0"/>
          </a:p>
        </p:txBody>
      </p:sp>
      <p:sp>
        <p:nvSpPr>
          <p:cNvPr id="3" name="Content Placeholder 2"/>
          <p:cNvSpPr>
            <a:spLocks noGrp="1"/>
          </p:cNvSpPr>
          <p:nvPr>
            <p:ph idx="1"/>
          </p:nvPr>
        </p:nvSpPr>
        <p:spPr/>
        <p:txBody>
          <a:bodyPr/>
          <a:lstStyle/>
          <a:p>
            <a:r>
              <a:rPr lang="en-US" dirty="0" smtClean="0"/>
              <a:t>When using </a:t>
            </a:r>
            <a:r>
              <a:rPr lang="en-US" dirty="0" err="1" smtClean="0"/>
              <a:t>Keras</a:t>
            </a:r>
            <a:r>
              <a:rPr lang="en-US" dirty="0" smtClean="0"/>
              <a:t>, you don’t have to worry about compatibility, because the layers you add to your models are dynamically built to match the shape of the incoming layer. </a:t>
            </a:r>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Validating your approach using K-fold validation</a:t>
            </a:r>
            <a:endParaRPr lang="en-US" dirty="0"/>
          </a:p>
        </p:txBody>
      </p:sp>
      <p:sp>
        <p:nvSpPr>
          <p:cNvPr id="3" name="Content Placeholder 2"/>
          <p:cNvSpPr>
            <a:spLocks noGrp="1"/>
          </p:cNvSpPr>
          <p:nvPr>
            <p:ph idx="1"/>
          </p:nvPr>
        </p:nvSpPr>
        <p:spPr/>
        <p:txBody>
          <a:bodyPr/>
          <a:lstStyle/>
          <a:p>
            <a:r>
              <a:rPr lang="en-US" dirty="0" smtClean="0"/>
              <a:t>import </a:t>
            </a:r>
            <a:r>
              <a:rPr lang="en-US" dirty="0" err="1" smtClean="0"/>
              <a:t>numpy</a:t>
            </a:r>
            <a:r>
              <a:rPr lang="en-US" dirty="0" smtClean="0"/>
              <a:t> as </a:t>
            </a:r>
            <a:r>
              <a:rPr lang="en-US" dirty="0" err="1" smtClean="0"/>
              <a:t>np</a:t>
            </a:r>
            <a:r>
              <a:rPr lang="en-US" dirty="0" smtClean="0"/>
              <a:t> </a:t>
            </a:r>
            <a:endParaRPr lang="en-US" dirty="0" smtClean="0"/>
          </a:p>
          <a:p>
            <a:r>
              <a:rPr lang="en-US" dirty="0" smtClean="0"/>
              <a:t>k=4 </a:t>
            </a:r>
          </a:p>
          <a:p>
            <a:r>
              <a:rPr lang="en-US" dirty="0" err="1" smtClean="0"/>
              <a:t>num_val_samples</a:t>
            </a:r>
            <a:r>
              <a:rPr lang="en-US" dirty="0" smtClean="0"/>
              <a:t> </a:t>
            </a:r>
            <a:r>
              <a:rPr lang="en-US" dirty="0" smtClean="0"/>
              <a:t>= </a:t>
            </a:r>
            <a:r>
              <a:rPr lang="en-US" dirty="0" err="1" smtClean="0"/>
              <a:t>len</a:t>
            </a:r>
            <a:r>
              <a:rPr lang="en-US" dirty="0" smtClean="0"/>
              <a:t>(</a:t>
            </a:r>
            <a:r>
              <a:rPr lang="en-US" dirty="0" err="1" smtClean="0"/>
              <a:t>train_data</a:t>
            </a:r>
            <a:r>
              <a:rPr lang="en-US" dirty="0" smtClean="0"/>
              <a:t>) // k </a:t>
            </a:r>
            <a:endParaRPr lang="en-US" dirty="0" smtClean="0"/>
          </a:p>
          <a:p>
            <a:r>
              <a:rPr lang="en-US" dirty="0" err="1" smtClean="0"/>
              <a:t>num_epochs</a:t>
            </a:r>
            <a:r>
              <a:rPr lang="en-US" dirty="0" smtClean="0"/>
              <a:t> </a:t>
            </a:r>
            <a:r>
              <a:rPr lang="en-US" dirty="0" smtClean="0"/>
              <a:t>= 100 </a:t>
            </a:r>
            <a:r>
              <a:rPr lang="en-US" dirty="0" err="1" smtClean="0"/>
              <a:t>all_scores</a:t>
            </a:r>
            <a:r>
              <a:rPr lang="en-US" dirty="0" smtClean="0"/>
              <a:t> = []</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for </a:t>
            </a:r>
            <a:r>
              <a:rPr lang="en-US" dirty="0" err="1" smtClean="0"/>
              <a:t>i</a:t>
            </a:r>
            <a:r>
              <a:rPr lang="en-US" dirty="0" smtClean="0"/>
              <a:t> in range(k): </a:t>
            </a:r>
            <a:endParaRPr lang="en-US" dirty="0" smtClean="0"/>
          </a:p>
          <a:p>
            <a:pPr lvl="1">
              <a:buNone/>
            </a:pPr>
            <a:r>
              <a:rPr lang="en-US" dirty="0" smtClean="0"/>
              <a:t>print</a:t>
            </a:r>
            <a:r>
              <a:rPr lang="en-US" dirty="0" smtClean="0"/>
              <a:t>('processing fold #', </a:t>
            </a:r>
            <a:r>
              <a:rPr lang="en-US" dirty="0" err="1" smtClean="0"/>
              <a:t>i</a:t>
            </a:r>
            <a:r>
              <a:rPr lang="en-US" dirty="0" smtClean="0"/>
              <a:t>) </a:t>
            </a:r>
            <a:endParaRPr lang="en-US" dirty="0" smtClean="0"/>
          </a:p>
          <a:p>
            <a:pPr lvl="1">
              <a:buNone/>
            </a:pPr>
            <a:r>
              <a:rPr lang="en-US" dirty="0" err="1" smtClean="0"/>
              <a:t>val_data</a:t>
            </a:r>
            <a:r>
              <a:rPr lang="en-US" dirty="0" smtClean="0"/>
              <a:t> </a:t>
            </a:r>
            <a:r>
              <a:rPr lang="en-US" dirty="0" smtClean="0"/>
              <a:t>= </a:t>
            </a:r>
            <a:r>
              <a:rPr lang="en-US" dirty="0" err="1" smtClean="0"/>
              <a:t>train_data</a:t>
            </a:r>
            <a:r>
              <a:rPr lang="en-US" dirty="0" smtClean="0"/>
              <a:t>[</a:t>
            </a:r>
            <a:r>
              <a:rPr lang="en-US" dirty="0" err="1" smtClean="0"/>
              <a:t>i</a:t>
            </a:r>
            <a:r>
              <a:rPr lang="en-US" dirty="0" smtClean="0"/>
              <a:t> * </a:t>
            </a:r>
            <a:r>
              <a:rPr lang="en-US" dirty="0" err="1" smtClean="0"/>
              <a:t>num_val_samples</a:t>
            </a:r>
            <a:r>
              <a:rPr lang="en-US" dirty="0" smtClean="0"/>
              <a:t>: (</a:t>
            </a:r>
            <a:r>
              <a:rPr lang="en-US" dirty="0" err="1" smtClean="0"/>
              <a:t>i</a:t>
            </a:r>
            <a:r>
              <a:rPr lang="en-US" dirty="0" smtClean="0"/>
              <a:t> + 1) * </a:t>
            </a:r>
            <a:r>
              <a:rPr lang="en-US" dirty="0" err="1" smtClean="0"/>
              <a:t>num_val_samples</a:t>
            </a:r>
            <a:r>
              <a:rPr lang="en-US" dirty="0" smtClean="0"/>
              <a:t>] </a:t>
            </a:r>
            <a:endParaRPr lang="en-US" dirty="0" smtClean="0"/>
          </a:p>
          <a:p>
            <a:pPr lvl="1">
              <a:buNone/>
            </a:pPr>
            <a:r>
              <a:rPr lang="en-US" dirty="0" err="1" smtClean="0"/>
              <a:t>val_targets</a:t>
            </a:r>
            <a:r>
              <a:rPr lang="en-US" dirty="0" smtClean="0"/>
              <a:t> </a:t>
            </a:r>
            <a:r>
              <a:rPr lang="en-US" dirty="0" smtClean="0"/>
              <a:t>= </a:t>
            </a:r>
            <a:r>
              <a:rPr lang="en-US" dirty="0" err="1" smtClean="0"/>
              <a:t>train_targets</a:t>
            </a:r>
            <a:r>
              <a:rPr lang="en-US" dirty="0" smtClean="0"/>
              <a:t>[</a:t>
            </a:r>
            <a:r>
              <a:rPr lang="en-US" dirty="0" err="1" smtClean="0"/>
              <a:t>i</a:t>
            </a:r>
            <a:r>
              <a:rPr lang="en-US" dirty="0" smtClean="0"/>
              <a:t> * </a:t>
            </a:r>
            <a:r>
              <a:rPr lang="en-US" dirty="0" err="1" smtClean="0"/>
              <a:t>num_val_samples</a:t>
            </a:r>
            <a:r>
              <a:rPr lang="en-US" dirty="0" smtClean="0"/>
              <a:t>: (</a:t>
            </a:r>
            <a:r>
              <a:rPr lang="en-US" dirty="0" err="1" smtClean="0"/>
              <a:t>i</a:t>
            </a:r>
            <a:r>
              <a:rPr lang="en-US" dirty="0" smtClean="0"/>
              <a:t> + 1) * </a:t>
            </a:r>
            <a:r>
              <a:rPr lang="en-US" dirty="0" err="1" smtClean="0"/>
              <a:t>num_val_samples</a:t>
            </a:r>
            <a:r>
              <a:rPr lang="en-US" dirty="0" smtClean="0"/>
              <a:t>] </a:t>
            </a:r>
            <a:endParaRPr lang="en-US" dirty="0" smtClean="0"/>
          </a:p>
          <a:p>
            <a:pPr lvl="1">
              <a:buNone/>
            </a:pPr>
            <a:r>
              <a:rPr lang="en-US" dirty="0" err="1" smtClean="0"/>
              <a:t>partial_train_data</a:t>
            </a:r>
            <a:r>
              <a:rPr lang="en-US" dirty="0" smtClean="0"/>
              <a:t> </a:t>
            </a:r>
            <a:r>
              <a:rPr lang="en-US" dirty="0" smtClean="0"/>
              <a:t>= </a:t>
            </a:r>
            <a:r>
              <a:rPr lang="en-US" dirty="0" err="1" smtClean="0"/>
              <a:t>np.concatenate</a:t>
            </a:r>
            <a:r>
              <a:rPr lang="en-US" dirty="0" smtClean="0"/>
              <a:t>( [</a:t>
            </a:r>
            <a:r>
              <a:rPr lang="en-US" dirty="0" err="1" smtClean="0"/>
              <a:t>train_data</a:t>
            </a:r>
            <a:r>
              <a:rPr lang="en-US" dirty="0" smtClean="0"/>
              <a:t>[:</a:t>
            </a:r>
            <a:r>
              <a:rPr lang="en-US" dirty="0" err="1" smtClean="0"/>
              <a:t>i</a:t>
            </a:r>
            <a:r>
              <a:rPr lang="en-US" dirty="0" smtClean="0"/>
              <a:t> * </a:t>
            </a:r>
            <a:r>
              <a:rPr lang="en-US" dirty="0" err="1" smtClean="0"/>
              <a:t>num_val_samples</a:t>
            </a:r>
            <a:r>
              <a:rPr lang="en-US" dirty="0" smtClean="0"/>
              <a:t>], </a:t>
            </a:r>
            <a:r>
              <a:rPr lang="en-US" dirty="0" err="1" smtClean="0"/>
              <a:t>train_data</a:t>
            </a:r>
            <a:r>
              <a:rPr lang="en-US" dirty="0" smtClean="0"/>
              <a:t>[(</a:t>
            </a:r>
            <a:r>
              <a:rPr lang="en-US" dirty="0" err="1" smtClean="0"/>
              <a:t>i</a:t>
            </a:r>
            <a:r>
              <a:rPr lang="en-US" dirty="0" smtClean="0"/>
              <a:t> + 1) * </a:t>
            </a:r>
            <a:r>
              <a:rPr lang="en-US" dirty="0" err="1" smtClean="0"/>
              <a:t>num_val_samples</a:t>
            </a:r>
            <a:r>
              <a:rPr lang="en-US" dirty="0" smtClean="0"/>
              <a:t>:]], axis=0) </a:t>
            </a:r>
            <a:endParaRPr lang="en-US" dirty="0" smtClean="0"/>
          </a:p>
          <a:p>
            <a:pPr lvl="1">
              <a:buNone/>
            </a:pPr>
            <a:r>
              <a:rPr lang="en-US" dirty="0" err="1" smtClean="0"/>
              <a:t>partial_train_targets</a:t>
            </a:r>
            <a:r>
              <a:rPr lang="en-US" dirty="0" smtClean="0"/>
              <a:t> </a:t>
            </a:r>
            <a:r>
              <a:rPr lang="en-US" dirty="0" smtClean="0"/>
              <a:t>= </a:t>
            </a:r>
            <a:r>
              <a:rPr lang="en-US" dirty="0" err="1" smtClean="0"/>
              <a:t>np.concatenate</a:t>
            </a:r>
            <a:r>
              <a:rPr lang="en-US" dirty="0" smtClean="0"/>
              <a:t>( [</a:t>
            </a:r>
            <a:r>
              <a:rPr lang="en-US" dirty="0" err="1" smtClean="0"/>
              <a:t>train_targets</a:t>
            </a:r>
            <a:r>
              <a:rPr lang="en-US" dirty="0" smtClean="0"/>
              <a:t>[:</a:t>
            </a:r>
            <a:r>
              <a:rPr lang="en-US" dirty="0" err="1" smtClean="0"/>
              <a:t>i</a:t>
            </a:r>
            <a:r>
              <a:rPr lang="en-US" dirty="0" smtClean="0"/>
              <a:t> * </a:t>
            </a:r>
            <a:r>
              <a:rPr lang="en-US" dirty="0" err="1" smtClean="0"/>
              <a:t>num_val_samples</a:t>
            </a:r>
            <a:r>
              <a:rPr lang="en-US" dirty="0" smtClean="0"/>
              <a:t>], </a:t>
            </a:r>
            <a:r>
              <a:rPr lang="en-US" dirty="0" err="1" smtClean="0"/>
              <a:t>train_targets</a:t>
            </a:r>
            <a:r>
              <a:rPr lang="en-US" dirty="0" smtClean="0"/>
              <a:t>[(</a:t>
            </a:r>
            <a:r>
              <a:rPr lang="en-US" dirty="0" err="1" smtClean="0"/>
              <a:t>i</a:t>
            </a:r>
            <a:r>
              <a:rPr lang="en-US" dirty="0" smtClean="0"/>
              <a:t> + 1) * </a:t>
            </a:r>
            <a:r>
              <a:rPr lang="en-US" dirty="0" err="1" smtClean="0"/>
              <a:t>num_val_samples</a:t>
            </a:r>
            <a:r>
              <a:rPr lang="en-US" dirty="0" smtClean="0"/>
              <a:t>:]], axis=0) </a:t>
            </a:r>
            <a:endParaRPr lang="en-US" dirty="0"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model = </a:t>
            </a:r>
            <a:r>
              <a:rPr lang="en-US" dirty="0" err="1" smtClean="0"/>
              <a:t>build_model</a:t>
            </a:r>
            <a:r>
              <a:rPr lang="en-US" dirty="0" smtClean="0"/>
              <a:t>() </a:t>
            </a:r>
            <a:endParaRPr lang="en-US" dirty="0" smtClean="0"/>
          </a:p>
          <a:p>
            <a:pPr>
              <a:buNone/>
            </a:pPr>
            <a:r>
              <a:rPr lang="en-US" dirty="0" smtClean="0"/>
              <a:t>model.fit(</a:t>
            </a:r>
            <a:r>
              <a:rPr lang="en-US" dirty="0" err="1" smtClean="0"/>
              <a:t>partial_train_data</a:t>
            </a:r>
            <a:r>
              <a:rPr lang="en-US" dirty="0" smtClean="0"/>
              <a:t>, </a:t>
            </a:r>
            <a:r>
              <a:rPr lang="en-US" dirty="0" err="1" smtClean="0"/>
              <a:t>partial_train_targets</a:t>
            </a:r>
            <a:r>
              <a:rPr lang="en-US" dirty="0" smtClean="0"/>
              <a:t>, epochs=</a:t>
            </a:r>
            <a:r>
              <a:rPr lang="en-US" dirty="0" err="1" smtClean="0"/>
              <a:t>num_epochs</a:t>
            </a:r>
            <a:r>
              <a:rPr lang="en-US" dirty="0" smtClean="0"/>
              <a:t>, </a:t>
            </a:r>
            <a:r>
              <a:rPr lang="en-US" dirty="0" err="1" smtClean="0"/>
              <a:t>batch_size</a:t>
            </a:r>
            <a:r>
              <a:rPr lang="en-US" dirty="0" smtClean="0"/>
              <a:t>=1, verbose=0) </a:t>
            </a:r>
            <a:endParaRPr lang="en-US" dirty="0" smtClean="0"/>
          </a:p>
          <a:p>
            <a:pPr>
              <a:buNone/>
            </a:pPr>
            <a:r>
              <a:rPr lang="en-US" dirty="0" err="1" smtClean="0"/>
              <a:t>val_mse</a:t>
            </a:r>
            <a:r>
              <a:rPr lang="en-US" dirty="0" smtClean="0"/>
              <a:t>, </a:t>
            </a:r>
            <a:r>
              <a:rPr lang="en-US" dirty="0" err="1" smtClean="0"/>
              <a:t>val_mae</a:t>
            </a:r>
            <a:r>
              <a:rPr lang="en-US" dirty="0" smtClean="0"/>
              <a:t> = </a:t>
            </a:r>
            <a:r>
              <a:rPr lang="en-US" dirty="0" err="1" smtClean="0"/>
              <a:t>model.evaluate</a:t>
            </a:r>
            <a:r>
              <a:rPr lang="en-US" dirty="0" smtClean="0"/>
              <a:t>(</a:t>
            </a:r>
            <a:r>
              <a:rPr lang="en-US" dirty="0" err="1" smtClean="0"/>
              <a:t>val_data</a:t>
            </a:r>
            <a:r>
              <a:rPr lang="en-US" dirty="0" smtClean="0"/>
              <a:t>, </a:t>
            </a:r>
            <a:r>
              <a:rPr lang="en-US" dirty="0" err="1" smtClean="0"/>
              <a:t>val_targets</a:t>
            </a:r>
            <a:r>
              <a:rPr lang="en-US" dirty="0" smtClean="0"/>
              <a:t>, verbose=0) </a:t>
            </a:r>
            <a:endParaRPr lang="en-US" dirty="0" smtClean="0"/>
          </a:p>
          <a:p>
            <a:pPr>
              <a:buNone/>
            </a:pPr>
            <a:r>
              <a:rPr lang="en-US" dirty="0" err="1" smtClean="0"/>
              <a:t>all_scores.append</a:t>
            </a:r>
            <a:r>
              <a:rPr lang="en-US" dirty="0" smtClean="0"/>
              <a:t>(</a:t>
            </a:r>
            <a:r>
              <a:rPr lang="en-US" dirty="0" err="1" smtClean="0"/>
              <a:t>val_mae</a:t>
            </a:r>
            <a:r>
              <a:rPr lang="en-US" dirty="0" smtClean="0"/>
              <a:t>)</a:t>
            </a:r>
          </a:p>
          <a:p>
            <a:pPr>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Once you’re finished tuning other parameters of the model you can train a final production model on all of the training data, with the best parameters, and then look at its performance on the test data</a:t>
            </a:r>
            <a:r>
              <a:rPr lang="en-US" dirty="0" smtClean="0"/>
              <a:t>.</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model = </a:t>
            </a:r>
            <a:r>
              <a:rPr lang="en-US" dirty="0" err="1" smtClean="0"/>
              <a:t>build_model</a:t>
            </a:r>
            <a:r>
              <a:rPr lang="en-US" dirty="0" smtClean="0"/>
              <a:t>() </a:t>
            </a:r>
            <a:endParaRPr lang="en-US" dirty="0" smtClean="0"/>
          </a:p>
          <a:p>
            <a:r>
              <a:rPr lang="en-US" dirty="0" smtClean="0"/>
              <a:t>model.fit(</a:t>
            </a:r>
            <a:r>
              <a:rPr lang="en-US" dirty="0" err="1" smtClean="0"/>
              <a:t>train_data</a:t>
            </a:r>
            <a:r>
              <a:rPr lang="en-US" dirty="0" smtClean="0"/>
              <a:t>, </a:t>
            </a:r>
            <a:r>
              <a:rPr lang="en-US" dirty="0" err="1" smtClean="0"/>
              <a:t>train_targets</a:t>
            </a:r>
            <a:r>
              <a:rPr lang="en-US" dirty="0" smtClean="0"/>
              <a:t>, epochs=80, </a:t>
            </a:r>
            <a:r>
              <a:rPr lang="en-US" dirty="0" err="1" smtClean="0"/>
              <a:t>batch_size</a:t>
            </a:r>
            <a:r>
              <a:rPr lang="en-US" dirty="0" smtClean="0"/>
              <a:t>=16, verbose=0</a:t>
            </a:r>
            <a:r>
              <a:rPr lang="en-US" smtClean="0"/>
              <a:t>) </a:t>
            </a:r>
            <a:endParaRPr lang="en-US" smtClean="0"/>
          </a:p>
          <a:p>
            <a:r>
              <a:rPr lang="en-US" smtClean="0"/>
              <a:t>test_mse_score</a:t>
            </a:r>
            <a:r>
              <a:rPr lang="en-US" dirty="0" smtClean="0"/>
              <a:t>, </a:t>
            </a:r>
            <a:r>
              <a:rPr lang="en-US" dirty="0" err="1" smtClean="0"/>
              <a:t>test_mae_score</a:t>
            </a:r>
            <a:r>
              <a:rPr lang="en-US" dirty="0" smtClean="0"/>
              <a:t> = </a:t>
            </a:r>
            <a:r>
              <a:rPr lang="en-US" dirty="0" err="1" smtClean="0"/>
              <a:t>model.evaluate</a:t>
            </a:r>
            <a:r>
              <a:rPr lang="en-US" dirty="0" smtClean="0"/>
              <a:t>(</a:t>
            </a:r>
            <a:r>
              <a:rPr lang="en-US" dirty="0" err="1" smtClean="0"/>
              <a:t>test_data</a:t>
            </a:r>
            <a:r>
              <a:rPr lang="en-US" dirty="0" smtClean="0"/>
              <a:t>, </a:t>
            </a:r>
            <a:r>
              <a:rPr lang="en-US" dirty="0" err="1" smtClean="0"/>
              <a:t>test_targets</a:t>
            </a:r>
            <a:r>
              <a:rPr lang="en-US" dirty="0"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4607</Words>
  <Application>Microsoft Office PowerPoint</Application>
  <PresentationFormat>On-screen Show (4:3)</PresentationFormat>
  <Paragraphs>306</Paragraphs>
  <Slides>94</Slides>
  <Notes>0</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Office Theme</vt:lpstr>
      <vt:lpstr>Getting started with neural networks</vt:lpstr>
      <vt:lpstr>Agenda</vt:lpstr>
      <vt:lpstr>Anatomy of a neural network</vt:lpstr>
      <vt:lpstr>Slide 4</vt:lpstr>
      <vt:lpstr>Slide 5</vt:lpstr>
      <vt:lpstr>Layers: the building blocks of deep learning</vt:lpstr>
      <vt:lpstr>Layers perform tensor operations</vt:lpstr>
      <vt:lpstr>Layers are like LEGO blocks</vt:lpstr>
      <vt:lpstr>Layers compatibility</vt:lpstr>
      <vt:lpstr>Models: networks of layers</vt:lpstr>
      <vt:lpstr>Hypothesis space</vt:lpstr>
      <vt:lpstr>Loss functions and optimizers: keys to configuring the learning process</vt:lpstr>
      <vt:lpstr>Slide 13</vt:lpstr>
      <vt:lpstr>Slide 14</vt:lpstr>
      <vt:lpstr>Loss function for different problems</vt:lpstr>
      <vt:lpstr>Introduction to Keras</vt:lpstr>
      <vt:lpstr>Slide 17</vt:lpstr>
      <vt:lpstr>Users of Keras</vt:lpstr>
      <vt:lpstr>Slide 19</vt:lpstr>
      <vt:lpstr>Keras, TensorFlow, Theano, and CNTK</vt:lpstr>
      <vt:lpstr>Slide 21</vt:lpstr>
      <vt:lpstr>Slide 22</vt:lpstr>
      <vt:lpstr>Slide 23</vt:lpstr>
      <vt:lpstr>Developing with Keras: a quick overview</vt:lpstr>
      <vt:lpstr>Slide 25</vt:lpstr>
      <vt:lpstr>Slide 26</vt:lpstr>
      <vt:lpstr>Setting up a deep-learning workstation</vt:lpstr>
      <vt:lpstr>Jupyter notebook</vt:lpstr>
      <vt:lpstr>Getting Keras running: two options</vt:lpstr>
      <vt:lpstr>Running deep-learning jobs in the cloud: pros and cons</vt:lpstr>
      <vt:lpstr>Slide 31</vt:lpstr>
      <vt:lpstr>What is the best GPU for deep learning?</vt:lpstr>
      <vt:lpstr>Classifying movie reviews: a binary classification example</vt:lpstr>
      <vt:lpstr>Slide 34</vt:lpstr>
      <vt:lpstr>Slide 35</vt:lpstr>
      <vt:lpstr>Slide 36</vt:lpstr>
      <vt:lpstr>Slide 37</vt:lpstr>
      <vt:lpstr>Preparing your data</vt:lpstr>
      <vt:lpstr>Slide 39</vt:lpstr>
      <vt:lpstr>Slide 40</vt:lpstr>
      <vt:lpstr>Building your network</vt:lpstr>
      <vt:lpstr>Slide 42</vt:lpstr>
      <vt:lpstr>Slide 43</vt:lpstr>
      <vt:lpstr>Slide 44</vt:lpstr>
      <vt:lpstr>Slide 45</vt:lpstr>
      <vt:lpstr>Slide 46</vt:lpstr>
      <vt:lpstr>Slide 47</vt:lpstr>
      <vt:lpstr>What are activation functions, and why are they necessary?</vt:lpstr>
      <vt:lpstr>Slide 49</vt:lpstr>
      <vt:lpstr>Loss function</vt:lpstr>
      <vt:lpstr>Slide 51</vt:lpstr>
      <vt:lpstr>Slide 52</vt:lpstr>
      <vt:lpstr>Slide 53</vt:lpstr>
      <vt:lpstr>Slide 54</vt:lpstr>
      <vt:lpstr>Slide 55</vt:lpstr>
      <vt:lpstr>Slide 56</vt:lpstr>
      <vt:lpstr>Slide 57</vt:lpstr>
      <vt:lpstr>Slide 58</vt:lpstr>
      <vt:lpstr>Overfitting</vt:lpstr>
      <vt:lpstr>Slide 60</vt:lpstr>
      <vt:lpstr>Slide 61</vt:lpstr>
      <vt:lpstr>Using a trained network to generate predictions on new data</vt:lpstr>
      <vt:lpstr>Wrapping up</vt:lpstr>
      <vt:lpstr>Slide 64</vt:lpstr>
      <vt:lpstr>Classifying newswires: a multiclass classification example</vt:lpstr>
      <vt:lpstr>Reuters data set</vt:lpstr>
      <vt:lpstr>Loading the Reuters dataset</vt:lpstr>
      <vt:lpstr>Slide 68</vt:lpstr>
      <vt:lpstr>Encoding the data</vt:lpstr>
      <vt:lpstr>Encoding the labels</vt:lpstr>
      <vt:lpstr>Slide 71</vt:lpstr>
      <vt:lpstr>Using keras to encode labels</vt:lpstr>
      <vt:lpstr>Building your network</vt:lpstr>
      <vt:lpstr>Defining model</vt:lpstr>
      <vt:lpstr>Slide 75</vt:lpstr>
      <vt:lpstr>Loss function</vt:lpstr>
      <vt:lpstr>Slide 77</vt:lpstr>
      <vt:lpstr>Validating your approach</vt:lpstr>
      <vt:lpstr>Slide 79</vt:lpstr>
      <vt:lpstr>Plotting the training and validation loss</vt:lpstr>
      <vt:lpstr>Plotting the training and validation accuracy</vt:lpstr>
      <vt:lpstr>Generating predictions on new data</vt:lpstr>
      <vt:lpstr>A different way to handle the labels and the loss</vt:lpstr>
      <vt:lpstr>Predicting house prices: a regression example</vt:lpstr>
      <vt:lpstr>The Boston Housing Price dataset</vt:lpstr>
      <vt:lpstr>Loading the dataset</vt:lpstr>
      <vt:lpstr>Normalizing the dataset</vt:lpstr>
      <vt:lpstr>Building the model</vt:lpstr>
      <vt:lpstr>Slide 89</vt:lpstr>
      <vt:lpstr>Validating your approach using K-fold validation</vt:lpstr>
      <vt:lpstr>Slide 91</vt:lpstr>
      <vt:lpstr>Slide 92</vt:lpstr>
      <vt:lpstr>Slide 93</vt:lpstr>
      <vt:lpstr>Slide 94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neural networks</dc:title>
  <dc:creator>Noman Islam</dc:creator>
  <cp:lastModifiedBy>Noman Islam</cp:lastModifiedBy>
  <cp:revision>18</cp:revision>
  <dcterms:created xsi:type="dcterms:W3CDTF">2006-08-16T00:00:00Z</dcterms:created>
  <dcterms:modified xsi:type="dcterms:W3CDTF">2020-01-07T14:17:54Z</dcterms:modified>
</cp:coreProperties>
</file>