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9" r:id="rId22"/>
    <p:sldId id="276" r:id="rId23"/>
    <p:sldId id="277" r:id="rId24"/>
    <p:sldId id="278"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5B5B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u="sng" kern="1200">
          <a:solidFill>
            <a:srgbClr val="85B5B4"/>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Mathematical building blocks of neural networks</a:t>
            </a:r>
            <a:endParaRPr lang="en-US" dirty="0"/>
          </a:p>
        </p:txBody>
      </p:sp>
      <p:sp>
        <p:nvSpPr>
          <p:cNvPr id="3" name="Subtitle 2"/>
          <p:cNvSpPr>
            <a:spLocks noGrp="1"/>
          </p:cNvSpPr>
          <p:nvPr>
            <p:ph type="subTitle" idx="1"/>
          </p:nvPr>
        </p:nvSpPr>
        <p:spPr/>
        <p:txBody>
          <a:bodyPr/>
          <a:lstStyle/>
          <a:p>
            <a:r>
              <a:rPr lang="en-US" dirty="0" smtClean="0"/>
              <a:t>Dr. Noman Islam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representations for neural network</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general, all current machine-learning systems use tensors as their basic </a:t>
            </a:r>
            <a:r>
              <a:rPr lang="en-US" smtClean="0"/>
              <a:t>data </a:t>
            </a:r>
            <a:r>
              <a:rPr lang="en-US" smtClean="0"/>
              <a:t>structure</a:t>
            </a:r>
            <a:endParaRPr lang="en-US" dirty="0" smtClean="0"/>
          </a:p>
          <a:p>
            <a:r>
              <a:rPr lang="en-US" dirty="0" smtClean="0"/>
              <a:t>Tensors are fundamental to the field—so fundamental that Google’s </a:t>
            </a:r>
            <a:r>
              <a:rPr lang="en-US" dirty="0" err="1" smtClean="0"/>
              <a:t>TensorFlow</a:t>
            </a:r>
            <a:r>
              <a:rPr lang="en-US" dirty="0" smtClean="0"/>
              <a:t> was named after them</a:t>
            </a:r>
          </a:p>
          <a:p>
            <a:r>
              <a:rPr lang="en-US" dirty="0" smtClean="0"/>
              <a:t>At its core, a tensor is a container for data—almost always numerical data. </a:t>
            </a:r>
          </a:p>
          <a:p>
            <a:r>
              <a:rPr lang="en-US" dirty="0" smtClean="0"/>
              <a:t>So, it’s a container for numbers. </a:t>
            </a:r>
          </a:p>
          <a:p>
            <a:r>
              <a:rPr lang="en-US" dirty="0" smtClean="0"/>
              <a:t>You may be already familiar with matrices, which are 2D tensors: tensors are a generalization of matrices to an arbitrary number of dimensions (note that in the context of tensors, a dimension is often called an axis).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Scalars (0D tensor)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tensor that contains only one number is called a scalar (or scalar tensor, or 0-dimensional tensor, or 0D tensor). </a:t>
            </a:r>
          </a:p>
          <a:p>
            <a:r>
              <a:rPr lang="en-US" dirty="0" smtClean="0"/>
              <a:t>In </a:t>
            </a:r>
            <a:r>
              <a:rPr lang="en-US" dirty="0" err="1" smtClean="0"/>
              <a:t>Numpy</a:t>
            </a:r>
            <a:r>
              <a:rPr lang="en-US" dirty="0" smtClean="0"/>
              <a:t>, a float32 or float64 number is a scalar tensor (or scalar array). </a:t>
            </a:r>
          </a:p>
          <a:p>
            <a:r>
              <a:rPr lang="en-US" dirty="0" smtClean="0"/>
              <a:t>You can display the number of axes of a </a:t>
            </a:r>
            <a:r>
              <a:rPr lang="en-US" dirty="0" err="1" smtClean="0"/>
              <a:t>Numpy</a:t>
            </a:r>
            <a:r>
              <a:rPr lang="en-US" dirty="0" smtClean="0"/>
              <a:t> tensor via the </a:t>
            </a:r>
            <a:r>
              <a:rPr lang="en-US" dirty="0" err="1" smtClean="0"/>
              <a:t>ndim</a:t>
            </a:r>
            <a:r>
              <a:rPr lang="en-US" dirty="0" smtClean="0"/>
              <a:t> attribute; a scalar tensor has 0 axes (</a:t>
            </a:r>
            <a:r>
              <a:rPr lang="en-US" dirty="0" err="1" smtClean="0"/>
              <a:t>ndim</a:t>
            </a:r>
            <a:r>
              <a:rPr lang="en-US" dirty="0" smtClean="0"/>
              <a:t> == 0). </a:t>
            </a:r>
          </a:p>
          <a:p>
            <a:r>
              <a:rPr lang="en-US" dirty="0" smtClean="0"/>
              <a:t>The number of axes of a tensor is also called its rank</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(1D tensor)</a:t>
            </a:r>
            <a:endParaRPr lang="en-US" dirty="0"/>
          </a:p>
        </p:txBody>
      </p:sp>
      <p:sp>
        <p:nvSpPr>
          <p:cNvPr id="3" name="Content Placeholder 2"/>
          <p:cNvSpPr>
            <a:spLocks noGrp="1"/>
          </p:cNvSpPr>
          <p:nvPr>
            <p:ph idx="1"/>
          </p:nvPr>
        </p:nvSpPr>
        <p:spPr/>
        <p:txBody>
          <a:bodyPr/>
          <a:lstStyle/>
          <a:p>
            <a:r>
              <a:rPr lang="en-US" dirty="0" smtClean="0"/>
              <a:t>An array of numbers is called a vector, or 1D tensor. </a:t>
            </a:r>
          </a:p>
          <a:p>
            <a:r>
              <a:rPr lang="en-US" dirty="0" smtClean="0"/>
              <a:t>A 1D tensor is said to have exactly one axis</a:t>
            </a:r>
          </a:p>
          <a:p>
            <a:endParaRPr lang="en-US" dirty="0" smtClean="0"/>
          </a:p>
          <a:p>
            <a:endParaRPr lang="en-US" dirty="0" smtClean="0"/>
          </a:p>
          <a:p>
            <a:endParaRPr lang="en-US" dirty="0" smtClean="0"/>
          </a:p>
          <a:p>
            <a:r>
              <a:rPr lang="en-US" dirty="0" smtClean="0"/>
              <a:t>This vector has five entries and so is called a 5-dimensional vector</a:t>
            </a:r>
            <a:endParaRPr lang="en-US" dirty="0"/>
          </a:p>
        </p:txBody>
      </p:sp>
      <p:pic>
        <p:nvPicPr>
          <p:cNvPr id="6146" name="Picture 2"/>
          <p:cNvPicPr>
            <a:picLocks noChangeAspect="1" noChangeArrowheads="1"/>
          </p:cNvPicPr>
          <p:nvPr/>
        </p:nvPicPr>
        <p:blipFill>
          <a:blip r:embed="rId2"/>
          <a:srcRect/>
          <a:stretch>
            <a:fillRect/>
          </a:stretch>
        </p:blipFill>
        <p:spPr bwMode="auto">
          <a:xfrm>
            <a:off x="2362200" y="3733800"/>
            <a:ext cx="3162300" cy="9525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Matrices (2D tensor)</a:t>
            </a:r>
            <a:endParaRPr lang="en-US" dirty="0"/>
          </a:p>
        </p:txBody>
      </p:sp>
      <p:sp>
        <p:nvSpPr>
          <p:cNvPr id="3" name="Content Placeholder 2"/>
          <p:cNvSpPr>
            <a:spLocks noGrp="1"/>
          </p:cNvSpPr>
          <p:nvPr>
            <p:ph idx="1"/>
          </p:nvPr>
        </p:nvSpPr>
        <p:spPr/>
        <p:txBody>
          <a:bodyPr/>
          <a:lstStyle/>
          <a:p>
            <a:r>
              <a:rPr lang="en-US" dirty="0" smtClean="0"/>
              <a:t>An array of vectors is a matrix, or 2D tensor. A matrix has two axes (often referred to rows and columns). </a:t>
            </a:r>
          </a:p>
          <a:p>
            <a:r>
              <a:rPr lang="en-US" dirty="0" smtClean="0"/>
              <a:t>You can visually interpret a matrix as a rectangular grid of numbers.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3D tensors and higher-dimensional tensors</a:t>
            </a:r>
            <a:endParaRPr lang="en-US" dirty="0"/>
          </a:p>
        </p:txBody>
      </p:sp>
      <p:sp>
        <p:nvSpPr>
          <p:cNvPr id="3" name="Content Placeholder 2"/>
          <p:cNvSpPr>
            <a:spLocks noGrp="1"/>
          </p:cNvSpPr>
          <p:nvPr>
            <p:ph idx="1"/>
          </p:nvPr>
        </p:nvSpPr>
        <p:spPr/>
        <p:txBody>
          <a:bodyPr/>
          <a:lstStyle/>
          <a:p>
            <a:r>
              <a:rPr lang="en-US" dirty="0" smtClean="0"/>
              <a:t>If you pack such matrices in a new array, you obtain a 3D tensor, which you can visually interpret as a cube of numbers.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attributes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Number of axes (rank)—For instance, a 3D tensor has three axes, and a matrix has two axes. This is also called the tensor’s </a:t>
            </a:r>
            <a:r>
              <a:rPr lang="en-US" dirty="0" err="1" smtClean="0"/>
              <a:t>ndim</a:t>
            </a:r>
            <a:r>
              <a:rPr lang="en-US" dirty="0" smtClean="0"/>
              <a:t> in Python libraries such as </a:t>
            </a:r>
            <a:r>
              <a:rPr lang="en-US" dirty="0" err="1" smtClean="0"/>
              <a:t>Numpy</a:t>
            </a:r>
            <a:r>
              <a:rPr lang="en-US" dirty="0" smtClean="0"/>
              <a:t>. </a:t>
            </a:r>
          </a:p>
          <a:p>
            <a:r>
              <a:rPr lang="en-US" dirty="0" smtClean="0"/>
              <a:t>Shape—This is a </a:t>
            </a:r>
            <a:r>
              <a:rPr lang="en-US" dirty="0" err="1" smtClean="0"/>
              <a:t>tuple</a:t>
            </a:r>
            <a:r>
              <a:rPr lang="en-US" dirty="0" smtClean="0"/>
              <a:t> of integers that describes how many dimensions the tensor has along each axis. </a:t>
            </a:r>
          </a:p>
          <a:p>
            <a:r>
              <a:rPr lang="en-US" dirty="0" smtClean="0"/>
              <a:t>Data type (usually called </a:t>
            </a:r>
            <a:r>
              <a:rPr lang="en-US" dirty="0" err="1" smtClean="0"/>
              <a:t>dtype</a:t>
            </a:r>
            <a:r>
              <a:rPr lang="en-US" dirty="0" smtClean="0"/>
              <a:t> in Python libraries)—This is the type of the data contained in the tensor; for instance, a tensor’s type could be float32, uint8, float64, and so on.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1" name="Picture 3"/>
          <p:cNvPicPr>
            <a:picLocks noChangeAspect="1" noChangeArrowheads="1"/>
          </p:cNvPicPr>
          <p:nvPr/>
        </p:nvPicPr>
        <p:blipFill>
          <a:blip r:embed="rId2"/>
          <a:srcRect/>
          <a:stretch>
            <a:fillRect/>
          </a:stretch>
        </p:blipFill>
        <p:spPr bwMode="auto">
          <a:xfrm>
            <a:off x="971550" y="1343025"/>
            <a:ext cx="7200900" cy="417195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Batches</a:t>
            </a:r>
            <a:endParaRPr lang="en-US" dirty="0"/>
          </a:p>
        </p:txBody>
      </p:sp>
      <p:sp>
        <p:nvSpPr>
          <p:cNvPr id="3" name="Content Placeholder 2"/>
          <p:cNvSpPr>
            <a:spLocks noGrp="1"/>
          </p:cNvSpPr>
          <p:nvPr>
            <p:ph idx="1"/>
          </p:nvPr>
        </p:nvSpPr>
        <p:spPr/>
        <p:txBody>
          <a:bodyPr/>
          <a:lstStyle/>
          <a:p>
            <a:r>
              <a:rPr lang="en-US" dirty="0" smtClean="0"/>
              <a:t>Deep-learning models don’t process an entire dataset at once; rather, they break the data into small batches</a:t>
            </a:r>
            <a:endParaRPr lang="en-US" dirty="0"/>
          </a:p>
        </p:txBody>
      </p:sp>
      <p:pic>
        <p:nvPicPr>
          <p:cNvPr id="8194" name="Picture 2"/>
          <p:cNvPicPr>
            <a:picLocks noChangeAspect="1" noChangeArrowheads="1"/>
          </p:cNvPicPr>
          <p:nvPr/>
        </p:nvPicPr>
        <p:blipFill>
          <a:blip r:embed="rId2"/>
          <a:srcRect/>
          <a:stretch>
            <a:fillRect/>
          </a:stretch>
        </p:blipFill>
        <p:spPr bwMode="auto">
          <a:xfrm>
            <a:off x="1295400" y="3733800"/>
            <a:ext cx="4133850" cy="173355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examples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Vector data—2D tensors of shape (samples, features) </a:t>
            </a:r>
          </a:p>
          <a:p>
            <a:r>
              <a:rPr lang="en-US" dirty="0" err="1" smtClean="0"/>
              <a:t>Timeseries</a:t>
            </a:r>
            <a:r>
              <a:rPr lang="en-US" dirty="0" smtClean="0"/>
              <a:t> data or sequence data—3D tensors of shape (samples, </a:t>
            </a:r>
            <a:r>
              <a:rPr lang="en-US" dirty="0" err="1" smtClean="0"/>
              <a:t>timesteps</a:t>
            </a:r>
            <a:r>
              <a:rPr lang="en-US" dirty="0" smtClean="0"/>
              <a:t>, features) </a:t>
            </a:r>
          </a:p>
          <a:p>
            <a:r>
              <a:rPr lang="en-US" dirty="0" smtClean="0"/>
              <a:t>Images—4D tensors of shape (samples, height, width, channels) or (samples, channels, height, width) </a:t>
            </a:r>
          </a:p>
          <a:p>
            <a:r>
              <a:rPr lang="en-US" dirty="0" smtClean="0"/>
              <a:t>Video—5D tensors of shape (samples, frames, height, width, channels) or (samples, frames, channels, height, width)</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data</a:t>
            </a:r>
            <a:endParaRPr lang="en-US" dirty="0"/>
          </a:p>
        </p:txBody>
      </p:sp>
      <p:sp>
        <p:nvSpPr>
          <p:cNvPr id="3" name="Content Placeholder 2"/>
          <p:cNvSpPr>
            <a:spLocks noGrp="1"/>
          </p:cNvSpPr>
          <p:nvPr>
            <p:ph idx="1"/>
          </p:nvPr>
        </p:nvSpPr>
        <p:spPr/>
        <p:txBody>
          <a:bodyPr/>
          <a:lstStyle/>
          <a:p>
            <a:r>
              <a:rPr lang="en-US" dirty="0" smtClean="0"/>
              <a:t>This is the most common case. In such a dataset, each single data point can be encoded as a vector, and thus a batch of data will be encoded as a 2D tensor</a:t>
            </a:r>
          </a:p>
          <a:p>
            <a:r>
              <a:rPr lang="en-US" dirty="0" smtClean="0"/>
              <a:t>The first axis is the samples axis and the second axis is the features axis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on classes and labels</a:t>
            </a:r>
            <a:endParaRPr lang="en-US" dirty="0"/>
          </a:p>
        </p:txBody>
      </p:sp>
      <p:sp>
        <p:nvSpPr>
          <p:cNvPr id="3" name="Content Placeholder 2"/>
          <p:cNvSpPr>
            <a:spLocks noGrp="1"/>
          </p:cNvSpPr>
          <p:nvPr>
            <p:ph idx="1"/>
          </p:nvPr>
        </p:nvSpPr>
        <p:spPr/>
        <p:txBody>
          <a:bodyPr/>
          <a:lstStyle/>
          <a:p>
            <a:r>
              <a:rPr lang="en-US" dirty="0" smtClean="0"/>
              <a:t>In machine learning, a category in a classification problem is called a class. </a:t>
            </a:r>
          </a:p>
          <a:p>
            <a:r>
              <a:rPr lang="en-US" dirty="0" smtClean="0"/>
              <a:t>Data points are called samples. </a:t>
            </a:r>
          </a:p>
          <a:p>
            <a:r>
              <a:rPr lang="en-US" dirty="0" smtClean="0"/>
              <a:t>The class associated with a specific sample is called a label.</a:t>
            </a:r>
            <a:endParaRPr lang="en-US" dirty="0"/>
          </a:p>
        </p:txBody>
      </p:sp>
      <p:pic>
        <p:nvPicPr>
          <p:cNvPr id="1026" name="Picture 2"/>
          <p:cNvPicPr>
            <a:picLocks noChangeAspect="1" noChangeArrowheads="1"/>
          </p:cNvPicPr>
          <p:nvPr/>
        </p:nvPicPr>
        <p:blipFill>
          <a:blip r:embed="rId2"/>
          <a:srcRect/>
          <a:stretch>
            <a:fillRect/>
          </a:stretch>
        </p:blipFill>
        <p:spPr bwMode="auto">
          <a:xfrm>
            <a:off x="914400" y="4572000"/>
            <a:ext cx="7172325" cy="981075"/>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smtClean="0"/>
              <a:t>An actuarial dataset of people, where we consider each person’s age, ZIP code, and income. Each person can be characterized as a vector of 3 values, and thus an entire dataset of 100,000 people can be stored in a 2D tensor of shape (100000, 3).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A dataset of text documents, where we represent each document by the counts of how many times each word appears in it (out of a dictionary of 20,000 common words). Each document can be encoded as a vector of 20,000 values (one count per word in the dictionary), and thus an entire dataset of 500 documents can be stored in a tensor of shape (500, 20000).</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Timeseries</a:t>
            </a:r>
            <a:r>
              <a:rPr lang="en-US" dirty="0" smtClean="0"/>
              <a:t> data or sequence data</a:t>
            </a:r>
            <a:endParaRPr lang="en-US" dirty="0"/>
          </a:p>
        </p:txBody>
      </p:sp>
      <p:sp>
        <p:nvSpPr>
          <p:cNvPr id="3" name="Content Placeholder 2"/>
          <p:cNvSpPr>
            <a:spLocks noGrp="1"/>
          </p:cNvSpPr>
          <p:nvPr>
            <p:ph idx="1"/>
          </p:nvPr>
        </p:nvSpPr>
        <p:spPr/>
        <p:txBody>
          <a:bodyPr/>
          <a:lstStyle/>
          <a:p>
            <a:r>
              <a:rPr lang="en-US" dirty="0" smtClean="0"/>
              <a:t>Whenever time matters in your data (or the notion of sequence order), it makes sense to store it in a 3D tensor with an explicit time axis. </a:t>
            </a:r>
          </a:p>
          <a:p>
            <a:r>
              <a:rPr lang="en-US" dirty="0" smtClean="0"/>
              <a:t>Each sample can be encoded as a sequence of vectors (a 2D tensor), and thus a batch of data will be encoded as a 3D tensor </a:t>
            </a:r>
            <a:endParaRPr lang="en-US" dirty="0"/>
          </a:p>
        </p:txBody>
      </p:sp>
      <p:pic>
        <p:nvPicPr>
          <p:cNvPr id="9218" name="Picture 2"/>
          <p:cNvPicPr>
            <a:picLocks noChangeAspect="1" noChangeArrowheads="1"/>
          </p:cNvPicPr>
          <p:nvPr/>
        </p:nvPicPr>
        <p:blipFill>
          <a:blip r:embed="rId2"/>
          <a:srcRect/>
          <a:stretch>
            <a:fillRect/>
          </a:stretch>
        </p:blipFill>
        <p:spPr bwMode="auto">
          <a:xfrm>
            <a:off x="3276600" y="5181600"/>
            <a:ext cx="3267075" cy="13716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dataset of stock prices. Every minute, we store the current price of the stock, the highest price in the past minute, and the lowest price in the past minute. Thus every minute is encoded as a 3D vector, an entire day of trading is encoded as a 2D tensor of shape (390, 3) (there are 390 minutes in a trading day), and 250 days’ worth of data can be stored in a 3D tensor of shape (250, 390, 3). Here, each sample would be one day’s worth of data.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dataset of tweets, where we encode each tweet as a sequence of 280 characters out of an alphabet of 128 unique characters. In this setting, each character can be encoded as a binary vector of size 128 (an all-zeros vector except for a 1 entry at the index corresponding to the character). Then each tweet can be encoded as a 2D tensor of shape (280, 128), and a dataset of 1 million tweets can be stored in a tensor of shape (1000000, 280, 128).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data</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Images typically have three dimensions: height, width, and color depth. </a:t>
            </a:r>
          </a:p>
          <a:p>
            <a:r>
              <a:rPr lang="en-US" dirty="0" smtClean="0"/>
              <a:t>Although grayscale images (like our MNIST digits) have only a single color channel and could thus be stored in 2D tensors, by convention image tensors are always 3D, with a </a:t>
            </a:r>
            <a:r>
              <a:rPr lang="en-US" dirty="0" err="1" smtClean="0"/>
              <a:t>onedimensional</a:t>
            </a:r>
            <a:r>
              <a:rPr lang="en-US" dirty="0" smtClean="0"/>
              <a:t> color channel for grayscale images. </a:t>
            </a:r>
          </a:p>
          <a:p>
            <a:r>
              <a:rPr lang="en-US" dirty="0" smtClean="0"/>
              <a:t>A batch of 128 grayscale images of size 256 × 256 could thus be stored in a tensor of shape (128, 256, 256, 1), and a batch of 128 color images could be stored in a tensor of shape (128, 256, 256, 3)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are two conventions for shapes of images tensors: the channels-last convention (used by </a:t>
            </a:r>
            <a:r>
              <a:rPr lang="en-US" dirty="0" err="1" smtClean="0"/>
              <a:t>TensorFlow</a:t>
            </a:r>
            <a:r>
              <a:rPr lang="en-US" dirty="0" smtClean="0"/>
              <a:t>) and the channels-first convention (used by </a:t>
            </a:r>
            <a:r>
              <a:rPr lang="en-US" dirty="0" err="1" smtClean="0"/>
              <a:t>Theano</a:t>
            </a:r>
            <a:r>
              <a:rPr lang="en-US" dirty="0" smtClean="0"/>
              <a:t>). </a:t>
            </a:r>
          </a:p>
          <a:p>
            <a:r>
              <a:rPr lang="en-US" dirty="0" smtClean="0"/>
              <a:t>The </a:t>
            </a:r>
            <a:r>
              <a:rPr lang="en-US" dirty="0" err="1" smtClean="0"/>
              <a:t>TensorFlow</a:t>
            </a:r>
            <a:r>
              <a:rPr lang="en-US" dirty="0" smtClean="0"/>
              <a:t> machine-learning framework, from Google, places the color-depth axis at the end: (samples, height, width, </a:t>
            </a:r>
            <a:r>
              <a:rPr lang="en-US" dirty="0" err="1" smtClean="0"/>
              <a:t>color_depth</a:t>
            </a:r>
            <a:r>
              <a:rPr lang="en-US" dirty="0" smtClean="0"/>
              <a:t>).</a:t>
            </a:r>
          </a:p>
          <a:p>
            <a:r>
              <a:rPr lang="en-US" dirty="0" smtClean="0"/>
              <a:t>Meanwhile, </a:t>
            </a:r>
            <a:r>
              <a:rPr lang="en-US" dirty="0" err="1" smtClean="0"/>
              <a:t>Theano</a:t>
            </a:r>
            <a:r>
              <a:rPr lang="en-US" dirty="0" smtClean="0"/>
              <a:t> places the color depth axis right after the batch axis: (samples, </a:t>
            </a:r>
            <a:r>
              <a:rPr lang="en-US" dirty="0" err="1" smtClean="0"/>
              <a:t>color_depth</a:t>
            </a:r>
            <a:r>
              <a:rPr lang="en-US" dirty="0" smtClean="0"/>
              <a:t>, height, width)</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data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Video data is one of the few types of real-world data for which you’ll need 5D tensors. </a:t>
            </a:r>
          </a:p>
          <a:p>
            <a:r>
              <a:rPr lang="en-US" dirty="0" smtClean="0"/>
              <a:t>A video can be understood as a sequence of frames, each frame being a color image. </a:t>
            </a:r>
          </a:p>
          <a:p>
            <a:r>
              <a:rPr lang="en-US" dirty="0" smtClean="0"/>
              <a:t>Because each frame can be stored in a 3D tensor (height, width, </a:t>
            </a:r>
            <a:r>
              <a:rPr lang="en-US" dirty="0" err="1" smtClean="0"/>
              <a:t>color_depth</a:t>
            </a:r>
            <a:r>
              <a:rPr lang="en-US" dirty="0" smtClean="0"/>
              <a:t>), a sequence of frames can be stored in a 4D tensor (frames, height, width, color_ depth), and thus a batch of different videos can be stored in a 5D tensor of shape (samples, frames, height, width, </a:t>
            </a:r>
            <a:r>
              <a:rPr lang="en-US" dirty="0" err="1" smtClean="0"/>
              <a:t>color_depth</a:t>
            </a:r>
            <a:r>
              <a:rPr lang="en-US" dirty="0" smtClean="0"/>
              <a: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gears of neural networks: tensor operations</a:t>
            </a:r>
            <a:endParaRPr lang="en-US" dirty="0"/>
          </a:p>
        </p:txBody>
      </p:sp>
      <p:sp>
        <p:nvSpPr>
          <p:cNvPr id="3" name="Content Placeholder 2"/>
          <p:cNvSpPr>
            <a:spLocks noGrp="1"/>
          </p:cNvSpPr>
          <p:nvPr>
            <p:ph idx="1"/>
          </p:nvPr>
        </p:nvSpPr>
        <p:spPr/>
        <p:txBody>
          <a:bodyPr/>
          <a:lstStyle/>
          <a:p>
            <a:r>
              <a:rPr lang="en-US" dirty="0" smtClean="0"/>
              <a:t>All transformations learned by deep neural networks can be reduced to a handful of tensor operations applied to tensors of numeric data. </a:t>
            </a:r>
          </a:p>
          <a:p>
            <a:r>
              <a:rPr lang="en-US" dirty="0" smtClean="0"/>
              <a:t>For instance, it’s possible to add tensors, multiply tensors, and so on.</a:t>
            </a:r>
          </a:p>
          <a:p>
            <a:r>
              <a:rPr lang="en-US" dirty="0" smtClean="0"/>
              <a:t>A </a:t>
            </a:r>
            <a:r>
              <a:rPr lang="en-US" dirty="0" err="1" smtClean="0"/>
              <a:t>Keras</a:t>
            </a:r>
            <a:r>
              <a:rPr lang="en-US" dirty="0" smtClean="0"/>
              <a:t> layer instance looks like this: </a:t>
            </a:r>
          </a:p>
          <a:p>
            <a:pPr lvl="1"/>
            <a:r>
              <a:rPr lang="en-US" dirty="0" err="1" smtClean="0"/>
              <a:t>keras.layers.Dense</a:t>
            </a:r>
            <a:r>
              <a:rPr lang="en-US" dirty="0" smtClean="0"/>
              <a:t>(512, activation='</a:t>
            </a:r>
            <a:r>
              <a:rPr lang="en-US" dirty="0" err="1" smtClean="0"/>
              <a:t>relu</a:t>
            </a:r>
            <a:r>
              <a:rPr lang="en-US" dirty="0" smtClean="0"/>
              <a: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This layer can be interpreted as a function, which takes as input a 2D tensor and returns another 2D tensor—a new representation for the input tensor.</a:t>
            </a:r>
          </a:p>
          <a:p>
            <a:pPr lvl="1"/>
            <a:r>
              <a:rPr lang="en-US" dirty="0" smtClean="0"/>
              <a:t>output = </a:t>
            </a:r>
            <a:r>
              <a:rPr lang="en-US" dirty="0" err="1" smtClean="0"/>
              <a:t>relu</a:t>
            </a:r>
            <a:r>
              <a:rPr lang="en-US" dirty="0" smtClean="0"/>
              <a:t>(dot(W, input) + b)</a:t>
            </a:r>
          </a:p>
          <a:p>
            <a:r>
              <a:rPr lang="en-US" dirty="0" smtClean="0"/>
              <a:t>We have three tensor operations here: a dot product (dot) between the input tensor and a tensor named W; an addition (+) between the resulting 2D tensor and a vector b; and, finally, a </a:t>
            </a:r>
            <a:r>
              <a:rPr lang="en-US" dirty="0" err="1" smtClean="0"/>
              <a:t>relu</a:t>
            </a:r>
            <a:r>
              <a:rPr lang="en-US" dirty="0" smtClean="0"/>
              <a:t> operation. </a:t>
            </a:r>
            <a:r>
              <a:rPr lang="en-US" dirty="0" err="1" smtClean="0"/>
              <a:t>relu</a:t>
            </a:r>
            <a:r>
              <a:rPr lang="en-US" dirty="0" smtClean="0"/>
              <a:t>(x) is max(x, 0)</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train_images.shape</a:t>
            </a:r>
            <a:endParaRPr lang="en-US" dirty="0" smtClean="0"/>
          </a:p>
          <a:p>
            <a:r>
              <a:rPr lang="en-US" dirty="0" smtClean="0"/>
              <a:t>The workflow will be as follows: First, we’ll feed the neural network the training data, </a:t>
            </a:r>
            <a:r>
              <a:rPr lang="en-US" dirty="0" err="1" smtClean="0"/>
              <a:t>train_images</a:t>
            </a:r>
            <a:r>
              <a:rPr lang="en-US" dirty="0" smtClean="0"/>
              <a:t> and </a:t>
            </a:r>
            <a:r>
              <a:rPr lang="en-US" dirty="0" err="1" smtClean="0"/>
              <a:t>train_labels</a:t>
            </a:r>
            <a:r>
              <a:rPr lang="en-US" dirty="0" smtClean="0"/>
              <a:t>. </a:t>
            </a:r>
          </a:p>
          <a:p>
            <a:r>
              <a:rPr lang="en-US" dirty="0" smtClean="0"/>
              <a:t>The network will then learn to associate images and labels. </a:t>
            </a:r>
          </a:p>
          <a:p>
            <a:r>
              <a:rPr lang="en-US" dirty="0" smtClean="0"/>
              <a:t>Finally, we’ll ask the network to produce predictions for </a:t>
            </a:r>
            <a:r>
              <a:rPr lang="en-US" dirty="0" err="1" smtClean="0"/>
              <a:t>test_images</a:t>
            </a:r>
            <a:r>
              <a:rPr lang="en-US" dirty="0" smtClean="0"/>
              <a:t>, and we’ll verify whether these predictions match the labels from </a:t>
            </a:r>
            <a:r>
              <a:rPr lang="en-US" dirty="0" err="1" smtClean="0"/>
              <a:t>test_labels</a:t>
            </a:r>
            <a:r>
              <a:rPr lang="en-US" dirty="0" smtClean="0"/>
              <a:t>.</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Element-wise operations</a:t>
            </a:r>
            <a:endParaRPr lang="en-US" dirty="0"/>
          </a:p>
        </p:txBody>
      </p:sp>
      <p:sp>
        <p:nvSpPr>
          <p:cNvPr id="3" name="Content Placeholder 2"/>
          <p:cNvSpPr>
            <a:spLocks noGrp="1"/>
          </p:cNvSpPr>
          <p:nvPr>
            <p:ph idx="1"/>
          </p:nvPr>
        </p:nvSpPr>
        <p:spPr/>
        <p:txBody>
          <a:bodyPr>
            <a:normAutofit fontScale="92500"/>
          </a:bodyPr>
          <a:lstStyle/>
          <a:p>
            <a:r>
              <a:rPr lang="en-US" dirty="0" smtClean="0"/>
              <a:t>The </a:t>
            </a:r>
            <a:r>
              <a:rPr lang="en-US" dirty="0" err="1" smtClean="0"/>
              <a:t>relu</a:t>
            </a:r>
            <a:r>
              <a:rPr lang="en-US" dirty="0" smtClean="0"/>
              <a:t> operation and addition are element-wise operations: operations that are applied independently to each entry in the tensors being considered. </a:t>
            </a:r>
          </a:p>
          <a:p>
            <a:r>
              <a:rPr lang="en-US" dirty="0" smtClean="0"/>
              <a:t>This means these operations are highly amenable to massively parallel implementations (</a:t>
            </a:r>
            <a:r>
              <a:rPr lang="en-US" dirty="0" err="1" smtClean="0"/>
              <a:t>vectorized</a:t>
            </a:r>
            <a:r>
              <a:rPr lang="en-US" dirty="0" smtClean="0"/>
              <a:t> implementations, a term that comes from the vector processor supercomputer architecture from the 1970–1990 period).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Linear Algebra Subprograms (BLAS)</a:t>
            </a:r>
            <a:endParaRPr lang="en-US" dirty="0"/>
          </a:p>
        </p:txBody>
      </p:sp>
      <p:sp>
        <p:nvSpPr>
          <p:cNvPr id="3" name="Content Placeholder 2"/>
          <p:cNvSpPr>
            <a:spLocks noGrp="1"/>
          </p:cNvSpPr>
          <p:nvPr>
            <p:ph idx="1"/>
          </p:nvPr>
        </p:nvSpPr>
        <p:spPr/>
        <p:txBody>
          <a:bodyPr>
            <a:normAutofit fontScale="92500"/>
          </a:bodyPr>
          <a:lstStyle/>
          <a:p>
            <a:r>
              <a:rPr lang="en-US" dirty="0" smtClean="0"/>
              <a:t>In practice, when dealing with </a:t>
            </a:r>
            <a:r>
              <a:rPr lang="en-US" dirty="0" err="1" smtClean="0"/>
              <a:t>Numpy</a:t>
            </a:r>
            <a:r>
              <a:rPr lang="en-US" dirty="0" smtClean="0"/>
              <a:t> arrays, these operations are available as well optimized built-in </a:t>
            </a:r>
            <a:r>
              <a:rPr lang="en-US" dirty="0" err="1" smtClean="0"/>
              <a:t>Numpy</a:t>
            </a:r>
            <a:r>
              <a:rPr lang="en-US" dirty="0" smtClean="0"/>
              <a:t> functions, which themselves delegate the heavy lifting to a Basic Linear Algebra Subprograms (BLAS) implementation if you have one installed (which you should). </a:t>
            </a:r>
          </a:p>
          <a:p>
            <a:r>
              <a:rPr lang="en-US" dirty="0" smtClean="0"/>
              <a:t>BLAS are low-level, highly parallel, efficient tensor-manipulation routines that are typically implemented in Fortran or C.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So, in </a:t>
            </a:r>
            <a:r>
              <a:rPr lang="en-US" dirty="0" err="1" smtClean="0"/>
              <a:t>Numpy</a:t>
            </a:r>
            <a:r>
              <a:rPr lang="en-US" dirty="0" smtClean="0"/>
              <a:t>, you can do the following element-wise operation, and it will be blazing fast: </a:t>
            </a:r>
          </a:p>
          <a:p>
            <a:pPr lvl="1"/>
            <a:r>
              <a:rPr lang="en-US" dirty="0" smtClean="0"/>
              <a:t>import </a:t>
            </a:r>
            <a:r>
              <a:rPr lang="en-US" dirty="0" err="1" smtClean="0"/>
              <a:t>numpy</a:t>
            </a:r>
            <a:r>
              <a:rPr lang="en-US" dirty="0" smtClean="0"/>
              <a:t> as </a:t>
            </a:r>
            <a:r>
              <a:rPr lang="en-US" dirty="0" err="1" smtClean="0"/>
              <a:t>np</a:t>
            </a:r>
            <a:r>
              <a:rPr lang="en-US" dirty="0" smtClean="0"/>
              <a:t> </a:t>
            </a:r>
          </a:p>
          <a:p>
            <a:pPr lvl="1"/>
            <a:r>
              <a:rPr lang="en-US" dirty="0" smtClean="0"/>
              <a:t>z=</a:t>
            </a:r>
            <a:r>
              <a:rPr lang="en-US" dirty="0" err="1" smtClean="0"/>
              <a:t>x+y</a:t>
            </a:r>
            <a:r>
              <a:rPr lang="en-US" dirty="0" smtClean="0"/>
              <a:t> z = </a:t>
            </a:r>
            <a:r>
              <a:rPr lang="en-US" dirty="0" err="1" smtClean="0"/>
              <a:t>np.maximum</a:t>
            </a:r>
            <a:r>
              <a:rPr lang="en-US" dirty="0" smtClean="0"/>
              <a:t>(z, 0.)</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Broadcasting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 happens with addition when the shapes of the two tensors being added differ?</a:t>
            </a:r>
          </a:p>
          <a:p>
            <a:r>
              <a:rPr lang="en-US" dirty="0" smtClean="0"/>
              <a:t>When possible, and if there’s no ambiguity, the smaller tensor will be broadcasted to match the shape of the larger tensor. </a:t>
            </a:r>
          </a:p>
          <a:p>
            <a:r>
              <a:rPr lang="en-US" dirty="0" smtClean="0"/>
              <a:t>Broadcasting consists of two steps: </a:t>
            </a:r>
          </a:p>
          <a:p>
            <a:pPr lvl="1"/>
            <a:r>
              <a:rPr lang="en-US" dirty="0" smtClean="0"/>
              <a:t>Axes (called broadcast axes) are added to the smaller tensor to match the </a:t>
            </a:r>
            <a:r>
              <a:rPr lang="en-US" dirty="0" err="1" smtClean="0"/>
              <a:t>ndim</a:t>
            </a:r>
            <a:r>
              <a:rPr lang="en-US" dirty="0" smtClean="0"/>
              <a:t> of the larger tensor. </a:t>
            </a:r>
          </a:p>
          <a:p>
            <a:pPr lvl="1"/>
            <a:r>
              <a:rPr lang="en-US" dirty="0" smtClean="0"/>
              <a:t>The smaller tensor is repeated alongside these new axes to match the full shape of the larger tensor</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Tensor dot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dot operation, also called a tensor product (not to be confused with an </a:t>
            </a:r>
            <a:r>
              <a:rPr lang="en-US" dirty="0" err="1" smtClean="0"/>
              <a:t>elementwise</a:t>
            </a:r>
            <a:r>
              <a:rPr lang="en-US" dirty="0" smtClean="0"/>
              <a:t> product) is the most common, most useful tensor operation. </a:t>
            </a:r>
          </a:p>
          <a:p>
            <a:r>
              <a:rPr lang="en-US" dirty="0" smtClean="0"/>
              <a:t>Contrary to element-wise operations, it combines entries in the input tensors.</a:t>
            </a:r>
          </a:p>
          <a:p>
            <a:pPr lvl="1"/>
            <a:r>
              <a:rPr lang="en-US" dirty="0" smtClean="0"/>
              <a:t>import </a:t>
            </a:r>
            <a:r>
              <a:rPr lang="en-US" dirty="0" err="1" smtClean="0"/>
              <a:t>numpy</a:t>
            </a:r>
            <a:r>
              <a:rPr lang="en-US" dirty="0" smtClean="0"/>
              <a:t> as </a:t>
            </a:r>
            <a:r>
              <a:rPr lang="en-US" dirty="0" err="1" smtClean="0"/>
              <a:t>np</a:t>
            </a:r>
            <a:r>
              <a:rPr lang="en-US" dirty="0" smtClean="0"/>
              <a:t> </a:t>
            </a:r>
          </a:p>
          <a:p>
            <a:pPr lvl="1"/>
            <a:r>
              <a:rPr lang="en-US" dirty="0" smtClean="0"/>
              <a:t>z = np.dot(x, y)</a:t>
            </a:r>
          </a:p>
          <a:p>
            <a:r>
              <a:rPr lang="en-US" dirty="0" smtClean="0"/>
              <a:t>You can also take the dot product between a matrix x and a vector y, which returns a vector where the coefficients are the dot products between y and the rows of x.</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800100" y="1390650"/>
            <a:ext cx="7543800" cy="40767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Tensor reshaping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third type of tensor operation that’s essential to understand is tensor reshaping</a:t>
            </a:r>
          </a:p>
          <a:p>
            <a:r>
              <a:rPr lang="en-US" dirty="0" smtClean="0"/>
              <a:t>Reshaping a tensor means rearranging its rows and columns to match a target shape. </a:t>
            </a:r>
          </a:p>
          <a:p>
            <a:r>
              <a:rPr lang="en-US" dirty="0" smtClean="0"/>
              <a:t>Naturally, the reshaped tensor has the same total number of coefficients as the initial tensor.</a:t>
            </a:r>
          </a:p>
          <a:p>
            <a:r>
              <a:rPr lang="en-US" dirty="0" smtClean="0"/>
              <a:t>A special case of reshaping that’s commonly encountered is transposition. </a:t>
            </a:r>
          </a:p>
          <a:p>
            <a:r>
              <a:rPr lang="en-US" dirty="0" smtClean="0"/>
              <a:t>Transposing a matrix means exchanging its rows and its columns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Geometric interpretation of tensor operations</a:t>
            </a:r>
            <a:endParaRPr lang="en-US" dirty="0"/>
          </a:p>
        </p:txBody>
      </p:sp>
      <p:sp>
        <p:nvSpPr>
          <p:cNvPr id="3" name="Content Placeholder 2"/>
          <p:cNvSpPr>
            <a:spLocks noGrp="1"/>
          </p:cNvSpPr>
          <p:nvPr>
            <p:ph idx="1"/>
          </p:nvPr>
        </p:nvSpPr>
        <p:spPr/>
        <p:txBody>
          <a:bodyPr/>
          <a:lstStyle/>
          <a:p>
            <a:r>
              <a:rPr lang="en-US" dirty="0" smtClean="0"/>
              <a:t>A = [0.5, 1]</a:t>
            </a:r>
            <a:endParaRPr lang="en-US" dirty="0"/>
          </a:p>
        </p:txBody>
      </p:sp>
      <p:pic>
        <p:nvPicPr>
          <p:cNvPr id="2050" name="Picture 2"/>
          <p:cNvPicPr>
            <a:picLocks noChangeAspect="1" noChangeArrowheads="1"/>
          </p:cNvPicPr>
          <p:nvPr/>
        </p:nvPicPr>
        <p:blipFill>
          <a:blip r:embed="rId2"/>
          <a:srcRect/>
          <a:stretch>
            <a:fillRect/>
          </a:stretch>
        </p:blipFill>
        <p:spPr bwMode="auto">
          <a:xfrm>
            <a:off x="914400" y="2590800"/>
            <a:ext cx="7648575" cy="3343275"/>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Let’s consider a new point, B = [1, 0.25], which we’ll add to the previous one</a:t>
            </a:r>
            <a:endParaRPr lang="en-US" dirty="0"/>
          </a:p>
        </p:txBody>
      </p:sp>
      <p:pic>
        <p:nvPicPr>
          <p:cNvPr id="3074" name="Picture 2"/>
          <p:cNvPicPr>
            <a:picLocks noChangeAspect="1" noChangeArrowheads="1"/>
          </p:cNvPicPr>
          <p:nvPr/>
        </p:nvPicPr>
        <p:blipFill>
          <a:blip r:embed="rId2"/>
          <a:srcRect/>
          <a:stretch>
            <a:fillRect/>
          </a:stretch>
        </p:blipFill>
        <p:spPr bwMode="auto">
          <a:xfrm>
            <a:off x="1524000" y="2895600"/>
            <a:ext cx="6324600" cy="291465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In general, elementary geometric operations such as affine transformations, rotations, scaling, and so on can be expressed as tensor operations. </a:t>
            </a:r>
          </a:p>
          <a:p>
            <a:r>
              <a:rPr lang="en-US" dirty="0" smtClean="0"/>
              <a:t>For instance, a rotation of a 2D vector by an angle theta can be achieved via a dot product with a 2 × 2 matrix R = [u, v], where u and v are both vectors of the plane: u = [</a:t>
            </a:r>
            <a:r>
              <a:rPr lang="en-US" dirty="0" err="1" smtClean="0"/>
              <a:t>cos</a:t>
            </a:r>
            <a:r>
              <a:rPr lang="en-US" dirty="0" smtClean="0"/>
              <a:t>(theta), sin(theta)] and v = [-sin(theta), </a:t>
            </a:r>
            <a:r>
              <a:rPr lang="en-US" dirty="0" err="1" smtClean="0"/>
              <a:t>cos</a:t>
            </a:r>
            <a:r>
              <a:rPr lang="en-US" dirty="0" smtClean="0"/>
              <a:t>(theta)]</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457200" y="1600200"/>
            <a:ext cx="8332914" cy="1905000"/>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geometric interpretation of deep learning</a:t>
            </a:r>
            <a:endParaRPr lang="en-US" dirty="0"/>
          </a:p>
        </p:txBody>
      </p:sp>
      <p:sp>
        <p:nvSpPr>
          <p:cNvPr id="3" name="Content Placeholder 2"/>
          <p:cNvSpPr>
            <a:spLocks noGrp="1"/>
          </p:cNvSpPr>
          <p:nvPr>
            <p:ph idx="1"/>
          </p:nvPr>
        </p:nvSpPr>
        <p:spPr/>
        <p:txBody>
          <a:bodyPr/>
          <a:lstStyle/>
          <a:p>
            <a:r>
              <a:rPr lang="en-US" dirty="0" smtClean="0"/>
              <a:t>You just learned that neural networks consist entirely of chains of tensor operations and that all of these tensor operations are just geometric transformations of the input data. </a:t>
            </a:r>
          </a:p>
          <a:p>
            <a:r>
              <a:rPr lang="en-US" dirty="0" smtClean="0"/>
              <a:t>It follows that you can interpret a neural network as a very complex geometric transformation in a high-dimensional space, implemented via a long series of simple steps.</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Imagine two sheets of colored paper: one red and one blue. Put one on top of the other. </a:t>
            </a:r>
          </a:p>
          <a:p>
            <a:r>
              <a:rPr lang="en-US" dirty="0" smtClean="0"/>
              <a:t>Now crumple them together into a small ball. </a:t>
            </a:r>
          </a:p>
          <a:p>
            <a:r>
              <a:rPr lang="en-US" dirty="0" smtClean="0"/>
              <a:t>That crumpled paper ball is your input data, and each sheet of paper is a class of data in a classification problem. </a:t>
            </a:r>
          </a:p>
          <a:p>
            <a:r>
              <a:rPr lang="en-US" dirty="0" smtClean="0"/>
              <a:t>What a neural network (or any other machine-learning model) is meant to do is figure out a transformation of the paper ball that would </a:t>
            </a:r>
            <a:r>
              <a:rPr lang="en-US" dirty="0" err="1" smtClean="0"/>
              <a:t>uncrumple</a:t>
            </a:r>
            <a:r>
              <a:rPr lang="en-US" dirty="0" smtClean="0"/>
              <a:t> it, so as to make the two classes cleanly separable again. </a:t>
            </a:r>
          </a:p>
          <a:p>
            <a:r>
              <a:rPr lang="en-US" dirty="0" smtClean="0"/>
              <a:t>With deep learning, this would be implemented as a series of simple transformations of the 3D space, such as those you could apply on the paper ball with your fingers, one movement at a time.</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604838" y="2605088"/>
            <a:ext cx="7934325" cy="1647825"/>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Uncrumpling</a:t>
            </a:r>
            <a:r>
              <a:rPr lang="en-US" dirty="0" smtClean="0"/>
              <a:t> paper balls is what machine learning is about: finding neat representations for complex, highly folded data manifolds. </a:t>
            </a:r>
          </a:p>
          <a:p>
            <a:r>
              <a:rPr lang="en-US" dirty="0" smtClean="0"/>
              <a:t>At this point, you should have a pretty good intuition as to why deep learning excels at this: it takes the approach of incrementally decomposing a complicated geometric transformation into a long chain of elementary ones, which is pretty much the strategy a human would follow to </a:t>
            </a:r>
            <a:r>
              <a:rPr lang="en-US" dirty="0" err="1" smtClean="0"/>
              <a:t>uncrumple</a:t>
            </a:r>
            <a:r>
              <a:rPr lang="en-US" dirty="0" smtClean="0"/>
              <a:t> a paper ball. </a:t>
            </a:r>
          </a:p>
          <a:p>
            <a:r>
              <a:rPr lang="en-US" dirty="0" smtClean="0"/>
              <a:t>Each layer in a deep network applies a transformation that disentangles the data a little—and a deep stack of layers makes tractable an extremely complicated disentanglement process.</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engine of neural networks: gradient-based optimization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output = </a:t>
            </a:r>
            <a:r>
              <a:rPr lang="en-US" dirty="0" err="1" smtClean="0"/>
              <a:t>relu</a:t>
            </a:r>
            <a:r>
              <a:rPr lang="en-US" dirty="0" smtClean="0"/>
              <a:t>(dot(W, input) + b)</a:t>
            </a:r>
          </a:p>
          <a:p>
            <a:r>
              <a:rPr lang="en-US" dirty="0" smtClean="0"/>
              <a:t>In this expression, W and b are tensors that are attributes of the layer. </a:t>
            </a:r>
          </a:p>
          <a:p>
            <a:r>
              <a:rPr lang="en-US" dirty="0" smtClean="0"/>
              <a:t>They’re called the weights or trainable parameters of the layer (the kernel and bias attributes, respectively). </a:t>
            </a:r>
          </a:p>
          <a:p>
            <a:r>
              <a:rPr lang="en-US" dirty="0" smtClean="0"/>
              <a:t>Initially, these weight matrices are filled with small random values</a:t>
            </a:r>
          </a:p>
          <a:p>
            <a:r>
              <a:rPr lang="en-US" dirty="0" smtClean="0"/>
              <a:t>What comes next is to gradually adjust these weights, based on a feedback signal. </a:t>
            </a:r>
          </a:p>
          <a:p>
            <a:r>
              <a:rPr lang="en-US" dirty="0" smtClean="0"/>
              <a:t>This gradual adjustment, also called training, is basically the learning that machine learning is all about.</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a:t>
            </a:r>
            <a:endParaRPr lang="en-US" dirty="0"/>
          </a:p>
        </p:txBody>
      </p:sp>
      <p:sp>
        <p:nvSpPr>
          <p:cNvPr id="3" name="Content Placeholder 2"/>
          <p:cNvSpPr>
            <a:spLocks noGrp="1"/>
          </p:cNvSpPr>
          <p:nvPr>
            <p:ph idx="1"/>
          </p:nvPr>
        </p:nvSpPr>
        <p:spPr/>
        <p:txBody>
          <a:bodyPr>
            <a:normAutofit lnSpcReduction="10000"/>
          </a:bodyPr>
          <a:lstStyle/>
          <a:p>
            <a:r>
              <a:rPr lang="en-US" dirty="0" smtClean="0"/>
              <a:t>Draw a batch of training samples x and corresponding targets y. </a:t>
            </a:r>
          </a:p>
          <a:p>
            <a:r>
              <a:rPr lang="en-US" dirty="0" smtClean="0"/>
              <a:t>Run the network on x (a step called the forward pass) to obtain predictions </a:t>
            </a:r>
            <a:r>
              <a:rPr lang="en-US" dirty="0" err="1" smtClean="0"/>
              <a:t>y_pred</a:t>
            </a:r>
            <a:r>
              <a:rPr lang="en-US" dirty="0" smtClean="0"/>
              <a:t>. </a:t>
            </a:r>
          </a:p>
          <a:p>
            <a:r>
              <a:rPr lang="en-US" dirty="0" smtClean="0"/>
              <a:t>Compute the loss of the network on the batch, a measure of the mismatch between </a:t>
            </a:r>
            <a:r>
              <a:rPr lang="en-US" dirty="0" err="1" smtClean="0"/>
              <a:t>y_pred</a:t>
            </a:r>
            <a:r>
              <a:rPr lang="en-US" dirty="0" smtClean="0"/>
              <a:t> and y. </a:t>
            </a:r>
          </a:p>
          <a:p>
            <a:r>
              <a:rPr lang="en-US" dirty="0" smtClean="0"/>
              <a:t>Update all weights of the network in a way that slightly reduces the loss on this batch.</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difficult part is step 4: updating the network’s weights. </a:t>
            </a:r>
          </a:p>
          <a:p>
            <a:r>
              <a:rPr lang="en-US" dirty="0" smtClean="0"/>
              <a:t>Given an individual weight coefficient in the network, how can you compute whether the coefficient should be increased or decreased, and by how much?</a:t>
            </a:r>
          </a:p>
          <a:p>
            <a:r>
              <a:rPr lang="en-US" dirty="0" smtClean="0"/>
              <a:t>The approach is to take advantage of the fact that all operations used in the network are differentiable, and compute the gradient of the loss with regard to the network’s coefficients. </a:t>
            </a:r>
          </a:p>
          <a:p>
            <a:r>
              <a:rPr lang="en-US" dirty="0" smtClean="0"/>
              <a:t>You can then move the coefficients in the opposite direction from the gradient, thus decreasing the loss.</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derivative?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Consider a continuous, smooth function f(x) = y, mapping a real number x to a new real number y. </a:t>
            </a:r>
          </a:p>
          <a:p>
            <a:r>
              <a:rPr lang="en-US" dirty="0" smtClean="0"/>
              <a:t>Because the function is continuous, a small change in x can only result in a small change in y—that’s the intuition behind continuity</a:t>
            </a:r>
          </a:p>
          <a:p>
            <a:pPr lvl="1"/>
            <a:r>
              <a:rPr lang="en-US" dirty="0" smtClean="0"/>
              <a:t>f(x + </a:t>
            </a:r>
            <a:r>
              <a:rPr lang="en-US" dirty="0" err="1" smtClean="0"/>
              <a:t>epsilon_x</a:t>
            </a:r>
            <a:r>
              <a:rPr lang="en-US" dirty="0" smtClean="0"/>
              <a:t>) = y + </a:t>
            </a:r>
            <a:r>
              <a:rPr lang="en-US" dirty="0" err="1" smtClean="0"/>
              <a:t>epsilon_y</a:t>
            </a:r>
            <a:endParaRPr lang="en-US" dirty="0" smtClean="0"/>
          </a:p>
          <a:p>
            <a:r>
              <a:rPr lang="es-ES" dirty="0" smtClean="0"/>
              <a:t>f(x + </a:t>
            </a:r>
            <a:r>
              <a:rPr lang="es-ES" dirty="0" err="1" smtClean="0"/>
              <a:t>epsilon_x</a:t>
            </a:r>
            <a:r>
              <a:rPr lang="es-ES" dirty="0" smtClean="0"/>
              <a:t>) = y + a * </a:t>
            </a:r>
            <a:r>
              <a:rPr lang="es-ES" dirty="0" err="1" smtClean="0"/>
              <a:t>epsilon_x</a:t>
            </a:r>
            <a:endParaRPr lang="es-ES" dirty="0" smtClean="0"/>
          </a:p>
          <a:p>
            <a:r>
              <a:rPr lang="en-US" dirty="0" smtClean="0"/>
              <a:t>The slope a is called the derivative of f in p. </a:t>
            </a:r>
          </a:p>
          <a:p>
            <a:r>
              <a:rPr lang="en-US" dirty="0" smtClean="0"/>
              <a:t>If a is negative, it means a small change of x around p will result in a decrease of f(x)</a:t>
            </a:r>
          </a:p>
          <a:p>
            <a:r>
              <a:rPr lang="en-US" dirty="0" smtClean="0"/>
              <a:t>Further, the absolute value of a (the magnitude of the derivative) tells you how quickly this increase or decrease will happen.</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1681163" y="2343150"/>
            <a:ext cx="5781675" cy="2171700"/>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For every differentiable function f(x) there exists a derivative function f'(x) that maps values of x to the slope of the local linear approximation of f in those points</a:t>
            </a:r>
          </a:p>
          <a:p>
            <a:r>
              <a:rPr lang="en-US" dirty="0" smtClean="0"/>
              <a:t>If you want to reduce the value of f(x), you just need to move x a little in the opposite direction from the derivative.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core building block of neural networks is the layer, a data-processing module that you can think of as a filter for data. </a:t>
            </a:r>
          </a:p>
          <a:p>
            <a:r>
              <a:rPr lang="en-US" dirty="0" smtClean="0"/>
              <a:t>Some data goes in, and it comes out in a more useful form. </a:t>
            </a:r>
          </a:p>
          <a:p>
            <a:r>
              <a:rPr lang="en-US" dirty="0" smtClean="0"/>
              <a:t>Specifically, layers extract representations out of the data fed into them—hopefully, representations that are more meaningful for the problem at hand. </a:t>
            </a:r>
          </a:p>
          <a:p>
            <a:r>
              <a:rPr lang="en-US" dirty="0" smtClean="0"/>
              <a:t>Most of deep learning consists of chaining together simple layers that will implement a form of progressive data distillation. </a:t>
            </a:r>
          </a:p>
          <a:p>
            <a:r>
              <a:rPr lang="en-US" dirty="0" smtClean="0"/>
              <a:t>A deep-learning model is like a sieve for data processing, made of a succession of increasingly refined data filters—the layers.</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Derivative of a tensor operation: the gradient</a:t>
            </a:r>
            <a:endParaRPr lang="en-US" dirty="0"/>
          </a:p>
        </p:txBody>
      </p:sp>
      <p:sp>
        <p:nvSpPr>
          <p:cNvPr id="3" name="Content Placeholder 2"/>
          <p:cNvSpPr>
            <a:spLocks noGrp="1"/>
          </p:cNvSpPr>
          <p:nvPr>
            <p:ph idx="1"/>
          </p:nvPr>
        </p:nvSpPr>
        <p:spPr/>
        <p:txBody>
          <a:bodyPr>
            <a:normAutofit lnSpcReduction="10000"/>
          </a:bodyPr>
          <a:lstStyle/>
          <a:p>
            <a:r>
              <a:rPr lang="en-US" dirty="0" smtClean="0"/>
              <a:t>A gradient is the derivative of a tensor operation.</a:t>
            </a:r>
          </a:p>
          <a:p>
            <a:r>
              <a:rPr lang="en-US" dirty="0" err="1" smtClean="0"/>
              <a:t>loss_value</a:t>
            </a:r>
            <a:r>
              <a:rPr lang="en-US" dirty="0" smtClean="0"/>
              <a:t> = loss(</a:t>
            </a:r>
            <a:r>
              <a:rPr lang="en-US" dirty="0" err="1" smtClean="0"/>
              <a:t>y_pred</a:t>
            </a:r>
            <a:r>
              <a:rPr lang="en-US" dirty="0" smtClean="0"/>
              <a:t>, y)</a:t>
            </a:r>
          </a:p>
          <a:p>
            <a:r>
              <a:rPr lang="en-US" dirty="0" smtClean="0"/>
              <a:t>You saw earlier that the derivative of a function f(x) of a single coefficient can be interpreted as the slope of the curve of f. </a:t>
            </a:r>
          </a:p>
          <a:p>
            <a:r>
              <a:rPr lang="en-US" dirty="0" smtClean="0"/>
              <a:t>Likewise, gradient(f)(W0) can be interpreted as the tensor describing the curvature of f(W) around W0.</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Stochastic gradient descent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Given a differentiable function, it’s theoretically possible to find its minimum analytically: it’s known that a function’s minimum is a point where the derivative is 0, so all you have to do is find all the points where the derivative goes to 0 and check for which of these points the function has the lowest value.</a:t>
            </a:r>
          </a:p>
          <a:p>
            <a:r>
              <a:rPr lang="en-US" dirty="0" smtClean="0"/>
              <a:t>Applied to a neural network, that means finding analytically the combination of weight values that yields the smallest possible loss function. </a:t>
            </a:r>
          </a:p>
          <a:p>
            <a:r>
              <a:rPr lang="en-US" dirty="0" smtClean="0"/>
              <a:t>This can be done by solving the equation gradient(f)(W) = 0 for W.</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This is a polynomial equation of N variables, where N is the number of coefficients in the network. </a:t>
            </a:r>
          </a:p>
          <a:p>
            <a:r>
              <a:rPr lang="en-US" dirty="0" smtClean="0"/>
              <a:t>Although it would be possible to solve such an equation for N = 2 or N = 3, doing so is intractable for real neural networks, where the number of parameters is never less than a few thousand and can often be several tens of millions.</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Instead, you can use the four-step algorithm outlined at the beginning of this section: modify the parameters little by little based on the current loss value on a random batch of data. </a:t>
            </a:r>
          </a:p>
          <a:p>
            <a:r>
              <a:rPr lang="en-US" dirty="0" smtClean="0"/>
              <a:t>Because you’re dealing with a differentiable function, you can compute its gradient, which gives you an efficient way to implement step 4</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Mini-batch stochastic gradient descent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Draw a batch of training samples x and corresponding targets y. </a:t>
            </a:r>
          </a:p>
          <a:p>
            <a:r>
              <a:rPr lang="en-US" dirty="0" smtClean="0"/>
              <a:t>Run the network on x to obtain predictions </a:t>
            </a:r>
            <a:r>
              <a:rPr lang="en-US" dirty="0" err="1" smtClean="0"/>
              <a:t>y_pred</a:t>
            </a:r>
            <a:r>
              <a:rPr lang="en-US" dirty="0" smtClean="0"/>
              <a:t>. </a:t>
            </a:r>
          </a:p>
          <a:p>
            <a:r>
              <a:rPr lang="en-US" dirty="0" smtClean="0"/>
              <a:t>Compute the loss of the network on the batch, a measure of the mismatch between </a:t>
            </a:r>
            <a:r>
              <a:rPr lang="en-US" dirty="0" err="1" smtClean="0"/>
              <a:t>y_pred</a:t>
            </a:r>
            <a:r>
              <a:rPr lang="en-US" dirty="0" smtClean="0"/>
              <a:t> and y. </a:t>
            </a:r>
          </a:p>
          <a:p>
            <a:r>
              <a:rPr lang="en-US" dirty="0" smtClean="0"/>
              <a:t>Compute the gradient of the loss with regard to the network’s parameters (a backward pass). </a:t>
            </a:r>
          </a:p>
          <a:p>
            <a:r>
              <a:rPr lang="en-US" dirty="0" smtClean="0"/>
              <a:t>Move the parameters a little in the opposite direction from the gradient—for example W -= step * gradient—thus reducing the loss on the batch a bit.</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srcRect/>
          <a:stretch>
            <a:fillRect/>
          </a:stretch>
        </p:blipFill>
        <p:spPr bwMode="auto">
          <a:xfrm>
            <a:off x="1343025" y="1724025"/>
            <a:ext cx="6457950" cy="3409950"/>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rate</a:t>
            </a:r>
            <a:endParaRPr lang="en-US" dirty="0"/>
          </a:p>
        </p:txBody>
      </p:sp>
      <p:sp>
        <p:nvSpPr>
          <p:cNvPr id="3" name="Content Placeholder 2"/>
          <p:cNvSpPr>
            <a:spLocks noGrp="1"/>
          </p:cNvSpPr>
          <p:nvPr>
            <p:ph idx="1"/>
          </p:nvPr>
        </p:nvSpPr>
        <p:spPr/>
        <p:txBody>
          <a:bodyPr/>
          <a:lstStyle/>
          <a:p>
            <a:r>
              <a:rPr lang="en-US" dirty="0" smtClean="0"/>
              <a:t>As you can see, intuitively it’s important to pick a reasonable value for the step factor. </a:t>
            </a:r>
          </a:p>
          <a:p>
            <a:r>
              <a:rPr lang="en-US" dirty="0" smtClean="0"/>
              <a:t>If it’s too small, the descent down the curve will take many iterations, and it could get stuck in a local minimum. </a:t>
            </a:r>
          </a:p>
          <a:p>
            <a:r>
              <a:rPr lang="en-US" dirty="0" smtClean="0"/>
              <a:t>If step is too large, your updates may end up taking you to completely random locations on the curve.</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Vs True Stochastic</a:t>
            </a:r>
            <a:endParaRPr lang="en-US" dirty="0"/>
          </a:p>
        </p:txBody>
      </p:sp>
      <p:sp>
        <p:nvSpPr>
          <p:cNvPr id="3" name="Content Placeholder 2"/>
          <p:cNvSpPr>
            <a:spLocks noGrp="1"/>
          </p:cNvSpPr>
          <p:nvPr>
            <p:ph idx="1"/>
          </p:nvPr>
        </p:nvSpPr>
        <p:spPr/>
        <p:txBody>
          <a:bodyPr/>
          <a:lstStyle/>
          <a:p>
            <a:r>
              <a:rPr lang="en-US" dirty="0" smtClean="0"/>
              <a:t>Note that a variant of the mini-batch SGD algorithm would be to draw a single sample and target at each iteration, rather than drawing a batch of data. </a:t>
            </a:r>
          </a:p>
          <a:p>
            <a:r>
              <a:rPr lang="en-US" dirty="0" smtClean="0"/>
              <a:t>This would be true SGD</a:t>
            </a:r>
          </a:p>
          <a:p>
            <a:r>
              <a:rPr lang="en-US" dirty="0" smtClean="0"/>
              <a:t>Alternatively, going to the opposite extreme, you could run every step on all data available, which is called batch SGD</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srcRect/>
          <a:stretch>
            <a:fillRect/>
          </a:stretch>
        </p:blipFill>
        <p:spPr bwMode="auto">
          <a:xfrm>
            <a:off x="523875" y="1652588"/>
            <a:ext cx="8096250" cy="3552825"/>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Variants of Gradient Descent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There exist multiple variants of SGD that differ by taking into account previous weight updates when computing the next weight update, rather than just looking at the current value of the gradients. </a:t>
            </a:r>
          </a:p>
          <a:p>
            <a:r>
              <a:rPr lang="en-US" dirty="0" smtClean="0"/>
              <a:t>There is, for instance, SGD with momentum, as well as </a:t>
            </a:r>
            <a:r>
              <a:rPr lang="en-US" dirty="0" err="1" smtClean="0"/>
              <a:t>Adagrad</a:t>
            </a:r>
            <a:r>
              <a:rPr lang="en-US" dirty="0" smtClean="0"/>
              <a:t>, </a:t>
            </a:r>
            <a:r>
              <a:rPr lang="en-US" dirty="0" err="1" smtClean="0"/>
              <a:t>RMSProp</a:t>
            </a:r>
            <a:r>
              <a:rPr lang="en-US" dirty="0" smtClean="0"/>
              <a:t>, and several others. </a:t>
            </a:r>
          </a:p>
          <a:p>
            <a:r>
              <a:rPr lang="en-US" dirty="0" smtClean="0"/>
              <a:t>Such variants are known as optimization methods or optimizers. </a:t>
            </a:r>
          </a:p>
          <a:p>
            <a:r>
              <a:rPr lang="en-US" dirty="0" smtClean="0"/>
              <a:t>In particular, the concept of momentum, which is used in many of these variants, deserves your attention. </a:t>
            </a:r>
          </a:p>
          <a:p>
            <a:r>
              <a:rPr lang="en-US" dirty="0" smtClean="0"/>
              <a:t>Momentum addresses two issues with SGD: convergence speed and local minima</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models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loss function—How the network will be able to measure its performance on the training data, and thus how it will be able to steer itself in the right direction. </a:t>
            </a:r>
          </a:p>
          <a:p>
            <a:r>
              <a:rPr lang="en-US" dirty="0" smtClean="0"/>
              <a:t>An optimizer—The mechanism through which the network will update itself based on the data it sees and its loss function. </a:t>
            </a:r>
          </a:p>
          <a:p>
            <a:r>
              <a:rPr lang="en-US" dirty="0" smtClean="0"/>
              <a:t>Metrics to monitor during training and testing—Here, we’ll only care about accuracy (the fraction of the images that were correctly classified).</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srcRect/>
          <a:stretch>
            <a:fillRect/>
          </a:stretch>
        </p:blipFill>
        <p:spPr bwMode="auto">
          <a:xfrm>
            <a:off x="947738" y="1966913"/>
            <a:ext cx="7248525" cy="2924175"/>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useful mental image here is to think of the optimization process as a small ball rolling down the loss curve. </a:t>
            </a:r>
          </a:p>
          <a:p>
            <a:r>
              <a:rPr lang="en-US" dirty="0" smtClean="0"/>
              <a:t>If it has enough momentum, the ball won’t get stuck in a ravine and will end up at the global minimum. </a:t>
            </a:r>
          </a:p>
          <a:p>
            <a:r>
              <a:rPr lang="en-US" dirty="0" smtClean="0"/>
              <a:t>Momentum is implemented by moving the ball at each step based not only on the current slope value (current acceleration) but also on the current velocity (resulting from past acceleration)</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In practice, this means updating the parameter w based not only on the current gradient value but also on the previous parameter update, such as in this naive implementation:</a:t>
            </a:r>
          </a:p>
          <a:p>
            <a:endParaRPr lang="en-US" dirty="0"/>
          </a:p>
        </p:txBody>
      </p:sp>
      <p:pic>
        <p:nvPicPr>
          <p:cNvPr id="9218" name="Picture 2"/>
          <p:cNvPicPr>
            <a:picLocks noChangeAspect="1" noChangeArrowheads="1"/>
          </p:cNvPicPr>
          <p:nvPr/>
        </p:nvPicPr>
        <p:blipFill>
          <a:blip r:embed="rId2"/>
          <a:srcRect/>
          <a:stretch>
            <a:fillRect/>
          </a:stretch>
        </p:blipFill>
        <p:spPr bwMode="auto">
          <a:xfrm>
            <a:off x="1066800" y="4495800"/>
            <a:ext cx="7277100" cy="1781175"/>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Chaining derivatives: the </a:t>
            </a:r>
            <a:r>
              <a:rPr lang="en-US" dirty="0" err="1" smtClean="0"/>
              <a:t>Backpropagation</a:t>
            </a:r>
            <a:r>
              <a:rPr lang="en-US" dirty="0" smtClean="0"/>
              <a:t> algorithm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practice, a neural network function consists of many tensor operations chained together, each of which has a simple, known derivative.</a:t>
            </a:r>
          </a:p>
          <a:p>
            <a:r>
              <a:rPr lang="en-US" dirty="0" smtClean="0"/>
              <a:t>For instance, this is a network f composed of three tensor operations, a, b, and c, with weight matrices W1, W2, and W3:</a:t>
            </a:r>
          </a:p>
          <a:p>
            <a:pPr lvl="1"/>
            <a:r>
              <a:rPr lang="pl-PL" dirty="0" smtClean="0"/>
              <a:t>f(W1, W2, W3) = a(W1, b(W2, c(W3)))</a:t>
            </a:r>
            <a:endParaRPr lang="en-US" dirty="0" smtClean="0"/>
          </a:p>
          <a:p>
            <a:r>
              <a:rPr lang="en-US" dirty="0" smtClean="0"/>
              <a:t>Calculus tells us that such a chain of functions can be derived using the following identity, called the chain rule: f(g(x)) = f'(g(x)) * g'(x).</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r>
              <a:rPr lang="en-US" dirty="0" smtClean="0"/>
              <a:t>Applying the chain rule to the computation of the gradient values of a neural network gives rise to an algorithm called </a:t>
            </a:r>
            <a:r>
              <a:rPr lang="en-US" dirty="0" err="1" smtClean="0"/>
              <a:t>Backpropagation</a:t>
            </a:r>
            <a:r>
              <a:rPr lang="en-US" dirty="0" smtClean="0"/>
              <a:t> (also sometimes called reverse-mode differentiation)</a:t>
            </a:r>
          </a:p>
          <a:p>
            <a:r>
              <a:rPr lang="en-US" dirty="0" err="1" smtClean="0"/>
              <a:t>Backpropagation</a:t>
            </a:r>
            <a:r>
              <a:rPr lang="en-US" dirty="0" smtClean="0"/>
              <a:t> starts with the final loss value and works backward from the top layers to the bottom layers, applying the chain rule to compute the contribution that each parameter had in the loss value.</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Nowadays, and for years to come, people will implement networks in modern frameworks that are capable of symbolic differentiation, such as </a:t>
            </a:r>
            <a:r>
              <a:rPr lang="en-US" dirty="0" err="1" smtClean="0"/>
              <a:t>TensorFlow</a:t>
            </a:r>
            <a:r>
              <a:rPr lang="en-US" dirty="0" smtClean="0"/>
              <a:t>. </a:t>
            </a:r>
          </a:p>
          <a:p>
            <a:r>
              <a:rPr lang="en-US" dirty="0" smtClean="0"/>
              <a:t>This means that, given a chain of operations with a known derivative, they can compute a gradient function for the chain (by applying the chain rule) that maps network parameter values to gradient values. </a:t>
            </a:r>
          </a:p>
          <a:p>
            <a:r>
              <a:rPr lang="en-US" dirty="0" smtClean="0"/>
              <a:t>When you have access to such a function, the backward pass is reduced to a call to this gradient function. </a:t>
            </a:r>
          </a:p>
          <a:p>
            <a:r>
              <a:rPr lang="en-US" dirty="0" smtClean="0"/>
              <a:t>Thanks to symbolic differentiation, you’ll never have to implement the </a:t>
            </a:r>
            <a:r>
              <a:rPr lang="en-US" dirty="0" err="1" smtClean="0"/>
              <a:t>Backpropagation</a:t>
            </a:r>
            <a:r>
              <a:rPr lang="en-US" dirty="0" smtClean="0"/>
              <a:t> algorithm by hand.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533400" y="1600200"/>
            <a:ext cx="5410926" cy="12192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57200" y="3657600"/>
            <a:ext cx="5312072" cy="14478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hot encoding</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srcRect/>
          <a:stretch>
            <a:fillRect/>
          </a:stretch>
        </p:blipFill>
        <p:spPr bwMode="auto">
          <a:xfrm>
            <a:off x="457200" y="1676400"/>
            <a:ext cx="5251342" cy="14478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and evaluating</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r>
              <a:rPr lang="en-US" dirty="0" smtClean="0"/>
              <a:t>This gap between training accuracy and test accuracy is an example of </a:t>
            </a:r>
            <a:r>
              <a:rPr lang="en-US" dirty="0" err="1" smtClean="0"/>
              <a:t>overfitting</a:t>
            </a:r>
            <a:r>
              <a:rPr lang="en-US" dirty="0" smtClean="0"/>
              <a:t>: the fact that machine-learning models tend to perform worse on new data than on their training data.</a:t>
            </a:r>
            <a:endParaRPr lang="en-US" dirty="0"/>
          </a:p>
        </p:txBody>
      </p:sp>
      <p:pic>
        <p:nvPicPr>
          <p:cNvPr id="5122" name="Picture 2"/>
          <p:cNvPicPr>
            <a:picLocks noChangeAspect="1" noChangeArrowheads="1"/>
          </p:cNvPicPr>
          <p:nvPr/>
        </p:nvPicPr>
        <p:blipFill>
          <a:blip r:embed="rId2"/>
          <a:srcRect/>
          <a:stretch>
            <a:fillRect/>
          </a:stretch>
        </p:blipFill>
        <p:spPr bwMode="auto">
          <a:xfrm>
            <a:off x="457200" y="1752600"/>
            <a:ext cx="7293293" cy="24765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609600" y="2362200"/>
            <a:ext cx="7447547" cy="2286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3983</Words>
  <Application>Microsoft Office PowerPoint</Application>
  <PresentationFormat>On-screen Show (4:3)</PresentationFormat>
  <Paragraphs>205</Paragraphs>
  <Slides>65</Slides>
  <Notes>0</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Mathematical building blocks of neural networks</vt:lpstr>
      <vt:lpstr>Note on classes and labels</vt:lpstr>
      <vt:lpstr>Slide 3</vt:lpstr>
      <vt:lpstr>Slide 4</vt:lpstr>
      <vt:lpstr>Layers</vt:lpstr>
      <vt:lpstr>Compiling models</vt:lpstr>
      <vt:lpstr>Slide 7</vt:lpstr>
      <vt:lpstr>One hot encoding</vt:lpstr>
      <vt:lpstr>Training and evaluating</vt:lpstr>
      <vt:lpstr>Data representations for neural network</vt:lpstr>
      <vt:lpstr>Scalars (0D tensor)</vt:lpstr>
      <vt:lpstr>Vector (1D tensor)</vt:lpstr>
      <vt:lpstr>Matrices (2D tensor)</vt:lpstr>
      <vt:lpstr>3D tensors and higher-dimensional tensors</vt:lpstr>
      <vt:lpstr>Key attributes</vt:lpstr>
      <vt:lpstr>Slide 16</vt:lpstr>
      <vt:lpstr>Batches</vt:lpstr>
      <vt:lpstr>Real world examples</vt:lpstr>
      <vt:lpstr>Vector data</vt:lpstr>
      <vt:lpstr>Slide 20</vt:lpstr>
      <vt:lpstr>Slide 21</vt:lpstr>
      <vt:lpstr>Timeseries data or sequence data</vt:lpstr>
      <vt:lpstr>Slide 23</vt:lpstr>
      <vt:lpstr>Slide 24</vt:lpstr>
      <vt:lpstr>Image data</vt:lpstr>
      <vt:lpstr>Slide 26</vt:lpstr>
      <vt:lpstr>Video data</vt:lpstr>
      <vt:lpstr>The gears of neural networks: tensor operations</vt:lpstr>
      <vt:lpstr>Slide 29</vt:lpstr>
      <vt:lpstr>Element-wise operations</vt:lpstr>
      <vt:lpstr>Basic Linear Algebra Subprograms (BLAS)</vt:lpstr>
      <vt:lpstr>Slide 32</vt:lpstr>
      <vt:lpstr>Broadcasting</vt:lpstr>
      <vt:lpstr>Tensor dot</vt:lpstr>
      <vt:lpstr>Slide 35</vt:lpstr>
      <vt:lpstr>Tensor reshaping</vt:lpstr>
      <vt:lpstr>Geometric interpretation of tensor operations</vt:lpstr>
      <vt:lpstr>Slide 38</vt:lpstr>
      <vt:lpstr>Slide 39</vt:lpstr>
      <vt:lpstr>A geometric interpretation of deep learning</vt:lpstr>
      <vt:lpstr>Slide 41</vt:lpstr>
      <vt:lpstr>Slide 42</vt:lpstr>
      <vt:lpstr>Slide 43</vt:lpstr>
      <vt:lpstr>The engine of neural networks: gradient-based optimization</vt:lpstr>
      <vt:lpstr>Training</vt:lpstr>
      <vt:lpstr>Slide 46</vt:lpstr>
      <vt:lpstr>What is a derivative?</vt:lpstr>
      <vt:lpstr>Slide 48</vt:lpstr>
      <vt:lpstr>Slide 49</vt:lpstr>
      <vt:lpstr>Derivative of a tensor operation: the gradient</vt:lpstr>
      <vt:lpstr>Stochastic gradient descent</vt:lpstr>
      <vt:lpstr>Slide 52</vt:lpstr>
      <vt:lpstr>Slide 53</vt:lpstr>
      <vt:lpstr>Mini-batch stochastic gradient descent</vt:lpstr>
      <vt:lpstr>Slide 55</vt:lpstr>
      <vt:lpstr>Learning rate</vt:lpstr>
      <vt:lpstr>Batch Vs True Stochastic</vt:lpstr>
      <vt:lpstr>Slide 58</vt:lpstr>
      <vt:lpstr>Variants of Gradient Descent</vt:lpstr>
      <vt:lpstr>Slide 60</vt:lpstr>
      <vt:lpstr>Slide 61</vt:lpstr>
      <vt:lpstr>Slide 62</vt:lpstr>
      <vt:lpstr>Chaining derivatives: the Backpropagation algorithm</vt:lpstr>
      <vt:lpstr>Slide 64</vt:lpstr>
      <vt:lpstr>Slide 65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Mathematical building blocks of neural networks</dc:title>
  <dc:creator>Noman Islam</dc:creator>
  <cp:lastModifiedBy>Noman</cp:lastModifiedBy>
  <cp:revision>25</cp:revision>
  <dcterms:created xsi:type="dcterms:W3CDTF">2006-08-16T00:00:00Z</dcterms:created>
  <dcterms:modified xsi:type="dcterms:W3CDTF">2023-04-02T06:24:08Z</dcterms:modified>
</cp:coreProperties>
</file>