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572"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u="sng" kern="1200">
          <a:solidFill>
            <a:schemeClr val="accent6">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deep learning?</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u="sng" dirty="0" smtClean="0"/>
              <a:t>A way to measure whether the algorithm is doing a good job</a:t>
            </a:r>
            <a:r>
              <a:rPr lang="en-US" dirty="0" smtClean="0"/>
              <a:t>—This is necessary in order to determine the distance between the algorithm’s current output and its expected output. The measurement is used as a feedback signal to adjust the way the algorithm works. This adjustment step is what we call learning.</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Learning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central problem in machine learning and deep learning is to meaningfully transform data: in other words, to learn useful representations of the input data at hand—representations that get us closer to the expected output.</a:t>
            </a:r>
          </a:p>
          <a:p>
            <a:r>
              <a:rPr lang="en-US" dirty="0" smtClean="0"/>
              <a:t>Some tasks that may be difficult with one representation can become easy with another</a:t>
            </a:r>
          </a:p>
          <a:p>
            <a:r>
              <a:rPr lang="en-US" dirty="0" smtClean="0"/>
              <a:t>Machine-learning models are all about finding appropriate representations for their input data—transformations of the data that make it more amenable to the task at hand, such as a classification task.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Learning, in the context of machine learning, describes an automatic search process for better representations.</a:t>
            </a:r>
          </a:p>
          <a:p>
            <a:r>
              <a:rPr lang="en-US" dirty="0" smtClean="0"/>
              <a:t>They’re merely searching through a predefined set of operations, called a hypothesis space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sp>
        <p:nvSpPr>
          <p:cNvPr id="3" name="Content Placeholder 2"/>
          <p:cNvSpPr>
            <a:spLocks noGrp="1"/>
          </p:cNvSpPr>
          <p:nvPr>
            <p:ph idx="1"/>
          </p:nvPr>
        </p:nvSpPr>
        <p:spPr/>
        <p:txBody>
          <a:bodyPr>
            <a:normAutofit lnSpcReduction="10000"/>
          </a:bodyPr>
          <a:lstStyle/>
          <a:p>
            <a:r>
              <a:rPr lang="en-US" dirty="0" smtClean="0"/>
              <a:t>Deep learning is a specific subfield of machine learning: a new take on learning representations from data that puts an emphasis on learning successive layers of increasingly meaningful representations.</a:t>
            </a:r>
          </a:p>
          <a:p>
            <a:r>
              <a:rPr lang="en-US" dirty="0" smtClean="0"/>
              <a:t>In deep learning, these layered representations are (almost always) learned via models called neural networks, structured in literal layers stacked on top of each other.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Multi-stage pipeline</a:t>
            </a:r>
            <a:endParaRPr lang="en-US" dirty="0"/>
          </a:p>
        </p:txBody>
      </p:sp>
      <p:sp>
        <p:nvSpPr>
          <p:cNvPr id="3" name="Content Placeholder 2"/>
          <p:cNvSpPr>
            <a:spLocks noGrp="1"/>
          </p:cNvSpPr>
          <p:nvPr>
            <p:ph idx="1"/>
          </p:nvPr>
        </p:nvSpPr>
        <p:spPr/>
        <p:txBody>
          <a:bodyPr/>
          <a:lstStyle/>
          <a:p>
            <a:r>
              <a:rPr lang="en-US" dirty="0" smtClean="0"/>
              <a:t>You can think of a deep network as a multistage information-distillation operation, where information goes through successive filters and comes out increasingly purified</a:t>
            </a:r>
            <a:endParaRPr lang="en-US" dirty="0"/>
          </a:p>
        </p:txBody>
      </p:sp>
      <p:pic>
        <p:nvPicPr>
          <p:cNvPr id="3074" name="Picture 2"/>
          <p:cNvPicPr>
            <a:picLocks noChangeAspect="1" noChangeArrowheads="1"/>
          </p:cNvPicPr>
          <p:nvPr/>
        </p:nvPicPr>
        <p:blipFill>
          <a:blip r:embed="rId2"/>
          <a:srcRect/>
          <a:stretch>
            <a:fillRect/>
          </a:stretch>
        </p:blipFill>
        <p:spPr bwMode="auto">
          <a:xfrm>
            <a:off x="2209800" y="4127178"/>
            <a:ext cx="4267200" cy="242602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Weights</a:t>
            </a:r>
            <a:endParaRPr lang="en-US" dirty="0"/>
          </a:p>
        </p:txBody>
      </p:sp>
      <p:sp>
        <p:nvSpPr>
          <p:cNvPr id="3" name="Content Placeholder 2"/>
          <p:cNvSpPr>
            <a:spLocks noGrp="1"/>
          </p:cNvSpPr>
          <p:nvPr>
            <p:ph idx="1"/>
          </p:nvPr>
        </p:nvSpPr>
        <p:spPr/>
        <p:txBody>
          <a:bodyPr/>
          <a:lstStyle/>
          <a:p>
            <a:r>
              <a:rPr lang="en-US" dirty="0" smtClean="0"/>
              <a:t>The specification of what a layer does to its input data is stored in the layer’s weights, which in essence are a bunch of numbers. </a:t>
            </a:r>
          </a:p>
          <a:p>
            <a:r>
              <a:rPr lang="en-US" dirty="0" smtClean="0"/>
              <a:t>In technical terms, we’d say that the transformation implemented by a layer is parameterized by its weights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719138" y="2138363"/>
            <a:ext cx="7705725" cy="25812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function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control the output of a neural network, you need to be able to measure how far this output is from what you expected. </a:t>
            </a:r>
          </a:p>
          <a:p>
            <a:r>
              <a:rPr lang="en-US" dirty="0" smtClean="0"/>
              <a:t>This is the job of the loss function of the network, also called the objective function. </a:t>
            </a:r>
          </a:p>
          <a:p>
            <a:r>
              <a:rPr lang="en-US" dirty="0" smtClean="0"/>
              <a:t>The loss function takes the predictions of the network and the true target (what you wanted the network to output) and computes a distance score, capturing how well the network has done on this specific example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671513" y="1385888"/>
            <a:ext cx="7800975" cy="40862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Backpropagation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fundamental trick in deep learning is to use this score as a feedback signal to adjust the value of the weights a little, in a direction that will lower the loss score for the current example. </a:t>
            </a:r>
          </a:p>
          <a:p>
            <a:r>
              <a:rPr lang="en-US" dirty="0" smtClean="0"/>
              <a:t>This adjustment is the job of the optimizer, which implements what’s called the </a:t>
            </a:r>
            <a:r>
              <a:rPr lang="en-US" dirty="0" err="1" smtClean="0"/>
              <a:t>Backpropagation</a:t>
            </a:r>
            <a:r>
              <a:rPr lang="en-US" dirty="0" smtClean="0"/>
              <a:t> algorithm: the central algorithm in deep learning.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885825" y="1790700"/>
            <a:ext cx="737235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2214563" y="1466850"/>
            <a:ext cx="4714875" cy="39243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a:t>
            </a:r>
            <a:r>
              <a:rPr lang="en-US" dirty="0" err="1" smtClean="0"/>
              <a:t>acheivements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Near-human-level image classification </a:t>
            </a:r>
          </a:p>
          <a:p>
            <a:r>
              <a:rPr lang="en-US" dirty="0" smtClean="0"/>
              <a:t>Near-human-level speech recognition </a:t>
            </a:r>
          </a:p>
          <a:p>
            <a:r>
              <a:rPr lang="en-US" dirty="0" smtClean="0"/>
              <a:t>Near-human-level handwriting transcription </a:t>
            </a:r>
          </a:p>
          <a:p>
            <a:r>
              <a:rPr lang="en-US" dirty="0" smtClean="0"/>
              <a:t>Improved machine translation</a:t>
            </a:r>
          </a:p>
          <a:p>
            <a:r>
              <a:rPr lang="en-US" dirty="0" smtClean="0"/>
              <a:t>Improved text-to-speech conversion </a:t>
            </a:r>
          </a:p>
          <a:p>
            <a:r>
              <a:rPr lang="en-US" dirty="0" smtClean="0"/>
              <a:t>Digital assistants such as Google Now and Amazon </a:t>
            </a:r>
            <a:r>
              <a:rPr lang="en-US" dirty="0" err="1" smtClean="0"/>
              <a:t>Alexa</a:t>
            </a:r>
            <a:r>
              <a:rPr lang="en-US" dirty="0" smtClean="0"/>
              <a:t> </a:t>
            </a:r>
          </a:p>
          <a:p>
            <a:r>
              <a:rPr lang="en-US" dirty="0" smtClean="0"/>
              <a:t>Near-human-level autonomous driving </a:t>
            </a:r>
          </a:p>
          <a:p>
            <a:r>
              <a:rPr lang="en-US" dirty="0" smtClean="0"/>
              <a:t>Improved ad targeting, as used by Google, </a:t>
            </a:r>
            <a:r>
              <a:rPr lang="en-US" dirty="0" err="1" smtClean="0"/>
              <a:t>Baidu</a:t>
            </a:r>
            <a:r>
              <a:rPr lang="en-US" dirty="0" smtClean="0"/>
              <a:t>, and Bing </a:t>
            </a:r>
          </a:p>
          <a:p>
            <a:r>
              <a:rPr lang="en-US" dirty="0" smtClean="0"/>
              <a:t>Improved search results on the web </a:t>
            </a:r>
          </a:p>
          <a:p>
            <a:r>
              <a:rPr lang="en-US" dirty="0" smtClean="0"/>
              <a:t>Ability to answer natural-language questions </a:t>
            </a:r>
          </a:p>
          <a:p>
            <a:r>
              <a:rPr lang="en-US" dirty="0" smtClean="0"/>
              <a:t>Superhuman Go playing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believe on short-term hype</a:t>
            </a:r>
            <a:endParaRPr lang="en-US" dirty="0"/>
          </a:p>
        </p:txBody>
      </p:sp>
      <p:sp>
        <p:nvSpPr>
          <p:cNvPr id="3" name="Content Placeholder 2"/>
          <p:cNvSpPr>
            <a:spLocks noGrp="1"/>
          </p:cNvSpPr>
          <p:nvPr>
            <p:ph idx="1"/>
          </p:nvPr>
        </p:nvSpPr>
        <p:spPr/>
        <p:txBody>
          <a:bodyPr>
            <a:normAutofit lnSpcReduction="10000"/>
          </a:bodyPr>
          <a:lstStyle/>
          <a:p>
            <a:r>
              <a:rPr lang="en-US" dirty="0" smtClean="0"/>
              <a:t>Although some world-changing applications like autonomous cars are already within reach, but talk of human-level general intelligence shouldn’t be taken too seriously</a:t>
            </a:r>
          </a:p>
          <a:p>
            <a:r>
              <a:rPr lang="en-US" dirty="0" smtClean="0"/>
              <a:t>The risk with high expectations for the short term is that, as technology fails to deliver, research investment will dry up, slowing progress for a long time.</a:t>
            </a:r>
          </a:p>
          <a:p>
            <a:r>
              <a:rPr lang="en-US" dirty="0" smtClean="0"/>
              <a:t>This has happened before. Twice in the past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Winters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AI went through a cycle of intense optimism followed by disappointment and skepticism, with a dearth of funding as a result</a:t>
            </a:r>
          </a:p>
          <a:p>
            <a:r>
              <a:rPr lang="en-US" dirty="0" smtClean="0"/>
              <a:t>It started with symbolic AI in the 1960</a:t>
            </a:r>
          </a:p>
          <a:p>
            <a:r>
              <a:rPr lang="en-US" dirty="0" smtClean="0"/>
              <a:t>In the 1980s, a new take on symbolic AI, expert systems, started gathering steam among large companies.</a:t>
            </a:r>
          </a:p>
          <a:p>
            <a:r>
              <a:rPr lang="en-US" dirty="0" smtClean="0"/>
              <a:t>We may be currently witnessing the third cycle of AI hype and disappointment— and we’re still in the phase of intense optimism.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It’s best to moderate our expectations for the short term and make sure people less familiar with the technical side of the field have a clear idea of what deep learning can and can’t deliver.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promise of AI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Most of the research findings of deep learning aren’t yet applied, or at least not applied to the full range of problems they can solve across all industries. </a:t>
            </a:r>
          </a:p>
          <a:p>
            <a:r>
              <a:rPr lang="en-US" dirty="0" smtClean="0"/>
              <a:t>Your doctor doesn’t yet use AI, and neither does your accountant. </a:t>
            </a:r>
          </a:p>
          <a:p>
            <a:r>
              <a:rPr lang="en-US" dirty="0" smtClean="0"/>
              <a:t>You probably don’t use AI technologies in your day-to-day life</a:t>
            </a:r>
          </a:p>
          <a:p>
            <a:r>
              <a:rPr lang="en-US" dirty="0" smtClean="0"/>
              <a:t>AI has yet to transition to being central to the way we work, think, and live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a not-so-distant future, AI will be your assistant, even your friend; it will answer your questions, help educate your kids, and watch over your health. </a:t>
            </a:r>
          </a:p>
          <a:p>
            <a:r>
              <a:rPr lang="en-US" dirty="0" smtClean="0"/>
              <a:t>It will deliver your groceries to your door and drive you from point A to point B. </a:t>
            </a:r>
          </a:p>
          <a:p>
            <a:r>
              <a:rPr lang="en-US" dirty="0" smtClean="0"/>
              <a:t>It will be your interface to an increasingly complex and information-intensive world. And, even more important, AI will help humanity as a whole move forward, by assisting human scientists in new breakthrough discoveries across all scientific fields, from genomics to mathematics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machine learning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Deep learning isn’t always the right tool for the job—sometimes there isn’t enough data for deep learning to be applicable, and sometimes the problem is better solved by a different algorithm.</a:t>
            </a:r>
          </a:p>
          <a:p>
            <a:r>
              <a:rPr lang="en-US" dirty="0" smtClean="0"/>
              <a:t>If deep learning is your first contact with machine learning, then you may find yourself in a situation where all you have is the deep-learning hammer, and every machine-learning problem starts to look like a nail.</a:t>
            </a:r>
          </a:p>
          <a:p>
            <a:r>
              <a:rPr lang="en-US" dirty="0" smtClean="0"/>
              <a:t>The only way not to fall into this trap is to be familiar with other approaches and practice them when appropriate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modeling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Probabilistic modeling is the application of the principles of statistics to data analysis. </a:t>
            </a:r>
          </a:p>
          <a:p>
            <a:r>
              <a:rPr lang="en-US" dirty="0" smtClean="0"/>
              <a:t>One of the best-known algorithms in this category is the Naive Bayes algorithm.</a:t>
            </a:r>
          </a:p>
          <a:p>
            <a:r>
              <a:rPr lang="en-US" dirty="0" smtClean="0"/>
              <a:t>Naive Bayes is a type of machine-learning classifier based on applying Bayes’ theorem while assuming that the features in the input data are all independent</a:t>
            </a:r>
          </a:p>
          <a:p>
            <a:r>
              <a:rPr lang="en-US" dirty="0" smtClean="0"/>
              <a:t>A closely related model is the logistic regression (</a:t>
            </a:r>
            <a:r>
              <a:rPr lang="en-US" dirty="0" err="1" smtClean="0"/>
              <a:t>logreg</a:t>
            </a:r>
            <a:r>
              <a:rPr lang="en-US" dirty="0" smtClean="0"/>
              <a:t> for short), which is sometimes considered to be the “hello world” of modern machine learning. </a:t>
            </a:r>
          </a:p>
          <a:p>
            <a:r>
              <a:rPr lang="en-US" dirty="0" smtClean="0"/>
              <a:t>Don’t be misled by its name—</a:t>
            </a:r>
            <a:r>
              <a:rPr lang="en-US" dirty="0" err="1" smtClean="0"/>
              <a:t>logreg</a:t>
            </a:r>
            <a:r>
              <a:rPr lang="en-US" dirty="0" smtClean="0"/>
              <a:t> is a classification algorithm rather than a regression algorithm.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neural networks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Although the core ideas of neural networks were investigated in toy forms as early as the 1950s, the approach took decades to get started</a:t>
            </a:r>
          </a:p>
          <a:p>
            <a:r>
              <a:rPr lang="en-US" dirty="0" smtClean="0"/>
              <a:t>For a long time, the missing piece was an efficient way to train large neural networks. </a:t>
            </a:r>
          </a:p>
          <a:p>
            <a:r>
              <a:rPr lang="en-US" dirty="0" smtClean="0"/>
              <a:t>This changed in the mid-1980s, when multiple people independently rediscovered the </a:t>
            </a:r>
            <a:r>
              <a:rPr lang="en-US" dirty="0" err="1" smtClean="0"/>
              <a:t>Backpropagation</a:t>
            </a:r>
            <a:r>
              <a:rPr lang="en-US" dirty="0" smtClean="0"/>
              <a:t> algorithm— a way to train chains of parametric operations using gradient-descent optimization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sp>
        <p:nvSpPr>
          <p:cNvPr id="3" name="Content Placeholder 2"/>
          <p:cNvSpPr>
            <a:spLocks noGrp="1"/>
          </p:cNvSpPr>
          <p:nvPr>
            <p:ph idx="1"/>
          </p:nvPr>
        </p:nvSpPr>
        <p:spPr/>
        <p:txBody>
          <a:bodyPr/>
          <a:lstStyle/>
          <a:p>
            <a:r>
              <a:rPr lang="en-US" dirty="0" smtClean="0"/>
              <a:t>Artificial intelligence was born in the 1950s</a:t>
            </a:r>
          </a:p>
          <a:p>
            <a:r>
              <a:rPr lang="en-US" dirty="0" smtClean="0"/>
              <a:t>The effort to automate intellectual tasks normally performed by humans</a:t>
            </a:r>
          </a:p>
          <a:p>
            <a:r>
              <a:rPr lang="en-US" dirty="0" smtClean="0"/>
              <a:t>Early chess programs, for instance, only involved hardcoded rules crafted by programmers, and didn’t qualify as machine learning</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LeNet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first successful practical application of neural nets came in 1989 from Bell Labs, when </a:t>
            </a:r>
            <a:r>
              <a:rPr lang="en-US" dirty="0" err="1" smtClean="0"/>
              <a:t>Yann</a:t>
            </a:r>
            <a:r>
              <a:rPr lang="en-US" dirty="0" smtClean="0"/>
              <a:t> </a:t>
            </a:r>
            <a:r>
              <a:rPr lang="en-US" dirty="0" err="1" smtClean="0"/>
              <a:t>LeCun</a:t>
            </a:r>
            <a:r>
              <a:rPr lang="en-US" dirty="0" smtClean="0"/>
              <a:t> combined the earlier ideas of convolutional neural networks and </a:t>
            </a:r>
            <a:r>
              <a:rPr lang="en-US" dirty="0" err="1" smtClean="0"/>
              <a:t>backpropagation</a:t>
            </a:r>
            <a:r>
              <a:rPr lang="en-US" dirty="0" smtClean="0"/>
              <a:t>, and applied them to the problem of classifying handwritten digits. </a:t>
            </a:r>
          </a:p>
          <a:p>
            <a:r>
              <a:rPr lang="en-US" dirty="0" smtClean="0"/>
              <a:t>The resulting network, dubbed </a:t>
            </a:r>
            <a:r>
              <a:rPr lang="en-US" dirty="0" err="1" smtClean="0"/>
              <a:t>LeNet</a:t>
            </a:r>
            <a:r>
              <a:rPr lang="en-US" dirty="0" smtClean="0"/>
              <a:t>, was used by the United States Postal Service in the 1990s to automate the reading of ZIP codes on mail envelopes.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methods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Kernel methods are a group of classification algorithms, the best known of which is the support vector machine (SVM).</a:t>
            </a:r>
          </a:p>
          <a:p>
            <a:r>
              <a:rPr lang="en-US" dirty="0" smtClean="0"/>
              <a:t>SVMs aim at solving classification problems by finding good decision boundaries between two sets of points belonging to two different categories. </a:t>
            </a:r>
          </a:p>
          <a:p>
            <a:r>
              <a:rPr lang="en-US" dirty="0" smtClean="0"/>
              <a:t>A decision boundary can be thought of as a line or surface separating your training data into two spaces corresponding to two categories. </a:t>
            </a:r>
          </a:p>
          <a:p>
            <a:r>
              <a:rPr lang="en-US" dirty="0" smtClean="0"/>
              <a:t>To classify new data points, you just need to check which side of the decision boundary they fall 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data is mapped to a new high-dimensional representation where the decision boundary can be expressed as a </a:t>
            </a:r>
            <a:r>
              <a:rPr lang="en-US" dirty="0" err="1" smtClean="0"/>
              <a:t>hyperplane</a:t>
            </a:r>
            <a:r>
              <a:rPr lang="en-US" dirty="0" smtClean="0"/>
              <a:t> (if the data was </a:t>
            </a:r>
            <a:r>
              <a:rPr lang="en-US" dirty="0" err="1" smtClean="0"/>
              <a:t>twodimensional</a:t>
            </a:r>
            <a:r>
              <a:rPr lang="en-US" dirty="0" smtClean="0"/>
              <a:t>, a </a:t>
            </a:r>
            <a:r>
              <a:rPr lang="en-US" dirty="0" err="1" smtClean="0"/>
              <a:t>hyperplane</a:t>
            </a:r>
            <a:r>
              <a:rPr lang="en-US" dirty="0" smtClean="0"/>
              <a:t> would be a straight line). </a:t>
            </a:r>
          </a:p>
          <a:p>
            <a:r>
              <a:rPr lang="en-US" dirty="0" smtClean="0"/>
              <a:t>A good decision boundary (a separation </a:t>
            </a:r>
            <a:r>
              <a:rPr lang="en-US" dirty="0" err="1" smtClean="0"/>
              <a:t>hyperplane</a:t>
            </a:r>
            <a:r>
              <a:rPr lang="en-US" dirty="0" smtClean="0"/>
              <a:t>) is computed by trying to maximize the distance between the </a:t>
            </a:r>
            <a:r>
              <a:rPr lang="en-US" dirty="0" err="1" smtClean="0"/>
              <a:t>hyperplane</a:t>
            </a:r>
            <a:r>
              <a:rPr lang="en-US" dirty="0" smtClean="0"/>
              <a:t> and the closest data points from each class, a step called maximizing the margin. </a:t>
            </a:r>
          </a:p>
          <a:p>
            <a:r>
              <a:rPr lang="en-US" dirty="0" smtClean="0"/>
              <a:t>This allows the boundary to generalize well to new samples outside of the training dataset.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605213" y="1971675"/>
            <a:ext cx="1933575" cy="29146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You don’t have to explicitly compute the coordinates of your points in the new space; you just need to compute the distance between pairs of points in that space, which can be done efficiently using a kernel function. </a:t>
            </a:r>
          </a:p>
          <a:p>
            <a:r>
              <a:rPr lang="en-US" dirty="0" smtClean="0"/>
              <a:t>A kernel function is a computationally tractable operation that maps any two points in your initial space to the distance between these points in your target representation space, completely bypassing the explicit computation of the new representation.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Kernel functions are typically crafted by hand rather than learned from data—in the case of an SVM, only the separation </a:t>
            </a:r>
            <a:r>
              <a:rPr lang="en-US" dirty="0" err="1" smtClean="0"/>
              <a:t>hyperplane</a:t>
            </a:r>
            <a:r>
              <a:rPr lang="en-US" dirty="0" smtClean="0"/>
              <a:t> is learned.</a:t>
            </a:r>
          </a:p>
          <a:p>
            <a:r>
              <a:rPr lang="en-US" dirty="0" smtClean="0"/>
              <a:t>SVMs proved hard to scale to large datasets and didn’t provide good results for perceptual problems such as image classification. </a:t>
            </a:r>
          </a:p>
          <a:p>
            <a:r>
              <a:rPr lang="en-US" dirty="0" smtClean="0"/>
              <a:t>Because an SVM is a shallow method, applying an SVM to perceptual problems requires first extracting useful representations manually (a step called feature engineering), which is difficult and brittle.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Decision trees, random forests, and gradient boosting machines</a:t>
            </a:r>
            <a:endParaRPr lang="en-US" dirty="0"/>
          </a:p>
        </p:txBody>
      </p:sp>
      <p:sp>
        <p:nvSpPr>
          <p:cNvPr id="3" name="Content Placeholder 2"/>
          <p:cNvSpPr>
            <a:spLocks noGrp="1"/>
          </p:cNvSpPr>
          <p:nvPr>
            <p:ph idx="1"/>
          </p:nvPr>
        </p:nvSpPr>
        <p:spPr/>
        <p:txBody>
          <a:bodyPr/>
          <a:lstStyle/>
          <a:p>
            <a:r>
              <a:rPr lang="en-US" dirty="0" smtClean="0"/>
              <a:t>Decision trees are flowchart-like structures that let you classify input data points or predict output values given inputs</a:t>
            </a:r>
          </a:p>
          <a:p>
            <a:r>
              <a:rPr lang="en-US" dirty="0" smtClean="0"/>
              <a:t>They’re easy to visualize and interpret. Decisions trees learned from data began to receive significant research interest in the 2000s, and by 2010 they were often preferred to kernel methods.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2505075" y="2200275"/>
            <a:ext cx="4133850" cy="245745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Random Forest algorithm introduced a robust, practical take on decision-tree learning that involves building a large number of specialized decision trees and then </a:t>
            </a:r>
            <a:r>
              <a:rPr lang="en-US" dirty="0" err="1" smtClean="0"/>
              <a:t>ensembling</a:t>
            </a:r>
            <a:r>
              <a:rPr lang="en-US" dirty="0" smtClean="0"/>
              <a:t> their outputs. </a:t>
            </a:r>
          </a:p>
          <a:p>
            <a:r>
              <a:rPr lang="en-US" dirty="0" smtClean="0"/>
              <a:t>Random forests are applicable to a wide range of problems—you could say that they’re almost always the second-best algorithm for any shallow machine-learning task</a:t>
            </a:r>
          </a:p>
          <a:p>
            <a:r>
              <a:rPr lang="en-US" dirty="0" smtClean="0"/>
              <a:t>A gradient boosting machine, much like a random forest, is a machine-learning technique based on </a:t>
            </a:r>
            <a:r>
              <a:rPr lang="en-US" dirty="0" err="1" smtClean="0"/>
              <a:t>ensembling</a:t>
            </a:r>
            <a:r>
              <a:rPr lang="en-US" dirty="0" smtClean="0"/>
              <a:t> weak prediction models, generally decision trees.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It uses gradient boosting, a way to improve any machine-learning model by iteratively training new models that specialize in addressing the weak points of the previous models</a:t>
            </a:r>
          </a:p>
          <a:p>
            <a:r>
              <a:rPr lang="en-US" dirty="0" smtClean="0"/>
              <a:t>It may be one of the best, if not the best, algorithm for dealing with </a:t>
            </a:r>
            <a:r>
              <a:rPr lang="en-US" dirty="0" err="1" smtClean="0"/>
              <a:t>nonperceptual</a:t>
            </a:r>
            <a:r>
              <a:rPr lang="en-US" dirty="0" smtClean="0"/>
              <a:t> data today. Alongside deep learning, it’s one of the most commonly used techniques in </a:t>
            </a:r>
            <a:r>
              <a:rPr lang="en-US" dirty="0" err="1" smtClean="0"/>
              <a:t>Kaggle</a:t>
            </a:r>
            <a:r>
              <a:rPr lang="en-US" dirty="0" smtClean="0"/>
              <a:t> competitions.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AI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a fairly long time, many experts believed that human-level artificial intelligence could be achieved by having programmers handcraft a sufficiently large set of explicit rules for manipulating knowledge. </a:t>
            </a:r>
          </a:p>
          <a:p>
            <a:r>
              <a:rPr lang="en-US" dirty="0" smtClean="0"/>
              <a:t>This approach is known as symbolic AI, and it was the dominant paradigm in AI from the 1950s to the late 1980s. </a:t>
            </a:r>
          </a:p>
          <a:p>
            <a:r>
              <a:rPr lang="en-US" dirty="0" smtClean="0"/>
              <a:t>It reached its peak popularity during the expert systems boom of the 1980s.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neural networks</a:t>
            </a:r>
            <a:endParaRPr lang="en-US" dirty="0"/>
          </a:p>
        </p:txBody>
      </p:sp>
      <p:sp>
        <p:nvSpPr>
          <p:cNvPr id="3" name="Content Placeholder 2"/>
          <p:cNvSpPr>
            <a:spLocks noGrp="1"/>
          </p:cNvSpPr>
          <p:nvPr>
            <p:ph idx="1"/>
          </p:nvPr>
        </p:nvSpPr>
        <p:spPr/>
        <p:txBody>
          <a:bodyPr>
            <a:normAutofit lnSpcReduction="10000"/>
          </a:bodyPr>
          <a:lstStyle/>
          <a:p>
            <a:r>
              <a:rPr lang="en-US" dirty="0" smtClean="0"/>
              <a:t>In 2011, Dan </a:t>
            </a:r>
            <a:r>
              <a:rPr lang="en-US" dirty="0" err="1" smtClean="0"/>
              <a:t>Ciresan</a:t>
            </a:r>
            <a:r>
              <a:rPr lang="en-US" dirty="0" smtClean="0"/>
              <a:t> from IDSIA began to win academic image-classification competitions with GPU-trained deep neural networks—the first practical success of modern deep learning. </a:t>
            </a:r>
          </a:p>
          <a:p>
            <a:r>
              <a:rPr lang="en-US" dirty="0" smtClean="0"/>
              <a:t>But the watershed moment came in 2012, with the entry of Hinton’s group in the yearly large-scale image-classification challenge </a:t>
            </a:r>
            <a:r>
              <a:rPr lang="en-US" dirty="0" err="1" smtClean="0"/>
              <a:t>ImageNet</a:t>
            </a:r>
            <a:r>
              <a:rPr lang="en-US" dirty="0" smtClean="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Net Challenge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err="1" smtClean="0"/>
              <a:t>ImageNet</a:t>
            </a:r>
            <a:r>
              <a:rPr lang="en-US" dirty="0" smtClean="0"/>
              <a:t> challenge was notoriously difficult at the time, consisting of classifying </a:t>
            </a:r>
            <a:r>
              <a:rPr lang="en-US" dirty="0" err="1" smtClean="0"/>
              <a:t>highresolution</a:t>
            </a:r>
            <a:r>
              <a:rPr lang="en-US" dirty="0" smtClean="0"/>
              <a:t> color images into 1,000 different categories after training on 1.4 million images. </a:t>
            </a:r>
          </a:p>
          <a:p>
            <a:r>
              <a:rPr lang="en-US" dirty="0" smtClean="0"/>
              <a:t>In 2011, the top-five accuracy of the winning model, based on classical approaches to computer vision, was only 74.3%. </a:t>
            </a:r>
          </a:p>
          <a:p>
            <a:r>
              <a:rPr lang="en-US" dirty="0" smtClean="0"/>
              <a:t>Then, in 2012, a team led by Alex </a:t>
            </a:r>
            <a:r>
              <a:rPr lang="en-US" dirty="0" err="1" smtClean="0"/>
              <a:t>Krizhevsky</a:t>
            </a:r>
            <a:r>
              <a:rPr lang="en-US" dirty="0" smtClean="0"/>
              <a:t> and advised by Geoffrey Hinton was able to achieve a top-five accuracy of 83.6%—a significant breakthrough. </a:t>
            </a:r>
          </a:p>
          <a:p>
            <a:r>
              <a:rPr lang="en-US" dirty="0" smtClean="0"/>
              <a:t>The competition has been dominated by deep convolutional neural networks every year since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For several years, the European Organization for Nuclear Research, CERN, used decision tree–based methods for analysis of particle data from the ATLAS detector at the Large </a:t>
            </a:r>
            <a:r>
              <a:rPr lang="en-US" dirty="0" err="1" smtClean="0"/>
              <a:t>Hadron</a:t>
            </a:r>
            <a:r>
              <a:rPr lang="en-US" dirty="0" smtClean="0"/>
              <a:t> Collider (LHC); but CERN eventually switched to </a:t>
            </a:r>
            <a:r>
              <a:rPr lang="en-US" dirty="0" err="1" smtClean="0"/>
              <a:t>Keras</a:t>
            </a:r>
            <a:r>
              <a:rPr lang="en-US" dirty="0" smtClean="0"/>
              <a:t>-based deep neural networks due to their higher performance and ease of training on large datasets.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deep learning?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completely automates what used to be the most crucial step in a machine-learning workflow: feature engineering</a:t>
            </a:r>
          </a:p>
          <a:p>
            <a:r>
              <a:rPr lang="en-US" dirty="0" smtClean="0"/>
              <a:t>Previous machine-learning techniques—shallow learning—only involved transforming the input data into one or two successive representation spaces, usually via simple transformations such as high-dimensional non-linear projections (SVMs) or decision trees.</a:t>
            </a:r>
          </a:p>
          <a:p>
            <a:r>
              <a:rPr lang="en-US" dirty="0" smtClean="0"/>
              <a:t>You learn all features in one pass rather than having to engineer them yourself. </a:t>
            </a:r>
          </a:p>
          <a:p>
            <a:r>
              <a:rPr lang="en-US" dirty="0" smtClean="0"/>
              <a:t>This has greatly simplified machine-learning workflows, often replacing sophisticated multistage pipelines with a single, simple, end-to-end deep-learning model.</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What is transformative about deep learning is that it allows a model to learn all layers of representation jointly, at the same time, rather than in succession (greedily, as it’s called). </a:t>
            </a:r>
          </a:p>
          <a:p>
            <a:r>
              <a:rPr lang="en-US" dirty="0" smtClean="0"/>
              <a:t>With joint feature learning, whenever the model adjusts one of its internal features, all other features that depend on it automatically adapt to the change, without requiring human intervention. </a:t>
            </a:r>
          </a:p>
          <a:p>
            <a:r>
              <a:rPr lang="en-US" dirty="0" smtClean="0"/>
              <a:t>Everything is supervised by a single feedback signal: every change in the model serves the end goal</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This is much more powerful than greedily stacking shallow models, because it allows for complex, abstract representations to be learned by breaking them down into long series of intermediate spaces (layers); each space is only a simple transformation away from the previous one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deep learning</a:t>
            </a:r>
            <a:endParaRPr lang="en-US" dirty="0"/>
          </a:p>
        </p:txBody>
      </p:sp>
      <p:sp>
        <p:nvSpPr>
          <p:cNvPr id="3" name="Content Placeholder 2"/>
          <p:cNvSpPr>
            <a:spLocks noGrp="1"/>
          </p:cNvSpPr>
          <p:nvPr>
            <p:ph idx="1"/>
          </p:nvPr>
        </p:nvSpPr>
        <p:spPr/>
        <p:txBody>
          <a:bodyPr/>
          <a:lstStyle/>
          <a:p>
            <a:r>
              <a:rPr lang="en-US" dirty="0" smtClean="0"/>
              <a:t>These are the two essential characteristics of how deep learning learns from data: the incremental, layer-by-layer way in which increasingly complex representations are developed, and the fact that these intermediate incremental representations are learned jointly, each layer being updated to follow both the representational needs of the layer above and the needs of the layer below.</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modern machine-learning landscape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2016 and 2017, </a:t>
            </a:r>
            <a:r>
              <a:rPr lang="en-US" dirty="0" err="1" smtClean="0"/>
              <a:t>Kaggle</a:t>
            </a:r>
            <a:r>
              <a:rPr lang="en-US" dirty="0" smtClean="0"/>
              <a:t> was dominated by two approaches: gradient boosting machines and deep learning. </a:t>
            </a:r>
          </a:p>
          <a:p>
            <a:r>
              <a:rPr lang="en-US" dirty="0" smtClean="0"/>
              <a:t>Specifically, gradient boosting is used for problems where structured data is available, whereas deep learning is used for perceptual problems such as image classification. </a:t>
            </a:r>
          </a:p>
          <a:p>
            <a:r>
              <a:rPr lang="en-US" dirty="0" smtClean="0"/>
              <a:t>Practitioners of the former almost always use the excellent </a:t>
            </a:r>
            <a:r>
              <a:rPr lang="en-US" dirty="0" err="1" smtClean="0"/>
              <a:t>XGBoost</a:t>
            </a:r>
            <a:r>
              <a:rPr lang="en-US" dirty="0" smtClean="0"/>
              <a:t> library, which offers support for the two most popular languages of data science: Python and R.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Meanwhile, most of the </a:t>
            </a:r>
            <a:r>
              <a:rPr lang="en-US" dirty="0" err="1" smtClean="0"/>
              <a:t>Kaggle</a:t>
            </a:r>
            <a:r>
              <a:rPr lang="en-US" dirty="0" smtClean="0"/>
              <a:t> entrants using deep learning use the </a:t>
            </a:r>
            <a:r>
              <a:rPr lang="en-US" dirty="0" err="1" smtClean="0"/>
              <a:t>Keras</a:t>
            </a:r>
            <a:r>
              <a:rPr lang="en-US" dirty="0" smtClean="0"/>
              <a:t> library, due to its ease of use, flexibility, and support of Python</a:t>
            </a:r>
          </a:p>
          <a:p>
            <a:r>
              <a:rPr lang="en-US" dirty="0" smtClean="0"/>
              <a:t>So, gradient boosting machines, for </a:t>
            </a:r>
            <a:r>
              <a:rPr lang="en-US" dirty="0" err="1" smtClean="0"/>
              <a:t>shallowlearning</a:t>
            </a:r>
            <a:r>
              <a:rPr lang="en-US" dirty="0" smtClean="0"/>
              <a:t> problems; and deep learning, for perceptual problems. In technical terms, this means you’ll need to be familiar with </a:t>
            </a:r>
            <a:r>
              <a:rPr lang="en-US" dirty="0" err="1" smtClean="0"/>
              <a:t>XGBoost</a:t>
            </a:r>
            <a:r>
              <a:rPr lang="en-US" dirty="0" smtClean="0"/>
              <a:t> and </a:t>
            </a:r>
            <a:r>
              <a:rPr lang="en-US" dirty="0" err="1" smtClean="0"/>
              <a:t>Keras</a:t>
            </a:r>
            <a:r>
              <a:rPr lang="en-US" dirty="0" smtClean="0"/>
              <a:t>—the two libraries that currently dominate </a:t>
            </a:r>
            <a:r>
              <a:rPr lang="en-US" dirty="0" err="1" smtClean="0"/>
              <a:t>Kaggle</a:t>
            </a:r>
            <a:r>
              <a:rPr lang="en-US" dirty="0" smtClean="0"/>
              <a:t> competitions.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now?</a:t>
            </a:r>
            <a:endParaRPr lang="en-US" dirty="0"/>
          </a:p>
        </p:txBody>
      </p:sp>
      <p:sp>
        <p:nvSpPr>
          <p:cNvPr id="3" name="Content Placeholder 2"/>
          <p:cNvSpPr>
            <a:spLocks noGrp="1"/>
          </p:cNvSpPr>
          <p:nvPr>
            <p:ph idx="1"/>
          </p:nvPr>
        </p:nvSpPr>
        <p:spPr/>
        <p:txBody>
          <a:bodyPr/>
          <a:lstStyle/>
          <a:p>
            <a:r>
              <a:rPr lang="en-US" dirty="0" smtClean="0"/>
              <a:t>In general, three technical forces are driving advances in machine learning: </a:t>
            </a:r>
          </a:p>
          <a:p>
            <a:pPr lvl="1"/>
            <a:r>
              <a:rPr lang="en-US" dirty="0" smtClean="0"/>
              <a:t>Hardware </a:t>
            </a:r>
          </a:p>
          <a:p>
            <a:pPr lvl="1"/>
            <a:r>
              <a:rPr lang="en-US" dirty="0" smtClean="0"/>
              <a:t>Datasets and benchmarks </a:t>
            </a:r>
          </a:p>
          <a:p>
            <a:pPr lvl="1"/>
            <a:r>
              <a:rPr lang="en-US" dirty="0" smtClean="0"/>
              <a:t>Algorithmic advances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Symbolic AI</a:t>
            </a:r>
            <a:endParaRPr lang="en-US" dirty="0"/>
          </a:p>
        </p:txBody>
      </p:sp>
      <p:sp>
        <p:nvSpPr>
          <p:cNvPr id="3" name="Content Placeholder 2"/>
          <p:cNvSpPr>
            <a:spLocks noGrp="1"/>
          </p:cNvSpPr>
          <p:nvPr>
            <p:ph idx="1"/>
          </p:nvPr>
        </p:nvSpPr>
        <p:spPr/>
        <p:txBody>
          <a:bodyPr/>
          <a:lstStyle/>
          <a:p>
            <a:r>
              <a:rPr lang="en-US" dirty="0" smtClean="0"/>
              <a:t>Although symbolic AI proved suitable to solve well-defined, logical problems, such as playing chess, it turned out to be intractable to figure out explicit rules for solving more complex, fuzzy problems, such as image classification, speech recognition, and language translation. </a:t>
            </a:r>
          </a:p>
          <a:p>
            <a:r>
              <a:rPr lang="en-US" dirty="0" smtClean="0"/>
              <a:t>A new approach arose to take symbolic AI’s place: machine learning</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Throughout the 2000s, companies like NVIDIA and AMD have been investing billions of dollars in developing fast, massively parallel chips (graphical processing units [GPUs]) to power the graphics of increasingly photorealistic video games— cheap, single-purpose supercomputers designed to render complex 3D scenes on your screen in real time. </a:t>
            </a:r>
          </a:p>
          <a:p>
            <a:r>
              <a:rPr lang="en-US" dirty="0" smtClean="0"/>
              <a:t>This investment came to benefit the scientific community when, in 2007, NVIDIA launched CUDA (https://developer.nvidia.com/about-cuda), a programming interface for its line of GPUs.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Deep neural networks, consisting mostly of many small matrix multiplications, are also highly parallelizable; and around 2011, some researchers began to write CUDA implementations of neural nets—Dan </a:t>
            </a:r>
            <a:r>
              <a:rPr lang="en-US" dirty="0" err="1" smtClean="0"/>
              <a:t>Ciresan</a:t>
            </a:r>
            <a:r>
              <a:rPr lang="en-US" dirty="0" smtClean="0"/>
              <a:t> and Alex </a:t>
            </a:r>
            <a:r>
              <a:rPr lang="en-US" dirty="0" err="1" smtClean="0"/>
              <a:t>Krizhevsky</a:t>
            </a:r>
            <a:r>
              <a:rPr lang="en-US" dirty="0" smtClean="0"/>
              <a:t> were among the first.</a:t>
            </a:r>
          </a:p>
          <a:p>
            <a:r>
              <a:rPr lang="en-US" dirty="0" smtClean="0"/>
              <a:t>Gaming market subsidized supercomputing for the next generation of artificial intelligence applications</a:t>
            </a:r>
          </a:p>
          <a:p>
            <a:r>
              <a:rPr lang="en-US" dirty="0" smtClean="0"/>
              <a:t>Today, the NVIDIA TITAN X, a gaming GPU that cost $1,000 at the end of 2015, can deliver a peak of 6.6 TFLOPS in single precision: 6.6 trillion float32 operations per second. That’s about 350 times more than what you can get out of a modern laptop.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more, the deep-learning industry is starting to go beyond GPUs and is investing in increasingly specialized, efficient chips for deep learning. </a:t>
            </a:r>
          </a:p>
          <a:p>
            <a:r>
              <a:rPr lang="en-US" dirty="0" smtClean="0"/>
              <a:t>In 2016, at its annual I/O convention, Google revealed its tensor processing unit (TPU) project: a new chip design developed from the ground up to run deep neural networks, which is reportedly 10 times faster and far more energy efficient than top-of-the-line GPUs.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deep learning is the steam engine of this revolution, then data is its coal</a:t>
            </a:r>
          </a:p>
          <a:p>
            <a:r>
              <a:rPr lang="en-US" dirty="0" smtClean="0"/>
              <a:t>The game changer has been the rise of the internet, making it feasible to collect and distribute very large datasets for machine learning. </a:t>
            </a:r>
          </a:p>
          <a:p>
            <a:r>
              <a:rPr lang="en-US" dirty="0" smtClean="0"/>
              <a:t>Today, large companies work with image datasets, video datasets, and natural-language datasets that couldn’t have been collected without the internet. </a:t>
            </a:r>
          </a:p>
          <a:p>
            <a:r>
              <a:rPr lang="en-US" dirty="0" smtClean="0"/>
              <a:t>User-generated image tags on </a:t>
            </a:r>
            <a:r>
              <a:rPr lang="en-US" dirty="0" err="1" smtClean="0"/>
              <a:t>Flickr</a:t>
            </a:r>
            <a:r>
              <a:rPr lang="en-US" dirty="0" smtClean="0"/>
              <a:t>, for instance, have been a treasure trove of data for computer vision. </a:t>
            </a:r>
          </a:p>
          <a:p>
            <a:r>
              <a:rPr lang="en-US" dirty="0" smtClean="0"/>
              <a:t>So are YouTube videos. </a:t>
            </a:r>
          </a:p>
          <a:p>
            <a:r>
              <a:rPr lang="en-US" dirty="0" smtClean="0"/>
              <a:t>And Wikipedia is a key dataset for natural-language processing</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there’s one dataset that has been a catalyst for the rise of deep learning, it’s the </a:t>
            </a:r>
            <a:r>
              <a:rPr lang="en-US" dirty="0" err="1" smtClean="0"/>
              <a:t>ImageNet</a:t>
            </a:r>
            <a:r>
              <a:rPr lang="en-US" dirty="0" smtClean="0"/>
              <a:t> dataset, consisting of 1.4 million images that have been hand annotated with 1,000 image categories (1 category per image). </a:t>
            </a:r>
          </a:p>
          <a:p>
            <a:r>
              <a:rPr lang="en-US" dirty="0" smtClean="0"/>
              <a:t>But what makes </a:t>
            </a:r>
            <a:r>
              <a:rPr lang="en-US" dirty="0" err="1" smtClean="0"/>
              <a:t>ImageNet</a:t>
            </a:r>
            <a:r>
              <a:rPr lang="en-US" dirty="0" smtClean="0"/>
              <a:t> special isn’t just its large size, but also the yearly competition associated with it</a:t>
            </a:r>
          </a:p>
          <a:p>
            <a:r>
              <a:rPr lang="en-US" dirty="0" smtClean="0"/>
              <a:t>As </a:t>
            </a:r>
            <a:r>
              <a:rPr lang="en-US" dirty="0" err="1" smtClean="0"/>
              <a:t>Kaggle</a:t>
            </a:r>
            <a:r>
              <a:rPr lang="en-US" dirty="0" smtClean="0"/>
              <a:t> has been demonstrating since 2010, public competitions are an excellent way to motivate researchers and engineers to push the envelope. </a:t>
            </a:r>
          </a:p>
          <a:p>
            <a:r>
              <a:rPr lang="en-US" dirty="0" smtClean="0"/>
              <a:t>Having common benchmarks that researchers compete to beat has greatly helped the recent rise of deep learning</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lstStyle/>
          <a:p>
            <a:r>
              <a:rPr lang="en-US" dirty="0" smtClean="0"/>
              <a:t>In addition to hardware and data, until the late 2000s, we were missing a reliable way to train very deep neural networks. </a:t>
            </a:r>
          </a:p>
          <a:p>
            <a:r>
              <a:rPr lang="en-US" dirty="0" smtClean="0"/>
              <a:t>The key issue was that of gradient propagation through deep stacks of layers. </a:t>
            </a:r>
          </a:p>
          <a:p>
            <a:r>
              <a:rPr lang="en-US" dirty="0" smtClean="0"/>
              <a:t>The feedback signal used to train neural networks would fade away as the number of layers increased.</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This changed around 2009–2010 with the advent of several simple but important algorithmic improvements that allowed for better gradient propagation:</a:t>
            </a:r>
          </a:p>
          <a:p>
            <a:pPr lvl="1"/>
            <a:r>
              <a:rPr lang="en-US" dirty="0" smtClean="0"/>
              <a:t>Better activation functions for neural layers</a:t>
            </a:r>
          </a:p>
          <a:p>
            <a:pPr lvl="1"/>
            <a:r>
              <a:rPr lang="en-US" dirty="0" smtClean="0"/>
              <a:t>Better weight-initialization schemes, starting with layer-wise </a:t>
            </a:r>
            <a:r>
              <a:rPr lang="en-US" dirty="0" err="1" smtClean="0"/>
              <a:t>pretraining</a:t>
            </a:r>
            <a:r>
              <a:rPr lang="en-US" dirty="0" smtClean="0"/>
              <a:t>, which was quickly abandoned </a:t>
            </a:r>
          </a:p>
          <a:p>
            <a:pPr lvl="1"/>
            <a:r>
              <a:rPr lang="en-US" dirty="0" smtClean="0"/>
              <a:t>Better optimization schemes, such as </a:t>
            </a:r>
            <a:r>
              <a:rPr lang="en-US" dirty="0" err="1" smtClean="0"/>
              <a:t>RMSProp</a:t>
            </a:r>
            <a:r>
              <a:rPr lang="en-US" dirty="0" smtClean="0"/>
              <a:t> and Adam</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Finally, in 2014, 2015, and 2016, even more advanced ways to help gradient propagation were discovered, such as batch normalization, residual connections, and </a:t>
            </a:r>
            <a:r>
              <a:rPr lang="en-US" dirty="0" err="1" smtClean="0"/>
              <a:t>depthwise</a:t>
            </a:r>
            <a:r>
              <a:rPr lang="en-US" dirty="0" smtClean="0"/>
              <a:t> separable convolutions.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new wave of investment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2011, right before deep learning took the spotlight, the total venture capital investment in AI was around $19 million, which went almost entirely to practical applications of shallow machine-learning approaches.</a:t>
            </a:r>
          </a:p>
          <a:p>
            <a:r>
              <a:rPr lang="en-US" dirty="0" smtClean="0"/>
              <a:t>By 2014, it had risen to a staggering $394 million.</a:t>
            </a:r>
          </a:p>
          <a:p>
            <a:r>
              <a:rPr lang="en-US" dirty="0" smtClean="0"/>
              <a:t>Meanwhile, large tech companies such as Google, </a:t>
            </a:r>
            <a:r>
              <a:rPr lang="en-US" dirty="0" err="1" smtClean="0"/>
              <a:t>Facebook</a:t>
            </a:r>
            <a:r>
              <a:rPr lang="en-US" dirty="0" smtClean="0"/>
              <a:t>, </a:t>
            </a:r>
            <a:r>
              <a:rPr lang="en-US" dirty="0" err="1" smtClean="0"/>
              <a:t>Baidu</a:t>
            </a:r>
            <a:r>
              <a:rPr lang="en-US" dirty="0" smtClean="0"/>
              <a:t>, and Microsoft have invested in internal research departments in amounts that would most likely dwarf the flow of venture-capital money.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Only a few numbers have surfaced: In 2013, Google acquired the deep-learning startup </a:t>
            </a:r>
            <a:r>
              <a:rPr lang="en-US" dirty="0" err="1" smtClean="0"/>
              <a:t>DeepMind</a:t>
            </a:r>
            <a:r>
              <a:rPr lang="en-US" dirty="0" smtClean="0"/>
              <a:t> for a reported $500 million—the largest acquisition of an AI company in history. In 2014, </a:t>
            </a:r>
            <a:r>
              <a:rPr lang="en-US" dirty="0" err="1" smtClean="0"/>
              <a:t>Baidu</a:t>
            </a:r>
            <a:r>
              <a:rPr lang="en-US" dirty="0" smtClean="0"/>
              <a:t> started a deep-learning research center in Silicon Valley, investing $300 million in the project. </a:t>
            </a:r>
          </a:p>
          <a:p>
            <a:r>
              <a:rPr lang="en-US" dirty="0" smtClean="0"/>
              <a:t>The deep-learning hardware startup </a:t>
            </a:r>
            <a:r>
              <a:rPr lang="en-US" dirty="0" err="1" smtClean="0"/>
              <a:t>Nervana</a:t>
            </a:r>
            <a:r>
              <a:rPr lang="en-US" dirty="0" smtClean="0"/>
              <a:t> Systems was acquired by Intel in 2016 for over $400 million.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r>
              <a:rPr lang="en-US" dirty="0" smtClean="0"/>
              <a:t>With machine learning, humans input data as well as the answers expected from the data, and out come the rules. </a:t>
            </a:r>
          </a:p>
          <a:p>
            <a:r>
              <a:rPr lang="en-US" dirty="0" smtClean="0"/>
              <a:t>These rules can then be applied to new data to produce original answers.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democratization of deep learning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the early days, doing deep learning required significant C++ and CUDA expertise, which few people possessed</a:t>
            </a:r>
          </a:p>
          <a:p>
            <a:r>
              <a:rPr lang="en-US" dirty="0" smtClean="0"/>
              <a:t>Nowadays, basic Python scripting skills suffice to do advanced deep-learning research. </a:t>
            </a:r>
          </a:p>
          <a:p>
            <a:r>
              <a:rPr lang="en-US" dirty="0" smtClean="0"/>
              <a:t>This has been driven most notably by the development of </a:t>
            </a:r>
            <a:r>
              <a:rPr lang="en-US" dirty="0" err="1" smtClean="0"/>
              <a:t>Theano</a:t>
            </a:r>
            <a:r>
              <a:rPr lang="en-US" dirty="0" smtClean="0"/>
              <a:t> and then </a:t>
            </a:r>
            <a:r>
              <a:rPr lang="en-US" dirty="0" err="1" smtClean="0"/>
              <a:t>TensorFlow</a:t>
            </a:r>
            <a:r>
              <a:rPr lang="en-US" dirty="0" smtClean="0"/>
              <a:t>—two symbolic tensor-manipulation frameworks for Python that support </a:t>
            </a:r>
            <a:r>
              <a:rPr lang="en-US" dirty="0" err="1" smtClean="0"/>
              <a:t>autodifferentiation</a:t>
            </a:r>
            <a:r>
              <a:rPr lang="en-US" dirty="0" smtClean="0"/>
              <a:t>, greatly simplifying the implementation of new models—and by the rise of user-friendly libraries such as </a:t>
            </a:r>
            <a:r>
              <a:rPr lang="en-US" dirty="0" err="1" smtClean="0"/>
              <a:t>Keras</a:t>
            </a:r>
            <a:r>
              <a:rPr lang="en-US" dirty="0" smtClean="0"/>
              <a:t>, which makes deep learning as easy as manipulating LEGO bricks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properties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Simplicity—Deep learning removes the need for feature engineering, replacing complex, brittle, engineering-heavy pipelines with simple, end-to-end trainable models that are typically built using only five or six different tensor operations. </a:t>
            </a:r>
          </a:p>
          <a:p>
            <a:r>
              <a:rPr lang="en-US" dirty="0" smtClean="0"/>
              <a:t>Scalability—Deep learning is highly amenable to parallelization on GPUs or TPUs, so it can take full advantage of Moore’s law. In addition, deep-learning models are trained by iterating over small batches of data, allowing them to be trained on datasets of arbitrary size. (The only bottleneck is the amount of parallel computational power available, which, thanks to Moore’s law, is a </a:t>
            </a:r>
            <a:r>
              <a:rPr lang="en-US" dirty="0" err="1" smtClean="0"/>
              <a:t>fastmoving</a:t>
            </a:r>
            <a:r>
              <a:rPr lang="en-US" dirty="0" smtClean="0"/>
              <a:t> barrier.)</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Versatility and reusability—Unlike many prior machine-learning approaches, deep-learning models can be trained on additional data without restarting from scratch, making them viable for continuous online learning—an important property for very large production models. Furthermore, trained deep-learning models are </a:t>
            </a:r>
            <a:r>
              <a:rPr lang="en-US" dirty="0" err="1" smtClean="0"/>
              <a:t>repurposable</a:t>
            </a:r>
            <a:r>
              <a:rPr lang="en-US" dirty="0" smtClean="0"/>
              <a:t> and thus reusable: for instance, it’s possible to take a deep-learning model trained for image classification and drop it into a </a:t>
            </a:r>
            <a:r>
              <a:rPr lang="en-US" dirty="0" err="1" smtClean="0"/>
              <a:t>videoprocessing</a:t>
            </a:r>
            <a:r>
              <a:rPr lang="en-US" dirty="0" smtClean="0"/>
              <a:t> </a:t>
            </a:r>
            <a:r>
              <a:rPr lang="en-US" smtClean="0"/>
              <a:t>pipeline.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395413" y="2428875"/>
            <a:ext cx="6353175" cy="2000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machine-learning system is trained rather than explicitly programmed. </a:t>
            </a:r>
          </a:p>
          <a:p>
            <a:r>
              <a:rPr lang="en-US" dirty="0" smtClean="0"/>
              <a:t>It’s presented with many examples relevant to a task, and it finds statistical structure in these examples that eventually allows the system to come up with rules for automating the task.</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of Machine Learning</a:t>
            </a:r>
            <a:endParaRPr lang="en-US" dirty="0"/>
          </a:p>
        </p:txBody>
      </p:sp>
      <p:sp>
        <p:nvSpPr>
          <p:cNvPr id="3" name="Content Placeholder 2"/>
          <p:cNvSpPr>
            <a:spLocks noGrp="1"/>
          </p:cNvSpPr>
          <p:nvPr>
            <p:ph idx="1"/>
          </p:nvPr>
        </p:nvSpPr>
        <p:spPr/>
        <p:txBody>
          <a:bodyPr>
            <a:normAutofit lnSpcReduction="10000"/>
          </a:bodyPr>
          <a:lstStyle/>
          <a:p>
            <a:r>
              <a:rPr lang="en-US" u="sng" dirty="0" smtClean="0"/>
              <a:t>Input data points</a:t>
            </a:r>
            <a:r>
              <a:rPr lang="en-US" dirty="0" smtClean="0"/>
              <a:t>—For instance, if the task is speech recognition, these data points could be sound files of people speaking. If the task is image tagging, they could be pictures. </a:t>
            </a:r>
          </a:p>
          <a:p>
            <a:r>
              <a:rPr lang="en-US" u="sng" dirty="0" smtClean="0"/>
              <a:t>Examples of the expected output</a:t>
            </a:r>
            <a:r>
              <a:rPr lang="en-US" dirty="0" smtClean="0"/>
              <a:t>—In a speech-recognition task, these could be human-generated transcripts of sound files. In an image task, expected outputs could be tags such as “dog,” “cat,” and so on.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3794</Words>
  <Application>Microsoft Office PowerPoint</Application>
  <PresentationFormat>On-screen Show (4:3)</PresentationFormat>
  <Paragraphs>184</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What is deep learning?</vt:lpstr>
      <vt:lpstr>Slide 2</vt:lpstr>
      <vt:lpstr>Artificial Intelligence</vt:lpstr>
      <vt:lpstr>Symbolic AI</vt:lpstr>
      <vt:lpstr>Limitations of Symbolic AI</vt:lpstr>
      <vt:lpstr>Machine Learning</vt:lpstr>
      <vt:lpstr>Slide 7</vt:lpstr>
      <vt:lpstr>Slide 8</vt:lpstr>
      <vt:lpstr>Requirements of Machine Learning</vt:lpstr>
      <vt:lpstr>Slide 10</vt:lpstr>
      <vt:lpstr>Representation Learning</vt:lpstr>
      <vt:lpstr>Slide 12</vt:lpstr>
      <vt:lpstr>Deep Learning</vt:lpstr>
      <vt:lpstr>Multi-stage pipeline</vt:lpstr>
      <vt:lpstr>Weights</vt:lpstr>
      <vt:lpstr>Slide 16</vt:lpstr>
      <vt:lpstr>Loss function</vt:lpstr>
      <vt:lpstr>Slide 18</vt:lpstr>
      <vt:lpstr>Backpropagation</vt:lpstr>
      <vt:lpstr>Slide 20</vt:lpstr>
      <vt:lpstr>Deep Learning acheivements</vt:lpstr>
      <vt:lpstr>Don’t believe on short-term hype</vt:lpstr>
      <vt:lpstr>AI Winters</vt:lpstr>
      <vt:lpstr>Slide 24</vt:lpstr>
      <vt:lpstr>The promise of AI</vt:lpstr>
      <vt:lpstr>Slide 26</vt:lpstr>
      <vt:lpstr>A brief history of machine learning</vt:lpstr>
      <vt:lpstr>Probabilistic modeling</vt:lpstr>
      <vt:lpstr>Early neural networks</vt:lpstr>
      <vt:lpstr>LeNet</vt:lpstr>
      <vt:lpstr>Kernel methods</vt:lpstr>
      <vt:lpstr>Slide 32</vt:lpstr>
      <vt:lpstr>Slide 33</vt:lpstr>
      <vt:lpstr>Slide 34</vt:lpstr>
      <vt:lpstr>Slide 35</vt:lpstr>
      <vt:lpstr>Decision trees, random forests, and gradient boosting machines</vt:lpstr>
      <vt:lpstr>Slide 37</vt:lpstr>
      <vt:lpstr>Slide 38</vt:lpstr>
      <vt:lpstr>Slide 39</vt:lpstr>
      <vt:lpstr>Back to neural networks</vt:lpstr>
      <vt:lpstr>Image Net Challenge</vt:lpstr>
      <vt:lpstr>Slide 42</vt:lpstr>
      <vt:lpstr>Why deep learning?</vt:lpstr>
      <vt:lpstr>Slide 44</vt:lpstr>
      <vt:lpstr>Slide 45</vt:lpstr>
      <vt:lpstr>Characteristics of deep learning</vt:lpstr>
      <vt:lpstr>The modern machine-learning landscape</vt:lpstr>
      <vt:lpstr>Slide 48</vt:lpstr>
      <vt:lpstr>Why now?</vt:lpstr>
      <vt:lpstr>Hardware</vt:lpstr>
      <vt:lpstr>Slide 51</vt:lpstr>
      <vt:lpstr>Slide 52</vt:lpstr>
      <vt:lpstr>Data</vt:lpstr>
      <vt:lpstr>Slide 54</vt:lpstr>
      <vt:lpstr>Algorithms</vt:lpstr>
      <vt:lpstr>Slide 56</vt:lpstr>
      <vt:lpstr>Slide 57</vt:lpstr>
      <vt:lpstr>A new wave of investment</vt:lpstr>
      <vt:lpstr>Slide 59</vt:lpstr>
      <vt:lpstr>The democratization of deep learning</vt:lpstr>
      <vt:lpstr>Deep Learning properties</vt:lpstr>
      <vt:lpstr>Slide 62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deep learning?</dc:title>
  <dc:creator>Noman Islam</dc:creator>
  <cp:lastModifiedBy>Noman</cp:lastModifiedBy>
  <cp:revision>17</cp:revision>
  <dcterms:created xsi:type="dcterms:W3CDTF">2006-08-16T00:00:00Z</dcterms:created>
  <dcterms:modified xsi:type="dcterms:W3CDTF">2023-03-26T07:26:19Z</dcterms:modified>
</cp:coreProperties>
</file>