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u="sng"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machine learning</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held out validation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685800" y="2209800"/>
            <a:ext cx="7720917" cy="308133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 validation</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53362" y="1676400"/>
            <a:ext cx="8756769" cy="425097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Iterated k-fold validation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one is for situations in which you have relatively little data available and you need to evaluate your model as precisely as possible. </a:t>
            </a:r>
          </a:p>
          <a:p>
            <a:r>
              <a:rPr lang="en-US" dirty="0" smtClean="0"/>
              <a:t>I’ve found it to be extremely helpful in </a:t>
            </a:r>
            <a:r>
              <a:rPr lang="en-US" dirty="0" err="1" smtClean="0"/>
              <a:t>Kaggle</a:t>
            </a:r>
            <a:r>
              <a:rPr lang="en-US" dirty="0" smtClean="0"/>
              <a:t> competitions. </a:t>
            </a:r>
          </a:p>
          <a:p>
            <a:r>
              <a:rPr lang="en-US" dirty="0" smtClean="0"/>
              <a:t>It consists of applying K-fold validation multiple times, shuffling the data every time before splitting it K ways. </a:t>
            </a:r>
          </a:p>
          <a:p>
            <a:r>
              <a:rPr lang="en-US" dirty="0" smtClean="0"/>
              <a:t>The final score is the average of the scores obtained at each run of K-fold validation. </a:t>
            </a:r>
          </a:p>
          <a:p>
            <a:r>
              <a:rPr lang="en-US" dirty="0" smtClean="0"/>
              <a:t>Note that you end up training and evaluating P × K models (where P is the number of iterations you use), which can very expensive.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representativeness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want both your training set and test set to be representative of the data at hand. </a:t>
            </a:r>
          </a:p>
          <a:p>
            <a:r>
              <a:rPr lang="en-US" dirty="0" smtClean="0"/>
              <a:t>For instance, if you’re trying to classify images of digits, and you’re starting from an array of samples where the samples are ordered by their class, taking the first 80% of the array as your training set and the remaining 20% as your test set will result in your training set containing only classes 0–7, whereas your test set contains only classes 8–9. </a:t>
            </a:r>
          </a:p>
          <a:p>
            <a:r>
              <a:rPr lang="en-US" dirty="0" smtClean="0"/>
              <a:t>This seems like a ridiculous mistake, but it’s surprisingly common. For this reason, you usually should randomly shuffle your data before splitting it into training and test sets.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arrow of time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you’re trying to predict the future given the past (for example, tomorrow’s weather, stock movements, and so on), you should not randomly shuffle your data before splitting it, because doing so will create a temporal leak: your model will effectively be trained on data from the future. </a:t>
            </a:r>
          </a:p>
          <a:p>
            <a:r>
              <a:rPr lang="en-US" dirty="0" smtClean="0"/>
              <a:t>In such situations, you should always make sure all data in your test set is posterior to the data in the training set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in your data</a:t>
            </a:r>
            <a:endParaRPr lang="en-US" dirty="0"/>
          </a:p>
        </p:txBody>
      </p:sp>
      <p:sp>
        <p:nvSpPr>
          <p:cNvPr id="3" name="Content Placeholder 2"/>
          <p:cNvSpPr>
            <a:spLocks noGrp="1"/>
          </p:cNvSpPr>
          <p:nvPr>
            <p:ph idx="1"/>
          </p:nvPr>
        </p:nvSpPr>
        <p:spPr/>
        <p:txBody>
          <a:bodyPr>
            <a:normAutofit fontScale="92500"/>
          </a:bodyPr>
          <a:lstStyle/>
          <a:p>
            <a:r>
              <a:rPr lang="en-US" dirty="0" smtClean="0"/>
              <a:t>If some data points in your data appear twice (fairly common with real-world data), then shuffling the data and splitting it into a training set and a validation set will result in redundancy between the training and validation sets. </a:t>
            </a:r>
          </a:p>
          <a:p>
            <a:r>
              <a:rPr lang="en-US" dirty="0" smtClean="0"/>
              <a:t>In effect, you’ll be testing on part of your training data, which is the worst thing you can do! Make sure your training set and validation set are disjoint.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Vectorization</a:t>
            </a:r>
            <a:endParaRPr lang="en-US" dirty="0"/>
          </a:p>
        </p:txBody>
      </p:sp>
      <p:sp>
        <p:nvSpPr>
          <p:cNvPr id="3" name="Content Placeholder 2"/>
          <p:cNvSpPr>
            <a:spLocks noGrp="1"/>
          </p:cNvSpPr>
          <p:nvPr>
            <p:ph idx="1"/>
          </p:nvPr>
        </p:nvSpPr>
        <p:spPr/>
        <p:txBody>
          <a:bodyPr/>
          <a:lstStyle/>
          <a:p>
            <a:r>
              <a:rPr lang="en-US" dirty="0" smtClean="0"/>
              <a:t>All inputs and targets in a neural network must be tensors of floating-point data (or, in specific cases, tensors of integers). </a:t>
            </a:r>
          </a:p>
          <a:p>
            <a:r>
              <a:rPr lang="en-US" dirty="0" smtClean="0"/>
              <a:t>Whatever data you need to process—sound, images, text—you must first turn into tensors, a step called data </a:t>
            </a:r>
            <a:r>
              <a:rPr lang="en-US" dirty="0" err="1" smtClean="0"/>
              <a:t>vectorization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Your data should have the following characteristics: </a:t>
            </a:r>
          </a:p>
          <a:p>
            <a:pPr lvl="1"/>
            <a:r>
              <a:rPr lang="en-US" dirty="0" smtClean="0"/>
              <a:t>Take small values—Typically, most values should be in the 0–1 range</a:t>
            </a:r>
          </a:p>
          <a:p>
            <a:pPr lvl="1"/>
            <a:r>
              <a:rPr lang="en-US" dirty="0" smtClean="0"/>
              <a:t>Be homogenous—That is, all features should take values in roughly the same range.</a:t>
            </a:r>
          </a:p>
          <a:p>
            <a:r>
              <a:rPr lang="en-US" dirty="0" smtClean="0"/>
              <a:t>Normalize each feature independently to have a mean of 0. </a:t>
            </a:r>
          </a:p>
          <a:p>
            <a:r>
              <a:rPr lang="en-US" dirty="0" smtClean="0"/>
              <a:t>Normalize each feature independently to have a standard deviation of 1.</a:t>
            </a:r>
          </a:p>
          <a:p>
            <a:pPr lvl="1"/>
            <a:r>
              <a:rPr lang="en-US" dirty="0" smtClean="0"/>
              <a:t>x -= </a:t>
            </a:r>
            <a:r>
              <a:rPr lang="en-US" dirty="0" err="1" smtClean="0"/>
              <a:t>x.mean</a:t>
            </a:r>
            <a:r>
              <a:rPr lang="en-US" dirty="0" smtClean="0"/>
              <a:t>(axis=0) </a:t>
            </a:r>
          </a:p>
          <a:p>
            <a:pPr lvl="1"/>
            <a:r>
              <a:rPr lang="en-US" dirty="0" smtClean="0"/>
              <a:t>x /= x.std(axis=0)</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missing values</a:t>
            </a:r>
            <a:endParaRPr lang="en-US" dirty="0"/>
          </a:p>
        </p:txBody>
      </p:sp>
      <p:sp>
        <p:nvSpPr>
          <p:cNvPr id="3" name="Content Placeholder 2"/>
          <p:cNvSpPr>
            <a:spLocks noGrp="1"/>
          </p:cNvSpPr>
          <p:nvPr>
            <p:ph idx="1"/>
          </p:nvPr>
        </p:nvSpPr>
        <p:spPr/>
        <p:txBody>
          <a:bodyPr/>
          <a:lstStyle/>
          <a:p>
            <a:r>
              <a:rPr lang="en-US" dirty="0" smtClean="0"/>
              <a:t>What if this feature wasn’t available for all samples? </a:t>
            </a:r>
          </a:p>
          <a:p>
            <a:r>
              <a:rPr lang="en-US" dirty="0" smtClean="0"/>
              <a:t>It’s safe to input missing values as 0</a:t>
            </a:r>
          </a:p>
          <a:p>
            <a:r>
              <a:rPr lang="en-US" dirty="0" smtClean="0"/>
              <a:t>The network will learn from exposure to the data that the value 0 means missing data and will start ignoring the value.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lstStyle/>
          <a:p>
            <a:r>
              <a:rPr lang="en-US" dirty="0" smtClean="0"/>
              <a:t>Feature engineering is the process of using your own knowledge about the data and about the machine-learning algorithm at hand (in this case, a neural network) to make the algorithm work better by applying hardcoded (</a:t>
            </a:r>
            <a:r>
              <a:rPr lang="en-US" dirty="0" err="1" smtClean="0"/>
              <a:t>nonlearned</a:t>
            </a:r>
            <a:r>
              <a:rPr lang="en-US" dirty="0" smtClean="0"/>
              <a:t>) transformations to the data before it goes into the model.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branches of machine learning- Supervised learning</a:t>
            </a:r>
            <a:endParaRPr lang="en-US" dirty="0"/>
          </a:p>
        </p:txBody>
      </p:sp>
      <p:sp>
        <p:nvSpPr>
          <p:cNvPr id="3" name="Content Placeholder 2"/>
          <p:cNvSpPr>
            <a:spLocks noGrp="1"/>
          </p:cNvSpPr>
          <p:nvPr>
            <p:ph idx="1"/>
          </p:nvPr>
        </p:nvSpPr>
        <p:spPr/>
        <p:txBody>
          <a:bodyPr>
            <a:normAutofit fontScale="92500"/>
          </a:bodyPr>
          <a:lstStyle/>
          <a:p>
            <a:r>
              <a:rPr lang="en-US" dirty="0" smtClean="0"/>
              <a:t>It consists of learning to map input data to known targets (also called annotations), given a set of examples (often annotated by humans). </a:t>
            </a:r>
          </a:p>
          <a:p>
            <a:r>
              <a:rPr lang="en-US" u="sng" dirty="0" smtClean="0"/>
              <a:t>Sequence generation</a:t>
            </a:r>
            <a:r>
              <a:rPr lang="en-US" dirty="0" smtClean="0"/>
              <a:t>—Given a picture, predict a caption describing it. Sequence generation can sometimes be reformulated as a series of classification problems (such as repeatedly predicting a word or token in a sequence).</a:t>
            </a:r>
            <a:endParaRPr lang="en-US" b="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600201" y="852991"/>
            <a:ext cx="6248400" cy="541622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features are better?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Trying to develop a model that can take as input an image of a clock and can output the time of day </a:t>
            </a:r>
          </a:p>
          <a:p>
            <a:r>
              <a:rPr lang="en-US" dirty="0" smtClean="0"/>
              <a:t>It’s easy to write a five-line Python script to follow the black pixels of the clock hands and output the (x, y) coordinates of the tip of each hand</a:t>
            </a:r>
          </a:p>
          <a:p>
            <a:r>
              <a:rPr lang="en-US" dirty="0" smtClean="0"/>
              <a:t>You can go even further: do a coordinate change, and express the (x, y) coordinates as polar coordinates with regard to the center of the image. Your input will become the angle theta of each clock hand.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Deep Learning</a:t>
            </a:r>
            <a:endParaRPr lang="en-US" dirty="0"/>
          </a:p>
        </p:txBody>
      </p:sp>
      <p:sp>
        <p:nvSpPr>
          <p:cNvPr id="3" name="Content Placeholder 2"/>
          <p:cNvSpPr>
            <a:spLocks noGrp="1"/>
          </p:cNvSpPr>
          <p:nvPr>
            <p:ph idx="1"/>
          </p:nvPr>
        </p:nvSpPr>
        <p:spPr/>
        <p:txBody>
          <a:bodyPr>
            <a:normAutofit fontScale="92500"/>
          </a:bodyPr>
          <a:lstStyle/>
          <a:p>
            <a:r>
              <a:rPr lang="en-US" dirty="0" smtClean="0"/>
              <a:t>Before deep learning, feature engineering used to be critical, because classical shallow algorithms didn’t have hypothesis spaces rich enough to learn useful features by themselves. </a:t>
            </a:r>
          </a:p>
          <a:p>
            <a:r>
              <a:rPr lang="en-US" dirty="0" smtClean="0"/>
              <a:t>Fortunately, modern deep learning removes the need for most feature engineering, because neural networks are capable of automatically extracting useful features from raw data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feature engineering not useful now?</a:t>
            </a:r>
            <a:endParaRPr lang="en-US" dirty="0"/>
          </a:p>
        </p:txBody>
      </p:sp>
      <p:sp>
        <p:nvSpPr>
          <p:cNvPr id="3" name="Content Placeholder 2"/>
          <p:cNvSpPr>
            <a:spLocks noGrp="1"/>
          </p:cNvSpPr>
          <p:nvPr>
            <p:ph idx="1"/>
          </p:nvPr>
        </p:nvSpPr>
        <p:spPr/>
        <p:txBody>
          <a:bodyPr/>
          <a:lstStyle/>
          <a:p>
            <a:r>
              <a:rPr lang="en-US" dirty="0" smtClean="0"/>
              <a:t>Good features still allow you to solve problems more elegantly while using fewer resources. </a:t>
            </a:r>
          </a:p>
          <a:p>
            <a:r>
              <a:rPr lang="en-US" dirty="0" smtClean="0"/>
              <a:t>For instance, it would be ridiculous to solve the problem of reading a clock face using a convolutional neural network. </a:t>
            </a:r>
          </a:p>
          <a:p>
            <a:r>
              <a:rPr lang="en-US" dirty="0" smtClean="0"/>
              <a:t>Good features let you solve a problem with far less data.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Overfitting</a:t>
            </a:r>
            <a:r>
              <a:rPr lang="en-US" dirty="0" smtClean="0"/>
              <a:t> and </a:t>
            </a:r>
            <a:r>
              <a:rPr lang="en-US" dirty="0" err="1" smtClean="0"/>
              <a:t>underfitting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fundamental issue in machine learning is the tension between optimization and generalization. </a:t>
            </a:r>
          </a:p>
          <a:p>
            <a:r>
              <a:rPr lang="en-US" dirty="0" smtClean="0"/>
              <a:t>Optimization refers to the process of adjusting a model to get the best performance possible on the training data (the learning in machine learning), whereas generalization refers to how well the trained model performs on data it has never seen before. </a:t>
            </a:r>
          </a:p>
          <a:p>
            <a:r>
              <a:rPr lang="en-US" dirty="0" smtClean="0"/>
              <a:t>The goal of the game is to get good generalization, of course, but you don’t control generalization; you can only adjust the model based on its training data</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To prevent a model from learning misleading or irrelevant patterns found in the training data, the best solution is to get more training data</a:t>
            </a:r>
          </a:p>
          <a:p>
            <a:r>
              <a:rPr lang="en-US" dirty="0" smtClean="0"/>
              <a:t>If a network can only afford to memorize a small number of patterns, the optimization process will force it to focus on the most prominent patterns, which have a better chance of generalizing well</a:t>
            </a:r>
          </a:p>
          <a:p>
            <a:r>
              <a:rPr lang="en-US" dirty="0" smtClean="0"/>
              <a:t>The processing of fighting </a:t>
            </a:r>
            <a:r>
              <a:rPr lang="en-US" dirty="0" err="1" smtClean="0"/>
              <a:t>overfitting</a:t>
            </a:r>
            <a:r>
              <a:rPr lang="en-US" dirty="0" smtClean="0"/>
              <a:t> this way is called regularization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network’s size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simplest way to prevent </a:t>
            </a:r>
            <a:r>
              <a:rPr lang="en-US" dirty="0" err="1" smtClean="0"/>
              <a:t>overfitting</a:t>
            </a:r>
            <a:r>
              <a:rPr lang="en-US" dirty="0" smtClean="0"/>
              <a:t> is to reduce the size of the model</a:t>
            </a:r>
          </a:p>
          <a:p>
            <a:r>
              <a:rPr lang="en-US" dirty="0" smtClean="0"/>
              <a:t>In deep learning, the number of learnable parameters in a model is often referred to as the model’s capacity. </a:t>
            </a:r>
          </a:p>
          <a:p>
            <a:r>
              <a:rPr lang="en-US" dirty="0" smtClean="0"/>
              <a:t>Intuitively, a model with more parameters has more memorization capacity </a:t>
            </a:r>
          </a:p>
          <a:p>
            <a:r>
              <a:rPr lang="en-US" dirty="0" smtClean="0"/>
              <a:t>On the other hand, if the network has limited memorization resources, it won’t be able to learn this mapping as easily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Unfortunately, there is no magical formula to determine the right number of layers or the right size for each layer. </a:t>
            </a:r>
          </a:p>
          <a:p>
            <a:r>
              <a:rPr lang="en-US" dirty="0" smtClean="0"/>
              <a:t>You must evaluate an array of different architectures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the problem with different capacities</a:t>
            </a:r>
            <a:endParaRPr lang="en-US" dirty="0"/>
          </a:p>
        </p:txBody>
      </p:sp>
      <p:sp>
        <p:nvSpPr>
          <p:cNvPr id="3" name="Content Placeholder 2"/>
          <p:cNvSpPr>
            <a:spLocks noGrp="1"/>
          </p:cNvSpPr>
          <p:nvPr>
            <p:ph idx="1"/>
          </p:nvPr>
        </p:nvSpPr>
        <p:spPr/>
        <p:txBody>
          <a:bodyPr/>
          <a:lstStyle/>
          <a:p>
            <a:r>
              <a:rPr lang="en-US" dirty="0" smtClean="0"/>
              <a:t>Let’s try networks of different sizes</a:t>
            </a:r>
          </a:p>
          <a:p>
            <a:pPr lvl="1"/>
            <a:r>
              <a:rPr lang="en-US" dirty="0" smtClean="0"/>
              <a:t>Original network</a:t>
            </a:r>
          </a:p>
          <a:p>
            <a:pPr lvl="1"/>
            <a:r>
              <a:rPr lang="en-US" dirty="0" smtClean="0"/>
              <a:t>Smaller network</a:t>
            </a:r>
          </a:p>
          <a:p>
            <a:pPr lvl="1"/>
            <a:r>
              <a:rPr lang="en-US" dirty="0" smtClean="0"/>
              <a:t>Larger network</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weight regularization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Simpler models are less likely to </a:t>
            </a:r>
            <a:r>
              <a:rPr lang="en-US" dirty="0" err="1" smtClean="0"/>
              <a:t>overfit</a:t>
            </a:r>
            <a:r>
              <a:rPr lang="en-US" dirty="0" smtClean="0"/>
              <a:t> than complex ones.</a:t>
            </a:r>
          </a:p>
          <a:p>
            <a:r>
              <a:rPr lang="en-US" dirty="0" smtClean="0"/>
              <a:t>Thus a common way to mitigate </a:t>
            </a:r>
            <a:r>
              <a:rPr lang="en-US" dirty="0" err="1" smtClean="0"/>
              <a:t>overfitting</a:t>
            </a:r>
            <a:r>
              <a:rPr lang="en-US" dirty="0" smtClean="0"/>
              <a:t> is to put constraints on the complexity of a network by forcing its weights to take only small values, which makes the distribution of weight values more regular. </a:t>
            </a:r>
          </a:p>
          <a:p>
            <a:r>
              <a:rPr lang="en-US" dirty="0" smtClean="0"/>
              <a:t>This is called weight regularization, and it’s done by adding to the loss function of the network a cost associated with having large weights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u="sng" dirty="0" smtClean="0"/>
              <a:t>Syntax tree prediction</a:t>
            </a:r>
            <a:r>
              <a:rPr lang="en-US" dirty="0" smtClean="0"/>
              <a:t>—Given a sentence, predict its decomposition into a syntax tree. </a:t>
            </a:r>
          </a:p>
          <a:p>
            <a:r>
              <a:rPr lang="en-US" u="sng" dirty="0" smtClean="0"/>
              <a:t>Object detection</a:t>
            </a:r>
            <a:r>
              <a:rPr lang="en-US" dirty="0" smtClean="0"/>
              <a:t>—Given a picture, draw a bounding box around certain objects inside the picture. This can also be expressed as a classification problem (given many candidate bounding boxes, classify the contents of each one) or as a joint classification and regression problem, where the bounding-box coordinates are predicted via vector regression. </a:t>
            </a:r>
          </a:p>
          <a:p>
            <a:r>
              <a:rPr lang="en-US" u="sng" dirty="0" smtClean="0"/>
              <a:t>Image segmentation</a:t>
            </a:r>
            <a:r>
              <a:rPr lang="en-US" dirty="0" smtClean="0"/>
              <a:t>—Given a picture, draw a pixel-level mask on a specific object.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p:txBody>
          <a:bodyPr>
            <a:normAutofit/>
          </a:bodyPr>
          <a:lstStyle/>
          <a:p>
            <a:r>
              <a:rPr lang="en-US" sz="2800" dirty="0" smtClean="0"/>
              <a:t>L1 regularization—The cost added is proportional to the absolute value of the weight coefficients (the L1 norm of the weights). </a:t>
            </a:r>
          </a:p>
          <a:p>
            <a:r>
              <a:rPr lang="en-US" sz="2800" dirty="0" smtClean="0"/>
              <a:t>L2 regularization—The cost added is proportional to the square of the value of the weight coefficients (the L2 norm of the weights). L2 regularization is also called weight decay in the context of neural networks. Don’t let the different name confuse you: weight decay is mathematically the same as L2 regularization.</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from </a:t>
            </a:r>
            <a:r>
              <a:rPr lang="en-US" dirty="0" err="1" smtClean="0"/>
              <a:t>keras</a:t>
            </a:r>
            <a:r>
              <a:rPr lang="en-US" dirty="0" smtClean="0"/>
              <a:t> import </a:t>
            </a:r>
            <a:r>
              <a:rPr lang="en-US" dirty="0" err="1" smtClean="0"/>
              <a:t>regularizers</a:t>
            </a:r>
            <a:r>
              <a:rPr lang="en-US" dirty="0" smtClean="0"/>
              <a:t> </a:t>
            </a:r>
          </a:p>
          <a:p>
            <a:pPr>
              <a:buNone/>
            </a:pPr>
            <a:r>
              <a:rPr lang="en-US" dirty="0" smtClean="0"/>
              <a:t>model = </a:t>
            </a:r>
            <a:r>
              <a:rPr lang="en-US" dirty="0" err="1" smtClean="0"/>
              <a:t>models.Sequential</a:t>
            </a:r>
            <a:r>
              <a:rPr lang="en-US" dirty="0" smtClean="0"/>
              <a:t>() </a:t>
            </a:r>
          </a:p>
          <a:p>
            <a:pPr>
              <a:buNone/>
            </a:pPr>
            <a:r>
              <a:rPr lang="en-US" dirty="0" err="1" smtClean="0"/>
              <a:t>model.add</a:t>
            </a:r>
            <a:r>
              <a:rPr lang="en-US" dirty="0" smtClean="0"/>
              <a:t>(</a:t>
            </a:r>
            <a:r>
              <a:rPr lang="en-US" dirty="0" err="1" smtClean="0"/>
              <a:t>layers.Dense</a:t>
            </a:r>
            <a:r>
              <a:rPr lang="en-US" dirty="0" smtClean="0"/>
              <a:t>(16, </a:t>
            </a:r>
          </a:p>
          <a:p>
            <a:pPr>
              <a:buNone/>
            </a:pPr>
            <a:r>
              <a:rPr lang="en-US" dirty="0" err="1" smtClean="0"/>
              <a:t>kernel_regularizer</a:t>
            </a:r>
            <a:r>
              <a:rPr lang="en-US" dirty="0" smtClean="0"/>
              <a:t>=regularizers.l2(0.001), activation='</a:t>
            </a:r>
            <a:r>
              <a:rPr lang="en-US" dirty="0" err="1" smtClean="0"/>
              <a:t>relu</a:t>
            </a:r>
            <a:r>
              <a:rPr lang="en-US" dirty="0" smtClean="0"/>
              <a:t>', </a:t>
            </a:r>
            <a:r>
              <a:rPr lang="en-US" dirty="0" err="1" smtClean="0"/>
              <a:t>input_shape</a:t>
            </a:r>
            <a:r>
              <a:rPr lang="en-US" dirty="0" smtClean="0"/>
              <a:t>=(10000,))) </a:t>
            </a:r>
          </a:p>
          <a:p>
            <a:pPr>
              <a:buNone/>
            </a:pPr>
            <a:r>
              <a:rPr lang="en-US" dirty="0" err="1" smtClean="0"/>
              <a:t>model.add</a:t>
            </a:r>
            <a:r>
              <a:rPr lang="en-US" dirty="0" smtClean="0"/>
              <a:t>(</a:t>
            </a:r>
            <a:r>
              <a:rPr lang="en-US" dirty="0" err="1" smtClean="0"/>
              <a:t>layers.Dense</a:t>
            </a:r>
            <a:r>
              <a:rPr lang="en-US" dirty="0" smtClean="0"/>
              <a:t>(16, </a:t>
            </a:r>
          </a:p>
          <a:p>
            <a:pPr>
              <a:buNone/>
            </a:pPr>
            <a:r>
              <a:rPr lang="en-US" dirty="0" err="1" smtClean="0"/>
              <a:t>kernel_regularizer</a:t>
            </a:r>
            <a:r>
              <a:rPr lang="en-US" dirty="0" smtClean="0"/>
              <a:t>=regularizers.l2(0.001), activation='</a:t>
            </a:r>
            <a:r>
              <a:rPr lang="en-US" dirty="0" err="1" smtClean="0"/>
              <a:t>relu</a:t>
            </a:r>
            <a:r>
              <a:rPr lang="en-US" dirty="0" smtClean="0"/>
              <a:t>')) </a:t>
            </a:r>
          </a:p>
          <a:p>
            <a:pPr>
              <a:buNone/>
            </a:pPr>
            <a:r>
              <a:rPr lang="en-US" dirty="0" err="1" smtClean="0"/>
              <a:t>model.add</a:t>
            </a:r>
            <a:r>
              <a:rPr lang="en-US" dirty="0" smtClean="0"/>
              <a:t>(</a:t>
            </a:r>
            <a:r>
              <a:rPr lang="en-US" dirty="0" err="1" smtClean="0"/>
              <a:t>layers.Dense</a:t>
            </a:r>
            <a:r>
              <a:rPr lang="en-US" dirty="0" smtClean="0"/>
              <a:t>(1, activation='sigmoid'))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dropout</a:t>
            </a:r>
            <a:endParaRPr lang="en-US" dirty="0"/>
          </a:p>
        </p:txBody>
      </p:sp>
      <p:sp>
        <p:nvSpPr>
          <p:cNvPr id="3" name="Content Placeholder 2"/>
          <p:cNvSpPr>
            <a:spLocks noGrp="1"/>
          </p:cNvSpPr>
          <p:nvPr>
            <p:ph idx="1"/>
          </p:nvPr>
        </p:nvSpPr>
        <p:spPr/>
        <p:txBody>
          <a:bodyPr>
            <a:normAutofit/>
          </a:bodyPr>
          <a:lstStyle/>
          <a:p>
            <a:r>
              <a:rPr lang="en-US" dirty="0" smtClean="0"/>
              <a:t>Dropout is one of the most effective and most commonly used regularization techniques for neural networks, developed by Geoff Hinton and his students at the University of Toronto</a:t>
            </a:r>
          </a:p>
          <a:p>
            <a:r>
              <a:rPr lang="en-US" dirty="0" smtClean="0"/>
              <a:t>Dropout, applied to a layer, consists of randomly dropping out (setting to zero) a number of output features of the layer during training.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Let’s say a given layer would normally return a vector [0.2, 0.5, 1.3, 0.8, 1.1] for a given input sample during training. </a:t>
            </a:r>
          </a:p>
          <a:p>
            <a:r>
              <a:rPr lang="en-US" dirty="0" smtClean="0"/>
              <a:t>After applying dropout, this vector will have a few zero entries distributed at random: for example, [0, 0.5, 1.3, 0, 1.1]. </a:t>
            </a:r>
          </a:p>
          <a:p>
            <a:r>
              <a:rPr lang="en-US" dirty="0" smtClean="0"/>
              <a:t>The dropout rate is the fraction of the features that are zeroed out; it’s usually set between 0.2 and 0.5.</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dropout</a:t>
            </a:r>
            <a:endParaRPr lang="en-US" dirty="0"/>
          </a:p>
        </p:txBody>
      </p:sp>
      <p:sp>
        <p:nvSpPr>
          <p:cNvPr id="3" name="Content Placeholder 2"/>
          <p:cNvSpPr>
            <a:spLocks noGrp="1"/>
          </p:cNvSpPr>
          <p:nvPr>
            <p:ph idx="1"/>
          </p:nvPr>
        </p:nvSpPr>
        <p:spPr/>
        <p:txBody>
          <a:bodyPr>
            <a:normAutofit/>
          </a:bodyPr>
          <a:lstStyle/>
          <a:p>
            <a:pPr>
              <a:buNone/>
            </a:pPr>
            <a:r>
              <a:rPr lang="en-US" sz="2800" dirty="0" smtClean="0"/>
              <a:t>model = </a:t>
            </a:r>
            <a:r>
              <a:rPr lang="en-US" sz="2800" dirty="0" err="1" smtClean="0"/>
              <a:t>models.Sequential</a:t>
            </a:r>
            <a:r>
              <a:rPr lang="en-US" sz="2800" dirty="0" smtClean="0"/>
              <a:t>() </a:t>
            </a:r>
          </a:p>
          <a:p>
            <a:pPr>
              <a:buNone/>
            </a:pPr>
            <a:r>
              <a:rPr lang="en-US" sz="2800" dirty="0" err="1" smtClean="0"/>
              <a:t>model.add</a:t>
            </a:r>
            <a:r>
              <a:rPr lang="en-US" sz="2800" dirty="0" smtClean="0"/>
              <a:t>(</a:t>
            </a:r>
            <a:r>
              <a:rPr lang="en-US" sz="2800" dirty="0" err="1" smtClean="0"/>
              <a:t>layers.Dense</a:t>
            </a:r>
            <a:r>
              <a:rPr lang="en-US" sz="2800" dirty="0" smtClean="0"/>
              <a:t>(16, activation='</a:t>
            </a:r>
            <a:r>
              <a:rPr lang="en-US" sz="2800" dirty="0" err="1" smtClean="0"/>
              <a:t>relu</a:t>
            </a:r>
            <a:r>
              <a:rPr lang="en-US" sz="2800" dirty="0" smtClean="0"/>
              <a:t>', </a:t>
            </a:r>
            <a:r>
              <a:rPr lang="en-US" sz="2800" dirty="0" err="1" smtClean="0"/>
              <a:t>input_shape</a:t>
            </a:r>
            <a:r>
              <a:rPr lang="en-US" sz="2800" dirty="0" smtClean="0"/>
              <a:t>=(10000,))) </a:t>
            </a:r>
          </a:p>
          <a:p>
            <a:pPr>
              <a:buNone/>
            </a:pPr>
            <a:r>
              <a:rPr lang="en-US" sz="2800" dirty="0" err="1" smtClean="0"/>
              <a:t>model.add</a:t>
            </a:r>
            <a:r>
              <a:rPr lang="en-US" sz="2800" dirty="0" smtClean="0"/>
              <a:t>(</a:t>
            </a:r>
            <a:r>
              <a:rPr lang="en-US" sz="2800" dirty="0" err="1" smtClean="0"/>
              <a:t>layers.Dropout</a:t>
            </a:r>
            <a:r>
              <a:rPr lang="en-US" sz="2800" dirty="0" smtClean="0"/>
              <a:t>(0.5)) </a:t>
            </a:r>
          </a:p>
          <a:p>
            <a:pPr>
              <a:buNone/>
            </a:pPr>
            <a:r>
              <a:rPr lang="en-US" sz="2800" dirty="0" err="1" smtClean="0"/>
              <a:t>model.add</a:t>
            </a:r>
            <a:r>
              <a:rPr lang="en-US" sz="2800" dirty="0" smtClean="0"/>
              <a:t>(</a:t>
            </a:r>
            <a:r>
              <a:rPr lang="en-US" sz="2800" dirty="0" err="1" smtClean="0"/>
              <a:t>layers.Dense</a:t>
            </a:r>
            <a:r>
              <a:rPr lang="en-US" sz="2800" dirty="0" smtClean="0"/>
              <a:t>(16, activation='</a:t>
            </a:r>
            <a:r>
              <a:rPr lang="en-US" sz="2800" dirty="0" err="1" smtClean="0"/>
              <a:t>relu</a:t>
            </a:r>
            <a:r>
              <a:rPr lang="en-US" sz="2800" dirty="0" smtClean="0"/>
              <a:t>')) </a:t>
            </a:r>
          </a:p>
          <a:p>
            <a:pPr>
              <a:buNone/>
            </a:pPr>
            <a:r>
              <a:rPr lang="en-US" sz="2800" dirty="0" err="1" smtClean="0"/>
              <a:t>model.add</a:t>
            </a:r>
            <a:r>
              <a:rPr lang="en-US" sz="2800" dirty="0" smtClean="0"/>
              <a:t>(</a:t>
            </a:r>
            <a:r>
              <a:rPr lang="en-US" sz="2800" dirty="0" err="1" smtClean="0"/>
              <a:t>layers.Dropout</a:t>
            </a:r>
            <a:r>
              <a:rPr lang="en-US" sz="2800" dirty="0" smtClean="0"/>
              <a:t>(0.5)) </a:t>
            </a:r>
          </a:p>
          <a:p>
            <a:pPr>
              <a:buNone/>
            </a:pPr>
            <a:r>
              <a:rPr lang="en-US" sz="2800" dirty="0" err="1" smtClean="0"/>
              <a:t>model.add</a:t>
            </a:r>
            <a:r>
              <a:rPr lang="en-US" sz="2800" dirty="0" smtClean="0"/>
              <a:t>(</a:t>
            </a:r>
            <a:r>
              <a:rPr lang="en-US" sz="2800" dirty="0" err="1" smtClean="0"/>
              <a:t>layers.Dense</a:t>
            </a:r>
            <a:r>
              <a:rPr lang="en-US" sz="2800" dirty="0" smtClean="0"/>
              <a:t>(1, activation='sigmoid'))</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To recap, these are the most common ways to prevent </a:t>
            </a:r>
            <a:r>
              <a:rPr lang="en-US" dirty="0" err="1" smtClean="0"/>
              <a:t>overfitting</a:t>
            </a:r>
            <a:r>
              <a:rPr lang="en-US" dirty="0" smtClean="0"/>
              <a:t> in neural networks: </a:t>
            </a:r>
          </a:p>
          <a:p>
            <a:pPr lvl="1"/>
            <a:r>
              <a:rPr lang="en-US" dirty="0" smtClean="0"/>
              <a:t>Get more training data. </a:t>
            </a:r>
          </a:p>
          <a:p>
            <a:pPr lvl="1"/>
            <a:r>
              <a:rPr lang="en-US" dirty="0" smtClean="0"/>
              <a:t>Reduce the capacity of the network. </a:t>
            </a:r>
          </a:p>
          <a:p>
            <a:pPr lvl="1"/>
            <a:r>
              <a:rPr lang="en-US" dirty="0" smtClean="0"/>
              <a:t>Add weight regularization. </a:t>
            </a:r>
          </a:p>
          <a:p>
            <a:pPr lvl="1"/>
            <a:r>
              <a:rPr lang="en-US" dirty="0" smtClean="0"/>
              <a:t>Add dropout.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universal workflow of machine learning: Defining the problem and assembling a dataset</a:t>
            </a:r>
            <a:endParaRPr lang="en-US" sz="3200" dirty="0"/>
          </a:p>
        </p:txBody>
      </p:sp>
      <p:sp>
        <p:nvSpPr>
          <p:cNvPr id="3" name="Content Placeholder 2"/>
          <p:cNvSpPr>
            <a:spLocks noGrp="1"/>
          </p:cNvSpPr>
          <p:nvPr>
            <p:ph idx="1"/>
          </p:nvPr>
        </p:nvSpPr>
        <p:spPr/>
        <p:txBody>
          <a:bodyPr/>
          <a:lstStyle/>
          <a:p>
            <a:r>
              <a:rPr lang="en-US" dirty="0" smtClean="0"/>
              <a:t>First, you must define the problem at hand</a:t>
            </a:r>
          </a:p>
          <a:p>
            <a:r>
              <a:rPr lang="en-US" dirty="0" smtClean="0"/>
              <a:t>What will your input data be? What are you trying to predict?</a:t>
            </a:r>
          </a:p>
          <a:p>
            <a:r>
              <a:rPr lang="en-US" dirty="0" smtClean="0"/>
              <a:t>What type of problem are you facing? Is it binary classification? Multiclass classification? </a:t>
            </a:r>
          </a:p>
          <a:p>
            <a:r>
              <a:rPr lang="en-US" dirty="0" smtClean="0"/>
              <a:t>One class of unsolvable problems you should be aware of is </a:t>
            </a:r>
            <a:r>
              <a:rPr lang="en-US" dirty="0" err="1" smtClean="0"/>
              <a:t>nonstationary</a:t>
            </a:r>
            <a:r>
              <a:rPr lang="en-US" dirty="0" smtClean="0"/>
              <a:t> problems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Suppose you’re trying to build a recommendation engine for clothing, you’re training it on one month of data (August), and you want to start generating recommendations in </a:t>
            </a:r>
            <a:r>
              <a:rPr lang="en-US" smtClean="0"/>
              <a:t>the </a:t>
            </a:r>
            <a:r>
              <a:rPr lang="en-US" smtClean="0"/>
              <a:t>winter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measure of success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balanced-classification problems, where every class is equally likely, accuracy and area under the receiver operating characteristic curve (ROC AUC) are common metrics. </a:t>
            </a:r>
          </a:p>
          <a:p>
            <a:r>
              <a:rPr lang="en-US" dirty="0" smtClean="0"/>
              <a:t>For class-imbalanced problems, you can use precision and recall. </a:t>
            </a:r>
          </a:p>
          <a:p>
            <a:r>
              <a:rPr lang="en-US" dirty="0" smtClean="0"/>
              <a:t>For ranking problems or </a:t>
            </a:r>
            <a:r>
              <a:rPr lang="en-US" dirty="0" err="1" smtClean="0"/>
              <a:t>multilabel</a:t>
            </a:r>
            <a:r>
              <a:rPr lang="en-US" dirty="0" smtClean="0"/>
              <a:t> classification, you can use mean average precision. </a:t>
            </a:r>
          </a:p>
          <a:p>
            <a:r>
              <a:rPr lang="en-US" dirty="0" smtClean="0"/>
              <a:t>And it isn’t uncommon to have to define your own custom metric by which to measure success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on an evaluation protocol</a:t>
            </a:r>
            <a:endParaRPr lang="en-US" dirty="0"/>
          </a:p>
        </p:txBody>
      </p:sp>
      <p:sp>
        <p:nvSpPr>
          <p:cNvPr id="3" name="Content Placeholder 2"/>
          <p:cNvSpPr>
            <a:spLocks noGrp="1"/>
          </p:cNvSpPr>
          <p:nvPr>
            <p:ph idx="1"/>
          </p:nvPr>
        </p:nvSpPr>
        <p:spPr/>
        <p:txBody>
          <a:bodyPr/>
          <a:lstStyle/>
          <a:p>
            <a:r>
              <a:rPr lang="en-US" dirty="0" smtClean="0"/>
              <a:t>Maintaining a hold-out validation set—The way to go when you have plenty of data </a:t>
            </a:r>
          </a:p>
          <a:p>
            <a:r>
              <a:rPr lang="en-US" dirty="0" smtClean="0"/>
              <a:t>Doing K-fold cross-validation—The right choice when you have too few samples for hold-out validation to be reliable </a:t>
            </a:r>
          </a:p>
          <a:p>
            <a:r>
              <a:rPr lang="en-US" dirty="0" smtClean="0"/>
              <a:t>Doing iterated K-fold validation—For performing highly accurate model evaluation when little data is available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branch of machine learning consists of finding interesting transformations of the input data without the help of any targets, for the purposes of data visualization, data compression, or data </a:t>
            </a:r>
            <a:r>
              <a:rPr lang="en-US" dirty="0" err="1" smtClean="0"/>
              <a:t>denoising</a:t>
            </a:r>
            <a:r>
              <a:rPr lang="en-US" dirty="0" smtClean="0"/>
              <a:t>, or to better understand the correlations present in the data at hand. </a:t>
            </a:r>
          </a:p>
          <a:p>
            <a:r>
              <a:rPr lang="en-US" dirty="0" smtClean="0"/>
              <a:t>Unsupervised learning is the bread and butter of data analytics, and it’s often a necessary step in better understanding a dataset before attempting to solve a supervised-learning problem. </a:t>
            </a:r>
          </a:p>
          <a:p>
            <a:r>
              <a:rPr lang="en-US" dirty="0" smtClean="0"/>
              <a:t>Dimensionality reduction and clustering are well-known categories of unsupervised learning.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your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you saw previously, your data should be formatted as tensors. </a:t>
            </a:r>
          </a:p>
          <a:p>
            <a:r>
              <a:rPr lang="en-US" dirty="0" smtClean="0"/>
              <a:t>The values taken by these tensors should usually be scaled to small values: for example, in the [-1, 1] range or [0, 1] range</a:t>
            </a:r>
          </a:p>
          <a:p>
            <a:r>
              <a:rPr lang="en-US" dirty="0" smtClean="0"/>
              <a:t>If different features take values in different ranges (heterogeneous data), then the data should be normalized. </a:t>
            </a:r>
          </a:p>
          <a:p>
            <a:r>
              <a:rPr lang="en-US" dirty="0" smtClean="0"/>
              <a:t>You may want to do some feature engineering, especially for small-data problems.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Developing a model that does better than a baseline</a:t>
            </a:r>
            <a:endParaRPr lang="en-US" dirty="0"/>
          </a:p>
        </p:txBody>
      </p:sp>
      <p:sp>
        <p:nvSpPr>
          <p:cNvPr id="3" name="Content Placeholder 2"/>
          <p:cNvSpPr>
            <a:spLocks noGrp="1"/>
          </p:cNvSpPr>
          <p:nvPr>
            <p:ph idx="1"/>
          </p:nvPr>
        </p:nvSpPr>
        <p:spPr/>
        <p:txBody>
          <a:bodyPr/>
          <a:lstStyle/>
          <a:p>
            <a:r>
              <a:rPr lang="en-US" dirty="0" smtClean="0"/>
              <a:t>Your goal at this stage is to achieve statistical power: that is, to develop a small model that is capable of beating a dumb baseline</a:t>
            </a:r>
          </a:p>
          <a:p>
            <a:r>
              <a:rPr lang="en-US" dirty="0" smtClean="0"/>
              <a:t>If you can’t beat a random baseline after trying multiple reasonable architectures, it may be that the answer to the question you’re asking isn’t present in the input data</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consider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Last-layer activation—This establishes useful constraints on the network’s output. For instance, the IMDB classification example used sigmoid in the last layer; the regression example didn’t use any last-layer activation; and so on. </a:t>
            </a:r>
          </a:p>
          <a:p>
            <a:r>
              <a:rPr lang="en-US" dirty="0" smtClean="0"/>
              <a:t>Loss function—This should match the type of problem you’re trying to solve. For instance, the IMDB example used </a:t>
            </a:r>
            <a:r>
              <a:rPr lang="en-US" dirty="0" err="1" smtClean="0"/>
              <a:t>binary_crossentropy</a:t>
            </a:r>
            <a:r>
              <a:rPr lang="en-US" dirty="0" smtClean="0"/>
              <a:t>, the regression example used </a:t>
            </a:r>
            <a:r>
              <a:rPr lang="en-US" dirty="0" err="1" smtClean="0"/>
              <a:t>mse</a:t>
            </a:r>
            <a:r>
              <a:rPr lang="en-US" dirty="0" smtClean="0"/>
              <a:t>, and so on. </a:t>
            </a:r>
          </a:p>
          <a:p>
            <a:r>
              <a:rPr lang="en-US" dirty="0" smtClean="0"/>
              <a:t>Optimization configuration—What optimizer will you use? What will its learning rate be? In most cases, it’s safe to go with </a:t>
            </a:r>
            <a:r>
              <a:rPr lang="en-US" dirty="0" err="1" smtClean="0"/>
              <a:t>rmsprop</a:t>
            </a:r>
            <a:r>
              <a:rPr lang="en-US" dirty="0" smtClean="0"/>
              <a:t> and its default learning rate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71475" y="2057400"/>
            <a:ext cx="8401050" cy="27432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Scaling up: developing a model that </a:t>
            </a:r>
            <a:r>
              <a:rPr lang="en-US" dirty="0" err="1" smtClean="0"/>
              <a:t>overfits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To figure out how big a model you’ll need, you must develop a model that </a:t>
            </a:r>
            <a:r>
              <a:rPr lang="en-US" dirty="0" err="1" smtClean="0"/>
              <a:t>overfits</a:t>
            </a:r>
            <a:r>
              <a:rPr lang="en-US" dirty="0" smtClean="0"/>
              <a:t>. This is fairly easy: </a:t>
            </a:r>
          </a:p>
          <a:p>
            <a:pPr lvl="1"/>
            <a:r>
              <a:rPr lang="en-US" dirty="0" smtClean="0"/>
              <a:t>Add layers. </a:t>
            </a:r>
          </a:p>
          <a:p>
            <a:pPr lvl="1"/>
            <a:r>
              <a:rPr lang="en-US" dirty="0" smtClean="0"/>
              <a:t>Make the layers bigger. </a:t>
            </a:r>
          </a:p>
          <a:p>
            <a:pPr lvl="1"/>
            <a:r>
              <a:rPr lang="en-US" dirty="0" smtClean="0"/>
              <a:t>Train for more epochs</a:t>
            </a:r>
          </a:p>
          <a:p>
            <a:r>
              <a:rPr lang="en-US" dirty="0" smtClean="0"/>
              <a:t>Always monitor the training loss and validation loss, as well as the training and validation values for any metrics you care about. </a:t>
            </a:r>
          </a:p>
          <a:p>
            <a:r>
              <a:rPr lang="en-US" dirty="0" smtClean="0"/>
              <a:t>When you see that the model’s performance on the validation data begins to degrade, you’ve achieved </a:t>
            </a:r>
            <a:r>
              <a:rPr lang="en-US" dirty="0" err="1" smtClean="0"/>
              <a:t>overfitting</a:t>
            </a:r>
            <a:r>
              <a:rPr lang="en-US" dirty="0" smtClean="0"/>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Regularizing your model and tuning your </a:t>
            </a:r>
            <a:r>
              <a:rPr lang="en-US" dirty="0" err="1" smtClean="0"/>
              <a:t>hyperparameters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step will take the most time: you’ll repeatedly modify your model, train it, evaluate on your validation data (not the test data, at this point), modify it again, and repeat, until the model is as good as it can get</a:t>
            </a:r>
          </a:p>
          <a:p>
            <a:r>
              <a:rPr lang="en-US" dirty="0" smtClean="0"/>
              <a:t>Add dropout. </a:t>
            </a:r>
          </a:p>
          <a:p>
            <a:r>
              <a:rPr lang="en-US" dirty="0" smtClean="0"/>
              <a:t>Try different architectures: add or remove layers. </a:t>
            </a:r>
          </a:p>
          <a:p>
            <a:r>
              <a:rPr lang="en-US" dirty="0" smtClean="0"/>
              <a:t>Add L1 and/or L2 regularization</a:t>
            </a:r>
          </a:p>
          <a:p>
            <a:r>
              <a:rPr lang="en-US" dirty="0" smtClean="0"/>
              <a:t>Try different </a:t>
            </a:r>
            <a:r>
              <a:rPr lang="en-US" dirty="0" err="1" smtClean="0"/>
              <a:t>hyperparameters</a:t>
            </a:r>
            <a:r>
              <a:rPr lang="en-US" dirty="0" smtClean="0"/>
              <a:t> (such as the number of units per layer or the learning rate of the optimizer) to find the optimal configuration. </a:t>
            </a:r>
          </a:p>
          <a:p>
            <a:r>
              <a:rPr lang="en-US" dirty="0" smtClean="0"/>
              <a:t>Optionally, iterate on feature engineering: add new features, or remove features that don’t seem to be informative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Define the problem at hand and the data on which you’ll train. Collect this data, or annotate it with labels if need be. </a:t>
            </a:r>
          </a:p>
          <a:p>
            <a:r>
              <a:rPr lang="en-US" dirty="0" smtClean="0"/>
              <a:t>Choose how you’ll measure success on your problem. Which metrics will you monitor on your validation data? </a:t>
            </a:r>
          </a:p>
          <a:p>
            <a:r>
              <a:rPr lang="en-US" dirty="0" smtClean="0"/>
              <a:t>Determine your evaluation protocol: hold-out validation? K-fold validation? Which portion of the data should you use for validation?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Develop a first model that does better than a basic baseline: a model with statistical power. </a:t>
            </a:r>
          </a:p>
          <a:p>
            <a:r>
              <a:rPr lang="en-US" dirty="0" smtClean="0"/>
              <a:t>Develop a model that </a:t>
            </a:r>
            <a:r>
              <a:rPr lang="en-US" dirty="0" err="1" smtClean="0"/>
              <a:t>overfits</a:t>
            </a:r>
            <a:r>
              <a:rPr lang="en-US" dirty="0" smtClean="0"/>
              <a:t>. </a:t>
            </a:r>
          </a:p>
          <a:p>
            <a:r>
              <a:rPr lang="en-US" dirty="0" smtClean="0"/>
              <a:t>Regularize your model and tune its </a:t>
            </a:r>
            <a:r>
              <a:rPr lang="en-US" dirty="0" err="1" smtClean="0"/>
              <a:t>hyperparameters</a:t>
            </a:r>
            <a:r>
              <a:rPr lang="en-US" dirty="0" smtClean="0"/>
              <a:t>, based on performance on the validation data. A lot of machine-learning research tends to focus only on this step—but keep the big picture in </a:t>
            </a:r>
            <a:r>
              <a:rPr lang="en-US" smtClean="0"/>
              <a:t>mind.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Self-supervised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Self-supervised learning is supervised learning without human-annotated labels—you can think of it as supervised learning without any humans in the loop. </a:t>
            </a:r>
          </a:p>
          <a:p>
            <a:r>
              <a:rPr lang="en-US" dirty="0" smtClean="0"/>
              <a:t>There are still labels involved (because the learning has to be supervised by something), but they’re generated from the input data, typically using a heuristic algorithm</a:t>
            </a:r>
          </a:p>
          <a:p>
            <a:r>
              <a:rPr lang="en-US" dirty="0" smtClean="0"/>
              <a:t>For instance, </a:t>
            </a:r>
            <a:r>
              <a:rPr lang="en-US" dirty="0" err="1" smtClean="0"/>
              <a:t>autoencoders</a:t>
            </a:r>
            <a:r>
              <a:rPr lang="en-US" dirty="0" smtClean="0"/>
              <a:t> are a well-known instance of self-supervised learning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sp>
        <p:nvSpPr>
          <p:cNvPr id="3" name="Content Placeholder 2"/>
          <p:cNvSpPr>
            <a:spLocks noGrp="1"/>
          </p:cNvSpPr>
          <p:nvPr>
            <p:ph idx="1"/>
          </p:nvPr>
        </p:nvSpPr>
        <p:spPr/>
        <p:txBody>
          <a:bodyPr/>
          <a:lstStyle/>
          <a:p>
            <a:r>
              <a:rPr lang="en-US" dirty="0" smtClean="0"/>
              <a:t>In reinforcement learning, an agent receives information about its environment and learns to choose actions that will maximize some reward. </a:t>
            </a:r>
          </a:p>
          <a:p>
            <a:r>
              <a:rPr lang="en-US" dirty="0" smtClean="0"/>
              <a:t>For instance, a neural network that “looks” at a videogame screen and outputs game actions in order to maximize its score can be trained via reinforcement learning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Evaluating machine learning models</a:t>
            </a:r>
            <a:endParaRPr lang="en-US" dirty="0"/>
          </a:p>
        </p:txBody>
      </p:sp>
      <p:sp>
        <p:nvSpPr>
          <p:cNvPr id="3" name="Content Placeholder 2"/>
          <p:cNvSpPr>
            <a:spLocks noGrp="1"/>
          </p:cNvSpPr>
          <p:nvPr>
            <p:ph idx="1"/>
          </p:nvPr>
        </p:nvSpPr>
        <p:spPr/>
        <p:txBody>
          <a:bodyPr/>
          <a:lstStyle/>
          <a:p>
            <a:r>
              <a:rPr lang="en-US" dirty="0" smtClean="0"/>
              <a:t>We split the data into a training set, a validation set, and a test set. </a:t>
            </a:r>
          </a:p>
          <a:p>
            <a:r>
              <a:rPr lang="en-US" dirty="0" smtClean="0"/>
              <a:t>In machine learning, the goal is to achieve models that generalize—that perform well on never-before-seen data—and </a:t>
            </a:r>
            <a:r>
              <a:rPr lang="en-US" dirty="0" err="1" smtClean="0"/>
              <a:t>overfitting</a:t>
            </a:r>
            <a:r>
              <a:rPr lang="en-US" dirty="0" smtClean="0"/>
              <a:t> is the central obstacle.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validation, and test sets</a:t>
            </a:r>
            <a:endParaRPr lang="en-US" dirty="0"/>
          </a:p>
        </p:txBody>
      </p:sp>
      <p:sp>
        <p:nvSpPr>
          <p:cNvPr id="3" name="Content Placeholder 2"/>
          <p:cNvSpPr>
            <a:spLocks noGrp="1"/>
          </p:cNvSpPr>
          <p:nvPr>
            <p:ph idx="1"/>
          </p:nvPr>
        </p:nvSpPr>
        <p:spPr/>
        <p:txBody>
          <a:bodyPr/>
          <a:lstStyle/>
          <a:p>
            <a:r>
              <a:rPr lang="en-US" dirty="0" smtClean="0"/>
              <a:t>Evaluating a model always boils down to splitting the available data into three sets: training, validation, and test. </a:t>
            </a:r>
          </a:p>
          <a:p>
            <a:r>
              <a:rPr lang="en-US" dirty="0" smtClean="0"/>
              <a:t>You train on the training data and evaluate your model on the validation data. </a:t>
            </a:r>
          </a:p>
          <a:p>
            <a:r>
              <a:rPr lang="en-US" dirty="0" smtClean="0"/>
              <a:t>Once your model is ready for prime time, you test it one final time on the test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Developing a model always involves tuning its configuration: for example, choosing the number of layers or the size of the layers (called the </a:t>
            </a:r>
            <a:r>
              <a:rPr lang="en-US" dirty="0" err="1" smtClean="0"/>
              <a:t>hyperparameters</a:t>
            </a:r>
            <a:r>
              <a:rPr lang="en-US" dirty="0" smtClean="0"/>
              <a:t> of the model, to distinguish them from the parameters, which are the network’s weights). </a:t>
            </a:r>
          </a:p>
          <a:p>
            <a:r>
              <a:rPr lang="en-US" dirty="0" smtClean="0"/>
              <a:t>Every time you tune a </a:t>
            </a:r>
            <a:r>
              <a:rPr lang="en-US" dirty="0" err="1" smtClean="0"/>
              <a:t>hyperparameter</a:t>
            </a:r>
            <a:r>
              <a:rPr lang="en-US" dirty="0" smtClean="0"/>
              <a:t> of your model based on the model’s performance on the validation set, some information about the validation data leaks into the model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2861</Words>
  <Application>Microsoft Office PowerPoint</Application>
  <PresentationFormat>On-screen Show (4:3)</PresentationFormat>
  <Paragraphs>174</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Fundamentals of machine learning</vt:lpstr>
      <vt:lpstr>Four branches of machine learning- Supervised learning</vt:lpstr>
      <vt:lpstr>Slide 3</vt:lpstr>
      <vt:lpstr>Unsupervised learning</vt:lpstr>
      <vt:lpstr>Self-supervised learning</vt:lpstr>
      <vt:lpstr>Reinforcement learning</vt:lpstr>
      <vt:lpstr>Evaluating machine learning models</vt:lpstr>
      <vt:lpstr>Training, validation, and test sets</vt:lpstr>
      <vt:lpstr>Hyperparameters</vt:lpstr>
      <vt:lpstr>Simple held out validation</vt:lpstr>
      <vt:lpstr>K-fold cross validation</vt:lpstr>
      <vt:lpstr>Iterated k-fold validation</vt:lpstr>
      <vt:lpstr>Data representativeness</vt:lpstr>
      <vt:lpstr>The arrow of time</vt:lpstr>
      <vt:lpstr>Redundancy in your data</vt:lpstr>
      <vt:lpstr>Vectorization</vt:lpstr>
      <vt:lpstr>Normalization</vt:lpstr>
      <vt:lpstr>Handling missing values</vt:lpstr>
      <vt:lpstr>Feature Engineering</vt:lpstr>
      <vt:lpstr>Slide 20</vt:lpstr>
      <vt:lpstr>Which features are better?</vt:lpstr>
      <vt:lpstr>Deep Learning</vt:lpstr>
      <vt:lpstr>Is feature engineering not useful now?</vt:lpstr>
      <vt:lpstr>Overfitting and underfitting</vt:lpstr>
      <vt:lpstr>Slide 25</vt:lpstr>
      <vt:lpstr>Reducing the network’s size </vt:lpstr>
      <vt:lpstr>Slide 27</vt:lpstr>
      <vt:lpstr>Solving the problem with different capacities</vt:lpstr>
      <vt:lpstr>Adding weight regularization </vt:lpstr>
      <vt:lpstr>Regularization</vt:lpstr>
      <vt:lpstr>Slide 31</vt:lpstr>
      <vt:lpstr>Adding dropout</vt:lpstr>
      <vt:lpstr>Slide 33</vt:lpstr>
      <vt:lpstr>Adding dropout</vt:lpstr>
      <vt:lpstr>Slide 35</vt:lpstr>
      <vt:lpstr>The universal workflow of machine learning: Defining the problem and assembling a dataset</vt:lpstr>
      <vt:lpstr>Slide 37</vt:lpstr>
      <vt:lpstr>Choosing a measure of success</vt:lpstr>
      <vt:lpstr>Deciding on an evaluation protocol</vt:lpstr>
      <vt:lpstr>Preparing your data</vt:lpstr>
      <vt:lpstr>Developing a model that does better than a baseline</vt:lpstr>
      <vt:lpstr>Things to consider</vt:lpstr>
      <vt:lpstr>Slide 43</vt:lpstr>
      <vt:lpstr>Scaling up: developing a model that overfits</vt:lpstr>
      <vt:lpstr>Regularizing your model and tuning your hyperparameters</vt:lpstr>
      <vt:lpstr>Conclusion</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dc:title>
  <dc:creator>Noman Islam</dc:creator>
  <cp:lastModifiedBy>Noman</cp:lastModifiedBy>
  <cp:revision>15</cp:revision>
  <dcterms:created xsi:type="dcterms:W3CDTF">2006-08-16T00:00:00Z</dcterms:created>
  <dcterms:modified xsi:type="dcterms:W3CDTF">2023-04-16T07:39:59Z</dcterms:modified>
</cp:coreProperties>
</file>