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69" r:id="rId17"/>
    <p:sldId id="270" r:id="rId18"/>
    <p:sldId id="286" r:id="rId19"/>
    <p:sldId id="287" r:id="rId20"/>
    <p:sldId id="288" r:id="rId21"/>
    <p:sldId id="289" r:id="rId22"/>
    <p:sldId id="290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93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u="sng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2004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Prof. Dr.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Noman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Islam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5000" y="1981200"/>
            <a:ext cx="53516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5400" b="1" u="sng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Data Visualization</a:t>
            </a:r>
            <a:endParaRPr lang="en-US" sz="5400" b="1" u="sng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legends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plt.plot</a:t>
            </a:r>
            <a:r>
              <a:rPr lang="en-US" dirty="0" smtClean="0"/>
              <a:t>(x, np.sin(x), '-g', label='sin(x)') </a:t>
            </a:r>
          </a:p>
          <a:p>
            <a:r>
              <a:rPr lang="en-US" dirty="0" err="1" smtClean="0"/>
              <a:t>plt.plot</a:t>
            </a:r>
            <a:r>
              <a:rPr lang="en-US" dirty="0" smtClean="0"/>
              <a:t>(x, np.cos(x), ':b', label='</a:t>
            </a:r>
            <a:r>
              <a:rPr lang="en-US" dirty="0" err="1" smtClean="0"/>
              <a:t>cos</a:t>
            </a:r>
            <a:r>
              <a:rPr lang="en-US" dirty="0" smtClean="0"/>
              <a:t>(x)') </a:t>
            </a:r>
          </a:p>
          <a:p>
            <a:r>
              <a:rPr lang="en-US" dirty="0" err="1" smtClean="0"/>
              <a:t>plt.legend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from </a:t>
            </a:r>
            <a:r>
              <a:rPr lang="en-US" sz="2400" dirty="0" err="1" smtClean="0"/>
              <a:t>sklearn.datasets</a:t>
            </a:r>
            <a:r>
              <a:rPr lang="en-US" sz="2400" dirty="0" smtClean="0"/>
              <a:t> import </a:t>
            </a:r>
            <a:r>
              <a:rPr lang="en-US" sz="2400" dirty="0" err="1" smtClean="0"/>
              <a:t>load_iris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iris = </a:t>
            </a:r>
            <a:r>
              <a:rPr lang="en-US" sz="2400" dirty="0" err="1" smtClean="0"/>
              <a:t>load_iris</a:t>
            </a:r>
            <a:r>
              <a:rPr lang="en-US" sz="2400" dirty="0" smtClean="0"/>
              <a:t>() </a:t>
            </a:r>
          </a:p>
          <a:p>
            <a:r>
              <a:rPr lang="en-US" sz="2400" dirty="0" smtClean="0"/>
              <a:t>features = </a:t>
            </a:r>
            <a:r>
              <a:rPr lang="en-US" sz="2400" dirty="0" err="1" smtClean="0"/>
              <a:t>iris.data.T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plt.scatter</a:t>
            </a:r>
            <a:r>
              <a:rPr lang="en-US" sz="2400" dirty="0" smtClean="0"/>
              <a:t>(features[0], features[1], alpha=0.2, s=100*features[3], c=</a:t>
            </a:r>
            <a:r>
              <a:rPr lang="en-US" sz="2400" dirty="0" err="1" smtClean="0"/>
              <a:t>iris.target</a:t>
            </a:r>
            <a:r>
              <a:rPr lang="en-US" sz="2400" dirty="0" smtClean="0"/>
              <a:t>, </a:t>
            </a:r>
            <a:r>
              <a:rPr lang="en-US" sz="2400" dirty="0" err="1" smtClean="0"/>
              <a:t>cmap</a:t>
            </a:r>
            <a:r>
              <a:rPr lang="en-US" sz="2400" dirty="0" smtClean="0"/>
              <a:t>='</a:t>
            </a:r>
            <a:r>
              <a:rPr lang="en-US" sz="2400" dirty="0" err="1" smtClean="0"/>
              <a:t>viridis</a:t>
            </a:r>
            <a:r>
              <a:rPr lang="en-US" sz="2400" dirty="0" smtClean="0"/>
              <a:t>') </a:t>
            </a:r>
          </a:p>
          <a:p>
            <a:r>
              <a:rPr lang="en-US" sz="2400" dirty="0" err="1" smtClean="0"/>
              <a:t>plt.xlabel</a:t>
            </a:r>
            <a:r>
              <a:rPr lang="en-US" sz="2400" dirty="0" smtClean="0"/>
              <a:t>(</a:t>
            </a:r>
            <a:r>
              <a:rPr lang="en-US" sz="2400" dirty="0" err="1" smtClean="0"/>
              <a:t>iris.feature_names</a:t>
            </a:r>
            <a:r>
              <a:rPr lang="en-US" sz="2400" dirty="0" smtClean="0"/>
              <a:t>[0]) </a:t>
            </a:r>
          </a:p>
          <a:p>
            <a:r>
              <a:rPr lang="en-US" sz="2400" dirty="0" err="1" smtClean="0"/>
              <a:t>plt.ylabel</a:t>
            </a:r>
            <a:r>
              <a:rPr lang="en-US" sz="2400" dirty="0" smtClean="0"/>
              <a:t>(</a:t>
            </a:r>
            <a:r>
              <a:rPr lang="en-US" sz="2400" dirty="0" err="1" smtClean="0"/>
              <a:t>iris.feature_names</a:t>
            </a:r>
            <a:r>
              <a:rPr lang="en-US" sz="2400" dirty="0" smtClean="0"/>
              <a:t>[1])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r>
              <a:rPr lang="en-US" dirty="0" smtClean="0"/>
              <a:t> </a:t>
            </a:r>
          </a:p>
          <a:p>
            <a:r>
              <a:rPr lang="en-US" dirty="0" smtClean="0"/>
              <a:t>%</a:t>
            </a:r>
            <a:r>
              <a:rPr lang="en-US" dirty="0" err="1" smtClean="0"/>
              <a:t>matplotlib</a:t>
            </a:r>
            <a:r>
              <a:rPr lang="en-US" dirty="0" smtClean="0"/>
              <a:t> inline </a:t>
            </a:r>
          </a:p>
          <a:p>
            <a:r>
              <a:rPr lang="en-US" dirty="0" err="1" smtClean="0"/>
              <a:t>plt.style.use</a:t>
            </a:r>
            <a:r>
              <a:rPr lang="en-US" dirty="0" smtClean="0"/>
              <a:t>('</a:t>
            </a:r>
            <a:r>
              <a:rPr lang="en-US" dirty="0" err="1" smtClean="0"/>
              <a:t>ggplot</a:t>
            </a:r>
            <a:r>
              <a:rPr lang="en-US" dirty="0" smtClean="0"/>
              <a:t>') </a:t>
            </a:r>
          </a:p>
          <a:p>
            <a:r>
              <a:rPr lang="en-US" dirty="0" smtClean="0"/>
              <a:t>x = ['</a:t>
            </a:r>
            <a:r>
              <a:rPr lang="en-US" dirty="0" err="1" smtClean="0"/>
              <a:t>Viettel</a:t>
            </a:r>
            <a:r>
              <a:rPr lang="en-US" dirty="0" smtClean="0"/>
              <a:t>', 'VNPT', '</a:t>
            </a:r>
            <a:r>
              <a:rPr lang="en-US" dirty="0" err="1" smtClean="0"/>
              <a:t>Mobiphone</a:t>
            </a:r>
            <a:r>
              <a:rPr lang="en-US" dirty="0" smtClean="0"/>
              <a:t>'] </a:t>
            </a:r>
          </a:p>
          <a:p>
            <a:r>
              <a:rPr lang="en-US" dirty="0" smtClean="0"/>
              <a:t>revenue = (37600000, 6445000, 6045000) </a:t>
            </a:r>
          </a:p>
          <a:p>
            <a:r>
              <a:rPr lang="en-US" dirty="0" err="1" smtClean="0"/>
              <a:t>x_pos</a:t>
            </a:r>
            <a:r>
              <a:rPr lang="en-US" dirty="0" smtClean="0"/>
              <a:t> = [</a:t>
            </a:r>
            <a:r>
              <a:rPr lang="en-US" dirty="0" err="1" smtClean="0"/>
              <a:t>i</a:t>
            </a:r>
            <a:r>
              <a:rPr lang="en-US" dirty="0" smtClean="0"/>
              <a:t> for </a:t>
            </a:r>
            <a:r>
              <a:rPr lang="en-US" dirty="0" err="1" smtClean="0"/>
              <a:t>i</a:t>
            </a:r>
            <a:r>
              <a:rPr lang="en-US" dirty="0" smtClean="0"/>
              <a:t>, _ in enumerate(x)] </a:t>
            </a:r>
          </a:p>
          <a:p>
            <a:r>
              <a:rPr lang="en-US" dirty="0" smtClean="0"/>
              <a:t>plt.bar(</a:t>
            </a:r>
            <a:r>
              <a:rPr lang="en-US" dirty="0" err="1" smtClean="0"/>
              <a:t>x_pos</a:t>
            </a:r>
            <a:r>
              <a:rPr lang="en-US" dirty="0" smtClean="0"/>
              <a:t>, revenue, color='green') </a:t>
            </a:r>
          </a:p>
          <a:p>
            <a:r>
              <a:rPr lang="en-US" dirty="0" err="1" smtClean="0"/>
              <a:t>plt.xlabel</a:t>
            </a:r>
            <a:r>
              <a:rPr lang="en-US" dirty="0" smtClean="0"/>
              <a:t>("Telco") </a:t>
            </a:r>
          </a:p>
          <a:p>
            <a:r>
              <a:rPr lang="en-US" dirty="0" err="1" smtClean="0"/>
              <a:t>plt.ylabel</a:t>
            </a:r>
            <a:r>
              <a:rPr lang="en-US" dirty="0" smtClean="0"/>
              <a:t>("VND") </a:t>
            </a:r>
          </a:p>
          <a:p>
            <a:r>
              <a:rPr lang="en-US" dirty="0" err="1" smtClean="0"/>
              <a:t>plt.title</a:t>
            </a:r>
            <a:r>
              <a:rPr lang="en-US" dirty="0" smtClean="0"/>
              <a:t>("Telecom service revenues in Vietnam") </a:t>
            </a:r>
          </a:p>
          <a:p>
            <a:r>
              <a:rPr lang="en-US" dirty="0" err="1" smtClean="0"/>
              <a:t>plt.xticks</a:t>
            </a:r>
            <a:r>
              <a:rPr lang="en-US" dirty="0" smtClean="0"/>
              <a:t>(</a:t>
            </a:r>
            <a:r>
              <a:rPr lang="en-US" dirty="0" err="1" smtClean="0"/>
              <a:t>x_pos</a:t>
            </a:r>
            <a:r>
              <a:rPr lang="en-US" dirty="0" smtClean="0"/>
              <a:t>, x) </a:t>
            </a:r>
            <a:endParaRPr lang="en-US" dirty="0" smtClean="0"/>
          </a:p>
          <a:p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</a:t>
            </a:r>
            <a:r>
              <a:rPr lang="en-US" dirty="0" err="1" smtClean="0"/>
              <a:t>np</a:t>
            </a:r>
            <a:r>
              <a:rPr lang="en-US" dirty="0" smtClean="0"/>
              <a:t> 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r>
              <a:rPr lang="en-US" dirty="0" smtClean="0"/>
              <a:t> </a:t>
            </a:r>
          </a:p>
          <a:p>
            <a:r>
              <a:rPr lang="en-US" dirty="0" smtClean="0"/>
              <a:t>X = </a:t>
            </a:r>
            <a:r>
              <a:rPr lang="en-US" dirty="0" err="1" smtClean="0"/>
              <a:t>np.random.randn</a:t>
            </a:r>
            <a:r>
              <a:rPr lang="en-US" dirty="0" smtClean="0"/>
              <a:t>(1000) </a:t>
            </a:r>
          </a:p>
          <a:p>
            <a:r>
              <a:rPr lang="en-US" dirty="0" err="1" smtClean="0"/>
              <a:t>plt.hist</a:t>
            </a:r>
            <a:r>
              <a:rPr lang="en-US" dirty="0" smtClean="0"/>
              <a:t>(X, bins = 20) </a:t>
            </a:r>
            <a:endParaRPr lang="en-US" dirty="0" smtClean="0"/>
          </a:p>
          <a:p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</a:t>
            </a:r>
            <a:r>
              <a:rPr lang="en-US" dirty="0" err="1" smtClean="0"/>
              <a:t>np</a:t>
            </a:r>
            <a:r>
              <a:rPr lang="en-US" dirty="0" smtClean="0"/>
              <a:t> 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r>
              <a:rPr lang="en-US" dirty="0" smtClean="0"/>
              <a:t> </a:t>
            </a:r>
          </a:p>
          <a:p>
            <a:r>
              <a:rPr lang="en-US" dirty="0" smtClean="0"/>
              <a:t>data = </a:t>
            </a:r>
            <a:r>
              <a:rPr lang="en-US" dirty="0" err="1" smtClean="0"/>
              <a:t>np.random.randn</a:t>
            </a:r>
            <a:r>
              <a:rPr lang="en-US" dirty="0" smtClean="0"/>
              <a:t>(100) </a:t>
            </a:r>
          </a:p>
          <a:p>
            <a:r>
              <a:rPr lang="en-US" dirty="0" err="1" smtClean="0"/>
              <a:t>plt.boxplot</a:t>
            </a:r>
            <a:r>
              <a:rPr lang="en-US" dirty="0" smtClean="0"/>
              <a:t>(data) </a:t>
            </a:r>
            <a:endParaRPr lang="en-US" dirty="0" smtClean="0"/>
          </a:p>
          <a:p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Violin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05542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pie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telcos</a:t>
            </a:r>
            <a:r>
              <a:rPr lang="en-US" dirty="0" smtClean="0"/>
              <a:t> = '</a:t>
            </a:r>
            <a:r>
              <a:rPr lang="en-US" dirty="0" err="1" smtClean="0"/>
              <a:t>Viettel</a:t>
            </a:r>
            <a:r>
              <a:rPr lang="en-US" dirty="0" smtClean="0"/>
              <a:t>', 'VNPT', '</a:t>
            </a:r>
            <a:r>
              <a:rPr lang="en-US" dirty="0" err="1" smtClean="0"/>
              <a:t>Mobiphone</a:t>
            </a:r>
            <a:r>
              <a:rPr lang="en-US" dirty="0" smtClean="0"/>
              <a:t>', '</a:t>
            </a:r>
            <a:r>
              <a:rPr lang="en-US" dirty="0" err="1" smtClean="0"/>
              <a:t>Vietnammobile</a:t>
            </a:r>
            <a:r>
              <a:rPr lang="en-US" dirty="0" smtClean="0"/>
              <a:t>', '</a:t>
            </a:r>
            <a:r>
              <a:rPr lang="en-US" dirty="0" err="1" smtClean="0"/>
              <a:t>Gtel</a:t>
            </a:r>
            <a:r>
              <a:rPr lang="en-US" dirty="0" smtClean="0"/>
              <a:t>' </a:t>
            </a:r>
          </a:p>
          <a:p>
            <a:r>
              <a:rPr lang="en-US" dirty="0" smtClean="0"/>
              <a:t>data = [46.7, 22.2, 26.1, 2.9, 2.1] </a:t>
            </a:r>
          </a:p>
          <a:p>
            <a:r>
              <a:rPr lang="en-US" dirty="0" smtClean="0"/>
              <a:t>fig1, ax1 = </a:t>
            </a:r>
            <a:r>
              <a:rPr lang="en-US" dirty="0" err="1" smtClean="0"/>
              <a:t>plt.subplots</a:t>
            </a:r>
            <a:r>
              <a:rPr lang="en-US" dirty="0" smtClean="0"/>
              <a:t>() </a:t>
            </a:r>
          </a:p>
          <a:p>
            <a:r>
              <a:rPr lang="en-US" dirty="0" smtClean="0"/>
              <a:t>ax1.pie(data, labels=</a:t>
            </a:r>
            <a:r>
              <a:rPr lang="en-US" dirty="0" err="1" smtClean="0"/>
              <a:t>telcos</a:t>
            </a:r>
            <a:r>
              <a:rPr lang="en-US" dirty="0" smtClean="0"/>
              <a:t>, </a:t>
            </a:r>
            <a:r>
              <a:rPr lang="en-US" dirty="0" err="1" smtClean="0"/>
              <a:t>autopct</a:t>
            </a:r>
            <a:r>
              <a:rPr lang="en-US" dirty="0" smtClean="0"/>
              <a:t>='%1.1f%%', shadow=True, </a:t>
            </a:r>
            <a:r>
              <a:rPr lang="en-US" dirty="0" err="1" smtClean="0"/>
              <a:t>startangle</a:t>
            </a:r>
            <a:r>
              <a:rPr lang="en-US" dirty="0" smtClean="0"/>
              <a:t>=90) </a:t>
            </a:r>
          </a:p>
          <a:p>
            <a:r>
              <a:rPr lang="en-US" dirty="0" smtClean="0"/>
              <a:t>ax1.axis('equal') </a:t>
            </a:r>
          </a:p>
          <a:p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figure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fig1.savefig('my_figure.png') </a:t>
            </a:r>
          </a:p>
          <a:p>
            <a:r>
              <a:rPr lang="en-US" dirty="0" smtClean="0"/>
              <a:t>fig1.savefig('my_figure.png', transparent=True)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Figures and subplot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Plots in </a:t>
            </a:r>
            <a:r>
              <a:rPr lang="en-US" dirty="0" err="1" smtClean="0"/>
              <a:t>matplotlib</a:t>
            </a:r>
            <a:r>
              <a:rPr lang="en-US" dirty="0" smtClean="0"/>
              <a:t> reside within a Figure object</a:t>
            </a:r>
          </a:p>
          <a:p>
            <a:pPr lvl="1"/>
            <a:r>
              <a:rPr lang="en-US" dirty="0" smtClean="0"/>
              <a:t>fig = </a:t>
            </a:r>
            <a:r>
              <a:rPr lang="en-US" dirty="0" err="1" smtClean="0"/>
              <a:t>plt.figure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You can’t make a plot with a blank figure. You have to create one or more subplots using </a:t>
            </a:r>
            <a:r>
              <a:rPr lang="en-US" dirty="0" err="1" smtClean="0"/>
              <a:t>add_subplot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ax1 = </a:t>
            </a:r>
            <a:r>
              <a:rPr lang="en-US" dirty="0" err="1" smtClean="0"/>
              <a:t>fig.add_subplot</a:t>
            </a:r>
            <a:r>
              <a:rPr lang="en-US" dirty="0" smtClean="0"/>
              <a:t>(2, 2, 1)</a:t>
            </a:r>
          </a:p>
          <a:p>
            <a:pPr lvl="1"/>
            <a:r>
              <a:rPr lang="en-US" dirty="0" err="1" smtClean="0"/>
              <a:t>plt.plot</a:t>
            </a:r>
            <a:r>
              <a:rPr lang="en-US" dirty="0" smtClean="0"/>
              <a:t>(</a:t>
            </a:r>
            <a:r>
              <a:rPr lang="en-US" dirty="0" err="1" smtClean="0"/>
              <a:t>np.random.randn</a:t>
            </a:r>
            <a:r>
              <a:rPr lang="en-US" dirty="0" smtClean="0"/>
              <a:t>(50).</a:t>
            </a:r>
            <a:r>
              <a:rPr lang="en-US" dirty="0" err="1" smtClean="0"/>
              <a:t>cumsum</a:t>
            </a:r>
            <a:r>
              <a:rPr lang="en-US" dirty="0" smtClean="0"/>
              <a:t>(), 'k--')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'k--' is a style option instructing </a:t>
            </a:r>
            <a:r>
              <a:rPr lang="en-US" dirty="0" err="1" smtClean="0"/>
              <a:t>matplotlib</a:t>
            </a:r>
            <a:r>
              <a:rPr lang="en-US" dirty="0" smtClean="0"/>
              <a:t> to plot a black dashed line. </a:t>
            </a:r>
          </a:p>
          <a:p>
            <a:r>
              <a:rPr lang="en-US" dirty="0" smtClean="0"/>
              <a:t>The objects returned by </a:t>
            </a:r>
            <a:r>
              <a:rPr lang="en-US" dirty="0" err="1" smtClean="0"/>
              <a:t>fig.add_subplot</a:t>
            </a:r>
            <a:r>
              <a:rPr lang="en-US" dirty="0" smtClean="0"/>
              <a:t> here are </a:t>
            </a:r>
            <a:r>
              <a:rPr lang="en-US" dirty="0" err="1" smtClean="0"/>
              <a:t>AxesSubplot</a:t>
            </a:r>
            <a:r>
              <a:rPr lang="en-US" dirty="0" smtClean="0"/>
              <a:t> objects, on which you can directly plot on the other empty subplots by calling each one’s instance method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r>
              <a:rPr lang="en-US" dirty="0" smtClean="0"/>
              <a:t> is a desktop plotting package designed for creating (mostly </a:t>
            </a:r>
            <a:r>
              <a:rPr lang="en-US" dirty="0" err="1" smtClean="0"/>
              <a:t>twodimensional</a:t>
            </a:r>
            <a:r>
              <a:rPr lang="en-US" dirty="0" smtClean="0"/>
              <a:t>) publication-quality plots. </a:t>
            </a:r>
          </a:p>
          <a:p>
            <a:r>
              <a:rPr lang="en-US" dirty="0" smtClean="0"/>
              <a:t>Over time, </a:t>
            </a:r>
            <a:r>
              <a:rPr lang="en-US" dirty="0" err="1" smtClean="0"/>
              <a:t>matplotlib</a:t>
            </a:r>
            <a:r>
              <a:rPr lang="en-US" dirty="0" smtClean="0"/>
              <a:t> has spawned a number of add-on toolkits for data visualization that use </a:t>
            </a:r>
            <a:r>
              <a:rPr lang="en-US" dirty="0" err="1" smtClean="0"/>
              <a:t>matplotlib</a:t>
            </a:r>
            <a:r>
              <a:rPr lang="en-US" dirty="0" smtClean="0"/>
              <a:t> for their underlying plotting. One of these is </a:t>
            </a:r>
            <a:r>
              <a:rPr lang="en-US" dirty="0" err="1" smtClean="0"/>
              <a:t>seaborn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 = </a:t>
            </a:r>
            <a:r>
              <a:rPr lang="en-US" dirty="0" err="1" smtClean="0"/>
              <a:t>np.linspace</a:t>
            </a:r>
            <a:r>
              <a:rPr lang="en-US" dirty="0" smtClean="0"/>
              <a:t>(0, 2*</a:t>
            </a:r>
            <a:r>
              <a:rPr lang="en-US" dirty="0" err="1" smtClean="0"/>
              <a:t>np.pi</a:t>
            </a:r>
            <a:r>
              <a:rPr lang="en-US" dirty="0" smtClean="0"/>
              <a:t>, 400)</a:t>
            </a:r>
          </a:p>
          <a:p>
            <a:r>
              <a:rPr lang="en-US" dirty="0" smtClean="0"/>
              <a:t>y = np.sin(x**2)</a:t>
            </a:r>
          </a:p>
          <a:p>
            <a:r>
              <a:rPr lang="en-US" dirty="0" smtClean="0"/>
              <a:t>f</a:t>
            </a:r>
            <a:r>
              <a:rPr lang="en-US" dirty="0" smtClean="0"/>
              <a:t>, (ax1, ax2) = </a:t>
            </a:r>
            <a:r>
              <a:rPr lang="en-US" dirty="0" err="1" smtClean="0"/>
              <a:t>plt.subplots</a:t>
            </a:r>
            <a:r>
              <a:rPr lang="en-US" dirty="0" smtClean="0"/>
              <a:t>(1, 2)</a:t>
            </a:r>
          </a:p>
          <a:p>
            <a:r>
              <a:rPr lang="en-US" dirty="0" smtClean="0"/>
              <a:t>ax1.plot(x, y)</a:t>
            </a:r>
          </a:p>
          <a:p>
            <a:r>
              <a:rPr lang="en-US" dirty="0" smtClean="0"/>
              <a:t>ax1.set_title('Sharing Y axis')</a:t>
            </a:r>
          </a:p>
          <a:p>
            <a:r>
              <a:rPr lang="en-US" dirty="0" smtClean="0"/>
              <a:t>ax2.scatter(x, y)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fig, axes = </a:t>
            </a:r>
            <a:r>
              <a:rPr lang="en-US" dirty="0" err="1" smtClean="0"/>
              <a:t>plt.subplots</a:t>
            </a:r>
            <a:r>
              <a:rPr lang="en-US" dirty="0" smtClean="0"/>
              <a:t>(2, 3)</a:t>
            </a:r>
          </a:p>
          <a:p>
            <a:r>
              <a:rPr lang="en-US" dirty="0" err="1" smtClean="0"/>
              <a:t>ax.plot</a:t>
            </a:r>
            <a:r>
              <a:rPr lang="en-US" dirty="0" smtClean="0"/>
              <a:t>(x, y, 'g--')</a:t>
            </a:r>
          </a:p>
          <a:p>
            <a:r>
              <a:rPr lang="en-US" dirty="0" err="1" smtClean="0"/>
              <a:t>ax.plot</a:t>
            </a:r>
            <a:r>
              <a:rPr lang="en-US" dirty="0" smtClean="0"/>
              <a:t>(x, y, </a:t>
            </a:r>
            <a:r>
              <a:rPr lang="en-US" dirty="0" err="1" smtClean="0"/>
              <a:t>linestyle</a:t>
            </a:r>
            <a:r>
              <a:rPr lang="en-US" dirty="0" smtClean="0"/>
              <a:t>='--', color='g')</a:t>
            </a:r>
          </a:p>
          <a:p>
            <a:r>
              <a:rPr lang="en-US" dirty="0" err="1" smtClean="0"/>
              <a:t>plt.plot</a:t>
            </a:r>
            <a:r>
              <a:rPr lang="en-US" dirty="0" smtClean="0"/>
              <a:t>(</a:t>
            </a:r>
            <a:r>
              <a:rPr lang="en-US" dirty="0" err="1" smtClean="0"/>
              <a:t>randn</a:t>
            </a:r>
            <a:r>
              <a:rPr lang="en-US" dirty="0" smtClean="0"/>
              <a:t>(30).</a:t>
            </a:r>
            <a:r>
              <a:rPr lang="en-US" dirty="0" err="1" smtClean="0"/>
              <a:t>cumsum</a:t>
            </a:r>
            <a:r>
              <a:rPr lang="en-US" dirty="0" smtClean="0"/>
              <a:t>(), '</a:t>
            </a:r>
            <a:r>
              <a:rPr lang="en-US" dirty="0" err="1" smtClean="0"/>
              <a:t>ko</a:t>
            </a:r>
            <a:r>
              <a:rPr lang="en-US" dirty="0" smtClean="0"/>
              <a:t>--')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with 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 = </a:t>
            </a:r>
            <a:r>
              <a:rPr lang="en-US" dirty="0" err="1" smtClean="0"/>
              <a:t>pd.Series</a:t>
            </a:r>
            <a:r>
              <a:rPr lang="en-US" dirty="0" smtClean="0"/>
              <a:t>(</a:t>
            </a:r>
            <a:r>
              <a:rPr lang="en-US" dirty="0" err="1" smtClean="0"/>
              <a:t>np.random.randn</a:t>
            </a:r>
            <a:r>
              <a:rPr lang="en-US" dirty="0" smtClean="0"/>
              <a:t>(10).</a:t>
            </a:r>
            <a:r>
              <a:rPr lang="en-US" dirty="0" err="1" smtClean="0"/>
              <a:t>cumsum</a:t>
            </a:r>
            <a:r>
              <a:rPr lang="en-US" dirty="0" smtClean="0"/>
              <a:t>(), index=</a:t>
            </a:r>
            <a:r>
              <a:rPr lang="en-US" dirty="0" err="1" smtClean="0"/>
              <a:t>np.arange</a:t>
            </a:r>
            <a:r>
              <a:rPr lang="en-US" dirty="0" smtClean="0"/>
              <a:t>(0, 100, 10))</a:t>
            </a:r>
          </a:p>
          <a:p>
            <a:r>
              <a:rPr lang="en-US" dirty="0" err="1" smtClean="0"/>
              <a:t>s.plot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pd.DataFrame</a:t>
            </a:r>
            <a:r>
              <a:rPr lang="en-US" dirty="0" smtClean="0"/>
              <a:t>(</a:t>
            </a:r>
            <a:r>
              <a:rPr lang="en-US" dirty="0" err="1" smtClean="0"/>
              <a:t>np.random.randn</a:t>
            </a:r>
            <a:r>
              <a:rPr lang="en-US" dirty="0" smtClean="0"/>
              <a:t>(10, 4).</a:t>
            </a:r>
            <a:r>
              <a:rPr lang="en-US" dirty="0" err="1" smtClean="0"/>
              <a:t>cumsum</a:t>
            </a:r>
            <a:r>
              <a:rPr lang="en-US" dirty="0" smtClean="0"/>
              <a:t>(0), columns=['A', 'B', 'C', 'D'], index=</a:t>
            </a:r>
            <a:r>
              <a:rPr lang="en-US" dirty="0" err="1" smtClean="0"/>
              <a:t>np.arange</a:t>
            </a:r>
            <a:r>
              <a:rPr lang="en-US" dirty="0" smtClean="0"/>
              <a:t>(0, 100, 10))</a:t>
            </a:r>
          </a:p>
          <a:p>
            <a:r>
              <a:rPr lang="en-US" dirty="0" err="1" smtClean="0"/>
              <a:t>df.plot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df.plot.bar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Seaborn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seaborn</a:t>
            </a:r>
            <a:r>
              <a:rPr lang="en-US" dirty="0" smtClean="0"/>
              <a:t> as </a:t>
            </a:r>
            <a:r>
              <a:rPr lang="en-US" dirty="0" err="1" smtClean="0"/>
              <a:t>sns</a:t>
            </a:r>
            <a:endParaRPr lang="en-US" dirty="0" smtClean="0"/>
          </a:p>
          <a:p>
            <a:r>
              <a:rPr lang="en-US" dirty="0" err="1" smtClean="0"/>
              <a:t>sns.set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plt.plot</a:t>
            </a:r>
            <a:r>
              <a:rPr lang="en-US" dirty="0" smtClean="0"/>
              <a:t>(x, y)</a:t>
            </a:r>
          </a:p>
          <a:p>
            <a:r>
              <a:rPr lang="en-US" dirty="0" err="1" smtClean="0"/>
              <a:t>plt.legend</a:t>
            </a:r>
            <a:r>
              <a:rPr lang="en-US" dirty="0" smtClean="0"/>
              <a:t>(</a:t>
            </a:r>
            <a:r>
              <a:rPr lang="en-US" dirty="0" smtClean="0"/>
              <a:t>'ABCDEF</a:t>
            </a:r>
            <a:r>
              <a:rPr lang="en-US" dirty="0" smtClean="0"/>
              <a:t>', </a:t>
            </a:r>
            <a:r>
              <a:rPr lang="en-US" dirty="0" err="1" smtClean="0"/>
              <a:t>ncol</a:t>
            </a:r>
            <a:r>
              <a:rPr lang="en-US" dirty="0" smtClean="0"/>
              <a:t>=2, loc='upper left</a:t>
            </a:r>
            <a:r>
              <a:rPr lang="en-US" dirty="0" smtClean="0"/>
              <a:t>')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= </a:t>
            </a:r>
            <a:r>
              <a:rPr lang="en-US" dirty="0" err="1" smtClean="0"/>
              <a:t>np.random.multivariate_normal</a:t>
            </a:r>
            <a:r>
              <a:rPr lang="en-US" dirty="0" smtClean="0"/>
              <a:t>([0, 0], [[5, 2], [2, 2]], size=2000) </a:t>
            </a:r>
          </a:p>
          <a:p>
            <a:r>
              <a:rPr lang="en-US" dirty="0" smtClean="0"/>
              <a:t>data = </a:t>
            </a:r>
            <a:r>
              <a:rPr lang="en-US" dirty="0" err="1" smtClean="0"/>
              <a:t>pd.DataFrame</a:t>
            </a:r>
            <a:r>
              <a:rPr lang="en-US" dirty="0" smtClean="0"/>
              <a:t>(data, columns=['x', 'y']) 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col</a:t>
            </a:r>
            <a:r>
              <a:rPr lang="en-US" dirty="0" smtClean="0"/>
              <a:t> in '</a:t>
            </a:r>
            <a:r>
              <a:rPr lang="en-US" dirty="0" err="1" smtClean="0"/>
              <a:t>xy</a:t>
            </a:r>
            <a:r>
              <a:rPr lang="en-US" dirty="0" smtClean="0"/>
              <a:t>': </a:t>
            </a:r>
          </a:p>
          <a:p>
            <a:pPr lvl="1"/>
            <a:r>
              <a:rPr lang="en-US" dirty="0" err="1" smtClean="0"/>
              <a:t>plt.hist</a:t>
            </a:r>
            <a:r>
              <a:rPr lang="en-US" dirty="0" smtClean="0"/>
              <a:t>(data[</a:t>
            </a:r>
            <a:r>
              <a:rPr lang="en-US" dirty="0" err="1" smtClean="0"/>
              <a:t>col</a:t>
            </a:r>
            <a:r>
              <a:rPr lang="en-US" dirty="0" smtClean="0"/>
              <a:t>], </a:t>
            </a:r>
            <a:r>
              <a:rPr lang="en-US" dirty="0" err="1" smtClean="0"/>
              <a:t>normed</a:t>
            </a:r>
            <a:r>
              <a:rPr lang="en-US" dirty="0" smtClean="0"/>
              <a:t>=True, alpha=0.5)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density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col</a:t>
            </a:r>
            <a:r>
              <a:rPr lang="en-US" dirty="0" smtClean="0"/>
              <a:t> in '</a:t>
            </a:r>
            <a:r>
              <a:rPr lang="en-US" dirty="0" err="1" smtClean="0"/>
              <a:t>xy</a:t>
            </a:r>
            <a:r>
              <a:rPr lang="en-US" dirty="0" smtClean="0"/>
              <a:t>': </a:t>
            </a:r>
          </a:p>
          <a:p>
            <a:pPr lvl="1"/>
            <a:r>
              <a:rPr lang="en-US" dirty="0" err="1" smtClean="0"/>
              <a:t>sns.kdeplot</a:t>
            </a:r>
            <a:r>
              <a:rPr lang="en-US" dirty="0" smtClean="0"/>
              <a:t>(data[</a:t>
            </a:r>
            <a:r>
              <a:rPr lang="en-US" dirty="0" err="1" smtClean="0"/>
              <a:t>col</a:t>
            </a:r>
            <a:r>
              <a:rPr lang="en-US" dirty="0" smtClean="0"/>
              <a:t>], shade=True)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Distplot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sns.distplot</a:t>
            </a:r>
            <a:r>
              <a:rPr lang="en-US" dirty="0" smtClean="0"/>
              <a:t>(data['x']) </a:t>
            </a:r>
          </a:p>
          <a:p>
            <a:r>
              <a:rPr lang="en-US" dirty="0" err="1" smtClean="0"/>
              <a:t>sns.distplot</a:t>
            </a:r>
            <a:r>
              <a:rPr lang="en-US" dirty="0" smtClean="0"/>
              <a:t>(data['y']);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iris = </a:t>
            </a:r>
            <a:r>
              <a:rPr lang="en-US" dirty="0" err="1" smtClean="0"/>
              <a:t>sns.load_dataset</a:t>
            </a:r>
            <a:r>
              <a:rPr lang="en-US" dirty="0" smtClean="0"/>
              <a:t>("iris") </a:t>
            </a:r>
          </a:p>
          <a:p>
            <a:r>
              <a:rPr lang="en-US" dirty="0" err="1" smtClean="0"/>
              <a:t>iris.head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sns.pairplot</a:t>
            </a:r>
            <a:r>
              <a:rPr lang="en-US" dirty="0" smtClean="0"/>
              <a:t>(iris, hue='species', size=2.5);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tips = </a:t>
            </a:r>
            <a:r>
              <a:rPr lang="en-US" dirty="0" err="1" smtClean="0"/>
              <a:t>sns.load_dataset</a:t>
            </a:r>
            <a:r>
              <a:rPr lang="en-US" dirty="0" smtClean="0"/>
              <a:t>('tips') </a:t>
            </a:r>
          </a:p>
          <a:p>
            <a:r>
              <a:rPr lang="en-US" dirty="0" err="1" smtClean="0"/>
              <a:t>tips.head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with </a:t>
            </a:r>
            <a:r>
              <a:rPr lang="en-US" dirty="0" err="1" smtClean="0"/>
              <a:t>sns.axes_style</a:t>
            </a:r>
            <a:r>
              <a:rPr lang="en-US" dirty="0" smtClean="0"/>
              <a:t>(style='ticks'): </a:t>
            </a:r>
          </a:p>
          <a:p>
            <a:pPr lvl="1"/>
            <a:r>
              <a:rPr lang="en-US" dirty="0" smtClean="0"/>
              <a:t>g = </a:t>
            </a:r>
            <a:r>
              <a:rPr lang="en-US" dirty="0" err="1" smtClean="0"/>
              <a:t>sns.factorplot</a:t>
            </a:r>
            <a:r>
              <a:rPr lang="en-US" dirty="0" smtClean="0"/>
              <a:t>("day", "</a:t>
            </a:r>
            <a:r>
              <a:rPr lang="en-US" dirty="0" err="1" smtClean="0"/>
              <a:t>total_bill</a:t>
            </a:r>
            <a:r>
              <a:rPr lang="en-US" dirty="0" smtClean="0"/>
              <a:t>", "sex", data=tips, kind="box") </a:t>
            </a:r>
          </a:p>
          <a:p>
            <a:pPr lvl="1"/>
            <a:r>
              <a:rPr lang="en-US" dirty="0" err="1" smtClean="0"/>
              <a:t>g.set_axis_labels</a:t>
            </a:r>
            <a:r>
              <a:rPr lang="en-US" dirty="0" smtClean="0"/>
              <a:t>("Day", "Total Bill");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sns.relplot</a:t>
            </a:r>
            <a:r>
              <a:rPr lang="en-US" dirty="0" smtClean="0"/>
              <a:t>(x="Views", y="</a:t>
            </a:r>
            <a:r>
              <a:rPr lang="en-US" dirty="0" err="1" smtClean="0"/>
              <a:t>Upvotes</a:t>
            </a:r>
            <a:r>
              <a:rPr lang="en-US" dirty="0" smtClean="0"/>
              <a:t>", data = </a:t>
            </a:r>
            <a:r>
              <a:rPr lang="en-US" dirty="0" err="1" smtClean="0"/>
              <a:t>df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sns.relplot</a:t>
            </a:r>
            <a:r>
              <a:rPr lang="en-US" dirty="0" smtClean="0"/>
              <a:t>(x="Views", y="</a:t>
            </a:r>
            <a:r>
              <a:rPr lang="en-US" dirty="0" err="1" smtClean="0"/>
              <a:t>Upvotes</a:t>
            </a:r>
            <a:r>
              <a:rPr lang="en-US" dirty="0" smtClean="0"/>
              <a:t>", hue = "Tag", data = </a:t>
            </a:r>
            <a:r>
              <a:rPr lang="en-US" dirty="0" err="1" smtClean="0"/>
              <a:t>df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sns.relplot</a:t>
            </a:r>
            <a:r>
              <a:rPr lang="en-US" dirty="0" smtClean="0"/>
              <a:t>(x="Views", y="</a:t>
            </a:r>
            <a:r>
              <a:rPr lang="en-US" dirty="0" err="1" smtClean="0"/>
              <a:t>Upvotes</a:t>
            </a:r>
            <a:r>
              <a:rPr lang="en-US" dirty="0" smtClean="0"/>
              <a:t>", hue = "Answers", data = </a:t>
            </a:r>
            <a:r>
              <a:rPr lang="en-US" dirty="0" err="1" smtClean="0"/>
              <a:t>df</a:t>
            </a:r>
            <a:r>
              <a:rPr lang="en-US" dirty="0" smtClean="0"/>
              <a:t>);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for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matplotlib</a:t>
            </a:r>
            <a:r>
              <a:rPr lang="en-US" dirty="0" smtClean="0"/>
              <a:t> as </a:t>
            </a:r>
            <a:r>
              <a:rPr lang="en-US" dirty="0" err="1" smtClean="0"/>
              <a:t>mpl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</a:t>
            </a:r>
            <a:r>
              <a:rPr lang="en-US" dirty="0" smtClean="0"/>
              <a:t>as </a:t>
            </a:r>
            <a:r>
              <a:rPr lang="en-US" dirty="0" err="1" smtClean="0"/>
              <a:t>plt</a:t>
            </a:r>
            <a:endParaRPr lang="en-US" dirty="0" smtClean="0"/>
          </a:p>
          <a:p>
            <a:r>
              <a:rPr lang="en-US" dirty="0" err="1" smtClean="0"/>
              <a:t>plt.style.use</a:t>
            </a:r>
            <a:r>
              <a:rPr lang="en-US" dirty="0" smtClean="0"/>
              <a:t>('default') </a:t>
            </a:r>
          </a:p>
          <a:p>
            <a:r>
              <a:rPr lang="en-US" dirty="0" smtClean="0"/>
              <a:t>%</a:t>
            </a:r>
            <a:r>
              <a:rPr lang="en-US" dirty="0" err="1" smtClean="0"/>
              <a:t>matplotlib</a:t>
            </a:r>
            <a:r>
              <a:rPr lang="en-US" dirty="0" smtClean="0"/>
              <a:t> inline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sns.catplot</a:t>
            </a:r>
            <a:r>
              <a:rPr lang="en-US" dirty="0" smtClean="0"/>
              <a:t>(x="education", y="</a:t>
            </a:r>
            <a:r>
              <a:rPr lang="en-US" dirty="0" err="1" smtClean="0"/>
              <a:t>avg_training_score</a:t>
            </a:r>
            <a:r>
              <a:rPr lang="en-US" dirty="0" smtClean="0"/>
              <a:t>", kind = "box", data=df2)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Violin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sns.catplot</a:t>
            </a:r>
            <a:r>
              <a:rPr lang="en-US" dirty="0" smtClean="0"/>
              <a:t>(x="education", y="</a:t>
            </a:r>
            <a:r>
              <a:rPr lang="en-US" dirty="0" err="1" smtClean="0"/>
              <a:t>avg_training_score</a:t>
            </a:r>
            <a:r>
              <a:rPr lang="en-US" dirty="0" smtClean="0"/>
              <a:t>", hue = "</a:t>
            </a:r>
            <a:r>
              <a:rPr lang="en-US" dirty="0" err="1" smtClean="0"/>
              <a:t>is_promoted</a:t>
            </a:r>
            <a:r>
              <a:rPr lang="en-US" dirty="0" smtClean="0"/>
              <a:t>", kind = "violin", data=df2)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Heatmaps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corrmat</a:t>
            </a:r>
            <a:r>
              <a:rPr lang="en-US" dirty="0" smtClean="0"/>
              <a:t> = df2.corr()</a:t>
            </a:r>
          </a:p>
          <a:p>
            <a:r>
              <a:rPr lang="en-US" dirty="0" smtClean="0"/>
              <a:t>f, ax = </a:t>
            </a:r>
            <a:r>
              <a:rPr lang="en-US" dirty="0" err="1" smtClean="0"/>
              <a:t>plt.subplots</a:t>
            </a:r>
            <a:r>
              <a:rPr lang="en-US" dirty="0" smtClean="0"/>
              <a:t>(</a:t>
            </a:r>
            <a:r>
              <a:rPr lang="en-US" dirty="0" err="1" smtClean="0"/>
              <a:t>figsize</a:t>
            </a:r>
            <a:r>
              <a:rPr lang="en-US" dirty="0" smtClean="0"/>
              <a:t>=(9, 6))</a:t>
            </a:r>
          </a:p>
          <a:p>
            <a:r>
              <a:rPr lang="en-US" dirty="0" err="1" smtClean="0"/>
              <a:t>sns.heatmap</a:t>
            </a:r>
            <a:r>
              <a:rPr lang="en-US" dirty="0" smtClean="0"/>
              <a:t>(</a:t>
            </a:r>
            <a:r>
              <a:rPr lang="en-US" dirty="0" err="1" smtClean="0"/>
              <a:t>corrmat</a:t>
            </a:r>
            <a:r>
              <a:rPr lang="en-US" dirty="0" smtClean="0"/>
              <a:t>, </a:t>
            </a:r>
            <a:r>
              <a:rPr lang="en-US" dirty="0" err="1" smtClean="0"/>
              <a:t>vmax</a:t>
            </a:r>
            <a:r>
              <a:rPr lang="en-US" dirty="0" smtClean="0"/>
              <a:t>=.8, square=True)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is common with open source, there are a plethora of options for creating graphics in Python</a:t>
            </a:r>
          </a:p>
          <a:p>
            <a:r>
              <a:rPr lang="en-US" dirty="0" smtClean="0"/>
              <a:t>With tools like </a:t>
            </a:r>
            <a:r>
              <a:rPr lang="en-US" dirty="0" err="1" smtClean="0"/>
              <a:t>Bokeh</a:t>
            </a:r>
            <a:r>
              <a:rPr lang="en-US" dirty="0" smtClean="0"/>
              <a:t> and </a:t>
            </a:r>
            <a:r>
              <a:rPr lang="en-US" dirty="0" err="1" smtClean="0"/>
              <a:t>Plotly</a:t>
            </a:r>
            <a:r>
              <a:rPr lang="en-US" dirty="0" smtClean="0"/>
              <a:t>, it’s now possible to specify dynamic, interactive graphics in Python that are destined for a </a:t>
            </a:r>
            <a:r>
              <a:rPr lang="en-US" smtClean="0"/>
              <a:t>web browser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sin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 = </a:t>
            </a:r>
            <a:r>
              <a:rPr lang="en-US" dirty="0" err="1" smtClean="0"/>
              <a:t>np.arange</a:t>
            </a:r>
            <a:r>
              <a:rPr lang="en-US" dirty="0" smtClean="0"/>
              <a:t>(0, </a:t>
            </a:r>
            <a:r>
              <a:rPr lang="en-US" dirty="0" err="1" smtClean="0"/>
              <a:t>math.pi</a:t>
            </a:r>
            <a:r>
              <a:rPr lang="en-US" dirty="0" smtClean="0"/>
              <a:t>*2, 0.05) </a:t>
            </a:r>
          </a:p>
          <a:p>
            <a:r>
              <a:rPr lang="en-US" dirty="0" smtClean="0"/>
              <a:t>y = np.sin(x) </a:t>
            </a:r>
          </a:p>
          <a:p>
            <a:r>
              <a:rPr lang="en-US" dirty="0" err="1" smtClean="0"/>
              <a:t>plt.xlabel</a:t>
            </a:r>
            <a:r>
              <a:rPr lang="en-US" dirty="0" smtClean="0"/>
              <a:t>("angle") </a:t>
            </a:r>
          </a:p>
          <a:p>
            <a:r>
              <a:rPr lang="en-US" dirty="0" err="1" smtClean="0"/>
              <a:t>plt.ylabel</a:t>
            </a:r>
            <a:r>
              <a:rPr lang="en-US" dirty="0" smtClean="0"/>
              <a:t>("sine") </a:t>
            </a:r>
          </a:p>
          <a:p>
            <a:r>
              <a:rPr lang="en-US" dirty="0" err="1" smtClean="0"/>
              <a:t>plt.title</a:t>
            </a:r>
            <a:r>
              <a:rPr lang="en-US" dirty="0" smtClean="0"/>
              <a:t>('sine wave') </a:t>
            </a:r>
          </a:p>
          <a:p>
            <a:r>
              <a:rPr lang="en-US" dirty="0" err="1" smtClean="0"/>
              <a:t>plt.grid</a:t>
            </a:r>
            <a:r>
              <a:rPr lang="en-US" dirty="0" smtClean="0"/>
              <a:t>(</a:t>
            </a:r>
            <a:r>
              <a:rPr lang="en-US" b="1" dirty="0" smtClean="0"/>
              <a:t>True</a:t>
            </a:r>
            <a:r>
              <a:rPr lang="en-US" dirty="0" smtClean="0"/>
              <a:t>, which='both') </a:t>
            </a:r>
          </a:p>
          <a:p>
            <a:r>
              <a:rPr lang="en-US" dirty="0" err="1" smtClean="0"/>
              <a:t>plt.plot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 = </a:t>
            </a:r>
            <a:r>
              <a:rPr lang="en-US" dirty="0" err="1" smtClean="0"/>
              <a:t>np.linspace</a:t>
            </a:r>
            <a:r>
              <a:rPr lang="en-US" dirty="0" smtClean="0"/>
              <a:t>(0, 20)</a:t>
            </a:r>
          </a:p>
          <a:p>
            <a:r>
              <a:rPr lang="en-US" dirty="0" err="1" smtClean="0"/>
              <a:t>plt.plot</a:t>
            </a:r>
            <a:r>
              <a:rPr lang="en-US" dirty="0" smtClean="0"/>
              <a:t>(x, .5 + x) </a:t>
            </a:r>
          </a:p>
          <a:p>
            <a:r>
              <a:rPr lang="en-US" dirty="0" err="1" smtClean="0"/>
              <a:t>plt.plot</a:t>
            </a:r>
            <a:r>
              <a:rPr lang="en-US" dirty="0" smtClean="0"/>
              <a:t>(x, 1 + 2 * x, '--‘)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plt.plot</a:t>
            </a:r>
            <a:r>
              <a:rPr lang="en-US" sz="2400" dirty="0" smtClean="0"/>
              <a:t>(x, .5 + x, color='blue') </a:t>
            </a:r>
            <a:r>
              <a:rPr lang="en-US" sz="2400" i="1" dirty="0" smtClean="0"/>
              <a:t># specify color by name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plt.plot</a:t>
            </a:r>
            <a:r>
              <a:rPr lang="en-US" sz="2400" dirty="0" smtClean="0"/>
              <a:t>(x, 1 + 2 * x, '--', color='#FFDD44') </a:t>
            </a:r>
            <a:r>
              <a:rPr lang="en-US" sz="2400" i="1" dirty="0" smtClean="0"/>
              <a:t># Hex code (RRGGBB from 00 to FF)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plt.plot</a:t>
            </a:r>
            <a:r>
              <a:rPr lang="en-US" sz="2400" dirty="0" smtClean="0"/>
              <a:t>(x, np.cos(x), (1.0,0.2,0.3)) </a:t>
            </a:r>
            <a:r>
              <a:rPr lang="en-US" sz="2400" i="1" dirty="0" smtClean="0"/>
              <a:t># RGB </a:t>
            </a:r>
            <a:r>
              <a:rPr lang="en-US" sz="2400" i="1" dirty="0" err="1" smtClean="0"/>
              <a:t>tuple</a:t>
            </a:r>
            <a:r>
              <a:rPr lang="en-US" sz="2400" i="1" dirty="0" smtClean="0"/>
              <a:t>, values 0 and 1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 = </a:t>
            </a:r>
            <a:r>
              <a:rPr lang="en-US" dirty="0" err="1" smtClean="0"/>
              <a:t>np.linspace</a:t>
            </a:r>
            <a:r>
              <a:rPr lang="en-US" dirty="0" smtClean="0"/>
              <a:t>(0, 10, 1000) </a:t>
            </a:r>
          </a:p>
          <a:p>
            <a:r>
              <a:rPr lang="en-US" dirty="0" err="1" smtClean="0"/>
              <a:t>plt.plot</a:t>
            </a:r>
            <a:r>
              <a:rPr lang="en-US" dirty="0" smtClean="0"/>
              <a:t>(x, np.sin(x), </a:t>
            </a:r>
            <a:r>
              <a:rPr lang="en-US" dirty="0" err="1" smtClean="0"/>
              <a:t>linestyle</a:t>
            </a:r>
            <a:r>
              <a:rPr lang="en-US" dirty="0" smtClean="0"/>
              <a:t>='solid') </a:t>
            </a:r>
          </a:p>
          <a:p>
            <a:r>
              <a:rPr lang="en-US" dirty="0" err="1" smtClean="0"/>
              <a:t>plt.plot</a:t>
            </a:r>
            <a:r>
              <a:rPr lang="en-US" dirty="0" smtClean="0"/>
              <a:t>(x, np.cos(x), </a:t>
            </a:r>
            <a:r>
              <a:rPr lang="en-US" dirty="0" err="1" smtClean="0"/>
              <a:t>linestyle</a:t>
            </a:r>
            <a:r>
              <a:rPr lang="en-US" dirty="0" smtClean="0"/>
              <a:t>='dotted')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limits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plt.plot</a:t>
            </a:r>
            <a:r>
              <a:rPr lang="en-US" dirty="0" smtClean="0"/>
              <a:t>(x, np.tan(x)) </a:t>
            </a:r>
          </a:p>
          <a:p>
            <a:r>
              <a:rPr lang="en-US" dirty="0" err="1" smtClean="0"/>
              <a:t>plt.xlim</a:t>
            </a:r>
            <a:r>
              <a:rPr lang="en-US" dirty="0" smtClean="0"/>
              <a:t>(-1, 11) </a:t>
            </a:r>
          </a:p>
          <a:p>
            <a:r>
              <a:rPr lang="en-US" dirty="0" err="1" smtClean="0"/>
              <a:t>plt.ylim</a:t>
            </a:r>
            <a:r>
              <a:rPr lang="en-US" dirty="0" smtClean="0"/>
              <a:t>(-1.5, 1.5);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Labeling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plt.title</a:t>
            </a:r>
            <a:r>
              <a:rPr lang="en-US" dirty="0" smtClean="0"/>
              <a:t>("</a:t>
            </a:r>
            <a:r>
              <a:rPr lang="en-US" dirty="0" err="1" smtClean="0"/>
              <a:t>titlte</a:t>
            </a:r>
            <a:r>
              <a:rPr lang="en-US" dirty="0" smtClean="0"/>
              <a:t>") </a:t>
            </a:r>
          </a:p>
          <a:p>
            <a:r>
              <a:rPr lang="en-US" dirty="0" err="1" smtClean="0"/>
              <a:t>plt.xlabel</a:t>
            </a:r>
            <a:r>
              <a:rPr lang="en-US" dirty="0" smtClean="0"/>
              <a:t>("x-axis") </a:t>
            </a:r>
          </a:p>
          <a:p>
            <a:r>
              <a:rPr lang="en-US" dirty="0" err="1" smtClean="0"/>
              <a:t>plt.ylabel</a:t>
            </a:r>
            <a:r>
              <a:rPr lang="en-US" dirty="0" smtClean="0"/>
              <a:t>("y-axis")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991</Words>
  <Application>Microsoft Office PowerPoint</Application>
  <PresentationFormat>On-screen Show (4:3)</PresentationFormat>
  <Paragraphs>153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Slide 1</vt:lpstr>
      <vt:lpstr>Introduction</vt:lpstr>
      <vt:lpstr>Preparing for visualization</vt:lpstr>
      <vt:lpstr>Plotting sin function</vt:lpstr>
      <vt:lpstr>Plotting lines</vt:lpstr>
      <vt:lpstr>Customizing plots</vt:lpstr>
      <vt:lpstr>Customizing plots</vt:lpstr>
      <vt:lpstr>Specifying limits</vt:lpstr>
      <vt:lpstr>Labeling axis</vt:lpstr>
      <vt:lpstr>Plotting legends</vt:lpstr>
      <vt:lpstr>Scatter plot</vt:lpstr>
      <vt:lpstr>Bar plot</vt:lpstr>
      <vt:lpstr>Plotting histogram</vt:lpstr>
      <vt:lpstr>Box plot</vt:lpstr>
      <vt:lpstr>Violin plot</vt:lpstr>
      <vt:lpstr>Plotting pie chart</vt:lpstr>
      <vt:lpstr>Saving figure</vt:lpstr>
      <vt:lpstr>Figures and subplot</vt:lpstr>
      <vt:lpstr>Slide 19</vt:lpstr>
      <vt:lpstr>Slide 20</vt:lpstr>
      <vt:lpstr>Slide 21</vt:lpstr>
      <vt:lpstr>Plotting with pandas</vt:lpstr>
      <vt:lpstr>Seaborn</vt:lpstr>
      <vt:lpstr>Plotting histogram</vt:lpstr>
      <vt:lpstr>Kernel density plot</vt:lpstr>
      <vt:lpstr>Distplot</vt:lpstr>
      <vt:lpstr>Pair plot</vt:lpstr>
      <vt:lpstr>Factor plot</vt:lpstr>
      <vt:lpstr>Scatter plot</vt:lpstr>
      <vt:lpstr>Box plot</vt:lpstr>
      <vt:lpstr>Violin plot</vt:lpstr>
      <vt:lpstr>Heatmaps</vt:lpstr>
      <vt:lpstr>Other tools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Noman</dc:creator>
  <cp:lastModifiedBy>Noman</cp:lastModifiedBy>
  <cp:revision>30</cp:revision>
  <dcterms:created xsi:type="dcterms:W3CDTF">2006-08-16T00:00:00Z</dcterms:created>
  <dcterms:modified xsi:type="dcterms:W3CDTF">2020-11-29T09:17:24Z</dcterms:modified>
</cp:coreProperties>
</file>