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19" r:id="rId3"/>
    <p:sldId id="257" r:id="rId4"/>
    <p:sldId id="258" r:id="rId5"/>
    <p:sldId id="259" r:id="rId6"/>
    <p:sldId id="260" r:id="rId7"/>
    <p:sldId id="261" r:id="rId8"/>
    <p:sldId id="262" r:id="rId9"/>
    <p:sldId id="308" r:id="rId10"/>
    <p:sldId id="309" r:id="rId11"/>
    <p:sldId id="310" r:id="rId12"/>
    <p:sldId id="311" r:id="rId13"/>
    <p:sldId id="312" r:id="rId14"/>
    <p:sldId id="313" r:id="rId15"/>
    <p:sldId id="314" r:id="rId16"/>
    <p:sldId id="315" r:id="rId17"/>
    <p:sldId id="316" r:id="rId18"/>
    <p:sldId id="317" r:id="rId19"/>
    <p:sldId id="263" r:id="rId20"/>
    <p:sldId id="294" r:id="rId21"/>
    <p:sldId id="264" r:id="rId22"/>
    <p:sldId id="265" r:id="rId23"/>
    <p:sldId id="266" r:id="rId24"/>
    <p:sldId id="267" r:id="rId25"/>
    <p:sldId id="297" r:id="rId26"/>
    <p:sldId id="299" r:id="rId27"/>
    <p:sldId id="303" r:id="rId28"/>
    <p:sldId id="304" r:id="rId29"/>
    <p:sldId id="305" r:id="rId30"/>
    <p:sldId id="306" r:id="rId31"/>
    <p:sldId id="307" r:id="rId32"/>
    <p:sldId id="268" r:id="rId33"/>
    <p:sldId id="269" r:id="rId34"/>
    <p:sldId id="270" r:id="rId35"/>
    <p:sldId id="271" r:id="rId36"/>
    <p:sldId id="272" r:id="rId37"/>
    <p:sldId id="273" r:id="rId38"/>
    <p:sldId id="274" r:id="rId39"/>
    <p:sldId id="295" r:id="rId40"/>
    <p:sldId id="275" r:id="rId41"/>
    <p:sldId id="276" r:id="rId42"/>
    <p:sldId id="277" r:id="rId43"/>
    <p:sldId id="278" r:id="rId44"/>
    <p:sldId id="280" r:id="rId45"/>
    <p:sldId id="281" r:id="rId46"/>
    <p:sldId id="282" r:id="rId47"/>
    <p:sldId id="283" r:id="rId48"/>
    <p:sldId id="279" r:id="rId49"/>
    <p:sldId id="284" r:id="rId50"/>
    <p:sldId id="285" r:id="rId51"/>
    <p:sldId id="286" r:id="rId52"/>
    <p:sldId id="287" r:id="rId53"/>
    <p:sldId id="288" r:id="rId54"/>
    <p:sldId id="289" r:id="rId55"/>
    <p:sldId id="290" r:id="rId56"/>
    <p:sldId id="291" r:id="rId57"/>
    <p:sldId id="292" r:id="rId58"/>
    <p:sldId id="293" r:id="rId59"/>
    <p:sldId id="318" r:id="rId60"/>
    <p:sldId id="320" r:id="rId61"/>
    <p:sldId id="321" r:id="rId62"/>
    <p:sldId id="322" r:id="rId63"/>
    <p:sldId id="32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0FF37F4F-3AA5-430B-88F5-8658CC2E99D8}" type="datetimeFigureOut">
              <a:rPr lang="en-US" smtClean="0"/>
              <a:pPr/>
              <a:t>1/8/2021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E2F79F6-EFF2-451F-BC6E-86706CB021EC}"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0500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37F4F-3AA5-430B-88F5-8658CC2E99D8}"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246438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37F4F-3AA5-430B-88F5-8658CC2E99D8}"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254545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37F4F-3AA5-430B-88F5-8658CC2E99D8}"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285387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37F4F-3AA5-430B-88F5-8658CC2E99D8}"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79F6-EFF2-451F-BC6E-86706CB021EC}"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126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37F4F-3AA5-430B-88F5-8658CC2E99D8}"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263791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37F4F-3AA5-430B-88F5-8658CC2E99D8}" type="datetimeFigureOut">
              <a:rPr lang="en-US" smtClean="0"/>
              <a:pPr/>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10183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F37F4F-3AA5-430B-88F5-8658CC2E99D8}" type="datetimeFigureOut">
              <a:rPr lang="en-US" smtClean="0"/>
              <a:pPr/>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62397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37F4F-3AA5-430B-88F5-8658CC2E99D8}" type="datetimeFigureOut">
              <a:rPr lang="en-US" smtClean="0"/>
              <a:pPr/>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67520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37F4F-3AA5-430B-88F5-8658CC2E99D8}"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181854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37F4F-3AA5-430B-88F5-8658CC2E99D8}"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60142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0FF37F4F-3AA5-430B-88F5-8658CC2E99D8}" type="datetimeFigureOut">
              <a:rPr lang="en-US" smtClean="0"/>
              <a:pPr/>
              <a:t>1/8/2021</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7E2F79F6-EFF2-451F-BC6E-86706CB021EC}" type="slidenum">
              <a:rPr lang="en-US" smtClean="0"/>
              <a:pPr/>
              <a:t>‹#›</a:t>
            </a:fld>
            <a:endParaRPr lang="en-US"/>
          </a:p>
        </p:txBody>
      </p:sp>
    </p:spTree>
    <p:extLst>
      <p:ext uri="{BB962C8B-B14F-4D97-AF65-F5344CB8AC3E}">
        <p14:creationId xmlns:p14="http://schemas.microsoft.com/office/powerpoint/2010/main" xmlns="" val="2775510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901952"/>
            <a:ext cx="7543800" cy="993648"/>
          </a:xfrm>
        </p:spPr>
        <p:txBody>
          <a:bodyPr>
            <a:normAutofit fontScale="90000"/>
          </a:bodyPr>
          <a:lstStyle/>
          <a:p>
            <a:r>
              <a:rPr lang="en-US" sz="4000" cap="none" dirty="0" smtClean="0"/>
              <a:t>Machine Learning : An Introduction</a:t>
            </a:r>
            <a:endParaRPr lang="en-US" sz="4000" cap="none" dirty="0"/>
          </a:p>
        </p:txBody>
      </p:sp>
      <p:sp>
        <p:nvSpPr>
          <p:cNvPr id="3" name="Subtitle 2"/>
          <p:cNvSpPr>
            <a:spLocks noGrp="1"/>
          </p:cNvSpPr>
          <p:nvPr>
            <p:ph type="subTitle" idx="1"/>
          </p:nvPr>
        </p:nvSpPr>
        <p:spPr>
          <a:xfrm>
            <a:off x="794527" y="3200400"/>
            <a:ext cx="7543800" cy="1143000"/>
          </a:xfrm>
        </p:spPr>
        <p:txBody>
          <a:bodyPr/>
          <a:lstStyle/>
          <a:p>
            <a:pPr algn="ctr"/>
            <a:r>
              <a:rPr lang="en-US" b="1" i="1" dirty="0" smtClean="0"/>
              <a:t>Dr. </a:t>
            </a:r>
            <a:r>
              <a:rPr lang="en-US" b="1" i="1" dirty="0" err="1" smtClean="0"/>
              <a:t>Noman</a:t>
            </a:r>
            <a:r>
              <a:rPr lang="en-US" b="1" i="1" dirty="0" smtClean="0"/>
              <a:t> Islam</a:t>
            </a:r>
            <a:endParaRPr lang="en-US"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sz="3600" dirty="0" smtClean="0"/>
              <a:t>pip install -U </a:t>
            </a:r>
            <a:r>
              <a:rPr lang="en-US" sz="3600" dirty="0" err="1" smtClean="0"/>
              <a:t>scikit</a:t>
            </a:r>
            <a:r>
              <a:rPr lang="en-US" sz="3600" dirty="0" smtClean="0"/>
              <a:t>-learn</a:t>
            </a:r>
          </a:p>
          <a:p>
            <a:r>
              <a:rPr lang="en-US" sz="3600" dirty="0" err="1" smtClean="0"/>
              <a:t>conda</a:t>
            </a:r>
            <a:r>
              <a:rPr lang="en-US" sz="3600" dirty="0" smtClean="0"/>
              <a:t> install </a:t>
            </a:r>
            <a:r>
              <a:rPr lang="en-US" sz="3600" dirty="0" err="1" smtClean="0"/>
              <a:t>scikit</a:t>
            </a:r>
            <a:r>
              <a:rPr lang="en-US" sz="3600" dirty="0" smtClean="0"/>
              <a:t>-learn</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a:bodyPr>
          <a:lstStyle/>
          <a:p>
            <a:r>
              <a:rPr lang="en-US" sz="3200" dirty="0" smtClean="0"/>
              <a:t>A collection of data is called dataset. It is having the following two components −</a:t>
            </a:r>
          </a:p>
          <a:p>
            <a:pPr lvl="1"/>
            <a:r>
              <a:rPr lang="en-US" sz="2800" u="sng" dirty="0" smtClean="0"/>
              <a:t>Features</a:t>
            </a:r>
            <a:r>
              <a:rPr lang="en-US" sz="2800" dirty="0" smtClean="0"/>
              <a:t> </a:t>
            </a:r>
            <a:r>
              <a:rPr lang="en-US" sz="2800" dirty="0" smtClean="0"/>
              <a:t>− The variables of data are called its features. They are also known as predictors, inputs or attributes.</a:t>
            </a:r>
          </a:p>
          <a:p>
            <a:pPr lvl="2"/>
            <a:r>
              <a:rPr lang="en-US" sz="2600" i="1" dirty="0" smtClean="0"/>
              <a:t>Feature </a:t>
            </a:r>
            <a:r>
              <a:rPr lang="en-US" sz="2600" i="1" dirty="0" smtClean="0"/>
              <a:t>matrix </a:t>
            </a:r>
            <a:r>
              <a:rPr lang="en-US" sz="2600" dirty="0" smtClean="0"/>
              <a:t>− It is the collection of features, in case there are more than </a:t>
            </a:r>
            <a:r>
              <a:rPr lang="en-US" sz="2600" dirty="0" smtClean="0"/>
              <a:t>one.</a:t>
            </a:r>
          </a:p>
          <a:p>
            <a:pPr lvl="2"/>
            <a:r>
              <a:rPr lang="en-US" sz="2600" i="1" dirty="0" smtClean="0"/>
              <a:t>Feature </a:t>
            </a:r>
            <a:r>
              <a:rPr lang="en-US" sz="2600" i="1" dirty="0" smtClean="0"/>
              <a:t>Names </a:t>
            </a:r>
            <a:r>
              <a:rPr lang="en-US" sz="2600" dirty="0" smtClean="0"/>
              <a:t>− It is the list of all the names of the features</a:t>
            </a:r>
            <a:r>
              <a:rPr lang="en-US" sz="2600" dirty="0" smtClean="0"/>
              <a:t>.</a:t>
            </a:r>
            <a:endParaRPr lang="en-US" sz="2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lvl="1"/>
            <a:r>
              <a:rPr lang="en-US" sz="2800" u="sng" dirty="0" smtClean="0"/>
              <a:t>Response</a:t>
            </a:r>
            <a:r>
              <a:rPr lang="en-US" sz="2800" dirty="0" smtClean="0"/>
              <a:t> − It is the output variable that basically depends upon the feature variables. They are also known as target, label or output.</a:t>
            </a:r>
          </a:p>
          <a:p>
            <a:pPr lvl="2"/>
            <a:r>
              <a:rPr lang="en-US" sz="2400" i="1" dirty="0" smtClean="0"/>
              <a:t>Response Vector </a:t>
            </a:r>
            <a:r>
              <a:rPr lang="en-US" sz="2400" dirty="0" smtClean="0"/>
              <a:t>− It is used to represent response column. Generally, we have just one response column.</a:t>
            </a:r>
          </a:p>
          <a:p>
            <a:pPr lvl="2"/>
            <a:r>
              <a:rPr lang="en-US" sz="2400" i="1" dirty="0" smtClean="0"/>
              <a:t>Target Names </a:t>
            </a:r>
            <a:r>
              <a:rPr lang="en-US" sz="2400" dirty="0" smtClean="0"/>
              <a:t>− It represent the possible values taken by a response vector.</a:t>
            </a:r>
          </a:p>
          <a:p>
            <a:r>
              <a:rPr lang="en-US" sz="2800" dirty="0" err="1" smtClean="0"/>
              <a:t>Scikit</a:t>
            </a:r>
            <a:r>
              <a:rPr lang="en-US" sz="2800" dirty="0" smtClean="0"/>
              <a:t>-learn have few example datasets like iris and digits for classification and the Boston house prices for regression.</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in </a:t>
            </a:r>
            <a:r>
              <a:rPr lang="en-US" dirty="0" err="1" smtClean="0"/>
              <a:t>sk</a:t>
            </a:r>
            <a:r>
              <a:rPr lang="en-US" dirty="0" smtClean="0"/>
              <a:t>-learn</a:t>
            </a:r>
            <a:endParaRPr lang="en-US" dirty="0"/>
          </a:p>
        </p:txBody>
      </p:sp>
      <p:sp>
        <p:nvSpPr>
          <p:cNvPr id="3" name="Content Placeholder 2"/>
          <p:cNvSpPr>
            <a:spLocks noGrp="1"/>
          </p:cNvSpPr>
          <p:nvPr>
            <p:ph idx="1"/>
          </p:nvPr>
        </p:nvSpPr>
        <p:spPr/>
        <p:txBody>
          <a:bodyPr/>
          <a:lstStyle/>
          <a:p>
            <a:pPr>
              <a:buNone/>
            </a:pPr>
            <a:r>
              <a:rPr lang="en-US" dirty="0" smtClean="0"/>
              <a:t>from </a:t>
            </a:r>
            <a:r>
              <a:rPr lang="en-US" dirty="0" err="1" smtClean="0"/>
              <a:t>sklearn.datasets</a:t>
            </a:r>
            <a:r>
              <a:rPr lang="en-US" dirty="0" smtClean="0"/>
              <a:t> import </a:t>
            </a:r>
            <a:r>
              <a:rPr lang="en-US" dirty="0" err="1" smtClean="0"/>
              <a:t>load_iris</a:t>
            </a:r>
            <a:endParaRPr lang="en-US" dirty="0" smtClean="0"/>
          </a:p>
          <a:p>
            <a:pPr>
              <a:buNone/>
            </a:pPr>
            <a:r>
              <a:rPr lang="en-US" dirty="0" smtClean="0"/>
              <a:t>iris = </a:t>
            </a:r>
            <a:r>
              <a:rPr lang="en-US" dirty="0" err="1" smtClean="0"/>
              <a:t>load_iris</a:t>
            </a:r>
            <a:r>
              <a:rPr lang="en-US" dirty="0" smtClean="0"/>
              <a:t>()</a:t>
            </a:r>
          </a:p>
          <a:p>
            <a:pPr>
              <a:buNone/>
            </a:pPr>
            <a:r>
              <a:rPr lang="en-US" dirty="0" smtClean="0"/>
              <a:t>X = </a:t>
            </a:r>
            <a:r>
              <a:rPr lang="en-US" dirty="0" err="1" smtClean="0"/>
              <a:t>iris.data</a:t>
            </a:r>
            <a:endParaRPr lang="en-US" dirty="0" smtClean="0"/>
          </a:p>
          <a:p>
            <a:pPr>
              <a:buNone/>
            </a:pPr>
            <a:r>
              <a:rPr lang="en-US" dirty="0" smtClean="0"/>
              <a:t>y = </a:t>
            </a:r>
            <a:r>
              <a:rPr lang="en-US" dirty="0" err="1" smtClean="0"/>
              <a:t>iris.target</a:t>
            </a:r>
            <a:endParaRPr lang="en-US" dirty="0" smtClean="0"/>
          </a:p>
          <a:p>
            <a:pPr>
              <a:buNone/>
            </a:pPr>
            <a:r>
              <a:rPr lang="en-US" dirty="0" err="1" smtClean="0"/>
              <a:t>feature_names</a:t>
            </a:r>
            <a:r>
              <a:rPr lang="en-US" dirty="0" smtClean="0"/>
              <a:t> = </a:t>
            </a:r>
            <a:r>
              <a:rPr lang="en-US" dirty="0" err="1" smtClean="0"/>
              <a:t>iris.feature_names</a:t>
            </a:r>
            <a:endParaRPr lang="en-US" dirty="0" smtClean="0"/>
          </a:p>
          <a:p>
            <a:pPr>
              <a:buNone/>
            </a:pPr>
            <a:r>
              <a:rPr lang="en-US" dirty="0" err="1" smtClean="0"/>
              <a:t>target_names</a:t>
            </a:r>
            <a:r>
              <a:rPr lang="en-US" dirty="0" smtClean="0"/>
              <a:t> = </a:t>
            </a:r>
            <a:r>
              <a:rPr lang="en-US" dirty="0" err="1" smtClean="0"/>
              <a:t>iris.target_names</a:t>
            </a:r>
            <a:endParaRPr lang="en-US" dirty="0" smtClean="0"/>
          </a:p>
          <a:p>
            <a:pPr>
              <a:buNone/>
            </a:pPr>
            <a:r>
              <a:rPr lang="en-US" dirty="0" smtClean="0"/>
              <a:t>print("Feature names:", </a:t>
            </a:r>
            <a:r>
              <a:rPr lang="en-US" dirty="0" err="1" smtClean="0"/>
              <a:t>feature_names</a:t>
            </a:r>
            <a:r>
              <a:rPr lang="en-US" dirty="0" smtClean="0"/>
              <a:t>)</a:t>
            </a:r>
          </a:p>
          <a:p>
            <a:pPr>
              <a:buNone/>
            </a:pPr>
            <a:r>
              <a:rPr lang="en-US" dirty="0" smtClean="0"/>
              <a:t>print("Target names:", </a:t>
            </a:r>
            <a:r>
              <a:rPr lang="en-US" dirty="0" err="1" smtClean="0"/>
              <a:t>target_names</a:t>
            </a:r>
            <a:r>
              <a:rPr lang="en-US" dirty="0" smtClean="0"/>
              <a:t>)</a:t>
            </a:r>
          </a:p>
          <a:p>
            <a:pPr>
              <a:buNone/>
            </a:pPr>
            <a:r>
              <a:rPr lang="en-US" dirty="0" smtClean="0"/>
              <a:t>print("\</a:t>
            </a:r>
            <a:r>
              <a:rPr lang="en-US" dirty="0" err="1" smtClean="0"/>
              <a:t>nFirst</a:t>
            </a:r>
            <a:r>
              <a:rPr lang="en-US" dirty="0" smtClean="0"/>
              <a:t> 10 rows of X:\n", X[:10])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a:t>
            </a:r>
            <a:endParaRPr lang="en-US" dirty="0"/>
          </a:p>
        </p:txBody>
      </p:sp>
      <p:sp>
        <p:nvSpPr>
          <p:cNvPr id="3" name="Content Placeholder 2"/>
          <p:cNvSpPr>
            <a:spLocks noGrp="1"/>
          </p:cNvSpPr>
          <p:nvPr>
            <p:ph idx="1"/>
          </p:nvPr>
        </p:nvSpPr>
        <p:spPr/>
        <p:txBody>
          <a:bodyPr>
            <a:noAutofit/>
          </a:bodyPr>
          <a:lstStyle/>
          <a:p>
            <a:pPr>
              <a:buNone/>
            </a:pPr>
            <a:r>
              <a:rPr lang="en-US" sz="2800" dirty="0" smtClean="0"/>
              <a:t>from </a:t>
            </a:r>
            <a:r>
              <a:rPr lang="en-US" sz="2800" dirty="0" err="1" smtClean="0"/>
              <a:t>sklearn.model_selection</a:t>
            </a:r>
            <a:r>
              <a:rPr lang="en-US" sz="2800" dirty="0" smtClean="0"/>
              <a:t> </a:t>
            </a:r>
            <a:r>
              <a:rPr lang="en-US" sz="2800" dirty="0" smtClean="0"/>
              <a:t> import </a:t>
            </a:r>
            <a:r>
              <a:rPr lang="en-US" sz="2800" dirty="0" err="1" smtClean="0"/>
              <a:t>train_test_split</a:t>
            </a:r>
            <a:endParaRPr lang="en-US" sz="2800" dirty="0" smtClean="0"/>
          </a:p>
          <a:p>
            <a:pPr>
              <a:buNone/>
            </a:pPr>
            <a:endParaRPr lang="en-US" sz="2800" dirty="0" smtClean="0"/>
          </a:p>
          <a:p>
            <a:pPr>
              <a:buNone/>
            </a:pPr>
            <a:r>
              <a:rPr lang="en-US" sz="2800" dirty="0" err="1" smtClean="0"/>
              <a:t>X_train</a:t>
            </a:r>
            <a:r>
              <a:rPr lang="en-US" sz="2800" dirty="0" smtClean="0"/>
              <a:t>, </a:t>
            </a:r>
            <a:r>
              <a:rPr lang="en-US" sz="2800" dirty="0" err="1" smtClean="0"/>
              <a:t>X_test</a:t>
            </a:r>
            <a:r>
              <a:rPr lang="en-US" sz="2800" dirty="0" smtClean="0"/>
              <a:t>, </a:t>
            </a:r>
            <a:r>
              <a:rPr lang="en-US" sz="2800" dirty="0" err="1" smtClean="0"/>
              <a:t>y_train</a:t>
            </a:r>
            <a:r>
              <a:rPr lang="en-US" sz="2800" dirty="0" smtClean="0"/>
              <a:t>, </a:t>
            </a:r>
            <a:r>
              <a:rPr lang="en-US" sz="2800" dirty="0" err="1" smtClean="0"/>
              <a:t>y_test</a:t>
            </a:r>
            <a:r>
              <a:rPr lang="en-US" sz="2800" dirty="0" smtClean="0"/>
              <a:t> = </a:t>
            </a:r>
            <a:r>
              <a:rPr lang="en-US" sz="2800" dirty="0" err="1" smtClean="0"/>
              <a:t>train_test_split</a:t>
            </a:r>
            <a:r>
              <a:rPr lang="en-US" sz="2800" dirty="0" smtClean="0"/>
              <a:t>(</a:t>
            </a:r>
          </a:p>
          <a:p>
            <a:pPr>
              <a:buNone/>
            </a:pPr>
            <a:r>
              <a:rPr lang="en-US" sz="2800" dirty="0" smtClean="0"/>
              <a:t>   X, y, </a:t>
            </a:r>
            <a:r>
              <a:rPr lang="en-US" sz="2800" dirty="0" err="1" smtClean="0"/>
              <a:t>test_size</a:t>
            </a:r>
            <a:r>
              <a:rPr lang="en-US" sz="2800" dirty="0" smtClean="0"/>
              <a:t> = 0.3, </a:t>
            </a:r>
            <a:r>
              <a:rPr lang="en-US" sz="2800" dirty="0" err="1" smtClean="0"/>
              <a:t>random_state</a:t>
            </a:r>
            <a:r>
              <a:rPr lang="en-US" sz="2800" dirty="0" smtClean="0"/>
              <a:t> = 1</a:t>
            </a:r>
          </a:p>
          <a:p>
            <a:pPr>
              <a:buNone/>
            </a:pPr>
            <a:r>
              <a:rPr lang="en-US" sz="2800" dirty="0" smtClean="0"/>
              <a:t>)</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classifier</a:t>
            </a:r>
            <a:endParaRPr lang="en-US" dirty="0"/>
          </a:p>
        </p:txBody>
      </p:sp>
      <p:sp>
        <p:nvSpPr>
          <p:cNvPr id="3" name="Content Placeholder 2"/>
          <p:cNvSpPr>
            <a:spLocks noGrp="1"/>
          </p:cNvSpPr>
          <p:nvPr>
            <p:ph idx="1"/>
          </p:nvPr>
        </p:nvSpPr>
        <p:spPr/>
        <p:txBody>
          <a:bodyPr>
            <a:noAutofit/>
          </a:bodyPr>
          <a:lstStyle/>
          <a:p>
            <a:pPr>
              <a:buNone/>
            </a:pPr>
            <a:r>
              <a:rPr lang="en-US" sz="2800" dirty="0" smtClean="0"/>
              <a:t>from </a:t>
            </a:r>
            <a:r>
              <a:rPr lang="en-US" sz="2800" dirty="0" err="1" smtClean="0"/>
              <a:t>sklearn.datasets</a:t>
            </a:r>
            <a:r>
              <a:rPr lang="en-US" sz="2800" dirty="0" smtClean="0"/>
              <a:t> import </a:t>
            </a:r>
            <a:r>
              <a:rPr lang="en-US" sz="2800" dirty="0" err="1" smtClean="0"/>
              <a:t>load_iris</a:t>
            </a:r>
            <a:endParaRPr lang="en-US" sz="2800" dirty="0" smtClean="0"/>
          </a:p>
          <a:p>
            <a:pPr>
              <a:buNone/>
            </a:pPr>
            <a:r>
              <a:rPr lang="en-US" sz="2800" dirty="0" smtClean="0"/>
              <a:t>iris = </a:t>
            </a:r>
            <a:r>
              <a:rPr lang="en-US" sz="2800" dirty="0" err="1" smtClean="0"/>
              <a:t>load_iris</a:t>
            </a:r>
            <a:r>
              <a:rPr lang="en-US" sz="2800" dirty="0" smtClean="0"/>
              <a:t>()</a:t>
            </a:r>
          </a:p>
          <a:p>
            <a:pPr>
              <a:buNone/>
            </a:pPr>
            <a:r>
              <a:rPr lang="en-US" sz="2800" dirty="0" smtClean="0"/>
              <a:t>X = </a:t>
            </a:r>
            <a:r>
              <a:rPr lang="en-US" sz="2800" dirty="0" err="1" smtClean="0"/>
              <a:t>iris.data</a:t>
            </a:r>
            <a:endParaRPr lang="en-US" sz="2800" dirty="0" smtClean="0"/>
          </a:p>
          <a:p>
            <a:pPr>
              <a:buNone/>
            </a:pPr>
            <a:r>
              <a:rPr lang="en-US" sz="2800" dirty="0" smtClean="0"/>
              <a:t>y = </a:t>
            </a:r>
            <a:r>
              <a:rPr lang="en-US" sz="2800" dirty="0" err="1" smtClean="0"/>
              <a:t>iris.target</a:t>
            </a:r>
            <a:endParaRPr lang="en-US" sz="2800" dirty="0" smtClean="0"/>
          </a:p>
          <a:p>
            <a:pPr>
              <a:buNone/>
            </a:pPr>
            <a:r>
              <a:rPr lang="en-US" sz="2800" dirty="0" smtClean="0"/>
              <a:t>from </a:t>
            </a:r>
            <a:r>
              <a:rPr lang="en-US" sz="2800" dirty="0" err="1" smtClean="0"/>
              <a:t>sklearn.model_selection</a:t>
            </a:r>
            <a:r>
              <a:rPr lang="en-US" sz="2800" dirty="0" smtClean="0"/>
              <a:t>  </a:t>
            </a:r>
            <a:r>
              <a:rPr lang="en-US" sz="2800" dirty="0" smtClean="0"/>
              <a:t>import </a:t>
            </a:r>
            <a:r>
              <a:rPr lang="en-US" sz="2800" dirty="0" err="1" smtClean="0"/>
              <a:t>train_test_split</a:t>
            </a:r>
            <a:endParaRPr lang="en-US" sz="2800" dirty="0" smtClean="0"/>
          </a:p>
          <a:p>
            <a:pPr>
              <a:buNone/>
            </a:pPr>
            <a:r>
              <a:rPr lang="en-US" sz="2800" dirty="0" err="1" smtClean="0"/>
              <a:t>X_train</a:t>
            </a:r>
            <a:r>
              <a:rPr lang="en-US" sz="2800" dirty="0" smtClean="0"/>
              <a:t>, </a:t>
            </a:r>
            <a:r>
              <a:rPr lang="en-US" sz="2800" dirty="0" err="1" smtClean="0"/>
              <a:t>X_test</a:t>
            </a:r>
            <a:r>
              <a:rPr lang="en-US" sz="2800" dirty="0" smtClean="0"/>
              <a:t>, </a:t>
            </a:r>
            <a:r>
              <a:rPr lang="en-US" sz="2800" dirty="0" err="1" smtClean="0"/>
              <a:t>y_train</a:t>
            </a:r>
            <a:r>
              <a:rPr lang="en-US" sz="2800" dirty="0" smtClean="0"/>
              <a:t>, </a:t>
            </a:r>
            <a:r>
              <a:rPr lang="en-US" sz="2800" dirty="0" err="1" smtClean="0"/>
              <a:t>y_test</a:t>
            </a:r>
            <a:r>
              <a:rPr lang="en-US" sz="2800" dirty="0" smtClean="0"/>
              <a:t> = </a:t>
            </a:r>
            <a:r>
              <a:rPr lang="en-US" sz="2800" dirty="0" err="1" smtClean="0"/>
              <a:t>train_test_split</a:t>
            </a:r>
            <a:r>
              <a:rPr lang="en-US" sz="2800" dirty="0" smtClean="0"/>
              <a:t>(</a:t>
            </a:r>
          </a:p>
          <a:p>
            <a:pPr>
              <a:buNone/>
            </a:pPr>
            <a:r>
              <a:rPr lang="en-US" sz="2800" dirty="0" smtClean="0"/>
              <a:t>   X, y, </a:t>
            </a:r>
            <a:r>
              <a:rPr lang="en-US" sz="2800" dirty="0" err="1" smtClean="0"/>
              <a:t>test_size</a:t>
            </a:r>
            <a:r>
              <a:rPr lang="en-US" sz="2800" dirty="0" smtClean="0"/>
              <a:t> = 0.4, </a:t>
            </a:r>
            <a:r>
              <a:rPr lang="en-US" sz="2800" dirty="0" err="1" smtClean="0"/>
              <a:t>random_state</a:t>
            </a:r>
            <a:r>
              <a:rPr lang="en-US" sz="2800" dirty="0" smtClean="0"/>
              <a:t>=1</a:t>
            </a:r>
          </a:p>
          <a:p>
            <a:pPr>
              <a:buNone/>
            </a:pPr>
            <a:r>
              <a:rPr lang="en-US" sz="2800" dirty="0" smtClean="0"/>
              <a:t>)</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buNone/>
            </a:pPr>
            <a:r>
              <a:rPr lang="en-US" sz="2800" dirty="0" smtClean="0"/>
              <a:t>from </a:t>
            </a:r>
            <a:r>
              <a:rPr lang="en-US" sz="2800" dirty="0" err="1" smtClean="0"/>
              <a:t>sklearn.neighbors</a:t>
            </a:r>
            <a:r>
              <a:rPr lang="en-US" sz="2800" dirty="0" smtClean="0"/>
              <a:t> import </a:t>
            </a:r>
            <a:r>
              <a:rPr lang="en-US" sz="2800" dirty="0" err="1" smtClean="0"/>
              <a:t>KNeighborsClassifier</a:t>
            </a:r>
            <a:endParaRPr lang="en-US" sz="2800" dirty="0" smtClean="0"/>
          </a:p>
          <a:p>
            <a:pPr>
              <a:buNone/>
            </a:pPr>
            <a:r>
              <a:rPr lang="en-US" sz="2800" dirty="0" smtClean="0"/>
              <a:t>from </a:t>
            </a:r>
            <a:r>
              <a:rPr lang="en-US" sz="2800" dirty="0" err="1" smtClean="0"/>
              <a:t>sklearn</a:t>
            </a:r>
            <a:r>
              <a:rPr lang="en-US" sz="2800" dirty="0" smtClean="0"/>
              <a:t> import metrics</a:t>
            </a:r>
          </a:p>
          <a:p>
            <a:pPr>
              <a:buNone/>
            </a:pPr>
            <a:r>
              <a:rPr lang="en-US" sz="2800" dirty="0" err="1" smtClean="0"/>
              <a:t>classifier_knn</a:t>
            </a:r>
            <a:r>
              <a:rPr lang="en-US" sz="2800" dirty="0" smtClean="0"/>
              <a:t> = </a:t>
            </a:r>
            <a:r>
              <a:rPr lang="en-US" sz="2800" dirty="0" err="1" smtClean="0"/>
              <a:t>KNeighborsClassifier</a:t>
            </a:r>
            <a:r>
              <a:rPr lang="en-US" sz="2800" dirty="0" smtClean="0"/>
              <a:t>(</a:t>
            </a:r>
            <a:r>
              <a:rPr lang="en-US" sz="2800" dirty="0" err="1" smtClean="0"/>
              <a:t>n_neighbors</a:t>
            </a:r>
            <a:r>
              <a:rPr lang="en-US" sz="2800" dirty="0" smtClean="0"/>
              <a:t> = 3)</a:t>
            </a:r>
          </a:p>
          <a:p>
            <a:pPr>
              <a:buNone/>
            </a:pPr>
            <a:r>
              <a:rPr lang="en-US" sz="2800" dirty="0" smtClean="0"/>
              <a:t>classifier_knn.fit(</a:t>
            </a:r>
            <a:r>
              <a:rPr lang="en-US" sz="2800" dirty="0" err="1" smtClean="0"/>
              <a:t>X_train</a:t>
            </a:r>
            <a:r>
              <a:rPr lang="en-US" sz="2800" dirty="0" smtClean="0"/>
              <a:t>, </a:t>
            </a:r>
            <a:r>
              <a:rPr lang="en-US" sz="2800" dirty="0" err="1" smtClean="0"/>
              <a:t>y_train</a:t>
            </a:r>
            <a:r>
              <a:rPr lang="en-US" sz="2800" dirty="0" smtClean="0"/>
              <a:t>)</a:t>
            </a:r>
          </a:p>
          <a:p>
            <a:pPr>
              <a:buNone/>
            </a:pPr>
            <a:r>
              <a:rPr lang="en-US" sz="2800" dirty="0" err="1" smtClean="0"/>
              <a:t>y_pred</a:t>
            </a:r>
            <a:r>
              <a:rPr lang="en-US" sz="2800" dirty="0" smtClean="0"/>
              <a:t> = </a:t>
            </a:r>
            <a:r>
              <a:rPr lang="en-US" sz="2800" dirty="0" err="1" smtClean="0"/>
              <a:t>classifier_knn.predict</a:t>
            </a:r>
            <a:r>
              <a:rPr lang="en-US" sz="2800" dirty="0" smtClean="0"/>
              <a:t>(</a:t>
            </a:r>
            <a:r>
              <a:rPr lang="en-US" sz="2800" dirty="0" err="1" smtClean="0"/>
              <a:t>X_test</a:t>
            </a:r>
            <a:r>
              <a:rPr lang="en-US" sz="2800" dirty="0" smtClean="0"/>
              <a:t>)</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smtClean="0"/>
              <a:t># Finding accuracy by comparing actual response values(</a:t>
            </a:r>
            <a:r>
              <a:rPr lang="en-US" sz="2400" dirty="0" err="1" smtClean="0"/>
              <a:t>y_test</a:t>
            </a:r>
            <a:r>
              <a:rPr lang="en-US" sz="2400" dirty="0" smtClean="0"/>
              <a:t>)with predicted response value(</a:t>
            </a:r>
            <a:r>
              <a:rPr lang="en-US" sz="2400" dirty="0" err="1" smtClean="0"/>
              <a:t>y_pred</a:t>
            </a:r>
            <a:r>
              <a:rPr lang="en-US" sz="2400" dirty="0" smtClean="0"/>
              <a:t>)</a:t>
            </a:r>
          </a:p>
          <a:p>
            <a:pPr>
              <a:buNone/>
            </a:pPr>
            <a:r>
              <a:rPr lang="en-US" sz="2400" dirty="0" smtClean="0"/>
              <a:t>print("Accuracy:", </a:t>
            </a:r>
            <a:r>
              <a:rPr lang="en-US" sz="2400" dirty="0" err="1" smtClean="0"/>
              <a:t>metrics.accuracy_score</a:t>
            </a:r>
            <a:r>
              <a:rPr lang="en-US" sz="2400" dirty="0" smtClean="0"/>
              <a:t>(</a:t>
            </a:r>
            <a:r>
              <a:rPr lang="en-US" sz="2400" dirty="0" err="1" smtClean="0"/>
              <a:t>y_test</a:t>
            </a:r>
            <a:r>
              <a:rPr lang="en-US" sz="2400" dirty="0" smtClean="0"/>
              <a:t>, </a:t>
            </a:r>
            <a:r>
              <a:rPr lang="en-US" sz="2400" dirty="0" err="1" smtClean="0"/>
              <a:t>y_pred</a:t>
            </a:r>
            <a:r>
              <a:rPr lang="en-US" sz="2400" dirty="0" smtClean="0"/>
              <a:t>))</a:t>
            </a:r>
          </a:p>
          <a:p>
            <a:pPr>
              <a:buNone/>
            </a:pPr>
            <a:r>
              <a:rPr lang="en-US" sz="2400" dirty="0" smtClean="0"/>
              <a:t># Providing sample data and the model will make prediction out of that data</a:t>
            </a:r>
          </a:p>
          <a:p>
            <a:pPr>
              <a:buNone/>
            </a:pPr>
            <a:r>
              <a:rPr lang="en-US" sz="2400" dirty="0" smtClean="0"/>
              <a:t>sample = [[5, 5, 3, 2], [2, 4, 3, 5]]</a:t>
            </a:r>
          </a:p>
          <a:p>
            <a:pPr>
              <a:buNone/>
            </a:pPr>
            <a:r>
              <a:rPr lang="en-US" sz="2400" dirty="0" err="1" smtClean="0"/>
              <a:t>preds</a:t>
            </a:r>
            <a:r>
              <a:rPr lang="en-US" sz="2400" dirty="0" smtClean="0"/>
              <a:t> = </a:t>
            </a:r>
            <a:r>
              <a:rPr lang="en-US" sz="2400" dirty="0" err="1" smtClean="0"/>
              <a:t>classifier_knn.predict</a:t>
            </a:r>
            <a:r>
              <a:rPr lang="en-US" sz="2400" dirty="0" smtClean="0"/>
              <a:t>(sample)</a:t>
            </a:r>
          </a:p>
          <a:p>
            <a:pPr>
              <a:buNone/>
            </a:pPr>
            <a:r>
              <a:rPr lang="en-US" sz="2400" dirty="0" err="1" smtClean="0"/>
              <a:t>pred_species</a:t>
            </a:r>
            <a:r>
              <a:rPr lang="en-US" sz="2400" dirty="0" smtClean="0"/>
              <a:t> = [</a:t>
            </a:r>
            <a:r>
              <a:rPr lang="en-US" sz="2400" dirty="0" err="1" smtClean="0"/>
              <a:t>iris.target_names</a:t>
            </a:r>
            <a:r>
              <a:rPr lang="en-US" sz="2400" dirty="0" smtClean="0"/>
              <a:t>[p] for p in </a:t>
            </a:r>
            <a:r>
              <a:rPr lang="en-US" sz="2400" dirty="0" err="1" smtClean="0"/>
              <a:t>preds</a:t>
            </a:r>
            <a:r>
              <a:rPr lang="en-US" sz="2400" dirty="0" smtClean="0"/>
              <a:t>] print("Predictions:", </a:t>
            </a:r>
            <a:r>
              <a:rPr lang="en-US" sz="2400" dirty="0" err="1" smtClean="0"/>
              <a:t>pred_species</a:t>
            </a:r>
            <a:r>
              <a:rPr lang="en-US" sz="2400" dirty="0" smtClean="0"/>
              <a:t>)</a:t>
            </a:r>
          </a:p>
          <a:p>
            <a:endParaRPr lang="en-US" sz="2400" dirty="0" smtClean="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model</a:t>
            </a: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t>from </a:t>
            </a:r>
            <a:r>
              <a:rPr lang="en-US" sz="2800" dirty="0" err="1" smtClean="0"/>
              <a:t>sklearn.externals</a:t>
            </a:r>
            <a:r>
              <a:rPr lang="en-US" sz="2800" dirty="0" smtClean="0"/>
              <a:t> import </a:t>
            </a:r>
            <a:r>
              <a:rPr lang="en-US" sz="2800" dirty="0" err="1" smtClean="0"/>
              <a:t>joblib</a:t>
            </a:r>
            <a:endParaRPr lang="en-US" sz="2800" dirty="0" smtClean="0"/>
          </a:p>
          <a:p>
            <a:pPr algn="just">
              <a:buNone/>
            </a:pPr>
            <a:r>
              <a:rPr lang="en-US" sz="2800" dirty="0" err="1" smtClean="0"/>
              <a:t>joblib.dump</a:t>
            </a:r>
            <a:r>
              <a:rPr lang="en-US" sz="2800" dirty="0" smtClean="0"/>
              <a:t>(</a:t>
            </a:r>
            <a:r>
              <a:rPr lang="en-US" sz="2800" dirty="0" err="1" smtClean="0"/>
              <a:t>classifier_knn</a:t>
            </a:r>
            <a:r>
              <a:rPr lang="en-US" sz="2800" dirty="0" smtClean="0"/>
              <a:t>, '</a:t>
            </a:r>
            <a:r>
              <a:rPr lang="en-US" sz="2800" dirty="0" err="1" smtClean="0"/>
              <a:t>iris_classifier_knn.joblib</a:t>
            </a:r>
            <a:r>
              <a:rPr lang="en-US" sz="2800" dirty="0" smtClean="0"/>
              <a:t>')</a:t>
            </a:r>
          </a:p>
          <a:p>
            <a:pPr>
              <a:buNone/>
            </a:pPr>
            <a:endParaRPr lang="en-US" sz="2800" dirty="0" smtClean="0"/>
          </a:p>
          <a:p>
            <a:pPr>
              <a:buNone/>
            </a:pPr>
            <a:endParaRPr lang="en-US" sz="2800" dirty="0" smtClean="0"/>
          </a:p>
          <a:p>
            <a:pPr>
              <a:buNone/>
            </a:pPr>
            <a:r>
              <a:rPr lang="en-US" sz="2800" dirty="0" err="1" smtClean="0"/>
              <a:t>joblib.load</a:t>
            </a:r>
            <a:r>
              <a:rPr lang="en-US" sz="2800" dirty="0" smtClean="0"/>
              <a:t>('</a:t>
            </a:r>
            <a:r>
              <a:rPr lang="en-US" sz="2800" dirty="0" err="1" smtClean="0"/>
              <a:t>iris_classifier_knn.joblib</a:t>
            </a:r>
            <a:r>
              <a:rPr lang="en-US" sz="2800" dirty="0" smtClean="0"/>
              <a:t>') </a:t>
            </a:r>
            <a:br>
              <a:rPr lang="en-US" sz="2800" dirty="0" smtClean="0"/>
            </a:b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a:t>
            </a:r>
            <a:endParaRPr lang="en-US" dirty="0"/>
          </a:p>
        </p:txBody>
      </p:sp>
      <p:sp>
        <p:nvSpPr>
          <p:cNvPr id="3" name="Content Placeholder 2"/>
          <p:cNvSpPr>
            <a:spLocks noGrp="1"/>
          </p:cNvSpPr>
          <p:nvPr>
            <p:ph idx="1"/>
          </p:nvPr>
        </p:nvSpPr>
        <p:spPr/>
        <p:txBody>
          <a:bodyPr>
            <a:noAutofit/>
          </a:bodyPr>
          <a:lstStyle/>
          <a:p>
            <a:pPr algn="just"/>
            <a:r>
              <a:rPr lang="en-US" sz="3200" dirty="0" smtClean="0"/>
              <a:t>Accuracy is just the proportion of examples for which the model produces the correct output</a:t>
            </a:r>
          </a:p>
          <a:p>
            <a:pPr algn="just"/>
            <a:r>
              <a:rPr lang="en-US" sz="3200" dirty="0" smtClean="0"/>
              <a:t>Error rate , the proportion of examples for which the model produces an incorrect output</a:t>
            </a:r>
          </a:p>
          <a:p>
            <a:pPr algn="just"/>
            <a:r>
              <a:rPr lang="en-US" sz="3200" dirty="0" smtClean="0"/>
              <a:t>Test dataset</a:t>
            </a:r>
          </a:p>
          <a:p>
            <a:pPr algn="just"/>
            <a:r>
              <a:rPr lang="en-US" sz="3200" dirty="0" err="1" smtClean="0"/>
              <a:t>Overfitting</a:t>
            </a:r>
            <a:endParaRPr lang="en-US" sz="3200" dirty="0" smtClean="0"/>
          </a:p>
          <a:p>
            <a:pPr algn="just"/>
            <a:r>
              <a:rPr lang="en-US" sz="3200" dirty="0" err="1" smtClean="0"/>
              <a:t>Underfitting</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 to machine learning</a:t>
            </a:r>
          </a:p>
          <a:p>
            <a:r>
              <a:rPr lang="en-US" sz="3200" dirty="0" smtClean="0"/>
              <a:t>Getting started with </a:t>
            </a:r>
            <a:r>
              <a:rPr lang="en-US" sz="3200" dirty="0" err="1" smtClean="0"/>
              <a:t>Scikit</a:t>
            </a:r>
            <a:r>
              <a:rPr lang="en-US" sz="3200" dirty="0" smtClean="0"/>
              <a:t>-learn</a:t>
            </a:r>
          </a:p>
          <a:p>
            <a:r>
              <a:rPr lang="en-US" sz="3200" dirty="0" smtClean="0"/>
              <a:t>Machine learning concepts</a:t>
            </a:r>
          </a:p>
          <a:p>
            <a:r>
              <a:rPr lang="en-US" sz="3200" dirty="0" smtClean="0"/>
              <a:t>Basic mathematics</a:t>
            </a:r>
          </a:p>
          <a:p>
            <a:r>
              <a:rPr lang="en-US" sz="3200" dirty="0" smtClean="0"/>
              <a:t>Advanced concepts of machine learning</a:t>
            </a:r>
          </a:p>
          <a:p>
            <a:r>
              <a:rPr lang="en-US" sz="3200" dirty="0" smtClean="0"/>
              <a:t>Deep dive into </a:t>
            </a:r>
            <a:r>
              <a:rPr lang="en-US" sz="3200" dirty="0" err="1" smtClean="0"/>
              <a:t>scikit</a:t>
            </a:r>
            <a:r>
              <a:rPr lang="en-US" sz="3200" dirty="0" smtClean="0"/>
              <a:t>-learn</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5825" y="2085975"/>
            <a:ext cx="4143375" cy="2924175"/>
          </a:xfrm>
          <a:prstGeom prst="rect">
            <a:avLst/>
          </a:prstGeom>
        </p:spPr>
      </p:pic>
      <p:pic>
        <p:nvPicPr>
          <p:cNvPr id="5" name="Picture 4"/>
          <p:cNvPicPr>
            <a:picLocks noChangeAspect="1"/>
          </p:cNvPicPr>
          <p:nvPr/>
        </p:nvPicPr>
        <p:blipFill>
          <a:blip r:embed="rId3"/>
          <a:stretch>
            <a:fillRect/>
          </a:stretch>
        </p:blipFill>
        <p:spPr>
          <a:xfrm>
            <a:off x="5410200" y="2886075"/>
            <a:ext cx="2771775" cy="695325"/>
          </a:xfrm>
          <a:prstGeom prst="rect">
            <a:avLst/>
          </a:prstGeom>
        </p:spPr>
      </p:pic>
      <p:pic>
        <p:nvPicPr>
          <p:cNvPr id="7" name="Picture 6"/>
          <p:cNvPicPr>
            <a:picLocks noChangeAspect="1"/>
          </p:cNvPicPr>
          <p:nvPr/>
        </p:nvPicPr>
        <p:blipFill>
          <a:blip r:embed="rId4"/>
          <a:stretch>
            <a:fillRect/>
          </a:stretch>
        </p:blipFill>
        <p:spPr>
          <a:xfrm>
            <a:off x="5414749" y="3833953"/>
            <a:ext cx="2033191" cy="576122"/>
          </a:xfrm>
          <a:prstGeom prst="rect">
            <a:avLst/>
          </a:prstGeom>
        </p:spPr>
      </p:pic>
    </p:spTree>
    <p:extLst>
      <p:ext uri="{BB962C8B-B14F-4D97-AF65-F5344CB8AC3E}">
        <p14:creationId xmlns:p14="http://schemas.microsoft.com/office/powerpoint/2010/main" xmlns="" val="3753549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normAutofit/>
          </a:bodyPr>
          <a:lstStyle/>
          <a:p>
            <a:pPr algn="just"/>
            <a:r>
              <a:rPr lang="en-US" sz="3200" dirty="0" smtClean="0"/>
              <a:t>Supervised Learning</a:t>
            </a:r>
          </a:p>
          <a:p>
            <a:pPr algn="just"/>
            <a:r>
              <a:rPr lang="en-US" sz="3200" dirty="0" smtClean="0"/>
              <a:t>Unsupervised Learning</a:t>
            </a:r>
          </a:p>
          <a:p>
            <a:pPr algn="just"/>
            <a:r>
              <a:rPr lang="en-US" sz="3200" dirty="0" smtClean="0"/>
              <a:t>A dataset is a collection of many examples</a:t>
            </a:r>
          </a:p>
          <a:p>
            <a:pPr algn="just"/>
            <a:r>
              <a:rPr lang="en-US" sz="3200" dirty="0" smtClean="0"/>
              <a:t>One of the oldest datasets studied by statisticians and machine learning researchers is the Iris dataset</a:t>
            </a:r>
          </a:p>
          <a:p>
            <a:pPr algn="just"/>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Unsupervised learning</a:t>
            </a:r>
            <a:endParaRPr lang="en-US" dirty="0"/>
          </a:p>
        </p:txBody>
      </p:sp>
      <p:sp>
        <p:nvSpPr>
          <p:cNvPr id="3" name="Content Placeholder 2"/>
          <p:cNvSpPr>
            <a:spLocks noGrp="1"/>
          </p:cNvSpPr>
          <p:nvPr>
            <p:ph idx="1"/>
          </p:nvPr>
        </p:nvSpPr>
        <p:spPr/>
        <p:txBody>
          <a:bodyPr>
            <a:normAutofit/>
          </a:bodyPr>
          <a:lstStyle/>
          <a:p>
            <a:pPr algn="just"/>
            <a:r>
              <a:rPr lang="en-US" sz="3200" dirty="0" smtClean="0"/>
              <a:t>Unsupervised learning algorithms experience a dataset containing many features, then learn useful properties of the structure of this dataset</a:t>
            </a:r>
          </a:p>
          <a:p>
            <a:pPr algn="just"/>
            <a:r>
              <a:rPr lang="en-US" sz="3200" dirty="0" smtClean="0"/>
              <a:t>Clustering</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a:bodyPr>
          <a:lstStyle/>
          <a:p>
            <a:pPr algn="just"/>
            <a:r>
              <a:rPr lang="en-US" sz="2800" dirty="0" smtClean="0"/>
              <a:t>Supervised learning algorithms experience a dataset containing features, but each example is also associated with a label or target</a:t>
            </a:r>
          </a:p>
          <a:p>
            <a:pPr algn="just"/>
            <a:r>
              <a:rPr lang="en-US" sz="2800" dirty="0" smtClean="0"/>
              <a:t>A supervised learning algorithm can study the Iris dataset and learn to classify iris plants into three </a:t>
            </a:r>
            <a:r>
              <a:rPr lang="en-US" sz="2800" dirty="0" err="1" smtClean="0"/>
              <a:t>diﬀerent</a:t>
            </a:r>
            <a:r>
              <a:rPr lang="en-US" sz="2800" dirty="0" smtClean="0"/>
              <a:t> species based on their measurements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400" dirty="0" smtClean="0"/>
              <a:t>Roughly speaking, unsupervised learning involves observing several examples of a random vector x, and attempting to implicitly or explicitly learn the probability  distribution p(x), or some interesting properties of that distribution</a:t>
            </a:r>
          </a:p>
          <a:p>
            <a:r>
              <a:rPr lang="en-US" sz="2400" dirty="0" smtClean="0"/>
              <a:t>Unsupervised learning and supervised learning are not formally </a:t>
            </a:r>
            <a:r>
              <a:rPr lang="en-US" sz="2400" dirty="0" err="1" smtClean="0"/>
              <a:t>deﬁned</a:t>
            </a:r>
            <a:r>
              <a:rPr lang="en-US" sz="2400" dirty="0" smtClean="0"/>
              <a:t> terms.</a:t>
            </a:r>
          </a:p>
          <a:p>
            <a:r>
              <a:rPr lang="en-US" sz="2400" dirty="0" smtClean="0"/>
              <a:t>Some machine learning algorithms do not just experience a </a:t>
            </a:r>
            <a:r>
              <a:rPr lang="en-US" sz="2400" dirty="0" err="1" smtClean="0"/>
              <a:t>ﬁxed</a:t>
            </a:r>
            <a:r>
              <a:rPr lang="en-US" sz="2400" dirty="0" smtClean="0"/>
              <a:t> dataset. For example, reinforcement learning algorithms interact with an environment, so there is a feedback loop between the learning system and its experiences</a:t>
            </a:r>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normAutofit/>
          </a:bodyPr>
          <a:lstStyle/>
          <a:p>
            <a:r>
              <a:rPr lang="en-US" sz="2800" dirty="0" smtClean="0"/>
              <a:t>Natural numbers = {1, 2, 3, 4, …}</a:t>
            </a:r>
          </a:p>
          <a:p>
            <a:r>
              <a:rPr lang="en-US" sz="2800" dirty="0" smtClean="0"/>
              <a:t>Whole numbers = {0,1,2,…}</a:t>
            </a:r>
          </a:p>
          <a:p>
            <a:r>
              <a:rPr lang="en-US" sz="2800" dirty="0" smtClean="0"/>
              <a:t>Integers = {…,-2,-1,0,1,2,…}</a:t>
            </a:r>
          </a:p>
          <a:p>
            <a:r>
              <a:rPr lang="en-US" sz="2800" dirty="0" smtClean="0"/>
              <a:t>Real Numbers</a:t>
            </a:r>
          </a:p>
          <a:p>
            <a:r>
              <a:rPr lang="en-US" sz="2800" dirty="0" smtClean="0"/>
              <a:t>Even numbers = {…,-2,0,2,4, …}</a:t>
            </a:r>
          </a:p>
          <a:p>
            <a:r>
              <a:rPr lang="en-US" sz="2800" dirty="0" smtClean="0"/>
              <a:t>Odd numbers = {…,-3,-1,1,3, …}</a:t>
            </a:r>
          </a:p>
          <a:p>
            <a:r>
              <a:rPr lang="en-US" sz="2800" dirty="0" smtClean="0"/>
              <a:t>Prime numbers = {2,3,5,7,…}</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of line</a:t>
            </a:r>
            <a:endParaRPr lang="en-US" dirty="0"/>
          </a:p>
        </p:txBody>
      </p:sp>
      <p:sp>
        <p:nvSpPr>
          <p:cNvPr id="3" name="Content Placeholder 2"/>
          <p:cNvSpPr>
            <a:spLocks noGrp="1"/>
          </p:cNvSpPr>
          <p:nvPr>
            <p:ph idx="1"/>
          </p:nvPr>
        </p:nvSpPr>
        <p:spPr/>
        <p:txBody>
          <a:bodyPr>
            <a:normAutofit/>
          </a:bodyPr>
          <a:lstStyle/>
          <a:p>
            <a:r>
              <a:rPr lang="en-US" sz="3600" dirty="0" smtClean="0"/>
              <a:t>y=</a:t>
            </a:r>
            <a:r>
              <a:rPr lang="en-US" sz="3600" dirty="0" err="1" smtClean="0"/>
              <a:t>mx+b</a:t>
            </a:r>
            <a:endParaRPr lang="en-US" sz="3600" dirty="0" smtClean="0"/>
          </a:p>
          <a:p>
            <a:r>
              <a:rPr lang="en-US" sz="3600" dirty="0" smtClean="0"/>
              <a:t>Plotting a line</a:t>
            </a:r>
          </a:p>
          <a:p>
            <a:r>
              <a:rPr lang="en-US" sz="3600" dirty="0" smtClean="0"/>
              <a:t>Slope</a:t>
            </a:r>
          </a:p>
          <a:p>
            <a:r>
              <a:rPr lang="en-US" sz="3600" dirty="0" smtClean="0"/>
              <a:t>y-intercept</a:t>
            </a:r>
          </a:p>
          <a:p>
            <a:r>
              <a:rPr lang="en-US" sz="3600" dirty="0" smtClean="0"/>
              <a:t>Roots of an </a:t>
            </a:r>
            <a:r>
              <a:rPr lang="en-US" sz="3600" dirty="0" smtClean="0"/>
              <a:t>equation</a:t>
            </a:r>
            <a:endParaRPr lang="en-US" sz="3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sz="3200" dirty="0" smtClean="0"/>
              <a:t>Mean</a:t>
            </a:r>
          </a:p>
          <a:p>
            <a:r>
              <a:rPr lang="en-US" sz="3200" dirty="0" smtClean="0"/>
              <a:t>Median</a:t>
            </a:r>
          </a:p>
          <a:p>
            <a:r>
              <a:rPr lang="en-US" sz="3200" dirty="0" smtClean="0"/>
              <a:t>Mode</a:t>
            </a:r>
          </a:p>
          <a:p>
            <a:r>
              <a:rPr lang="en-US" sz="3200" dirty="0" smtClean="0"/>
              <a:t>Range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smtClean="0"/>
              <a:t>Variance</a:t>
            </a:r>
          </a:p>
          <a:p>
            <a:endParaRPr lang="en-US" sz="3200" dirty="0" smtClean="0"/>
          </a:p>
          <a:p>
            <a:endParaRPr lang="en-US" sz="3200" dirty="0" smtClean="0"/>
          </a:p>
          <a:p>
            <a:r>
              <a:rPr lang="en-US" sz="3200" dirty="0" smtClean="0"/>
              <a:t>Standard deviation</a:t>
            </a:r>
          </a:p>
          <a:p>
            <a:endParaRPr lang="en-US" sz="3200" dirty="0" smtClean="0"/>
          </a:p>
          <a:p>
            <a:r>
              <a:rPr lang="en-US" sz="3200" dirty="0" smtClean="0"/>
              <a:t>Correlation</a:t>
            </a:r>
            <a:endParaRPr lang="en-US" sz="3200" dirty="0" smtClean="0"/>
          </a:p>
          <a:p>
            <a:endParaRPr lang="en-US" sz="3200" dirty="0"/>
          </a:p>
        </p:txBody>
      </p:sp>
      <p:pic>
        <p:nvPicPr>
          <p:cNvPr id="1026" name="Picture 2"/>
          <p:cNvPicPr>
            <a:picLocks noChangeAspect="1" noChangeArrowheads="1"/>
          </p:cNvPicPr>
          <p:nvPr/>
        </p:nvPicPr>
        <p:blipFill>
          <a:blip r:embed="rId2"/>
          <a:srcRect/>
          <a:stretch>
            <a:fillRect/>
          </a:stretch>
        </p:blipFill>
        <p:spPr bwMode="auto">
          <a:xfrm>
            <a:off x="1857356" y="2714620"/>
            <a:ext cx="3304209" cy="838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714612" y="5429264"/>
            <a:ext cx="6003758" cy="1143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sz="3200" dirty="0" smtClean="0"/>
              <a:t>Composition</a:t>
            </a:r>
          </a:p>
          <a:p>
            <a:r>
              <a:rPr lang="en-US" sz="3200" dirty="0" smtClean="0"/>
              <a:t>Maxima / Minima</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Deep learning is a </a:t>
            </a:r>
            <a:r>
              <a:rPr lang="en-US" sz="2800" dirty="0" err="1" smtClean="0"/>
              <a:t>speciﬁc</a:t>
            </a:r>
            <a:r>
              <a:rPr lang="en-US" sz="2800" dirty="0" smtClean="0"/>
              <a:t> kind of machine learning.</a:t>
            </a:r>
          </a:p>
          <a:p>
            <a:r>
              <a:rPr lang="en-US" sz="2800" dirty="0" smtClean="0"/>
              <a:t>A machine learning algorithm is an algorithm that is able to learn from data.</a:t>
            </a:r>
          </a:p>
          <a:p>
            <a:r>
              <a:rPr lang="en-US" sz="2800" dirty="0" smtClean="0"/>
              <a:t>A computer program is said to learn from experience E with respect to some class of tasks T and performance measure P , if its performance at tasks in T , as measured by P, improves with experience E</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a:bodyPr>
          <a:lstStyle/>
          <a:p>
            <a:r>
              <a:rPr lang="en-US" sz="2800" dirty="0" err="1" smtClean="0"/>
              <a:t>height_weight_age</a:t>
            </a:r>
            <a:r>
              <a:rPr lang="en-US" sz="2800" dirty="0" smtClean="0"/>
              <a:t> = [70,170, 40 ]</a:t>
            </a:r>
          </a:p>
          <a:p>
            <a:r>
              <a:rPr lang="en-US" sz="2800" dirty="0" smtClean="0"/>
              <a:t>Adding two vectors</a:t>
            </a:r>
          </a:p>
          <a:p>
            <a:r>
              <a:rPr lang="en-US" sz="2800" dirty="0" smtClean="0"/>
              <a:t>Subtracting two vectors</a:t>
            </a:r>
          </a:p>
          <a:p>
            <a:r>
              <a:rPr lang="en-US" sz="2800" dirty="0" smtClean="0"/>
              <a:t>Scalar multiplication</a:t>
            </a:r>
          </a:p>
          <a:p>
            <a:r>
              <a:rPr lang="en-US" sz="2800" dirty="0" smtClean="0"/>
              <a:t>Dot product</a:t>
            </a:r>
          </a:p>
          <a:p>
            <a:r>
              <a:rPr lang="en-US" sz="2800" dirty="0" smtClean="0"/>
              <a:t>Magnitude</a:t>
            </a:r>
          </a:p>
          <a:p>
            <a:r>
              <a:rPr lang="en-US" sz="2800" dirty="0" smtClean="0"/>
              <a:t>Distance</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a:t>
            </a:r>
            <a:endParaRPr lang="en-US" dirty="0"/>
          </a:p>
        </p:txBody>
      </p:sp>
      <p:sp>
        <p:nvSpPr>
          <p:cNvPr id="3" name="Content Placeholder 2"/>
          <p:cNvSpPr>
            <a:spLocks noGrp="1"/>
          </p:cNvSpPr>
          <p:nvPr>
            <p:ph idx="1"/>
          </p:nvPr>
        </p:nvSpPr>
        <p:spPr/>
        <p:txBody>
          <a:bodyPr>
            <a:normAutofit/>
          </a:bodyPr>
          <a:lstStyle/>
          <a:p>
            <a:r>
              <a:rPr lang="en-US" sz="3200" dirty="0" smtClean="0"/>
              <a:t>Shape</a:t>
            </a:r>
          </a:p>
          <a:p>
            <a:r>
              <a:rPr lang="en-US" sz="3200" dirty="0" smtClean="0"/>
              <a:t>Adding two matrix</a:t>
            </a:r>
          </a:p>
          <a:p>
            <a:r>
              <a:rPr lang="en-US" sz="3200" dirty="0" smtClean="0"/>
              <a:t>Multiplying two matrix</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r>
              <a:rPr lang="en-US" sz="2800" dirty="0" smtClean="0"/>
              <a:t>The goal is to build a system that can take a vector x ∈ </a:t>
            </a:r>
            <a:r>
              <a:rPr lang="en-US" sz="2800" dirty="0" err="1" smtClean="0"/>
              <a:t>R</a:t>
            </a:r>
            <a:r>
              <a:rPr lang="en-US" sz="2800" baseline="30000" dirty="0" err="1" smtClean="0"/>
              <a:t>n</a:t>
            </a:r>
            <a:r>
              <a:rPr lang="en-US" sz="2800" dirty="0" smtClean="0"/>
              <a:t> as input and predict the value of a scalar y ∈ R as its output</a:t>
            </a:r>
          </a:p>
          <a:p>
            <a:r>
              <a:rPr lang="en-US" sz="2800" dirty="0" smtClean="0"/>
              <a:t>We </a:t>
            </a:r>
            <a:r>
              <a:rPr lang="en-US" sz="2800" dirty="0" err="1" smtClean="0"/>
              <a:t>deﬁne</a:t>
            </a:r>
            <a:r>
              <a:rPr lang="en-US" sz="2800" dirty="0" smtClean="0"/>
              <a:t> the output to be y = </a:t>
            </a:r>
            <a:r>
              <a:rPr lang="en-US" sz="2800" dirty="0" err="1" smtClean="0"/>
              <a:t>wx</a:t>
            </a:r>
            <a:r>
              <a:rPr lang="en-US" sz="2800" dirty="0" smtClean="0"/>
              <a:t>, where w ∈ </a:t>
            </a:r>
            <a:r>
              <a:rPr lang="en-US" sz="2800" dirty="0" err="1" smtClean="0"/>
              <a:t>R</a:t>
            </a:r>
            <a:r>
              <a:rPr lang="en-US" sz="2800" baseline="30000" dirty="0" err="1" smtClean="0"/>
              <a:t>n</a:t>
            </a:r>
            <a:r>
              <a:rPr lang="en-US" sz="2800" dirty="0" smtClean="0"/>
              <a:t> is a vector of parameters</a:t>
            </a:r>
          </a:p>
          <a:p>
            <a:r>
              <a:rPr lang="en-US" sz="2800" dirty="0" smtClean="0"/>
              <a:t>We can think of w as a set of weights that determine how each feature </a:t>
            </a:r>
            <a:r>
              <a:rPr lang="en-US" sz="2800" dirty="0" err="1" smtClean="0"/>
              <a:t>aﬀects</a:t>
            </a:r>
            <a:r>
              <a:rPr lang="en-US" sz="2800" dirty="0" smtClean="0"/>
              <a:t> the prediction</a:t>
            </a:r>
          </a:p>
          <a:p>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One way of measuring the performance of the model is to compute the mean squared error of the model on the test set.</a:t>
            </a:r>
          </a:p>
          <a:p>
            <a:r>
              <a:rPr lang="en-US" sz="2800" dirty="0" smtClean="0"/>
              <a:t>If ˆy(test) gives the predictions of the model on the test set, then the mean squared error is given by</a:t>
            </a:r>
          </a:p>
          <a:p>
            <a:endParaRPr lang="en-US" sz="2800" dirty="0"/>
          </a:p>
        </p:txBody>
      </p:sp>
      <p:pic>
        <p:nvPicPr>
          <p:cNvPr id="6" name="Picture 2"/>
          <p:cNvPicPr>
            <a:picLocks noChangeAspect="1" noChangeArrowheads="1"/>
          </p:cNvPicPr>
          <p:nvPr/>
        </p:nvPicPr>
        <p:blipFill>
          <a:blip r:embed="rId2"/>
          <a:srcRect l="34160" t="68752" r="34384" b="20832"/>
          <a:stretch>
            <a:fillRect/>
          </a:stretch>
        </p:blipFill>
        <p:spPr bwMode="auto">
          <a:xfrm>
            <a:off x="1661137" y="4572000"/>
            <a:ext cx="5730263"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52450" y="2071678"/>
            <a:ext cx="8039100" cy="34147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700088" y="1566863"/>
            <a:ext cx="7743825"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It is worth noting that the term linear regression is often used to refer to a slightly more sophisticated model with one additional parameter—an intercept term b. In this model</a:t>
            </a:r>
          </a:p>
          <a:p>
            <a:pPr>
              <a:buNone/>
            </a:pPr>
            <a:r>
              <a:rPr lang="en-US" sz="2800" dirty="0" smtClean="0"/>
              <a:t>		y = </a:t>
            </a:r>
            <a:r>
              <a:rPr lang="en-US" sz="2800" dirty="0" err="1" smtClean="0"/>
              <a:t>wx</a:t>
            </a:r>
            <a:r>
              <a:rPr lang="en-US" sz="2800" dirty="0" smtClean="0"/>
              <a:t> + b</a:t>
            </a:r>
          </a:p>
          <a:p>
            <a:r>
              <a:rPr lang="en-US" sz="2800" dirty="0" smtClean="0"/>
              <a:t>The intercept term b is often called the bias parameter</a:t>
            </a:r>
          </a:p>
          <a:p>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Capacity, </a:t>
            </a:r>
            <a:r>
              <a:rPr lang="en-US" sz="4000" dirty="0" err="1" smtClean="0"/>
              <a:t>overfitting</a:t>
            </a:r>
            <a:r>
              <a:rPr lang="en-US" sz="4000" dirty="0" smtClean="0"/>
              <a:t> and </a:t>
            </a:r>
            <a:r>
              <a:rPr lang="en-US" sz="4000" dirty="0" err="1" smtClean="0"/>
              <a:t>underfitting</a:t>
            </a:r>
            <a:endParaRPr lang="en-US" sz="4000" dirty="0"/>
          </a:p>
        </p:txBody>
      </p:sp>
      <p:sp>
        <p:nvSpPr>
          <p:cNvPr id="3" name="Content Placeholder 2"/>
          <p:cNvSpPr>
            <a:spLocks noGrp="1"/>
          </p:cNvSpPr>
          <p:nvPr>
            <p:ph idx="1"/>
          </p:nvPr>
        </p:nvSpPr>
        <p:spPr/>
        <p:txBody>
          <a:bodyPr>
            <a:noAutofit/>
          </a:bodyPr>
          <a:lstStyle/>
          <a:p>
            <a:r>
              <a:rPr lang="en-US" sz="2400" dirty="0" smtClean="0"/>
              <a:t>The ability to perform well on previously unobserved inputs is called generalization</a:t>
            </a:r>
          </a:p>
          <a:p>
            <a:r>
              <a:rPr lang="en-US" sz="2400" dirty="0" smtClean="0"/>
              <a:t>Training error</a:t>
            </a:r>
          </a:p>
          <a:p>
            <a:r>
              <a:rPr lang="en-US" sz="2400" dirty="0" smtClean="0"/>
              <a:t>What separates machine learning from optimization is that we want the generalization error , also called the test error , to be low as well.</a:t>
            </a:r>
          </a:p>
          <a:p>
            <a:r>
              <a:rPr lang="en-US" sz="2400" dirty="0" smtClean="0"/>
              <a:t>The train and test data are generated by a probability distribution over datasets called the data generating process</a:t>
            </a:r>
          </a:p>
          <a:p>
            <a:r>
              <a:rPr lang="en-US" sz="2400" dirty="0" smtClean="0"/>
              <a:t>We typically make a set of assumptions known collectively as the </a:t>
            </a:r>
            <a:r>
              <a:rPr lang="en-US" sz="2400" dirty="0" err="1" smtClean="0"/>
              <a:t>i.i.d</a:t>
            </a:r>
            <a:r>
              <a:rPr lang="en-US" sz="2400" dirty="0" smtClean="0"/>
              <a:t>. assumptions</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400" dirty="0" smtClean="0"/>
              <a:t>The factors determining how well a machine learning algorithm will perform are its ability to:</a:t>
            </a:r>
          </a:p>
          <a:p>
            <a:pPr lvl="2">
              <a:buNone/>
            </a:pPr>
            <a:r>
              <a:rPr lang="en-US" sz="1800" dirty="0" smtClean="0"/>
              <a:t>1. Make the training error small.</a:t>
            </a:r>
          </a:p>
          <a:p>
            <a:pPr lvl="2">
              <a:buNone/>
            </a:pPr>
            <a:r>
              <a:rPr lang="en-US" sz="1800" dirty="0" smtClean="0"/>
              <a:t>2. Make the gap between training and test error small</a:t>
            </a:r>
          </a:p>
          <a:p>
            <a:r>
              <a:rPr lang="en-US" sz="2400" dirty="0" smtClean="0"/>
              <a:t>These two factors correspond to the two central challenges in machine learning:</a:t>
            </a:r>
          </a:p>
          <a:p>
            <a:pPr lvl="1"/>
            <a:r>
              <a:rPr lang="en-US" sz="2000" dirty="0" err="1" smtClean="0"/>
              <a:t>Underﬁtting</a:t>
            </a:r>
            <a:endParaRPr lang="en-US" sz="2000" dirty="0" smtClean="0"/>
          </a:p>
          <a:p>
            <a:pPr lvl="1"/>
            <a:r>
              <a:rPr lang="en-US" sz="2000" dirty="0" smtClean="0"/>
              <a:t>and </a:t>
            </a:r>
            <a:r>
              <a:rPr lang="en-US" sz="2000" dirty="0" err="1" smtClean="0"/>
              <a:t>overﬁtting</a:t>
            </a:r>
            <a:endParaRPr lang="en-US" sz="2000" dirty="0" smtClean="0"/>
          </a:p>
          <a:p>
            <a:r>
              <a:rPr lang="en-US" sz="2400" dirty="0" err="1" smtClean="0"/>
              <a:t>Underﬁtting</a:t>
            </a:r>
            <a:r>
              <a:rPr lang="en-US" sz="2400" dirty="0" smtClean="0"/>
              <a:t> occurs when the model is not able to obtain a </a:t>
            </a:r>
            <a:r>
              <a:rPr lang="en-US" sz="2400" dirty="0" err="1" smtClean="0"/>
              <a:t>suﬃciently</a:t>
            </a:r>
            <a:r>
              <a:rPr lang="en-US" sz="2400" dirty="0" smtClean="0"/>
              <a:t> low error value on the training set. </a:t>
            </a:r>
          </a:p>
          <a:p>
            <a:r>
              <a:rPr lang="en-US" sz="2400" dirty="0" err="1" smtClean="0"/>
              <a:t>Overﬁtting</a:t>
            </a:r>
            <a:r>
              <a:rPr lang="en-US" sz="2400" dirty="0" smtClean="0"/>
              <a:t> occurs when the gap between the training error and test error is too large.</a:t>
            </a:r>
          </a:p>
          <a:p>
            <a:endParaRPr lang="en-US" sz="2400" baseline="-25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1587" y="1209675"/>
            <a:ext cx="6600825" cy="4438650"/>
          </a:xfrm>
          <a:prstGeom prst="rect">
            <a:avLst/>
          </a:prstGeom>
        </p:spPr>
      </p:pic>
    </p:spTree>
    <p:extLst>
      <p:ext uri="{BB962C8B-B14F-4D97-AF65-F5344CB8AC3E}">
        <p14:creationId xmlns:p14="http://schemas.microsoft.com/office/powerpoint/2010/main" xmlns="" val="733325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Autofit/>
          </a:bodyPr>
          <a:lstStyle/>
          <a:p>
            <a:r>
              <a:rPr lang="en-US" sz="2400" dirty="0" smtClean="0"/>
              <a:t>Machine learning allows us to tackle tasks that are too </a:t>
            </a:r>
            <a:r>
              <a:rPr lang="en-US" sz="2400" dirty="0" err="1" smtClean="0"/>
              <a:t>diﬃcult</a:t>
            </a:r>
            <a:r>
              <a:rPr lang="en-US" sz="2400" dirty="0" smtClean="0"/>
              <a:t> to solve with </a:t>
            </a:r>
            <a:r>
              <a:rPr lang="en-US" sz="2400" dirty="0" err="1" smtClean="0"/>
              <a:t>ﬁxed</a:t>
            </a:r>
            <a:r>
              <a:rPr lang="en-US" sz="2400" dirty="0" smtClean="0"/>
              <a:t> programs written and designed by human beings.</a:t>
            </a:r>
          </a:p>
          <a:p>
            <a:r>
              <a:rPr lang="en-US" sz="2400" dirty="0" smtClean="0"/>
              <a:t>Machine learning tasks are usually described in terms of how the machine learning system should process an example</a:t>
            </a:r>
          </a:p>
          <a:p>
            <a:r>
              <a:rPr lang="en-US" sz="2400" dirty="0" smtClean="0"/>
              <a:t>An example is a collection of features that have been quantitatively measured from some object or event that we want the machine learning system to process.</a:t>
            </a:r>
          </a:p>
          <a:p>
            <a:r>
              <a:rPr lang="en-US" sz="2400" dirty="0" smtClean="0"/>
              <a:t>The features of an image are usually the values of the pixels in the image</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We can control whether a model is more likely to </a:t>
            </a:r>
            <a:r>
              <a:rPr lang="en-US" sz="2800" dirty="0" err="1" smtClean="0"/>
              <a:t>overﬁt</a:t>
            </a:r>
            <a:r>
              <a:rPr lang="en-US" sz="2800" dirty="0" smtClean="0"/>
              <a:t> or </a:t>
            </a:r>
            <a:r>
              <a:rPr lang="en-US" sz="2800" dirty="0" err="1" smtClean="0"/>
              <a:t>underﬁt</a:t>
            </a:r>
            <a:r>
              <a:rPr lang="en-US" sz="2800" dirty="0" smtClean="0"/>
              <a:t> by altering its capacity</a:t>
            </a:r>
          </a:p>
          <a:p>
            <a:r>
              <a:rPr lang="en-US" sz="2800" dirty="0" smtClean="0"/>
              <a:t>Informally, a model’s capacity is its ability to </a:t>
            </a:r>
            <a:r>
              <a:rPr lang="en-US" sz="2800" dirty="0" err="1" smtClean="0"/>
              <a:t>ﬁt</a:t>
            </a:r>
            <a:r>
              <a:rPr lang="en-US" sz="2800" dirty="0" smtClean="0"/>
              <a:t> a wide variety of functions</a:t>
            </a:r>
          </a:p>
          <a:p>
            <a:r>
              <a:rPr lang="en-US" sz="2800" dirty="0" smtClean="0"/>
              <a:t>Models with low capacity may struggle to </a:t>
            </a:r>
            <a:r>
              <a:rPr lang="en-US" sz="2800" dirty="0" err="1" smtClean="0"/>
              <a:t>ﬁt</a:t>
            </a:r>
            <a:r>
              <a:rPr lang="en-US" sz="2800" dirty="0" smtClean="0"/>
              <a:t> the training set. </a:t>
            </a:r>
          </a:p>
          <a:p>
            <a:r>
              <a:rPr lang="en-US" sz="2800" dirty="0" smtClean="0"/>
              <a:t>Models with high capacity can </a:t>
            </a:r>
            <a:r>
              <a:rPr lang="en-US" sz="2800" dirty="0" err="1" smtClean="0"/>
              <a:t>overﬁt</a:t>
            </a:r>
            <a:r>
              <a:rPr lang="en-US" sz="2800" dirty="0" smtClean="0"/>
              <a:t> by memorizing properties of the training set that do not serve them well on the test set</a:t>
            </a:r>
          </a:p>
          <a:p>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space</a:t>
            </a:r>
            <a:endParaRPr lang="en-US" dirty="0"/>
          </a:p>
        </p:txBody>
      </p:sp>
      <p:sp>
        <p:nvSpPr>
          <p:cNvPr id="3" name="Content Placeholder 2"/>
          <p:cNvSpPr>
            <a:spLocks noGrp="1"/>
          </p:cNvSpPr>
          <p:nvPr>
            <p:ph idx="1"/>
          </p:nvPr>
        </p:nvSpPr>
        <p:spPr/>
        <p:txBody>
          <a:bodyPr>
            <a:normAutofit/>
          </a:bodyPr>
          <a:lstStyle/>
          <a:p>
            <a:r>
              <a:rPr lang="en-US" sz="2800" dirty="0" smtClean="0"/>
              <a:t>One way to control the capacity of a learning algorithm is by choosing its hypothesis space, the set of functions that the learning algorithm is allowed to select as being the solution</a:t>
            </a:r>
          </a:p>
          <a:p>
            <a:endParaRPr lang="en-US" sz="2800" dirty="0"/>
          </a:p>
        </p:txBody>
      </p:sp>
      <p:pic>
        <p:nvPicPr>
          <p:cNvPr id="4099" name="Picture 3"/>
          <p:cNvPicPr>
            <a:picLocks noChangeAspect="1" noChangeArrowheads="1"/>
          </p:cNvPicPr>
          <p:nvPr/>
        </p:nvPicPr>
        <p:blipFill>
          <a:blip r:embed="rId2"/>
          <a:srcRect/>
          <a:stretch>
            <a:fillRect/>
          </a:stretch>
        </p:blipFill>
        <p:spPr bwMode="auto">
          <a:xfrm>
            <a:off x="3867150" y="3752850"/>
            <a:ext cx="1409700" cy="4381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362325" y="4648200"/>
            <a:ext cx="2352675" cy="4572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3505200" y="5638800"/>
            <a:ext cx="2133600"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Machine learning algorithms will generally perform best when their capacity is appropriate for the true complexity of the task they need to perform and the amount of training data they are provided with. </a:t>
            </a:r>
          </a:p>
          <a:p>
            <a:r>
              <a:rPr lang="en-US" sz="2800" dirty="0" smtClean="0"/>
              <a:t>Models with </a:t>
            </a:r>
            <a:r>
              <a:rPr lang="en-US" sz="2800" dirty="0" err="1" smtClean="0"/>
              <a:t>insuﬃcient</a:t>
            </a:r>
            <a:r>
              <a:rPr lang="en-US" sz="2800" dirty="0" smtClean="0"/>
              <a:t> capacity are unable to solve complex tasks. </a:t>
            </a:r>
          </a:p>
          <a:p>
            <a:r>
              <a:rPr lang="en-US" sz="2800" dirty="0" smtClean="0"/>
              <a:t>Models with high capacity can solve complex tasks, but when their capacity is higher than needed to solve the present task they may </a:t>
            </a:r>
            <a:r>
              <a:rPr lang="en-US" sz="2800" dirty="0" err="1" smtClean="0"/>
              <a:t>overﬁt</a:t>
            </a:r>
            <a:r>
              <a:rPr lang="en-US" sz="2800" dirty="0" smtClean="0"/>
              <a:t>.</a:t>
            </a:r>
          </a:p>
          <a:p>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885825" y="1585913"/>
            <a:ext cx="7372350" cy="368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a:t>
            </a:r>
            <a:r>
              <a:rPr lang="en-US" dirty="0" err="1" smtClean="0"/>
              <a:t>neighboor</a:t>
            </a:r>
            <a:r>
              <a:rPr lang="en-US" dirty="0" smtClean="0"/>
              <a:t> regression</a:t>
            </a:r>
            <a:endParaRPr lang="en-US" dirty="0"/>
          </a:p>
        </p:txBody>
      </p:sp>
      <p:sp>
        <p:nvSpPr>
          <p:cNvPr id="3" name="Content Placeholder 2"/>
          <p:cNvSpPr>
            <a:spLocks noGrp="1"/>
          </p:cNvSpPr>
          <p:nvPr>
            <p:ph idx="1"/>
          </p:nvPr>
        </p:nvSpPr>
        <p:spPr/>
        <p:txBody>
          <a:bodyPr>
            <a:normAutofit/>
          </a:bodyPr>
          <a:lstStyle/>
          <a:p>
            <a:r>
              <a:rPr lang="en-US" sz="3200" dirty="0" smtClean="0"/>
              <a:t>When asked to classify a test point x , the model looks up the nearest entry in the training set and returns the associated regression target.</a:t>
            </a:r>
          </a:p>
          <a:p>
            <a:endParaRPr lang="en-US"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parameters</a:t>
            </a:r>
            <a:endParaRPr lang="en-US" dirty="0"/>
          </a:p>
        </p:txBody>
      </p:sp>
      <p:sp>
        <p:nvSpPr>
          <p:cNvPr id="3" name="Content Placeholder 2"/>
          <p:cNvSpPr>
            <a:spLocks noGrp="1"/>
          </p:cNvSpPr>
          <p:nvPr>
            <p:ph idx="1"/>
          </p:nvPr>
        </p:nvSpPr>
        <p:spPr/>
        <p:txBody>
          <a:bodyPr>
            <a:normAutofit/>
          </a:bodyPr>
          <a:lstStyle/>
          <a:p>
            <a:r>
              <a:rPr lang="en-US" sz="2800" dirty="0" smtClean="0"/>
              <a:t>Most machine learning algorithms have several settings that we can use to control the behavior of the learning algorithm</a:t>
            </a:r>
          </a:p>
          <a:p>
            <a:r>
              <a:rPr lang="en-US" sz="2800" dirty="0" smtClean="0"/>
              <a:t>The degree of the polynomial</a:t>
            </a:r>
          </a:p>
          <a:p>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a:t>
            </a:r>
            <a:endParaRPr lang="en-US" dirty="0"/>
          </a:p>
        </p:txBody>
      </p:sp>
      <p:sp>
        <p:nvSpPr>
          <p:cNvPr id="3" name="Content Placeholder 2"/>
          <p:cNvSpPr>
            <a:spLocks noGrp="1"/>
          </p:cNvSpPr>
          <p:nvPr>
            <p:ph idx="1"/>
          </p:nvPr>
        </p:nvSpPr>
        <p:spPr/>
        <p:txBody>
          <a:bodyPr>
            <a:noAutofit/>
          </a:bodyPr>
          <a:lstStyle/>
          <a:p>
            <a:r>
              <a:rPr lang="en-US" sz="2400" dirty="0"/>
              <a:t>Variance is how sensitive a prediction is to what training set was used. Ideally, how </a:t>
            </a:r>
            <a:r>
              <a:rPr lang="en-US" sz="2400" dirty="0" smtClean="0"/>
              <a:t>we choose </a:t>
            </a:r>
            <a:r>
              <a:rPr lang="en-US" sz="2400" dirty="0"/>
              <a:t>the training set shouldn’t matter – meaning a lower variance is desired.</a:t>
            </a:r>
          </a:p>
          <a:p>
            <a:r>
              <a:rPr lang="en-US" sz="2400" dirty="0" smtClean="0"/>
              <a:t> </a:t>
            </a:r>
            <a:r>
              <a:rPr lang="en-US" sz="2400" dirty="0"/>
              <a:t>Bias is the strength of assumptions made about the training dataset. Making too </a:t>
            </a:r>
            <a:r>
              <a:rPr lang="en-US" sz="2400" dirty="0" smtClean="0"/>
              <a:t>many assumptions </a:t>
            </a:r>
            <a:r>
              <a:rPr lang="en-US" sz="2400" dirty="0"/>
              <a:t>might make it hard to generalize, so we </a:t>
            </a:r>
            <a:r>
              <a:rPr lang="en-US" sz="2400" dirty="0" smtClean="0"/>
              <a:t>prefer low bias as well.</a:t>
            </a:r>
          </a:p>
          <a:p>
            <a:r>
              <a:rPr lang="en-US" sz="2400" dirty="0"/>
              <a:t>A </a:t>
            </a:r>
            <a:r>
              <a:rPr lang="en-US" sz="2400" dirty="0" smtClean="0"/>
              <a:t>too flexible </a:t>
            </a:r>
            <a:r>
              <a:rPr lang="en-US" sz="2400" dirty="0"/>
              <a:t>model has high variance and low bias, whereas a too strict model has low variance </a:t>
            </a:r>
            <a:r>
              <a:rPr lang="en-US" sz="2400" dirty="0" smtClean="0"/>
              <a:t>and high </a:t>
            </a:r>
            <a:r>
              <a:rPr lang="en-US" sz="2400" dirty="0"/>
              <a:t>bias. </a:t>
            </a:r>
            <a:endParaRPr lang="en-US" sz="2400" dirty="0" smtClean="0"/>
          </a:p>
          <a:p>
            <a:r>
              <a:rPr lang="en-US" sz="2400" dirty="0" smtClean="0"/>
              <a:t>Ideally </a:t>
            </a:r>
            <a:r>
              <a:rPr lang="en-US" sz="2400" dirty="0"/>
              <a:t>we would like a model with both low variance error and low bias error. </a:t>
            </a:r>
            <a:r>
              <a:rPr lang="en-US" sz="2400" dirty="0" smtClean="0"/>
              <a:t>That way</a:t>
            </a:r>
            <a:r>
              <a:rPr lang="en-US" sz="2400" dirty="0"/>
              <a:t>, it both generalizes to unseen data and captures the regularities of the data.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p:txBody>
          <a:bodyPr>
            <a:normAutofit/>
          </a:bodyPr>
          <a:lstStyle/>
          <a:p>
            <a:r>
              <a:rPr lang="en-US" sz="2800" dirty="0" smtClean="0"/>
              <a:t>Usually, we are also concerned with the behavior of an estimator as the amount of training data grows</a:t>
            </a:r>
          </a:p>
          <a:p>
            <a:r>
              <a:rPr lang="en-US" sz="2800" dirty="0" smtClean="0"/>
              <a:t>In particular, we usually wish that, as the number of data points m in our dataset increases, our point estimates converge to the true value of the corresponding parameters</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533400" y="1981200"/>
            <a:ext cx="8116899"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normAutofit/>
          </a:bodyPr>
          <a:lstStyle/>
          <a:p>
            <a:r>
              <a:rPr lang="en-US" sz="3200" dirty="0" smtClean="0"/>
              <a:t>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machine learning tasks</a:t>
            </a:r>
            <a:endParaRPr lang="en-US" dirty="0"/>
          </a:p>
        </p:txBody>
      </p:sp>
      <p:sp>
        <p:nvSpPr>
          <p:cNvPr id="3" name="Content Placeholder 2"/>
          <p:cNvSpPr>
            <a:spLocks noGrp="1"/>
          </p:cNvSpPr>
          <p:nvPr>
            <p:ph idx="1"/>
          </p:nvPr>
        </p:nvSpPr>
        <p:spPr/>
        <p:txBody>
          <a:bodyPr>
            <a:normAutofit/>
          </a:bodyPr>
          <a:lstStyle/>
          <a:p>
            <a:r>
              <a:rPr lang="en-US" sz="2800" u="sng" dirty="0" smtClean="0"/>
              <a:t>Classification:</a:t>
            </a:r>
            <a:r>
              <a:rPr lang="en-US" sz="2800" dirty="0" smtClean="0"/>
              <a:t> the learning algorithm is usually asked to produce a function f:R</a:t>
            </a:r>
            <a:r>
              <a:rPr lang="en-US" sz="2800" baseline="30000" dirty="0" smtClean="0"/>
              <a:t>n</a:t>
            </a:r>
            <a:r>
              <a:rPr lang="en-US" sz="2800" dirty="0" smtClean="0"/>
              <a:t>→ {1, . . . , k}. An example of a </a:t>
            </a:r>
            <a:r>
              <a:rPr lang="en-US" sz="2800" dirty="0" err="1" smtClean="0"/>
              <a:t>classiﬁcation</a:t>
            </a:r>
            <a:r>
              <a:rPr lang="en-US" sz="2800" dirty="0" smtClean="0"/>
              <a:t> task is object recognition, where the </a:t>
            </a:r>
            <a:r>
              <a:rPr lang="en-US" sz="2800" dirty="0" err="1" smtClean="0"/>
              <a:t>inputi</a:t>
            </a:r>
            <a:r>
              <a:rPr lang="en-US" sz="2800" dirty="0" smtClean="0"/>
              <a:t> s an image</a:t>
            </a:r>
          </a:p>
          <a:p>
            <a:r>
              <a:rPr lang="en-US" sz="2800" u="sng" dirty="0" smtClean="0"/>
              <a:t>Regression:</a:t>
            </a:r>
            <a:r>
              <a:rPr lang="en-US" sz="2800" dirty="0" smtClean="0"/>
              <a:t> In this type of task, the computer program is asked to predict a numerical value given some input. To solve this task, the learning algorithm is asked to output a function f :R</a:t>
            </a:r>
            <a:r>
              <a:rPr lang="en-US" sz="2800" baseline="30000" dirty="0" smtClean="0"/>
              <a:t>n</a:t>
            </a:r>
            <a:r>
              <a:rPr lang="en-US" sz="2800" dirty="0" smtClean="0"/>
              <a:t>→ R</a:t>
            </a:r>
          </a:p>
          <a:p>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840020" y="1196341"/>
            <a:ext cx="6856179" cy="4899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US" dirty="0"/>
          </a:p>
        </p:txBody>
      </p:sp>
      <p:sp>
        <p:nvSpPr>
          <p:cNvPr id="3" name="Content Placeholder 2"/>
          <p:cNvSpPr>
            <a:spLocks noGrp="1"/>
          </p:cNvSpPr>
          <p:nvPr>
            <p:ph idx="1"/>
          </p:nvPr>
        </p:nvSpPr>
        <p:spPr/>
        <p:txBody>
          <a:bodyPr>
            <a:normAutofit/>
          </a:bodyPr>
          <a:lstStyle/>
          <a:p>
            <a:r>
              <a:rPr lang="en-US" sz="2800" dirty="0" smtClean="0"/>
              <a:t>Each node of the decision tree is associated with a region in the input space, and internal nodes break that region into one sub-region for each child of the node</a:t>
            </a:r>
          </a:p>
          <a:p>
            <a:r>
              <a:rPr lang="en-US" sz="2800" dirty="0" smtClean="0"/>
              <a:t>Space is thus sub-divided into non-overlapping regions, with a one-to-one correspondence between leaf nodes and input regions. Each leaf node usually maps every point in its input region to the same output</a:t>
            </a:r>
          </a:p>
          <a:p>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Unsupervised Learning Algorithm</a:t>
            </a:r>
            <a:endParaRPr lang="en-US" dirty="0"/>
          </a:p>
        </p:txBody>
      </p:sp>
      <p:sp>
        <p:nvSpPr>
          <p:cNvPr id="3" name="Content Placeholder 2"/>
          <p:cNvSpPr>
            <a:spLocks noGrp="1"/>
          </p:cNvSpPr>
          <p:nvPr>
            <p:ph idx="1"/>
          </p:nvPr>
        </p:nvSpPr>
        <p:spPr/>
        <p:txBody>
          <a:bodyPr>
            <a:noAutofit/>
          </a:bodyPr>
          <a:lstStyle/>
          <a:p>
            <a:r>
              <a:rPr lang="en-US" sz="2800" dirty="0" smtClean="0"/>
              <a:t>A classic unsupervised learning task is to </a:t>
            </a:r>
            <a:r>
              <a:rPr lang="en-US" sz="2800" dirty="0" err="1" smtClean="0"/>
              <a:t>ﬁnd</a:t>
            </a:r>
            <a:r>
              <a:rPr lang="en-US" sz="2800" dirty="0" smtClean="0"/>
              <a:t> the “best” representation of the data. </a:t>
            </a:r>
          </a:p>
          <a:p>
            <a:r>
              <a:rPr lang="en-US" sz="2800" dirty="0" smtClean="0"/>
              <a:t>We are looking for a representation that preserves as much information about x as possible while obeying some penalty or constraint aimed at keeping the representation simpler or more accessible than x itself</a:t>
            </a:r>
          </a:p>
          <a:p>
            <a:r>
              <a:rPr lang="en-US" sz="2800" dirty="0" smtClean="0"/>
              <a:t>Low-dimensional representations attempt to compress as much information about x as possible in a smaller representation</a:t>
            </a:r>
          </a:p>
          <a:p>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idx="1"/>
          </p:nvPr>
        </p:nvSpPr>
        <p:spPr/>
        <p:txBody>
          <a:bodyPr>
            <a:noAutofit/>
          </a:bodyPr>
          <a:lstStyle/>
          <a:p>
            <a:r>
              <a:rPr lang="en-US" sz="2400" dirty="0" smtClean="0"/>
              <a:t>A representation that has lower dimensionality than the original input. </a:t>
            </a:r>
          </a:p>
          <a:p>
            <a:r>
              <a:rPr lang="en-US" sz="2400" dirty="0" smtClean="0"/>
              <a:t>It also learns a representation whose elements have no linear correlation with each other</a:t>
            </a:r>
          </a:p>
          <a:p>
            <a:r>
              <a:rPr lang="en-US" sz="2400" dirty="0" smtClean="0"/>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a:t>
            </a:r>
            <a:endParaRPr 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noAutofit/>
          </a:bodyPr>
          <a:lstStyle/>
          <a:p>
            <a:r>
              <a:rPr lang="en-US" sz="2400" dirty="0" smtClean="0"/>
              <a:t>The k-means clustering algorithm divides the training set into k </a:t>
            </a:r>
            <a:r>
              <a:rPr lang="en-US" sz="2400" dirty="0" err="1" smtClean="0"/>
              <a:t>diﬀerent</a:t>
            </a:r>
            <a:r>
              <a:rPr lang="en-US" sz="2400" dirty="0" smtClean="0"/>
              <a:t> clusters of examples that are near each other.</a:t>
            </a:r>
          </a:p>
          <a:p>
            <a:r>
              <a:rPr lang="en-US" sz="2400" dirty="0" err="1" smtClean="0"/>
              <a:t>Thek</a:t>
            </a:r>
            <a:r>
              <a:rPr lang="en-US" sz="2400" dirty="0" smtClean="0"/>
              <a:t>-means algorithm works by initializing k </a:t>
            </a:r>
            <a:r>
              <a:rPr lang="en-US" sz="2400" dirty="0" err="1" smtClean="0"/>
              <a:t>diﬀerent</a:t>
            </a:r>
            <a:r>
              <a:rPr lang="en-US" sz="2400" dirty="0" smtClean="0"/>
              <a:t> </a:t>
            </a:r>
            <a:r>
              <a:rPr lang="en-US" sz="2400" dirty="0" err="1" smtClean="0"/>
              <a:t>centroids</a:t>
            </a:r>
            <a:r>
              <a:rPr lang="en-US" sz="2400" dirty="0" smtClean="0"/>
              <a:t>{µ(1), . . . , µ(k)}to </a:t>
            </a:r>
            <a:r>
              <a:rPr lang="en-US" sz="2400" dirty="0" err="1" smtClean="0"/>
              <a:t>diﬀerent</a:t>
            </a:r>
            <a:r>
              <a:rPr lang="en-US" sz="2400" dirty="0" smtClean="0"/>
              <a:t>  values, then alternating between two </a:t>
            </a:r>
            <a:r>
              <a:rPr lang="en-US" sz="2400" dirty="0" err="1" smtClean="0"/>
              <a:t>diﬀerent</a:t>
            </a:r>
            <a:r>
              <a:rPr lang="en-US" sz="2400" dirty="0" smtClean="0"/>
              <a:t> steps until </a:t>
            </a:r>
            <a:r>
              <a:rPr lang="en-US" sz="2400" dirty="0" err="1" smtClean="0"/>
              <a:t>convergence.In</a:t>
            </a:r>
            <a:r>
              <a:rPr lang="en-US" sz="2400" dirty="0" smtClean="0"/>
              <a:t> one step, each training example is assigned to cluster </a:t>
            </a:r>
            <a:r>
              <a:rPr lang="en-US" sz="2400" dirty="0" err="1" smtClean="0"/>
              <a:t>i</a:t>
            </a:r>
            <a:r>
              <a:rPr lang="en-US" sz="2400" dirty="0" smtClean="0"/>
              <a:t>, where </a:t>
            </a:r>
            <a:r>
              <a:rPr lang="en-US" sz="2400" dirty="0" err="1" smtClean="0"/>
              <a:t>i</a:t>
            </a:r>
            <a:r>
              <a:rPr lang="en-US" sz="2400" dirty="0" smtClean="0"/>
              <a:t> is the index </a:t>
            </a:r>
            <a:r>
              <a:rPr lang="en-US" sz="2400" dirty="0" err="1" smtClean="0"/>
              <a:t>ofthe</a:t>
            </a:r>
            <a:r>
              <a:rPr lang="en-US" sz="2400" dirty="0" smtClean="0"/>
              <a:t> nearest </a:t>
            </a:r>
            <a:r>
              <a:rPr lang="en-US" sz="2400" dirty="0" err="1" smtClean="0"/>
              <a:t>centroid</a:t>
            </a:r>
            <a:r>
              <a:rPr lang="en-US" sz="2400" dirty="0" smtClean="0"/>
              <a:t>µ(</a:t>
            </a:r>
            <a:r>
              <a:rPr lang="en-US" sz="2400" dirty="0" err="1" smtClean="0"/>
              <a:t>i</a:t>
            </a:r>
            <a:r>
              <a:rPr lang="en-US" sz="2400" dirty="0" smtClean="0"/>
              <a:t>). </a:t>
            </a:r>
          </a:p>
          <a:p>
            <a:r>
              <a:rPr lang="en-US" sz="2400" dirty="0" smtClean="0"/>
              <a:t>In the other step, each </a:t>
            </a:r>
            <a:r>
              <a:rPr lang="en-US" sz="2400" dirty="0" err="1" smtClean="0"/>
              <a:t>centroid</a:t>
            </a:r>
            <a:r>
              <a:rPr lang="en-US" sz="2400" dirty="0" smtClean="0"/>
              <a:t>µ(</a:t>
            </a:r>
            <a:r>
              <a:rPr lang="en-US" sz="2400" dirty="0" err="1" smtClean="0"/>
              <a:t>i</a:t>
            </a:r>
            <a:r>
              <a:rPr lang="en-US" sz="2400" dirty="0" smtClean="0"/>
              <a:t>)is updated to </a:t>
            </a:r>
            <a:r>
              <a:rPr lang="en-US" sz="2400" dirty="0" err="1" smtClean="0"/>
              <a:t>themean</a:t>
            </a:r>
            <a:r>
              <a:rPr lang="en-US" sz="2400" dirty="0" smtClean="0"/>
              <a:t> of all training examples x(j)assigned to cluster I</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p:sp>
        <p:nvSpPr>
          <p:cNvPr id="3" name="Content Placeholder 2"/>
          <p:cNvSpPr>
            <a:spLocks noGrp="1"/>
          </p:cNvSpPr>
          <p:nvPr>
            <p:ph idx="1"/>
          </p:nvPr>
        </p:nvSpPr>
        <p:spPr/>
        <p:txBody>
          <a:bodyPr>
            <a:normAutofit/>
          </a:bodyPr>
          <a:lstStyle/>
          <a:p>
            <a:r>
              <a:rPr lang="en-US" sz="2800" dirty="0" smtClean="0"/>
              <a:t>Nearly all of deep learning is powered by one very important algorithm: stochastic gradient descent or SGD</a:t>
            </a:r>
          </a:p>
          <a:p>
            <a:r>
              <a:rPr lang="en-US" sz="2800" dirty="0" smtClean="0"/>
              <a:t>The cost function used by a machine learning algorithm often decomposes as a sum over training examples of some per-example loss function</a:t>
            </a:r>
          </a:p>
          <a:p>
            <a:r>
              <a:rPr lang="en-US" sz="2800" dirty="0" smtClean="0"/>
              <a:t>It is the main way to train large linear models on very large datasets.</a:t>
            </a:r>
          </a:p>
          <a:p>
            <a:endParaRPr 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Building a machine learning algorithm</a:t>
            </a:r>
            <a:endParaRPr lang="en-US" sz="4000" dirty="0"/>
          </a:p>
        </p:txBody>
      </p:sp>
      <p:sp>
        <p:nvSpPr>
          <p:cNvPr id="3" name="Content Placeholder 2"/>
          <p:cNvSpPr>
            <a:spLocks noGrp="1"/>
          </p:cNvSpPr>
          <p:nvPr>
            <p:ph idx="1"/>
          </p:nvPr>
        </p:nvSpPr>
        <p:spPr/>
        <p:txBody>
          <a:bodyPr>
            <a:normAutofit/>
          </a:bodyPr>
          <a:lstStyle/>
          <a:p>
            <a:r>
              <a:rPr lang="en-US" sz="3200" dirty="0" smtClean="0"/>
              <a:t>Nearly all deep learning algorithms can be described as particular instances of a fairly simple recipe: </a:t>
            </a:r>
          </a:p>
          <a:p>
            <a:pPr lvl="1"/>
            <a:r>
              <a:rPr lang="en-US" sz="2800" dirty="0" smtClean="0"/>
              <a:t>combine a </a:t>
            </a:r>
            <a:r>
              <a:rPr lang="en-US" sz="2800" dirty="0" err="1" smtClean="0"/>
              <a:t>speciﬁcation</a:t>
            </a:r>
            <a:r>
              <a:rPr lang="en-US" sz="2800" dirty="0" smtClean="0"/>
              <a:t> of a dataset, </a:t>
            </a:r>
          </a:p>
          <a:p>
            <a:pPr lvl="1"/>
            <a:r>
              <a:rPr lang="en-US" sz="2800" dirty="0" smtClean="0"/>
              <a:t>a cost function, </a:t>
            </a:r>
          </a:p>
          <a:p>
            <a:pPr lvl="1"/>
            <a:r>
              <a:rPr lang="en-US" sz="2800" dirty="0" smtClean="0"/>
              <a:t>An optimization procedure </a:t>
            </a:r>
          </a:p>
          <a:p>
            <a:pPr lvl="1"/>
            <a:r>
              <a:rPr lang="en-US" sz="2800" dirty="0" smtClean="0"/>
              <a:t>and a model.</a:t>
            </a:r>
          </a:p>
          <a:p>
            <a:endParaRPr lang="en-US"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Challenges that motivate deep learning</a:t>
            </a:r>
            <a:endParaRPr lang="en-US" sz="4000" dirty="0"/>
          </a:p>
        </p:txBody>
      </p:sp>
      <p:sp>
        <p:nvSpPr>
          <p:cNvPr id="3" name="Content Placeholder 2"/>
          <p:cNvSpPr>
            <a:spLocks noGrp="1"/>
          </p:cNvSpPr>
          <p:nvPr>
            <p:ph idx="1"/>
          </p:nvPr>
        </p:nvSpPr>
        <p:spPr/>
        <p:txBody>
          <a:bodyPr>
            <a:noAutofit/>
          </a:bodyPr>
          <a:lstStyle/>
          <a:p>
            <a:r>
              <a:rPr lang="en-US" sz="2400" dirty="0" smtClean="0"/>
              <a:t>The simple machine learning algorithms described in this lecture work very well on a wide variety of important problems.</a:t>
            </a:r>
          </a:p>
          <a:p>
            <a:r>
              <a:rPr lang="en-US" sz="2400" dirty="0" smtClean="0"/>
              <a:t> However, they have not succeeded in solving the central problems in AI, such as recognizing speech or recognizing objects.</a:t>
            </a:r>
          </a:p>
          <a:p>
            <a:r>
              <a:rPr lang="en-US" sz="2400" dirty="0" smtClean="0"/>
              <a:t>The challenge of generalizing to new examples becomes exponentially more </a:t>
            </a:r>
            <a:r>
              <a:rPr lang="en-US" sz="2400" dirty="0" err="1" smtClean="0"/>
              <a:t>diﬃcult</a:t>
            </a:r>
            <a:r>
              <a:rPr lang="en-US" sz="2400" dirty="0" smtClean="0"/>
              <a:t> when working with high-dimensional data</a:t>
            </a:r>
          </a:p>
          <a:p>
            <a:r>
              <a:rPr lang="en-US" sz="2400" dirty="0" smtClean="0"/>
              <a:t>The mechanisms used to achieve generalization in traditional machine learning are </a:t>
            </a:r>
            <a:r>
              <a:rPr lang="en-US" sz="2400" dirty="0" err="1" smtClean="0"/>
              <a:t>insuﬃcient</a:t>
            </a:r>
            <a:r>
              <a:rPr lang="en-US" sz="2400" dirty="0" smtClean="0"/>
              <a:t> to learn complicated functions in high-dimensional spaces.</a:t>
            </a:r>
          </a:p>
          <a:p>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Curse of Dimensionality</a:t>
            </a:r>
            <a:endParaRPr lang="en-US" dirty="0"/>
          </a:p>
        </p:txBody>
      </p:sp>
      <p:sp>
        <p:nvSpPr>
          <p:cNvPr id="3" name="Content Placeholder 2"/>
          <p:cNvSpPr>
            <a:spLocks noGrp="1"/>
          </p:cNvSpPr>
          <p:nvPr>
            <p:ph idx="1"/>
          </p:nvPr>
        </p:nvSpPr>
        <p:spPr/>
        <p:txBody>
          <a:bodyPr>
            <a:normAutofit/>
          </a:bodyPr>
          <a:lstStyle/>
          <a:p>
            <a:r>
              <a:rPr lang="en-US" sz="2800" dirty="0" smtClean="0"/>
              <a:t>Many machine learning problems become exceedingly </a:t>
            </a:r>
            <a:r>
              <a:rPr lang="en-US" sz="2800" dirty="0" err="1" smtClean="0"/>
              <a:t>diﬃcult</a:t>
            </a:r>
            <a:r>
              <a:rPr lang="en-US" sz="2800" dirty="0" smtClean="0"/>
              <a:t> when the number of dimensions in the data is high.</a:t>
            </a:r>
          </a:p>
          <a:p>
            <a:endParaRPr 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data using </a:t>
            </a:r>
            <a:r>
              <a:rPr lang="en-US" dirty="0" err="1" smtClean="0"/>
              <a:t>scikit</a:t>
            </a:r>
            <a:r>
              <a:rPr lang="en-US" dirty="0" smtClean="0"/>
              <a:t>-learn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from </a:t>
            </a:r>
            <a:r>
              <a:rPr lang="en-US" dirty="0" err="1" smtClean="0"/>
              <a:t>sklearn</a:t>
            </a:r>
            <a:r>
              <a:rPr lang="en-US" dirty="0" smtClean="0"/>
              <a:t> import preprocessing</a:t>
            </a:r>
          </a:p>
          <a:p>
            <a:pPr>
              <a:buNone/>
            </a:pPr>
            <a:r>
              <a:rPr lang="en-US" dirty="0" err="1" smtClean="0"/>
              <a:t>Input_data</a:t>
            </a:r>
            <a:r>
              <a:rPr lang="en-US" dirty="0" smtClean="0"/>
              <a:t> = </a:t>
            </a:r>
            <a:r>
              <a:rPr lang="en-US" dirty="0" err="1" smtClean="0"/>
              <a:t>np.array</a:t>
            </a:r>
            <a:r>
              <a:rPr lang="en-US" dirty="0" smtClean="0"/>
              <a:t>(</a:t>
            </a:r>
          </a:p>
          <a:p>
            <a:pPr>
              <a:buNone/>
            </a:pPr>
            <a:r>
              <a:rPr lang="en-US" dirty="0" smtClean="0"/>
              <a:t>   [</a:t>
            </a:r>
          </a:p>
          <a:p>
            <a:pPr>
              <a:buNone/>
            </a:pPr>
            <a:r>
              <a:rPr lang="en-US" dirty="0" smtClean="0"/>
              <a:t>      [2.1, -1.9, 5.5],</a:t>
            </a:r>
          </a:p>
          <a:p>
            <a:pPr>
              <a:buNone/>
            </a:pPr>
            <a:r>
              <a:rPr lang="en-US" dirty="0" smtClean="0"/>
              <a:t>      [-1.5, 2.4, 3.5],</a:t>
            </a:r>
          </a:p>
          <a:p>
            <a:pPr>
              <a:buNone/>
            </a:pPr>
            <a:r>
              <a:rPr lang="en-US" dirty="0" smtClean="0"/>
              <a:t>      [0.5, -7.9, 5.6],</a:t>
            </a:r>
          </a:p>
          <a:p>
            <a:pPr>
              <a:buNone/>
            </a:pPr>
            <a:r>
              <a:rPr lang="en-US" dirty="0" smtClean="0"/>
              <a:t>      [5.9, 2.3, -5.8]</a:t>
            </a:r>
          </a:p>
          <a:p>
            <a:pPr>
              <a:buNone/>
            </a:pPr>
            <a:r>
              <a:rPr lang="en-US" dirty="0" smtClean="0"/>
              <a:t>   ]</a:t>
            </a:r>
          </a:p>
          <a:p>
            <a:pPr>
              <a:buNone/>
            </a:pPr>
            <a:r>
              <a:rPr lang="en-US" dirty="0" smtClean="0"/>
              <a:t>)</a:t>
            </a:r>
          </a:p>
          <a:p>
            <a:pPr>
              <a:buNone/>
            </a:pPr>
            <a:r>
              <a:rPr lang="en-US" dirty="0" err="1" smtClean="0"/>
              <a:t>data_scaler_minmax</a:t>
            </a:r>
            <a:r>
              <a:rPr lang="en-US" dirty="0" smtClean="0"/>
              <a:t> = </a:t>
            </a:r>
            <a:r>
              <a:rPr lang="en-US" dirty="0" err="1" smtClean="0"/>
              <a:t>preprocessing.MinMaxScaler</a:t>
            </a:r>
            <a:r>
              <a:rPr lang="en-US" dirty="0" smtClean="0"/>
              <a:t>(</a:t>
            </a:r>
            <a:r>
              <a:rPr lang="en-US" dirty="0" err="1" smtClean="0"/>
              <a:t>feature_range</a:t>
            </a:r>
            <a:r>
              <a:rPr lang="en-US" dirty="0" smtClean="0"/>
              <a:t>=(0,1))</a:t>
            </a:r>
          </a:p>
          <a:p>
            <a:pPr>
              <a:buNone/>
            </a:pPr>
            <a:r>
              <a:rPr lang="en-US" dirty="0" err="1" smtClean="0"/>
              <a:t>data_scaled_minmax</a:t>
            </a:r>
            <a:r>
              <a:rPr lang="en-US" dirty="0" smtClean="0"/>
              <a:t> = </a:t>
            </a:r>
            <a:r>
              <a:rPr lang="en-US" dirty="0" err="1" smtClean="0"/>
              <a:t>data_scaler_minmax.fit_transform</a:t>
            </a:r>
            <a:r>
              <a:rPr lang="en-US" dirty="0" smtClean="0"/>
              <a:t>(</a:t>
            </a:r>
            <a:r>
              <a:rPr lang="en-US" dirty="0" err="1" smtClean="0"/>
              <a:t>input_data</a:t>
            </a:r>
            <a:r>
              <a:rPr lang="en-US" dirty="0" smtClean="0"/>
              <a:t>)</a:t>
            </a:r>
          </a:p>
          <a:p>
            <a:pPr>
              <a:buNone/>
            </a:pPr>
            <a:r>
              <a:rPr lang="en-US" dirty="0" smtClean="0"/>
              <a:t>print ("\</a:t>
            </a:r>
            <a:r>
              <a:rPr lang="en-US" dirty="0" err="1" smtClean="0"/>
              <a:t>nMin</a:t>
            </a:r>
            <a:r>
              <a:rPr lang="en-US" dirty="0" smtClean="0"/>
              <a:t> max scaled data:\n", </a:t>
            </a:r>
            <a:r>
              <a:rPr lang="en-US" dirty="0" err="1" smtClean="0"/>
              <a:t>data_scaled_minmax</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u="sng" dirty="0" smtClean="0"/>
              <a:t>Transcription:</a:t>
            </a:r>
            <a:r>
              <a:rPr lang="en-US" sz="2600" dirty="0" smtClean="0"/>
              <a:t> In this type of task, the machine learning system is asked to observe a relatively unstructured representation of some kind of data and transcribe it into discrete, textual form. For example, in optical character recognition, the computer program is shown a photograph containing an image of text and is asked to return this text in the form of a sequence of characters. Another example is speech recognition, where the computer </a:t>
            </a:r>
            <a:r>
              <a:rPr lang="en-US" sz="2600" dirty="0" err="1" smtClean="0"/>
              <a:t>programis</a:t>
            </a:r>
            <a:r>
              <a:rPr lang="en-US" sz="2600" dirty="0" smtClean="0"/>
              <a:t> provided an audio waveform and emits a sequence of characters or </a:t>
            </a:r>
            <a:r>
              <a:rPr lang="en-US" sz="2600" dirty="0" err="1" smtClean="0"/>
              <a:t>wordID</a:t>
            </a:r>
            <a:r>
              <a:rPr lang="en-US" sz="2600" dirty="0" smtClean="0"/>
              <a:t> codes describing the words that were spoken in the audio recording.</a:t>
            </a:r>
            <a:endParaRPr lang="en-US" sz="2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Estimator API</a:t>
            </a:r>
            <a:endParaRPr lang="en-US" dirty="0"/>
          </a:p>
        </p:txBody>
      </p:sp>
      <p:sp>
        <p:nvSpPr>
          <p:cNvPr id="3" name="Content Placeholder 2"/>
          <p:cNvSpPr>
            <a:spLocks noGrp="1"/>
          </p:cNvSpPr>
          <p:nvPr>
            <p:ph idx="1"/>
          </p:nvPr>
        </p:nvSpPr>
        <p:spPr/>
        <p:txBody>
          <a:bodyPr>
            <a:noAutofit/>
          </a:bodyPr>
          <a:lstStyle/>
          <a:p>
            <a:r>
              <a:rPr lang="en-US" sz="2400" dirty="0" smtClean="0"/>
              <a:t>It is one of the main APIs implemented by </a:t>
            </a:r>
            <a:r>
              <a:rPr lang="en-US" sz="2400" dirty="0" err="1" smtClean="0"/>
              <a:t>Scikit</a:t>
            </a:r>
            <a:r>
              <a:rPr lang="en-US" sz="2400" dirty="0" smtClean="0"/>
              <a:t>-learn. </a:t>
            </a:r>
            <a:endParaRPr lang="en-US" sz="2400" dirty="0" smtClean="0"/>
          </a:p>
          <a:p>
            <a:r>
              <a:rPr lang="en-US" sz="2400" dirty="0" smtClean="0"/>
              <a:t>It </a:t>
            </a:r>
            <a:r>
              <a:rPr lang="en-US" sz="2400" dirty="0" smtClean="0"/>
              <a:t>provides a consistent interface for a wide range of ML applications that’s why all machine learning algorithms in </a:t>
            </a:r>
            <a:r>
              <a:rPr lang="en-US" sz="2400" dirty="0" err="1" smtClean="0"/>
              <a:t>Scikit</a:t>
            </a:r>
            <a:r>
              <a:rPr lang="en-US" sz="2400" dirty="0" smtClean="0"/>
              <a:t>-Learn are implemented via Estimator API. </a:t>
            </a:r>
            <a:endParaRPr lang="en-US" sz="2400" dirty="0" smtClean="0"/>
          </a:p>
          <a:p>
            <a:r>
              <a:rPr lang="en-US" sz="2400" dirty="0" smtClean="0"/>
              <a:t>The </a:t>
            </a:r>
            <a:r>
              <a:rPr lang="en-US" sz="2400" dirty="0" smtClean="0"/>
              <a:t>object that learns from the data (fitting the data) is an estimator. </a:t>
            </a:r>
            <a:endParaRPr lang="en-US" sz="2400" dirty="0" smtClean="0"/>
          </a:p>
          <a:p>
            <a:r>
              <a:rPr lang="en-US" sz="2400" dirty="0" smtClean="0"/>
              <a:t>It </a:t>
            </a:r>
            <a:r>
              <a:rPr lang="en-US" sz="2400" dirty="0" smtClean="0"/>
              <a:t>can be used with any of the algorithms like classification, regression, clustering or even with a transformer, that extracts useful features from raw data.</a:t>
            </a:r>
          </a:p>
          <a:p>
            <a:r>
              <a:rPr lang="en-US" sz="2400" dirty="0" smtClean="0"/>
              <a:t>estimator.fit(data</a:t>
            </a:r>
            <a:r>
              <a:rPr lang="en-US" sz="2400" dirty="0" smtClean="0"/>
              <a:t>)</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noAutofit/>
          </a:bodyPr>
          <a:lstStyle/>
          <a:p>
            <a:pPr>
              <a:buNone/>
            </a:pPr>
            <a:r>
              <a:rPr lang="en-US" sz="2400" dirty="0" smtClean="0"/>
              <a:t>import </a:t>
            </a:r>
            <a:r>
              <a:rPr lang="en-US" sz="2400" dirty="0" err="1" smtClean="0"/>
              <a:t>numpy</a:t>
            </a:r>
            <a:r>
              <a:rPr lang="en-US" sz="2400" dirty="0" smtClean="0"/>
              <a:t> as </a:t>
            </a:r>
            <a:r>
              <a:rPr lang="en-US" sz="2400" dirty="0" err="1" smtClean="0"/>
              <a:t>np</a:t>
            </a:r>
            <a:endParaRPr lang="en-US" sz="2400" dirty="0" smtClean="0"/>
          </a:p>
          <a:p>
            <a:pPr>
              <a:buNone/>
            </a:pPr>
            <a:r>
              <a:rPr lang="en-US" sz="2400" dirty="0" smtClean="0"/>
              <a:t>from </a:t>
            </a:r>
            <a:r>
              <a:rPr lang="en-US" sz="2400" dirty="0" err="1" smtClean="0"/>
              <a:t>sklearn.datasets</a:t>
            </a:r>
            <a:r>
              <a:rPr lang="en-US" sz="2400" dirty="0" smtClean="0"/>
              <a:t> import </a:t>
            </a:r>
            <a:r>
              <a:rPr lang="en-US" sz="2400" dirty="0" err="1" smtClean="0"/>
              <a:t>load_iris</a:t>
            </a:r>
            <a:endParaRPr lang="en-US" sz="2400" dirty="0" smtClean="0"/>
          </a:p>
          <a:p>
            <a:pPr>
              <a:buNone/>
            </a:pPr>
            <a:r>
              <a:rPr lang="en-US" sz="2400" dirty="0" smtClean="0"/>
              <a:t>from sklearn.svm import SVC</a:t>
            </a:r>
          </a:p>
          <a:p>
            <a:pPr>
              <a:buNone/>
            </a:pPr>
            <a:r>
              <a:rPr lang="en-US" sz="2400" dirty="0" smtClean="0"/>
              <a:t>X, y = </a:t>
            </a:r>
            <a:r>
              <a:rPr lang="en-US" sz="2400" dirty="0" err="1" smtClean="0"/>
              <a:t>load_iris</a:t>
            </a:r>
            <a:r>
              <a:rPr lang="en-US" sz="2400" dirty="0" smtClean="0"/>
              <a:t>(</a:t>
            </a:r>
            <a:r>
              <a:rPr lang="en-US" sz="2400" dirty="0" err="1" smtClean="0"/>
              <a:t>return_X_y</a:t>
            </a:r>
            <a:r>
              <a:rPr lang="en-US" sz="2400" dirty="0" smtClean="0"/>
              <a:t> = True)</a:t>
            </a:r>
          </a:p>
          <a:p>
            <a:pPr>
              <a:buNone/>
            </a:pPr>
            <a:r>
              <a:rPr lang="en-US" sz="2400" dirty="0" err="1" smtClean="0"/>
              <a:t>clf</a:t>
            </a:r>
            <a:r>
              <a:rPr lang="en-US" sz="2400" dirty="0" smtClean="0"/>
              <a:t> = SVC()</a:t>
            </a:r>
          </a:p>
          <a:p>
            <a:pPr>
              <a:buNone/>
            </a:pPr>
            <a:r>
              <a:rPr lang="en-US" sz="2400" dirty="0" err="1" smtClean="0"/>
              <a:t>clf.set_params</a:t>
            </a:r>
            <a:r>
              <a:rPr lang="en-US" sz="2400" dirty="0" smtClean="0"/>
              <a:t>(kernel = 'linear').fit(X, y)</a:t>
            </a:r>
          </a:p>
          <a:p>
            <a:pPr>
              <a:buNone/>
            </a:pPr>
            <a:r>
              <a:rPr lang="en-US" sz="2400" dirty="0" err="1" smtClean="0"/>
              <a:t>clf.predict</a:t>
            </a:r>
            <a:r>
              <a:rPr lang="en-US" sz="2400" dirty="0" smtClean="0"/>
              <a:t>(X[:5])</a:t>
            </a:r>
          </a:p>
          <a:p>
            <a:pPr>
              <a:buNone/>
            </a:pPr>
            <a:r>
              <a:rPr lang="en-US" sz="2400" dirty="0" err="1" smtClean="0"/>
              <a:t>clf.set_params</a:t>
            </a:r>
            <a:r>
              <a:rPr lang="en-US" sz="2400" dirty="0" smtClean="0"/>
              <a:t>(kernel = '</a:t>
            </a:r>
            <a:r>
              <a:rPr lang="en-US" sz="2400" dirty="0" err="1" smtClean="0"/>
              <a:t>rbf</a:t>
            </a:r>
            <a:r>
              <a:rPr lang="en-US" sz="2400" dirty="0" smtClean="0"/>
              <a:t>', gamma = 'scale').fit(X, y)</a:t>
            </a:r>
          </a:p>
          <a:p>
            <a:pPr>
              <a:buNone/>
            </a:pPr>
            <a:r>
              <a:rPr lang="en-US" sz="2400" dirty="0" err="1" smtClean="0"/>
              <a:t>clf.predict</a:t>
            </a:r>
            <a:r>
              <a:rPr lang="en-US" sz="2400" dirty="0" smtClean="0"/>
              <a:t>(X[:5])</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Autofit/>
          </a:bodyPr>
          <a:lstStyle/>
          <a:p>
            <a:pPr>
              <a:buNone/>
            </a:pPr>
            <a:r>
              <a:rPr lang="en-US" sz="1400" dirty="0" smtClean="0"/>
              <a:t>from </a:t>
            </a:r>
            <a:r>
              <a:rPr lang="en-US" sz="1400" dirty="0" err="1" smtClean="0"/>
              <a:t>sklearn</a:t>
            </a:r>
            <a:r>
              <a:rPr lang="en-US" sz="1400" dirty="0" smtClean="0"/>
              <a:t> import tree</a:t>
            </a:r>
          </a:p>
          <a:p>
            <a:pPr>
              <a:buNone/>
            </a:pPr>
            <a:r>
              <a:rPr lang="en-US" sz="1400" dirty="0" smtClean="0"/>
              <a:t>from </a:t>
            </a:r>
            <a:r>
              <a:rPr lang="en-US" sz="1400" dirty="0" err="1" smtClean="0"/>
              <a:t>sklearn.model_selection</a:t>
            </a:r>
            <a:r>
              <a:rPr lang="en-US" sz="1400" dirty="0" smtClean="0"/>
              <a:t> import </a:t>
            </a:r>
            <a:r>
              <a:rPr lang="en-US" sz="1400" dirty="0" err="1" smtClean="0"/>
              <a:t>train_test_split</a:t>
            </a:r>
            <a:endParaRPr lang="en-US" sz="1400" dirty="0" smtClean="0"/>
          </a:p>
          <a:p>
            <a:pPr>
              <a:buNone/>
            </a:pPr>
            <a:r>
              <a:rPr lang="en-US" sz="1400" dirty="0" smtClean="0"/>
              <a:t>X=[[165,19],[175,32],[136,35],[174,65],[141,28],[176,15]</a:t>
            </a:r>
          </a:p>
          <a:p>
            <a:pPr>
              <a:buNone/>
            </a:pPr>
            <a:r>
              <a:rPr lang="en-US" sz="1400" dirty="0" smtClean="0"/>
              <a:t>,[131,32],[166,6],[128,32],[179,10],[136,34],[186,2],[12</a:t>
            </a:r>
          </a:p>
          <a:p>
            <a:pPr>
              <a:buNone/>
            </a:pPr>
            <a:r>
              <a:rPr lang="en-US" sz="1400" dirty="0" smtClean="0"/>
              <a:t>6,25],[176,28],[112,38],[169,9],[171,36],[116,25],[196,2</a:t>
            </a:r>
          </a:p>
          <a:p>
            <a:pPr>
              <a:buNone/>
            </a:pPr>
            <a:r>
              <a:rPr lang="en-US" sz="1400" dirty="0" smtClean="0"/>
              <a:t>5], [196,38], [126,40], [197,20], [150,25], [140,32],[136,35]]</a:t>
            </a:r>
          </a:p>
          <a:p>
            <a:pPr>
              <a:buNone/>
            </a:pPr>
            <a:r>
              <a:rPr lang="en-US" sz="1400" dirty="0" smtClean="0"/>
              <a:t>Y=['</a:t>
            </a:r>
            <a:r>
              <a:rPr lang="en-US" sz="1400" dirty="0" err="1" smtClean="0"/>
              <a:t>Man','Woman','Woman','Man','Woman','Man','Woman','Ma</a:t>
            </a:r>
            <a:endParaRPr lang="en-US" sz="1400" dirty="0" smtClean="0"/>
          </a:p>
          <a:p>
            <a:pPr>
              <a:buNone/>
            </a:pPr>
            <a:r>
              <a:rPr lang="en-US" sz="1400" dirty="0" err="1" smtClean="0"/>
              <a:t>n','Woman','Man','Woman','Man','Woman','Woman','Woman</a:t>
            </a:r>
            <a:r>
              <a:rPr lang="en-US" sz="1400" dirty="0" smtClean="0"/>
              <a:t>','</a:t>
            </a:r>
          </a:p>
          <a:p>
            <a:pPr>
              <a:buNone/>
            </a:pPr>
            <a:r>
              <a:rPr lang="en-US" sz="1400" dirty="0" err="1" smtClean="0"/>
              <a:t>Man','Woman','Woman','Man</a:t>
            </a:r>
            <a:r>
              <a:rPr lang="en-US" sz="1400" dirty="0" smtClean="0"/>
              <a:t>', 'Woman', 'Woman', 'Man', 'Man', 'Woman', 'Woman']</a:t>
            </a:r>
          </a:p>
          <a:p>
            <a:pPr>
              <a:buNone/>
            </a:pPr>
            <a:r>
              <a:rPr lang="en-US" sz="1400" dirty="0" err="1" smtClean="0"/>
              <a:t>data_feature_names</a:t>
            </a:r>
            <a:r>
              <a:rPr lang="en-US" sz="1400" dirty="0" smtClean="0"/>
              <a:t> = ['</a:t>
            </a:r>
            <a:r>
              <a:rPr lang="en-US" sz="1400" dirty="0" err="1" smtClean="0"/>
              <a:t>height','length</a:t>
            </a:r>
            <a:r>
              <a:rPr lang="en-US" sz="1400" dirty="0" smtClean="0"/>
              <a:t> of hair']</a:t>
            </a:r>
          </a:p>
          <a:p>
            <a:pPr>
              <a:buNone/>
            </a:pPr>
            <a:r>
              <a:rPr lang="en-US" sz="1400" dirty="0" err="1" smtClean="0"/>
              <a:t>X_train</a:t>
            </a:r>
            <a:r>
              <a:rPr lang="en-US" sz="1400" dirty="0" smtClean="0"/>
              <a:t>, </a:t>
            </a:r>
            <a:r>
              <a:rPr lang="en-US" sz="1400" dirty="0" err="1" smtClean="0"/>
              <a:t>X_test</a:t>
            </a:r>
            <a:r>
              <a:rPr lang="en-US" sz="1400" dirty="0" smtClean="0"/>
              <a:t>, </a:t>
            </a:r>
            <a:r>
              <a:rPr lang="en-US" sz="1400" dirty="0" err="1" smtClean="0"/>
              <a:t>y_train</a:t>
            </a:r>
            <a:r>
              <a:rPr lang="en-US" sz="1400" dirty="0" smtClean="0"/>
              <a:t>, </a:t>
            </a:r>
            <a:r>
              <a:rPr lang="en-US" sz="1400" dirty="0" err="1" smtClean="0"/>
              <a:t>y_test</a:t>
            </a:r>
            <a:r>
              <a:rPr lang="en-US" sz="1400" dirty="0" smtClean="0"/>
              <a:t> = </a:t>
            </a:r>
            <a:r>
              <a:rPr lang="en-US" sz="1400" dirty="0" err="1" smtClean="0"/>
              <a:t>train_test_split</a:t>
            </a:r>
            <a:r>
              <a:rPr lang="en-US" sz="1400" dirty="0" smtClean="0"/>
              <a:t>(X, Y, </a:t>
            </a:r>
            <a:r>
              <a:rPr lang="en-US" sz="1400" dirty="0" err="1" smtClean="0"/>
              <a:t>test_size</a:t>
            </a:r>
            <a:r>
              <a:rPr lang="en-US" sz="1400" dirty="0" smtClean="0"/>
              <a:t> = 0.3, </a:t>
            </a:r>
            <a:r>
              <a:rPr lang="en-US" sz="1400" dirty="0" err="1" smtClean="0"/>
              <a:t>random_state</a:t>
            </a:r>
            <a:r>
              <a:rPr lang="en-US" sz="1400" dirty="0" smtClean="0"/>
              <a:t> = 1)</a:t>
            </a:r>
          </a:p>
          <a:p>
            <a:pPr>
              <a:buNone/>
            </a:pPr>
            <a:r>
              <a:rPr lang="en-US" sz="1400" dirty="0" err="1" smtClean="0"/>
              <a:t>DTclf</a:t>
            </a:r>
            <a:r>
              <a:rPr lang="en-US" sz="1400" dirty="0" smtClean="0"/>
              <a:t> = </a:t>
            </a:r>
            <a:r>
              <a:rPr lang="en-US" sz="1400" dirty="0" err="1" smtClean="0"/>
              <a:t>tree.DecisionTreeClassifier</a:t>
            </a:r>
            <a:r>
              <a:rPr lang="en-US" sz="1400" dirty="0" smtClean="0"/>
              <a:t>()</a:t>
            </a:r>
          </a:p>
          <a:p>
            <a:pPr>
              <a:buNone/>
            </a:pPr>
            <a:r>
              <a:rPr lang="en-US" sz="1400" dirty="0" err="1" smtClean="0"/>
              <a:t>DTclf</a:t>
            </a:r>
            <a:r>
              <a:rPr lang="en-US" sz="1400" dirty="0" smtClean="0"/>
              <a:t> = clf.fit(X,Y)</a:t>
            </a:r>
          </a:p>
          <a:p>
            <a:pPr>
              <a:buNone/>
            </a:pPr>
            <a:r>
              <a:rPr lang="en-US" sz="1400" dirty="0" smtClean="0"/>
              <a:t>prediction = </a:t>
            </a:r>
            <a:r>
              <a:rPr lang="en-US" sz="1400" dirty="0" err="1" smtClean="0"/>
              <a:t>DTclf.predict</a:t>
            </a:r>
            <a:r>
              <a:rPr lang="en-US" sz="1400" dirty="0" smtClean="0"/>
              <a:t>([[135,29]])</a:t>
            </a:r>
          </a:p>
          <a:p>
            <a:pPr>
              <a:buNone/>
            </a:pPr>
            <a:r>
              <a:rPr lang="en-US" sz="1400" dirty="0" smtClean="0"/>
              <a:t>print(prediction)</a:t>
            </a:r>
            <a:endParaRPr lang="en-US"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t>
            </a:r>
            <a:r>
              <a:rPr lang="en-US" dirty="0" err="1" smtClean="0"/>
              <a:t>matplotlib</a:t>
            </a:r>
            <a:r>
              <a:rPr lang="en-US" dirty="0" smtClean="0"/>
              <a:t> inline</a:t>
            </a:r>
          </a:p>
          <a:p>
            <a:pPr>
              <a:buNone/>
            </a:pPr>
            <a:r>
              <a:rPr lang="en-US" dirty="0" smtClean="0"/>
              <a:t>import </a:t>
            </a:r>
            <a:r>
              <a:rPr lang="en-US" dirty="0" err="1" smtClean="0"/>
              <a:t>matplotlib.pyplot</a:t>
            </a:r>
            <a:r>
              <a:rPr lang="en-US" dirty="0" smtClean="0"/>
              <a:t> as </a:t>
            </a:r>
            <a:r>
              <a:rPr lang="en-US" dirty="0" err="1" smtClean="0"/>
              <a:t>plt</a:t>
            </a:r>
            <a:endParaRPr lang="en-US" dirty="0" smtClean="0"/>
          </a:p>
          <a:p>
            <a:pPr>
              <a:buNone/>
            </a:pPr>
            <a:r>
              <a:rPr lang="en-US" dirty="0" smtClean="0"/>
              <a:t>import </a:t>
            </a:r>
            <a:r>
              <a:rPr lang="en-US" dirty="0" err="1" smtClean="0"/>
              <a:t>seaborn</a:t>
            </a:r>
            <a:r>
              <a:rPr lang="en-US" dirty="0" smtClean="0"/>
              <a:t> as </a:t>
            </a:r>
            <a:r>
              <a:rPr lang="en-US" dirty="0" err="1" smtClean="0"/>
              <a:t>sns</a:t>
            </a:r>
            <a:r>
              <a:rPr lang="en-US" dirty="0" smtClean="0"/>
              <a:t>; </a:t>
            </a:r>
            <a:r>
              <a:rPr lang="en-US" dirty="0" err="1" smtClean="0"/>
              <a:t>sns.set</a:t>
            </a:r>
            <a:r>
              <a:rPr lang="en-US" dirty="0" smtClean="0"/>
              <a:t>()</a:t>
            </a:r>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from </a:t>
            </a:r>
            <a:r>
              <a:rPr lang="en-US" dirty="0" err="1" smtClean="0"/>
              <a:t>sklearn.cluster</a:t>
            </a:r>
            <a:r>
              <a:rPr lang="en-US" dirty="0" smtClean="0"/>
              <a:t> import </a:t>
            </a:r>
            <a:r>
              <a:rPr lang="en-US" dirty="0" err="1" smtClean="0"/>
              <a:t>KMeans</a:t>
            </a:r>
            <a:endParaRPr lang="en-US" dirty="0" smtClean="0"/>
          </a:p>
          <a:p>
            <a:pPr>
              <a:buNone/>
            </a:pPr>
            <a:r>
              <a:rPr lang="en-US" dirty="0" smtClean="0"/>
              <a:t>from </a:t>
            </a:r>
            <a:r>
              <a:rPr lang="en-US" dirty="0" err="1" smtClean="0"/>
              <a:t>sklearn.datasets</a:t>
            </a:r>
            <a:r>
              <a:rPr lang="en-US" dirty="0" smtClean="0"/>
              <a:t> import </a:t>
            </a:r>
            <a:r>
              <a:rPr lang="en-US" dirty="0" err="1" smtClean="0"/>
              <a:t>load_digits</a:t>
            </a:r>
            <a:endParaRPr lang="en-US" dirty="0" smtClean="0"/>
          </a:p>
          <a:p>
            <a:pPr>
              <a:buNone/>
            </a:pPr>
            <a:r>
              <a:rPr lang="en-US" dirty="0" smtClean="0"/>
              <a:t>digits = </a:t>
            </a:r>
            <a:r>
              <a:rPr lang="en-US" dirty="0" err="1" smtClean="0"/>
              <a:t>load_digits</a:t>
            </a:r>
            <a:r>
              <a:rPr lang="en-US" dirty="0" smtClean="0"/>
              <a:t>()</a:t>
            </a:r>
          </a:p>
          <a:p>
            <a:pPr>
              <a:buNone/>
            </a:pPr>
            <a:r>
              <a:rPr lang="en-US" dirty="0" err="1" smtClean="0"/>
              <a:t>digits.data.shape</a:t>
            </a:r>
            <a:endParaRPr lang="en-US" dirty="0" smtClean="0"/>
          </a:p>
          <a:p>
            <a:pPr>
              <a:buNone/>
            </a:pPr>
            <a:r>
              <a:rPr lang="en-US" dirty="0" err="1" smtClean="0"/>
              <a:t>kmeans</a:t>
            </a:r>
            <a:r>
              <a:rPr lang="en-US" dirty="0" smtClean="0"/>
              <a:t> = </a:t>
            </a:r>
            <a:r>
              <a:rPr lang="en-US" dirty="0" err="1" smtClean="0"/>
              <a:t>KMeans</a:t>
            </a:r>
            <a:r>
              <a:rPr lang="en-US" dirty="0" smtClean="0"/>
              <a:t>(</a:t>
            </a:r>
            <a:r>
              <a:rPr lang="en-US" dirty="0" err="1" smtClean="0"/>
              <a:t>n_clusters</a:t>
            </a:r>
            <a:r>
              <a:rPr lang="en-US" dirty="0" smtClean="0"/>
              <a:t> = 10, </a:t>
            </a:r>
            <a:r>
              <a:rPr lang="en-US" dirty="0" err="1" smtClean="0"/>
              <a:t>random_state</a:t>
            </a:r>
            <a:r>
              <a:rPr lang="en-US" dirty="0" smtClean="0"/>
              <a:t> = 0)</a:t>
            </a:r>
          </a:p>
          <a:p>
            <a:pPr>
              <a:buNone/>
            </a:pPr>
            <a:r>
              <a:rPr lang="en-US" dirty="0" smtClean="0"/>
              <a:t>clusters = </a:t>
            </a:r>
            <a:r>
              <a:rPr lang="en-US" dirty="0" err="1" smtClean="0"/>
              <a:t>kmeans.fit_predict</a:t>
            </a:r>
            <a:r>
              <a:rPr lang="en-US" dirty="0" smtClean="0"/>
              <a:t>(</a:t>
            </a:r>
            <a:r>
              <a:rPr lang="en-US" dirty="0" err="1" smtClean="0"/>
              <a:t>digits.data</a:t>
            </a:r>
            <a:r>
              <a:rPr lang="en-US" dirty="0" smtClean="0"/>
              <a:t>)</a:t>
            </a:r>
          </a:p>
          <a:p>
            <a:pPr>
              <a:buNone/>
            </a:pPr>
            <a:r>
              <a:rPr lang="en-US" dirty="0" err="1" smtClean="0"/>
              <a:t>kmeans.cluster_centers_.shape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800" u="sng" dirty="0" smtClean="0"/>
              <a:t>Machine Translation:</a:t>
            </a:r>
            <a:r>
              <a:rPr lang="en-US" sz="2800" dirty="0" smtClean="0"/>
              <a:t> In a machine translation task, the input already consists of a sequence of symbols in some language, and the computer program must convert this into a sequence of symbols in another language.</a:t>
            </a:r>
          </a:p>
          <a:p>
            <a:r>
              <a:rPr lang="en-US" sz="2800" u="sng" dirty="0" err="1" smtClean="0"/>
              <a:t>Anamoly</a:t>
            </a:r>
            <a:r>
              <a:rPr lang="en-US" sz="2800" u="sng" dirty="0" smtClean="0"/>
              <a:t> Detection:</a:t>
            </a:r>
            <a:r>
              <a:rPr lang="en-US" sz="2800" dirty="0" smtClean="0"/>
              <a:t> In this type of task, the computer program sifts through a set of events or objects, and </a:t>
            </a:r>
            <a:r>
              <a:rPr lang="en-US" sz="2800" dirty="0" err="1" smtClean="0"/>
              <a:t>ﬂags</a:t>
            </a:r>
            <a:r>
              <a:rPr lang="en-US" sz="2800" dirty="0" smtClean="0"/>
              <a:t> some of them as being unusual or atypical. An example of an anomaly detection task is credit card fraud detection.</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u="sng" dirty="0" smtClean="0"/>
              <a:t>Synthesis and Sampling:</a:t>
            </a:r>
            <a:r>
              <a:rPr lang="en-US" sz="2800" dirty="0" smtClean="0"/>
              <a:t> In this type of task, the machine learning algorithm is asked to generate new examples that are similar to those in the training data. For example, video games can automatically generate textures for large objects or landscapes, rather than requiring an artist to manually label each pixel</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-learn</a:t>
            </a:r>
            <a:endParaRPr lang="en-US" dirty="0"/>
          </a:p>
        </p:txBody>
      </p:sp>
      <p:sp>
        <p:nvSpPr>
          <p:cNvPr id="3" name="Content Placeholder 2"/>
          <p:cNvSpPr>
            <a:spLocks noGrp="1"/>
          </p:cNvSpPr>
          <p:nvPr>
            <p:ph idx="1"/>
          </p:nvPr>
        </p:nvSpPr>
        <p:spPr/>
        <p:txBody>
          <a:bodyPr>
            <a:noAutofit/>
          </a:bodyPr>
          <a:lstStyle/>
          <a:p>
            <a:r>
              <a:rPr lang="en-US" sz="2800" dirty="0" err="1" smtClean="0"/>
              <a:t>Scikit</a:t>
            </a:r>
            <a:r>
              <a:rPr lang="en-US" sz="2800" dirty="0" smtClean="0"/>
              <a:t>-learn (</a:t>
            </a:r>
            <a:r>
              <a:rPr lang="en-US" sz="2800" dirty="0" err="1" smtClean="0"/>
              <a:t>Sklearn</a:t>
            </a:r>
            <a:r>
              <a:rPr lang="en-US" sz="2800" dirty="0" smtClean="0"/>
              <a:t>) is the most useful and robust library for machine learning in Python. </a:t>
            </a:r>
            <a:endParaRPr lang="en-US" sz="2800" dirty="0" smtClean="0"/>
          </a:p>
          <a:p>
            <a:r>
              <a:rPr lang="en-US" sz="2800" dirty="0" smtClean="0"/>
              <a:t>It </a:t>
            </a:r>
            <a:r>
              <a:rPr lang="en-US" sz="2800" dirty="0" smtClean="0"/>
              <a:t>provides a selection of efficient tools for machine learning and statistical modeling including classification, regression, clustering and dimensionality reduction via a consistence interface in Python. </a:t>
            </a:r>
            <a:endParaRPr lang="en-US" sz="2800" dirty="0" smtClean="0"/>
          </a:p>
          <a:p>
            <a:r>
              <a:rPr lang="en-US" sz="2800" dirty="0" smtClean="0"/>
              <a:t>This </a:t>
            </a:r>
            <a:r>
              <a:rPr lang="en-US" sz="2800" dirty="0" smtClean="0"/>
              <a:t>library, which is largely written in Python, is built upon </a:t>
            </a:r>
            <a:r>
              <a:rPr lang="en-US" sz="2800" dirty="0" err="1" smtClean="0"/>
              <a:t>NumPy</a:t>
            </a:r>
            <a:r>
              <a:rPr lang="en-US" sz="2800" dirty="0" smtClean="0"/>
              <a:t>, </a:t>
            </a:r>
            <a:r>
              <a:rPr lang="en-US" sz="2800" dirty="0" err="1" smtClean="0"/>
              <a:t>SciPy</a:t>
            </a:r>
            <a:r>
              <a:rPr lang="en-US" sz="2800" dirty="0" smtClean="0"/>
              <a:t> and </a:t>
            </a:r>
            <a:r>
              <a:rPr lang="en-US" sz="2800" dirty="0" err="1" smtClean="0"/>
              <a:t>Matplotlib</a:t>
            </a:r>
            <a:r>
              <a:rPr lang="en-US" sz="2800" dirty="0" smtClean="0"/>
              <a:t>.</a:t>
            </a:r>
            <a:endParaRPr lang="en-US" sz="2800" dirty="0"/>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137</TotalTime>
  <Words>2965</Words>
  <Application>Microsoft Office PowerPoint</Application>
  <PresentationFormat>On-screen Show (4:3)</PresentationFormat>
  <Paragraphs>282</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Basis</vt:lpstr>
      <vt:lpstr>Machine Learning : An Introduction</vt:lpstr>
      <vt:lpstr>Outline</vt:lpstr>
      <vt:lpstr>Introduction</vt:lpstr>
      <vt:lpstr>Task</vt:lpstr>
      <vt:lpstr>Common machine learning tasks</vt:lpstr>
      <vt:lpstr>Slide 6</vt:lpstr>
      <vt:lpstr>Slide 7</vt:lpstr>
      <vt:lpstr>Slide 8</vt:lpstr>
      <vt:lpstr>Scikit-learn</vt:lpstr>
      <vt:lpstr>Installation</vt:lpstr>
      <vt:lpstr>Datasets</vt:lpstr>
      <vt:lpstr>Slide 12</vt:lpstr>
      <vt:lpstr>Loading data in sk-learn</vt:lpstr>
      <vt:lpstr>Splitting the data</vt:lpstr>
      <vt:lpstr>Training a classifier</vt:lpstr>
      <vt:lpstr>Slide 16</vt:lpstr>
      <vt:lpstr>Slide 17</vt:lpstr>
      <vt:lpstr>Saving model</vt:lpstr>
      <vt:lpstr>Performance Measure</vt:lpstr>
      <vt:lpstr>Precision and Recall</vt:lpstr>
      <vt:lpstr>Experience</vt:lpstr>
      <vt:lpstr>Unsupervised learning</vt:lpstr>
      <vt:lpstr>Supervised Learning</vt:lpstr>
      <vt:lpstr>Slide 24</vt:lpstr>
      <vt:lpstr>Sets</vt:lpstr>
      <vt:lpstr>Equation of line</vt:lpstr>
      <vt:lpstr>Statistics</vt:lpstr>
      <vt:lpstr>Slide 28</vt:lpstr>
      <vt:lpstr>Functions</vt:lpstr>
      <vt:lpstr>Vectors</vt:lpstr>
      <vt:lpstr>Matrices</vt:lpstr>
      <vt:lpstr>Linear Regression</vt:lpstr>
      <vt:lpstr>Slide 33</vt:lpstr>
      <vt:lpstr>Slide 34</vt:lpstr>
      <vt:lpstr>Slide 35</vt:lpstr>
      <vt:lpstr>Slide 36</vt:lpstr>
      <vt:lpstr>Capacity, overfitting and underfitting</vt:lpstr>
      <vt:lpstr>Slide 38</vt:lpstr>
      <vt:lpstr>Slide 39</vt:lpstr>
      <vt:lpstr>Slide 40</vt:lpstr>
      <vt:lpstr>Hypothesis space</vt:lpstr>
      <vt:lpstr>Slide 42</vt:lpstr>
      <vt:lpstr>Slide 43</vt:lpstr>
      <vt:lpstr>Nearest neighboor regression</vt:lpstr>
      <vt:lpstr>Hyper parameters</vt:lpstr>
      <vt:lpstr>Bias and Variance</vt:lpstr>
      <vt:lpstr>Consistency</vt:lpstr>
      <vt:lpstr>Logistic Regression</vt:lpstr>
      <vt:lpstr>Support Vector Machine</vt:lpstr>
      <vt:lpstr>Slide 50</vt:lpstr>
      <vt:lpstr>Decision Tree Classifier</vt:lpstr>
      <vt:lpstr>Unsupervised Learning Algorithm</vt:lpstr>
      <vt:lpstr>Principal Component Analysis</vt:lpstr>
      <vt:lpstr>K-means clustering</vt:lpstr>
      <vt:lpstr>Stochastic Gradient Descent</vt:lpstr>
      <vt:lpstr>Building a machine learning algorithm</vt:lpstr>
      <vt:lpstr>Challenges that motivate deep learning</vt:lpstr>
      <vt:lpstr>Curse of Dimensionality</vt:lpstr>
      <vt:lpstr>Preprocessing data using scikit-learn</vt:lpstr>
      <vt:lpstr>Estimator API</vt:lpstr>
      <vt:lpstr>SVM</vt:lpstr>
      <vt:lpstr>Decision trees</vt:lpstr>
      <vt:lpstr>Decision trees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An introduction</dc:title>
  <dc:creator>noorul islam</dc:creator>
  <cp:lastModifiedBy>Noman</cp:lastModifiedBy>
  <cp:revision>81</cp:revision>
  <dcterms:created xsi:type="dcterms:W3CDTF">2017-03-26T14:23:19Z</dcterms:created>
  <dcterms:modified xsi:type="dcterms:W3CDTF">2021-01-08T10:33:26Z</dcterms:modified>
</cp:coreProperties>
</file>