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2.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4"/>
  </p:notesMasterIdLst>
  <p:sldIdLst>
    <p:sldId id="344" r:id="rId3"/>
    <p:sldId id="345" r:id="rId4"/>
    <p:sldId id="256" r:id="rId5"/>
    <p:sldId id="258" r:id="rId6"/>
    <p:sldId id="259" r:id="rId7"/>
    <p:sldId id="312" r:id="rId8"/>
    <p:sldId id="313" r:id="rId9"/>
    <p:sldId id="314" r:id="rId10"/>
    <p:sldId id="274" r:id="rId11"/>
    <p:sldId id="261" r:id="rId12"/>
    <p:sldId id="316" r:id="rId13"/>
    <p:sldId id="317" r:id="rId14"/>
    <p:sldId id="331" r:id="rId15"/>
    <p:sldId id="309" r:id="rId16"/>
    <p:sldId id="323" r:id="rId17"/>
    <p:sldId id="324" r:id="rId18"/>
    <p:sldId id="319" r:id="rId19"/>
    <p:sldId id="326" r:id="rId20"/>
    <p:sldId id="325" r:id="rId21"/>
    <p:sldId id="342" r:id="rId22"/>
    <p:sldId id="346" r:id="rId23"/>
    <p:sldId id="322" r:id="rId24"/>
    <p:sldId id="334" r:id="rId25"/>
    <p:sldId id="327" r:id="rId26"/>
    <p:sldId id="329" r:id="rId27"/>
    <p:sldId id="332" r:id="rId28"/>
    <p:sldId id="330" r:id="rId29"/>
    <p:sldId id="318" r:id="rId30"/>
    <p:sldId id="311" r:id="rId31"/>
    <p:sldId id="336" r:id="rId32"/>
    <p:sldId id="337" r:id="rId33"/>
    <p:sldId id="341" r:id="rId34"/>
    <p:sldId id="272" r:id="rId35"/>
    <p:sldId id="338" r:id="rId36"/>
    <p:sldId id="340" r:id="rId37"/>
    <p:sldId id="339" r:id="rId38"/>
    <p:sldId id="343" r:id="rId39"/>
    <p:sldId id="347" r:id="rId40"/>
    <p:sldId id="260" r:id="rId41"/>
    <p:sldId id="268" r:id="rId42"/>
    <p:sldId id="308" r:id="rId43"/>
  </p:sldIdLst>
  <p:sldSz cx="9144000" cy="5143500" type="screen16x9"/>
  <p:notesSz cx="6858000" cy="9144000"/>
  <p:embeddedFontLst>
    <p:embeddedFont>
      <p:font typeface="Poppins" panose="020B0604020202020204" charset="0"/>
      <p:regular r:id="rId45"/>
      <p:bold r:id="rId46"/>
      <p:italic r:id="rId47"/>
      <p:boldItalic r:id="rId48"/>
    </p:embeddedFont>
    <p:embeddedFont>
      <p:font typeface="Proxima Nova" panose="020B0604020202020204" charset="0"/>
      <p:regular r:id="rId49"/>
      <p:bold r:id="rId50"/>
      <p:italic r:id="rId51"/>
      <p:boldItalic r:id="rId52"/>
    </p:embeddedFont>
    <p:embeddedFont>
      <p:font typeface="Comic Sans MS" panose="030F0702030302020204" pitchFamily="66" charset="0"/>
      <p:regular r:id="rId53"/>
      <p:bold r:id="rId54"/>
      <p:italic r:id="rId55"/>
      <p:boldItalic r:id="rId56"/>
    </p:embeddedFont>
    <p:embeddedFont>
      <p:font typeface="Sora" panose="020B0604020202020204" charset="0"/>
      <p:regular r:id="rId57"/>
      <p:bold r:id="rId58"/>
    </p:embeddedFont>
    <p:embeddedFont>
      <p:font typeface="Proxima Nova Semibold" panose="020B0604020202020204" charset="0"/>
      <p:regular r:id="rId59"/>
      <p:bold r:id="rId60"/>
      <p:boldItalic r:id="rId61"/>
    </p:embeddedFont>
    <p:embeddedFont>
      <p:font typeface="Sora SemiBold" panose="020B0604020202020204" charset="0"/>
      <p:regular r:id="rId62"/>
      <p:bold r:id="rId63"/>
    </p:embeddedFont>
    <p:embeddedFont>
      <p:font typeface="Sora Medium" panose="020B0604020202020204" charset="0"/>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4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90EECD8-2043-488C-BE3A-A0E2D2054843}">
  <a:tblStyle styleId="{F90EECD8-2043-488C-BE3A-A0E2D20548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99" autoAdjust="0"/>
    <p:restoredTop sz="94910" autoAdjust="0"/>
  </p:normalViewPr>
  <p:slideViewPr>
    <p:cSldViewPr>
      <p:cViewPr varScale="1">
        <p:scale>
          <a:sx n="150" d="100"/>
          <a:sy n="150" d="100"/>
        </p:scale>
        <p:origin x="-50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3.fntdata"/><Relationship Id="rId63" Type="http://schemas.openxmlformats.org/officeDocument/2006/relationships/font" Target="fonts/font19.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6.fntdata"/><Relationship Id="rId5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156001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c274fb9d8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c274fb9d8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c274fb9d8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c274fb9d8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c274fb9d8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c274fb9d8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becebd7bb1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becebd7bb1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1bf8d60a4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1bf8d60a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c075904cd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c075904cd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1"/>
        <p:cNvGrpSpPr/>
        <p:nvPr/>
      </p:nvGrpSpPr>
      <p:grpSpPr>
        <a:xfrm>
          <a:off x="0" y="0"/>
          <a:ext cx="0" cy="0"/>
          <a:chOff x="0" y="0"/>
          <a:chExt cx="0" cy="0"/>
        </a:xfrm>
      </p:grpSpPr>
      <p:sp>
        <p:nvSpPr>
          <p:cNvPr id="8042" name="Google Shape;8042;g1bf68c5eeac_0_17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3" name="Google Shape;8043;g1bf68c5eeac_0_17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d1bf8d60a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d1bf8d60a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050" y="-15512"/>
            <a:ext cx="9182100" cy="6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12200"/>
            <a:ext cx="4848000" cy="2150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31" y="3407925"/>
            <a:ext cx="48480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7921675" y="3887600"/>
            <a:ext cx="125" cy="100"/>
          </a:xfrm>
          <a:custGeom>
            <a:avLst/>
            <a:gdLst/>
            <a:ahLst/>
            <a:cxnLst/>
            <a:rect l="l" t="t" r="r" b="b"/>
            <a:pathLst>
              <a:path w="5" h="4" extrusionOk="0">
                <a:moveTo>
                  <a:pt x="3" y="0"/>
                </a:moveTo>
                <a:lnTo>
                  <a:pt x="1" y="3"/>
                </a:lnTo>
                <a:cubicBezTo>
                  <a:pt x="2" y="3"/>
                  <a:pt x="3" y="4"/>
                  <a:pt x="4" y="4"/>
                </a:cubicBezTo>
                <a:cubicBezTo>
                  <a:pt x="4" y="3"/>
                  <a:pt x="3" y="2"/>
                  <a:pt x="3" y="0"/>
                </a:cubicBez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58500" y="4337150"/>
            <a:ext cx="475" cy="325"/>
          </a:xfrm>
          <a:custGeom>
            <a:avLst/>
            <a:gdLst/>
            <a:ahLst/>
            <a:cxnLst/>
            <a:rect l="l" t="t" r="r" b="b"/>
            <a:pathLst>
              <a:path w="19" h="13" extrusionOk="0">
                <a:moveTo>
                  <a:pt x="0" y="1"/>
                </a:moveTo>
                <a:cubicBezTo>
                  <a:pt x="5" y="6"/>
                  <a:pt x="11" y="9"/>
                  <a:pt x="16" y="13"/>
                </a:cubicBezTo>
                <a:lnTo>
                  <a:pt x="18" y="10"/>
                </a:lnTo>
                <a:cubicBezTo>
                  <a:pt x="12" y="7"/>
                  <a:pt x="6" y="5"/>
                  <a:pt x="0" y="1"/>
                </a:cubicBez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3250" y="4499975"/>
            <a:ext cx="125" cy="100"/>
          </a:xfrm>
          <a:custGeom>
            <a:avLst/>
            <a:gdLst/>
            <a:ahLst/>
            <a:cxnLst/>
            <a:rect l="l" t="t" r="r" b="b"/>
            <a:pathLst>
              <a:path w="5" h="4" extrusionOk="0">
                <a:moveTo>
                  <a:pt x="1" y="0"/>
                </a:moveTo>
                <a:cubicBezTo>
                  <a:pt x="1" y="2"/>
                  <a:pt x="1" y="3"/>
                  <a:pt x="1" y="4"/>
                </a:cubicBezTo>
                <a:lnTo>
                  <a:pt x="4" y="0"/>
                </a:ln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16050" y="4050175"/>
            <a:ext cx="500" cy="325"/>
          </a:xfrm>
          <a:custGeom>
            <a:avLst/>
            <a:gdLst/>
            <a:ahLst/>
            <a:cxnLst/>
            <a:rect l="l" t="t" r="r" b="b"/>
            <a:pathLst>
              <a:path w="20" h="13" extrusionOk="0">
                <a:moveTo>
                  <a:pt x="4" y="0"/>
                </a:moveTo>
                <a:lnTo>
                  <a:pt x="0" y="4"/>
                </a:lnTo>
                <a:cubicBezTo>
                  <a:pt x="6" y="6"/>
                  <a:pt x="13" y="10"/>
                  <a:pt x="19" y="12"/>
                </a:cubicBezTo>
                <a:cubicBezTo>
                  <a:pt x="15" y="9"/>
                  <a:pt x="9" y="5"/>
                  <a:pt x="4" y="0"/>
                </a:cubicBezTo>
                <a:close/>
              </a:path>
            </a:pathLst>
          </a:custGeom>
          <a:solidFill>
            <a:srgbClr val="C2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713225" y="4608575"/>
            <a:ext cx="77184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7;p2"/>
          <p:cNvSpPr/>
          <p:nvPr/>
        </p:nvSpPr>
        <p:spPr>
          <a:xfrm>
            <a:off x="7661650" y="336325"/>
            <a:ext cx="1278165" cy="12737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79094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5675" y="4446494"/>
            <a:ext cx="1140221" cy="570136"/>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a:spLocks noGrp="1"/>
          </p:cNvSpPr>
          <p:nvPr>
            <p:ph type="pic" idx="2"/>
          </p:nvPr>
        </p:nvSpPr>
        <p:spPr>
          <a:xfrm>
            <a:off x="5593925" y="1112189"/>
            <a:ext cx="3345900" cy="3345900"/>
          </a:xfrm>
          <a:prstGeom prst="ellipse">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2">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Font typeface="Sora SemiBold"/>
              <a:buNone/>
              <a:defRPr b="0">
                <a:latin typeface="Sora SemiBold"/>
                <a:ea typeface="Sora SemiBold"/>
                <a:cs typeface="Sora SemiBold"/>
                <a:sym typeface="Sora SemiBold"/>
              </a:defRPr>
            </a:lvl1pPr>
            <a:lvl2pPr lvl="1" algn="ctr" rtl="0">
              <a:spcBef>
                <a:spcPts val="0"/>
              </a:spcBef>
              <a:spcAft>
                <a:spcPts val="0"/>
              </a:spcAft>
              <a:buSzPts val="3500"/>
              <a:buFont typeface="Sora SemiBold"/>
              <a:buNone/>
              <a:defRPr b="0">
                <a:latin typeface="Sora SemiBold"/>
                <a:ea typeface="Sora SemiBold"/>
                <a:cs typeface="Sora SemiBold"/>
                <a:sym typeface="Sora SemiBold"/>
              </a:defRPr>
            </a:lvl2pPr>
            <a:lvl3pPr lvl="2" algn="ctr" rtl="0">
              <a:spcBef>
                <a:spcPts val="0"/>
              </a:spcBef>
              <a:spcAft>
                <a:spcPts val="0"/>
              </a:spcAft>
              <a:buSzPts val="3500"/>
              <a:buFont typeface="Sora SemiBold"/>
              <a:buNone/>
              <a:defRPr b="0">
                <a:latin typeface="Sora SemiBold"/>
                <a:ea typeface="Sora SemiBold"/>
                <a:cs typeface="Sora SemiBold"/>
                <a:sym typeface="Sora SemiBold"/>
              </a:defRPr>
            </a:lvl3pPr>
            <a:lvl4pPr lvl="3" algn="ctr" rtl="0">
              <a:spcBef>
                <a:spcPts val="0"/>
              </a:spcBef>
              <a:spcAft>
                <a:spcPts val="0"/>
              </a:spcAft>
              <a:buSzPts val="3500"/>
              <a:buFont typeface="Sora SemiBold"/>
              <a:buNone/>
              <a:defRPr b="0">
                <a:latin typeface="Sora SemiBold"/>
                <a:ea typeface="Sora SemiBold"/>
                <a:cs typeface="Sora SemiBold"/>
                <a:sym typeface="Sora SemiBold"/>
              </a:defRPr>
            </a:lvl4pPr>
            <a:lvl5pPr lvl="4" algn="ctr" rtl="0">
              <a:spcBef>
                <a:spcPts val="0"/>
              </a:spcBef>
              <a:spcAft>
                <a:spcPts val="0"/>
              </a:spcAft>
              <a:buSzPts val="3500"/>
              <a:buFont typeface="Sora SemiBold"/>
              <a:buNone/>
              <a:defRPr b="0">
                <a:latin typeface="Sora SemiBold"/>
                <a:ea typeface="Sora SemiBold"/>
                <a:cs typeface="Sora SemiBold"/>
                <a:sym typeface="Sora SemiBold"/>
              </a:defRPr>
            </a:lvl5pPr>
            <a:lvl6pPr lvl="5" algn="ctr" rtl="0">
              <a:spcBef>
                <a:spcPts val="0"/>
              </a:spcBef>
              <a:spcAft>
                <a:spcPts val="0"/>
              </a:spcAft>
              <a:buSzPts val="3500"/>
              <a:buFont typeface="Sora SemiBold"/>
              <a:buNone/>
              <a:defRPr b="0">
                <a:latin typeface="Sora SemiBold"/>
                <a:ea typeface="Sora SemiBold"/>
                <a:cs typeface="Sora SemiBold"/>
                <a:sym typeface="Sora SemiBold"/>
              </a:defRPr>
            </a:lvl6pPr>
            <a:lvl7pPr lvl="6" algn="ctr" rtl="0">
              <a:spcBef>
                <a:spcPts val="0"/>
              </a:spcBef>
              <a:spcAft>
                <a:spcPts val="0"/>
              </a:spcAft>
              <a:buSzPts val="3500"/>
              <a:buFont typeface="Sora SemiBold"/>
              <a:buNone/>
              <a:defRPr b="0">
                <a:latin typeface="Sora SemiBold"/>
                <a:ea typeface="Sora SemiBold"/>
                <a:cs typeface="Sora SemiBold"/>
                <a:sym typeface="Sora SemiBold"/>
              </a:defRPr>
            </a:lvl7pPr>
            <a:lvl8pPr lvl="7" algn="ctr" rtl="0">
              <a:spcBef>
                <a:spcPts val="0"/>
              </a:spcBef>
              <a:spcAft>
                <a:spcPts val="0"/>
              </a:spcAft>
              <a:buSzPts val="3500"/>
              <a:buFont typeface="Sora SemiBold"/>
              <a:buNone/>
              <a:defRPr b="0">
                <a:latin typeface="Sora SemiBold"/>
                <a:ea typeface="Sora SemiBold"/>
                <a:cs typeface="Sora SemiBold"/>
                <a:sym typeface="Sora SemiBold"/>
              </a:defRPr>
            </a:lvl8pPr>
            <a:lvl9pPr lvl="8" algn="ctr" rtl="0">
              <a:spcBef>
                <a:spcPts val="0"/>
              </a:spcBef>
              <a:spcAft>
                <a:spcPts val="0"/>
              </a:spcAft>
              <a:buSzPts val="3500"/>
              <a:buFont typeface="Sora SemiBold"/>
              <a:buNone/>
              <a:defRPr b="0">
                <a:latin typeface="Sora SemiBold"/>
                <a:ea typeface="Sora SemiBold"/>
                <a:cs typeface="Sora SemiBold"/>
                <a:sym typeface="Sora SemiBold"/>
              </a:defRPr>
            </a:lvl9pPr>
          </a:lstStyle>
          <a:p>
            <a:endParaRPr/>
          </a:p>
        </p:txBody>
      </p:sp>
      <p:sp>
        <p:nvSpPr>
          <p:cNvPr id="226" name="Google Shape;226;p23"/>
          <p:cNvSpPr/>
          <p:nvPr/>
        </p:nvSpPr>
        <p:spPr>
          <a:xfrm rot="5400000">
            <a:off x="8429065" y="376304"/>
            <a:ext cx="460898" cy="459870"/>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rot="10800000">
            <a:off x="241206" y="608019"/>
            <a:ext cx="776096" cy="349080"/>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7929250" y="4431245"/>
            <a:ext cx="349200" cy="3492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348544" y="242013"/>
            <a:ext cx="561420" cy="278558"/>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8429579" y="3621673"/>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8429579" y="426153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348538" y="4354850"/>
            <a:ext cx="561441" cy="559524"/>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4"/>
        <p:cNvGrpSpPr/>
        <p:nvPr/>
      </p:nvGrpSpPr>
      <p:grpSpPr>
        <a:xfrm>
          <a:off x="0" y="0"/>
          <a:ext cx="0" cy="0"/>
          <a:chOff x="0" y="0"/>
          <a:chExt cx="0" cy="0"/>
        </a:xfrm>
      </p:grpSpPr>
      <p:sp>
        <p:nvSpPr>
          <p:cNvPr id="255" name="Google Shape;255;p27"/>
          <p:cNvSpPr/>
          <p:nvPr/>
        </p:nvSpPr>
        <p:spPr>
          <a:xfrm>
            <a:off x="8063286" y="172000"/>
            <a:ext cx="735000" cy="7350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8164825" y="273550"/>
            <a:ext cx="531900" cy="5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rot="10800000">
            <a:off x="713218" y="539497"/>
            <a:ext cx="1165537" cy="578253"/>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6881152" y="3955944"/>
            <a:ext cx="2042116" cy="9185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rot="10800000">
            <a:off x="7538762" y="3184601"/>
            <a:ext cx="1058784" cy="1056473"/>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212813" y="3621673"/>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212813" y="426153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2"/>
        <p:cNvGrpSpPr/>
        <p:nvPr/>
      </p:nvGrpSpPr>
      <p:grpSpPr>
        <a:xfrm>
          <a:off x="0" y="0"/>
          <a:ext cx="0" cy="0"/>
          <a:chOff x="0" y="0"/>
          <a:chExt cx="0" cy="0"/>
        </a:xfrm>
      </p:grpSpPr>
      <p:sp>
        <p:nvSpPr>
          <p:cNvPr id="263" name="Google Shape;263;p28"/>
          <p:cNvSpPr/>
          <p:nvPr/>
        </p:nvSpPr>
        <p:spPr>
          <a:xfrm>
            <a:off x="196498" y="212136"/>
            <a:ext cx="1455493" cy="654715"/>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rot="10800000">
            <a:off x="353562" y="3909198"/>
            <a:ext cx="1058784" cy="1056473"/>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742300" y="277951"/>
            <a:ext cx="1719221" cy="1705587"/>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7670725" y="4365975"/>
            <a:ext cx="1127553" cy="603545"/>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28"/>
          <p:cNvCxnSpPr/>
          <p:nvPr/>
        </p:nvCxnSpPr>
        <p:spPr>
          <a:xfrm rot="10800000">
            <a:off x="3205767" y="4930367"/>
            <a:ext cx="4347600" cy="0"/>
          </a:xfrm>
          <a:prstGeom prst="straightConnector1">
            <a:avLst/>
          </a:prstGeom>
          <a:noFill/>
          <a:ln w="38100" cap="flat" cmpd="sng">
            <a:solidFill>
              <a:schemeClr val="dk1"/>
            </a:solidFill>
            <a:prstDash val="solid"/>
            <a:round/>
            <a:headEnd type="none" w="med" len="med"/>
            <a:tailEnd type="none" w="med" len="med"/>
          </a:ln>
        </p:spPr>
      </p:cxnSp>
      <p:sp>
        <p:nvSpPr>
          <p:cNvPr id="268" name="Google Shape;268;p28"/>
          <p:cNvSpPr/>
          <p:nvPr/>
        </p:nvSpPr>
        <p:spPr>
          <a:xfrm>
            <a:off x="1276246" y="3945138"/>
            <a:ext cx="984600" cy="9846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1412280" y="4081187"/>
            <a:ext cx="712500" cy="71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2707800" y="445025"/>
            <a:ext cx="571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txBox="1">
            <a:spLocks noGrp="1"/>
          </p:cNvSpPr>
          <p:nvPr>
            <p:ph type="subTitle" idx="1"/>
          </p:nvPr>
        </p:nvSpPr>
        <p:spPr>
          <a:xfrm>
            <a:off x="6027125" y="2660575"/>
            <a:ext cx="2396700" cy="12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2"/>
          </p:nvPr>
        </p:nvSpPr>
        <p:spPr>
          <a:xfrm>
            <a:off x="3629650" y="2660575"/>
            <a:ext cx="2396700" cy="12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3"/>
          </p:nvPr>
        </p:nvSpPr>
        <p:spPr>
          <a:xfrm>
            <a:off x="6027172" y="2357425"/>
            <a:ext cx="23967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9pPr>
          </a:lstStyle>
          <a:p>
            <a:endParaRPr/>
          </a:p>
        </p:txBody>
      </p:sp>
      <p:sp>
        <p:nvSpPr>
          <p:cNvPr id="44" name="Google Shape;44;p5"/>
          <p:cNvSpPr txBox="1">
            <a:spLocks noGrp="1"/>
          </p:cNvSpPr>
          <p:nvPr>
            <p:ph type="subTitle" idx="4"/>
          </p:nvPr>
        </p:nvSpPr>
        <p:spPr>
          <a:xfrm>
            <a:off x="3629659" y="2357425"/>
            <a:ext cx="23967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9pPr>
          </a:lstStyle>
          <a:p>
            <a:endParaRPr/>
          </a:p>
        </p:txBody>
      </p:sp>
      <p:sp>
        <p:nvSpPr>
          <p:cNvPr id="45" name="Google Shape;45;p5"/>
          <p:cNvSpPr>
            <a:spLocks noGrp="1"/>
          </p:cNvSpPr>
          <p:nvPr>
            <p:ph type="pic" idx="5"/>
          </p:nvPr>
        </p:nvSpPr>
        <p:spPr>
          <a:xfrm>
            <a:off x="-1802500" y="445025"/>
            <a:ext cx="5233500" cy="5233500"/>
          </a:xfrm>
          <a:prstGeom prst="ellipse">
            <a:avLst/>
          </a:prstGeom>
          <a:noFill/>
          <a:ln>
            <a:noFill/>
          </a:ln>
        </p:spPr>
      </p:sp>
      <p:sp>
        <p:nvSpPr>
          <p:cNvPr id="46" name="Google Shape;46;p5"/>
          <p:cNvSpPr/>
          <p:nvPr/>
        </p:nvSpPr>
        <p:spPr>
          <a:xfrm rot="5400000">
            <a:off x="8074302" y="4102507"/>
            <a:ext cx="1291530" cy="580967"/>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9"/>
          <p:cNvSpPr/>
          <p:nvPr/>
        </p:nvSpPr>
        <p:spPr>
          <a:xfrm rot="5400000">
            <a:off x="53953" y="400449"/>
            <a:ext cx="650697" cy="348349"/>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9"/>
          <p:cNvCxnSpPr/>
          <p:nvPr/>
        </p:nvCxnSpPr>
        <p:spPr>
          <a:xfrm rot="10800000">
            <a:off x="225775" y="972400"/>
            <a:ext cx="0" cy="4049100"/>
          </a:xfrm>
          <a:prstGeom prst="straightConnector1">
            <a:avLst/>
          </a:prstGeom>
          <a:noFill/>
          <a:ln w="38100" cap="flat" cmpd="sng">
            <a:solidFill>
              <a:schemeClr val="dk1"/>
            </a:solidFill>
            <a:prstDash val="solid"/>
            <a:round/>
            <a:headEnd type="none" w="med" len="med"/>
            <a:tailEnd type="none" w="med" len="med"/>
          </a:ln>
        </p:spPr>
      </p:cxnSp>
      <p:sp>
        <p:nvSpPr>
          <p:cNvPr id="72" name="Google Shape;72;p9"/>
          <p:cNvSpPr txBox="1">
            <a:spLocks noGrp="1"/>
          </p:cNvSpPr>
          <p:nvPr>
            <p:ph type="title"/>
          </p:nvPr>
        </p:nvSpPr>
        <p:spPr>
          <a:xfrm>
            <a:off x="720000" y="1556200"/>
            <a:ext cx="4498800" cy="76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9"/>
          <p:cNvSpPr txBox="1">
            <a:spLocks noGrp="1"/>
          </p:cNvSpPr>
          <p:nvPr>
            <p:ph type="subTitle" idx="1"/>
          </p:nvPr>
        </p:nvSpPr>
        <p:spPr>
          <a:xfrm>
            <a:off x="720000" y="2385351"/>
            <a:ext cx="4498800" cy="13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74" name="Google Shape;74;p9"/>
          <p:cNvSpPr>
            <a:spLocks noGrp="1"/>
          </p:cNvSpPr>
          <p:nvPr>
            <p:ph type="pic" idx="2"/>
          </p:nvPr>
        </p:nvSpPr>
        <p:spPr>
          <a:xfrm>
            <a:off x="5437800" y="221975"/>
            <a:ext cx="4386600" cy="4386600"/>
          </a:xfrm>
          <a:prstGeom prst="ellipse">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sp>
        <p:nvSpPr>
          <p:cNvPr id="76" name="Google Shape;76;p10"/>
          <p:cNvSpPr/>
          <p:nvPr/>
        </p:nvSpPr>
        <p:spPr>
          <a:xfrm>
            <a:off x="1205856" y="3022272"/>
            <a:ext cx="1775023" cy="798388"/>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720000" y="3379473"/>
            <a:ext cx="7704000" cy="12258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Clr>
                <a:schemeClr val="accent4"/>
              </a:buClr>
              <a:buSzPts val="3500"/>
              <a:buNone/>
              <a:defRPr>
                <a:solidFill>
                  <a:schemeClr val="accent4"/>
                </a:solidFill>
              </a:defRPr>
            </a:lvl1pPr>
            <a:lvl2pPr lvl="1" algn="ctr" rtl="0">
              <a:spcBef>
                <a:spcPts val="0"/>
              </a:spcBef>
              <a:spcAft>
                <a:spcPts val="0"/>
              </a:spcAft>
              <a:buClr>
                <a:schemeClr val="accent4"/>
              </a:buClr>
              <a:buSzPts val="3500"/>
              <a:buNone/>
              <a:defRPr>
                <a:solidFill>
                  <a:schemeClr val="accent4"/>
                </a:solidFill>
              </a:defRPr>
            </a:lvl2pPr>
            <a:lvl3pPr lvl="2" algn="ctr" rtl="0">
              <a:spcBef>
                <a:spcPts val="0"/>
              </a:spcBef>
              <a:spcAft>
                <a:spcPts val="0"/>
              </a:spcAft>
              <a:buClr>
                <a:schemeClr val="accent4"/>
              </a:buClr>
              <a:buSzPts val="3500"/>
              <a:buNone/>
              <a:defRPr>
                <a:solidFill>
                  <a:schemeClr val="accent4"/>
                </a:solidFill>
              </a:defRPr>
            </a:lvl3pPr>
            <a:lvl4pPr lvl="3" algn="ctr" rtl="0">
              <a:spcBef>
                <a:spcPts val="0"/>
              </a:spcBef>
              <a:spcAft>
                <a:spcPts val="0"/>
              </a:spcAft>
              <a:buClr>
                <a:schemeClr val="accent4"/>
              </a:buClr>
              <a:buSzPts val="3500"/>
              <a:buNone/>
              <a:defRPr>
                <a:solidFill>
                  <a:schemeClr val="accent4"/>
                </a:solidFill>
              </a:defRPr>
            </a:lvl4pPr>
            <a:lvl5pPr lvl="4" algn="ctr" rtl="0">
              <a:spcBef>
                <a:spcPts val="0"/>
              </a:spcBef>
              <a:spcAft>
                <a:spcPts val="0"/>
              </a:spcAft>
              <a:buClr>
                <a:schemeClr val="accent4"/>
              </a:buClr>
              <a:buSzPts val="3500"/>
              <a:buNone/>
              <a:defRPr>
                <a:solidFill>
                  <a:schemeClr val="accent4"/>
                </a:solidFill>
              </a:defRPr>
            </a:lvl5pPr>
            <a:lvl6pPr lvl="5" algn="ctr" rtl="0">
              <a:spcBef>
                <a:spcPts val="0"/>
              </a:spcBef>
              <a:spcAft>
                <a:spcPts val="0"/>
              </a:spcAft>
              <a:buClr>
                <a:schemeClr val="accent4"/>
              </a:buClr>
              <a:buSzPts val="3500"/>
              <a:buNone/>
              <a:defRPr>
                <a:solidFill>
                  <a:schemeClr val="accent4"/>
                </a:solidFill>
              </a:defRPr>
            </a:lvl6pPr>
            <a:lvl7pPr lvl="6" algn="ctr" rtl="0">
              <a:spcBef>
                <a:spcPts val="0"/>
              </a:spcBef>
              <a:spcAft>
                <a:spcPts val="0"/>
              </a:spcAft>
              <a:buClr>
                <a:schemeClr val="accent4"/>
              </a:buClr>
              <a:buSzPts val="3500"/>
              <a:buNone/>
              <a:defRPr>
                <a:solidFill>
                  <a:schemeClr val="accent4"/>
                </a:solidFill>
              </a:defRPr>
            </a:lvl7pPr>
            <a:lvl8pPr lvl="7" algn="ctr" rtl="0">
              <a:spcBef>
                <a:spcPts val="0"/>
              </a:spcBef>
              <a:spcAft>
                <a:spcPts val="0"/>
              </a:spcAft>
              <a:buClr>
                <a:schemeClr val="accent4"/>
              </a:buClr>
              <a:buSzPts val="3500"/>
              <a:buNone/>
              <a:defRPr>
                <a:solidFill>
                  <a:schemeClr val="accent4"/>
                </a:solidFill>
              </a:defRPr>
            </a:lvl8pPr>
            <a:lvl9pPr lvl="8" algn="ctr" rtl="0">
              <a:spcBef>
                <a:spcPts val="0"/>
              </a:spcBef>
              <a:spcAft>
                <a:spcPts val="0"/>
              </a:spcAft>
              <a:buClr>
                <a:schemeClr val="accent4"/>
              </a:buClr>
              <a:buSzPts val="3500"/>
              <a:buNone/>
              <a:defRPr>
                <a:solidFill>
                  <a:schemeClr val="accent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9" name="Google Shape;89;p13"/>
          <p:cNvSpPr txBox="1">
            <a:spLocks noGrp="1"/>
          </p:cNvSpPr>
          <p:nvPr>
            <p:ph type="subTitle" idx="1"/>
          </p:nvPr>
        </p:nvSpPr>
        <p:spPr>
          <a:xfrm>
            <a:off x="1882389" y="2320924"/>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13"/>
          <p:cNvSpPr txBox="1">
            <a:spLocks noGrp="1"/>
          </p:cNvSpPr>
          <p:nvPr>
            <p:ph type="subTitle" idx="2"/>
          </p:nvPr>
        </p:nvSpPr>
        <p:spPr>
          <a:xfrm>
            <a:off x="5115065" y="2320925"/>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subTitle" idx="3"/>
          </p:nvPr>
        </p:nvSpPr>
        <p:spPr>
          <a:xfrm>
            <a:off x="1882389" y="4017100"/>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4"/>
          </p:nvPr>
        </p:nvSpPr>
        <p:spPr>
          <a:xfrm>
            <a:off x="5115065" y="4017100"/>
            <a:ext cx="28719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title" idx="5" hasCustomPrompt="1"/>
          </p:nvPr>
        </p:nvSpPr>
        <p:spPr>
          <a:xfrm>
            <a:off x="1958609" y="143573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6" hasCustomPrompt="1"/>
          </p:nvPr>
        </p:nvSpPr>
        <p:spPr>
          <a:xfrm>
            <a:off x="1958609" y="312748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7" hasCustomPrompt="1"/>
          </p:nvPr>
        </p:nvSpPr>
        <p:spPr>
          <a:xfrm>
            <a:off x="5191286" y="143128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8" hasCustomPrompt="1"/>
          </p:nvPr>
        </p:nvSpPr>
        <p:spPr>
          <a:xfrm>
            <a:off x="5191284" y="3127483"/>
            <a:ext cx="841500" cy="640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subTitle" idx="9"/>
          </p:nvPr>
        </p:nvSpPr>
        <p:spPr>
          <a:xfrm>
            <a:off x="1882384" y="2061175"/>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98" name="Google Shape;98;p13"/>
          <p:cNvSpPr txBox="1">
            <a:spLocks noGrp="1"/>
          </p:cNvSpPr>
          <p:nvPr>
            <p:ph type="subTitle" idx="13"/>
          </p:nvPr>
        </p:nvSpPr>
        <p:spPr>
          <a:xfrm>
            <a:off x="5115059" y="2061175"/>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99" name="Google Shape;99;p13"/>
          <p:cNvSpPr txBox="1">
            <a:spLocks noGrp="1"/>
          </p:cNvSpPr>
          <p:nvPr>
            <p:ph type="subTitle" idx="14"/>
          </p:nvPr>
        </p:nvSpPr>
        <p:spPr>
          <a:xfrm>
            <a:off x="1882384" y="3757301"/>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00" name="Google Shape;100;p13"/>
          <p:cNvSpPr txBox="1">
            <a:spLocks noGrp="1"/>
          </p:cNvSpPr>
          <p:nvPr>
            <p:ph type="subTitle" idx="15"/>
          </p:nvPr>
        </p:nvSpPr>
        <p:spPr>
          <a:xfrm>
            <a:off x="5115059" y="3757301"/>
            <a:ext cx="2871900" cy="3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Medium"/>
              <a:buNone/>
              <a:defRPr sz="20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01" name="Google Shape;101;p13"/>
          <p:cNvSpPr/>
          <p:nvPr/>
        </p:nvSpPr>
        <p:spPr>
          <a:xfrm>
            <a:off x="-19632" y="-19632"/>
            <a:ext cx="983254" cy="5186655"/>
          </a:xfrm>
          <a:custGeom>
            <a:avLst/>
            <a:gdLst/>
            <a:ahLst/>
            <a:cxnLst/>
            <a:rect l="l" t="t" r="r" b="b"/>
            <a:pathLst>
              <a:path w="64624" h="5394" extrusionOk="0">
                <a:moveTo>
                  <a:pt x="0" y="1"/>
                </a:moveTo>
                <a:lnTo>
                  <a:pt x="0" y="5393"/>
                </a:lnTo>
                <a:lnTo>
                  <a:pt x="64624" y="5393"/>
                </a:lnTo>
                <a:lnTo>
                  <a:pt x="6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10800000">
            <a:off x="8336274" y="142660"/>
            <a:ext cx="677426" cy="675915"/>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5400000">
            <a:off x="846200" y="4312675"/>
            <a:ext cx="948400" cy="507650"/>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04;p13"/>
          <p:cNvCxnSpPr/>
          <p:nvPr/>
        </p:nvCxnSpPr>
        <p:spPr>
          <a:xfrm>
            <a:off x="1574225" y="4895275"/>
            <a:ext cx="2137800" cy="0"/>
          </a:xfrm>
          <a:prstGeom prst="straightConnector1">
            <a:avLst/>
          </a:prstGeom>
          <a:noFill/>
          <a:ln w="38100" cap="flat" cmpd="sng">
            <a:solidFill>
              <a:schemeClr val="dk1"/>
            </a:solidFill>
            <a:prstDash val="solid"/>
            <a:round/>
            <a:headEnd type="none" w="med" len="med"/>
            <a:tailEnd type="none" w="med" len="med"/>
          </a:ln>
        </p:spPr>
      </p:cxnSp>
      <p:sp>
        <p:nvSpPr>
          <p:cNvPr id="105" name="Google Shape;105;p13"/>
          <p:cNvSpPr/>
          <p:nvPr/>
        </p:nvSpPr>
        <p:spPr>
          <a:xfrm>
            <a:off x="8262900" y="4325800"/>
            <a:ext cx="640200" cy="6402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5400000">
            <a:off x="8471434" y="226029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713615" y="3318592"/>
            <a:ext cx="6691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9" name="Google Shape;109;p14"/>
          <p:cNvSpPr txBox="1">
            <a:spLocks noGrp="1"/>
          </p:cNvSpPr>
          <p:nvPr>
            <p:ph type="subTitle" idx="1"/>
          </p:nvPr>
        </p:nvSpPr>
        <p:spPr>
          <a:xfrm>
            <a:off x="713625" y="1312633"/>
            <a:ext cx="6691200" cy="201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0" name="Google Shape;110;p14"/>
          <p:cNvSpPr/>
          <p:nvPr/>
        </p:nvSpPr>
        <p:spPr>
          <a:xfrm>
            <a:off x="345736" y="364575"/>
            <a:ext cx="735000" cy="7350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10800000">
            <a:off x="1157007" y="4237002"/>
            <a:ext cx="677426" cy="675915"/>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447275" y="466125"/>
            <a:ext cx="531900" cy="53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rot="5400000">
            <a:off x="39497" y="3679787"/>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7912100" y="-17088"/>
            <a:ext cx="1281332" cy="5203727"/>
          </a:xfrm>
          <a:custGeom>
            <a:avLst/>
            <a:gdLst/>
            <a:ahLst/>
            <a:cxnLst/>
            <a:rect l="l" t="t" r="r" b="b"/>
            <a:pathLst>
              <a:path w="64624" h="5394" extrusionOk="0">
                <a:moveTo>
                  <a:pt x="0" y="1"/>
                </a:moveTo>
                <a:lnTo>
                  <a:pt x="0" y="5393"/>
                </a:lnTo>
                <a:lnTo>
                  <a:pt x="64624" y="5393"/>
                </a:lnTo>
                <a:lnTo>
                  <a:pt x="6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1"/>
        <p:cNvGrpSpPr/>
        <p:nvPr/>
      </p:nvGrpSpPr>
      <p:grpSpPr>
        <a:xfrm>
          <a:off x="0" y="0"/>
          <a:ext cx="0" cy="0"/>
          <a:chOff x="0" y="0"/>
          <a:chExt cx="0" cy="0"/>
        </a:xfrm>
      </p:grpSpPr>
      <p:sp>
        <p:nvSpPr>
          <p:cNvPr id="132" name="Google Shape;132;p17"/>
          <p:cNvSpPr txBox="1">
            <a:spLocks noGrp="1"/>
          </p:cNvSpPr>
          <p:nvPr>
            <p:ph type="subTitle" idx="1"/>
          </p:nvPr>
        </p:nvSpPr>
        <p:spPr>
          <a:xfrm>
            <a:off x="720013" y="2989547"/>
            <a:ext cx="237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17"/>
          <p:cNvSpPr txBox="1">
            <a:spLocks noGrp="1"/>
          </p:cNvSpPr>
          <p:nvPr>
            <p:ph type="subTitle" idx="2"/>
          </p:nvPr>
        </p:nvSpPr>
        <p:spPr>
          <a:xfrm>
            <a:off x="3383850" y="2989547"/>
            <a:ext cx="237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7"/>
          <p:cNvSpPr txBox="1">
            <a:spLocks noGrp="1"/>
          </p:cNvSpPr>
          <p:nvPr>
            <p:ph type="subTitle" idx="3"/>
          </p:nvPr>
        </p:nvSpPr>
        <p:spPr>
          <a:xfrm>
            <a:off x="6047687" y="2989547"/>
            <a:ext cx="237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17"/>
          <p:cNvSpPr txBox="1">
            <a:spLocks noGrp="1"/>
          </p:cNvSpPr>
          <p:nvPr>
            <p:ph type="subTitle" idx="4"/>
          </p:nvPr>
        </p:nvSpPr>
        <p:spPr>
          <a:xfrm>
            <a:off x="720013" y="2706720"/>
            <a:ext cx="2376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37" name="Google Shape;137;p17"/>
          <p:cNvSpPr txBox="1">
            <a:spLocks noGrp="1"/>
          </p:cNvSpPr>
          <p:nvPr>
            <p:ph type="subTitle" idx="5"/>
          </p:nvPr>
        </p:nvSpPr>
        <p:spPr>
          <a:xfrm>
            <a:off x="3383863" y="2706720"/>
            <a:ext cx="2376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38" name="Google Shape;138;p17"/>
          <p:cNvSpPr txBox="1">
            <a:spLocks noGrp="1"/>
          </p:cNvSpPr>
          <p:nvPr>
            <p:ph type="subTitle" idx="6"/>
          </p:nvPr>
        </p:nvSpPr>
        <p:spPr>
          <a:xfrm>
            <a:off x="6047687" y="2706720"/>
            <a:ext cx="2376300" cy="39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1pPr>
            <a:lvl2pPr lvl="1" algn="ctr" rtl="0">
              <a:lnSpc>
                <a:spcPct val="100000"/>
              </a:lnSpc>
              <a:spcBef>
                <a:spcPts val="0"/>
              </a:spcBef>
              <a:spcAft>
                <a:spcPts val="0"/>
              </a:spcAft>
              <a:buSzPts val="2400"/>
              <a:buFont typeface="Sora Medium"/>
              <a:buNone/>
              <a:defRPr sz="2400">
                <a:latin typeface="Sora Medium"/>
                <a:ea typeface="Sora Medium"/>
                <a:cs typeface="Sora Medium"/>
                <a:sym typeface="Sora Medium"/>
              </a:defRPr>
            </a:lvl2pPr>
            <a:lvl3pPr lvl="2"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3pPr>
            <a:lvl4pPr lvl="3"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4pPr>
            <a:lvl5pPr lvl="4"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5pPr>
            <a:lvl6pPr lvl="5"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6pPr>
            <a:lvl7pPr lvl="6"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7pPr>
            <a:lvl8pPr lvl="7" algn="ctr" rtl="0">
              <a:lnSpc>
                <a:spcPct val="100000"/>
              </a:lnSpc>
              <a:spcBef>
                <a:spcPts val="1600"/>
              </a:spcBef>
              <a:spcAft>
                <a:spcPts val="0"/>
              </a:spcAft>
              <a:buSzPts val="2400"/>
              <a:buFont typeface="Sora Medium"/>
              <a:buNone/>
              <a:defRPr sz="2400">
                <a:latin typeface="Sora Medium"/>
                <a:ea typeface="Sora Medium"/>
                <a:cs typeface="Sora Medium"/>
                <a:sym typeface="Sora Medium"/>
              </a:defRPr>
            </a:lvl8pPr>
            <a:lvl9pPr lvl="8" algn="ctr" rtl="0">
              <a:lnSpc>
                <a:spcPct val="100000"/>
              </a:lnSpc>
              <a:spcBef>
                <a:spcPts val="1600"/>
              </a:spcBef>
              <a:spcAft>
                <a:spcPts val="1600"/>
              </a:spcAft>
              <a:buSzPts val="2400"/>
              <a:buFont typeface="Sora Medium"/>
              <a:buNone/>
              <a:defRPr sz="2400">
                <a:latin typeface="Sora Medium"/>
                <a:ea typeface="Sora Medium"/>
                <a:cs typeface="Sora Medium"/>
                <a:sym typeface="Sora Medium"/>
              </a:defRPr>
            </a:lvl9pPr>
          </a:lstStyle>
          <a:p>
            <a:endParaRPr/>
          </a:p>
        </p:txBody>
      </p:sp>
      <p:sp>
        <p:nvSpPr>
          <p:cNvPr id="139" name="Google Shape;139;p17"/>
          <p:cNvSpPr/>
          <p:nvPr/>
        </p:nvSpPr>
        <p:spPr>
          <a:xfrm>
            <a:off x="4308094" y="4686972"/>
            <a:ext cx="527879" cy="282558"/>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7"/>
          <p:cNvCxnSpPr/>
          <p:nvPr/>
        </p:nvCxnSpPr>
        <p:spPr>
          <a:xfrm rot="10800000">
            <a:off x="4943848" y="4952841"/>
            <a:ext cx="2780100" cy="0"/>
          </a:xfrm>
          <a:prstGeom prst="straightConnector1">
            <a:avLst/>
          </a:prstGeom>
          <a:noFill/>
          <a:ln w="38100" cap="flat" cmpd="sng">
            <a:solidFill>
              <a:schemeClr val="accent2"/>
            </a:solidFill>
            <a:prstDash val="solid"/>
            <a:round/>
            <a:headEnd type="none" w="med" len="med"/>
            <a:tailEnd type="none" w="med" len="med"/>
          </a:ln>
        </p:spPr>
      </p:cxnSp>
      <p:cxnSp>
        <p:nvCxnSpPr>
          <p:cNvPr id="141" name="Google Shape;141;p17"/>
          <p:cNvCxnSpPr/>
          <p:nvPr/>
        </p:nvCxnSpPr>
        <p:spPr>
          <a:xfrm rot="10800000">
            <a:off x="1420057" y="4952841"/>
            <a:ext cx="2780100" cy="0"/>
          </a:xfrm>
          <a:prstGeom prst="straightConnector1">
            <a:avLst/>
          </a:prstGeom>
          <a:noFill/>
          <a:ln w="38100" cap="flat" cmpd="sng">
            <a:solidFill>
              <a:schemeClr val="accent2"/>
            </a:solidFill>
            <a:prstDash val="solid"/>
            <a:round/>
            <a:headEnd type="none" w="med" len="med"/>
            <a:tailEnd type="none" w="med" len="med"/>
          </a:ln>
        </p:spPr>
      </p:cxnSp>
      <p:sp>
        <p:nvSpPr>
          <p:cNvPr id="142" name="Google Shape;142;p17"/>
          <p:cNvSpPr/>
          <p:nvPr/>
        </p:nvSpPr>
        <p:spPr>
          <a:xfrm rot="10800000">
            <a:off x="7744453" y="4253245"/>
            <a:ext cx="703250" cy="701681"/>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rot="5400000">
            <a:off x="8345546" y="4420772"/>
            <a:ext cx="733252" cy="329760"/>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288013" y="4537550"/>
            <a:ext cx="432000" cy="4320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rot="5400000">
            <a:off x="68638" y="758874"/>
            <a:ext cx="870737" cy="431983"/>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rot="10800000">
            <a:off x="8430791" y="1013698"/>
            <a:ext cx="967559" cy="483801"/>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rot="10800000">
            <a:off x="8430791" y="539508"/>
            <a:ext cx="967559" cy="483801"/>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Font typeface="Sora SemiBold"/>
              <a:buNone/>
              <a:defRPr b="0">
                <a:latin typeface="Sora SemiBold"/>
                <a:ea typeface="Sora SemiBold"/>
                <a:cs typeface="Sora SemiBold"/>
                <a:sym typeface="Sora SemiBold"/>
              </a:defRPr>
            </a:lvl1pPr>
            <a:lvl2pPr lvl="1" algn="ctr">
              <a:spcBef>
                <a:spcPts val="0"/>
              </a:spcBef>
              <a:spcAft>
                <a:spcPts val="0"/>
              </a:spcAft>
              <a:buSzPts val="3500"/>
              <a:buFont typeface="Sora SemiBold"/>
              <a:buNone/>
              <a:defRPr b="0">
                <a:latin typeface="Sora SemiBold"/>
                <a:ea typeface="Sora SemiBold"/>
                <a:cs typeface="Sora SemiBold"/>
                <a:sym typeface="Sora SemiBold"/>
              </a:defRPr>
            </a:lvl2pPr>
            <a:lvl3pPr lvl="2" algn="ctr">
              <a:spcBef>
                <a:spcPts val="0"/>
              </a:spcBef>
              <a:spcAft>
                <a:spcPts val="0"/>
              </a:spcAft>
              <a:buSzPts val="3500"/>
              <a:buFont typeface="Sora SemiBold"/>
              <a:buNone/>
              <a:defRPr b="0">
                <a:latin typeface="Sora SemiBold"/>
                <a:ea typeface="Sora SemiBold"/>
                <a:cs typeface="Sora SemiBold"/>
                <a:sym typeface="Sora SemiBold"/>
              </a:defRPr>
            </a:lvl3pPr>
            <a:lvl4pPr lvl="3" algn="ctr">
              <a:spcBef>
                <a:spcPts val="0"/>
              </a:spcBef>
              <a:spcAft>
                <a:spcPts val="0"/>
              </a:spcAft>
              <a:buSzPts val="3500"/>
              <a:buFont typeface="Sora SemiBold"/>
              <a:buNone/>
              <a:defRPr b="0">
                <a:latin typeface="Sora SemiBold"/>
                <a:ea typeface="Sora SemiBold"/>
                <a:cs typeface="Sora SemiBold"/>
                <a:sym typeface="Sora SemiBold"/>
              </a:defRPr>
            </a:lvl4pPr>
            <a:lvl5pPr lvl="4" algn="ctr">
              <a:spcBef>
                <a:spcPts val="0"/>
              </a:spcBef>
              <a:spcAft>
                <a:spcPts val="0"/>
              </a:spcAft>
              <a:buSzPts val="3500"/>
              <a:buFont typeface="Sora SemiBold"/>
              <a:buNone/>
              <a:defRPr b="0">
                <a:latin typeface="Sora SemiBold"/>
                <a:ea typeface="Sora SemiBold"/>
                <a:cs typeface="Sora SemiBold"/>
                <a:sym typeface="Sora SemiBold"/>
              </a:defRPr>
            </a:lvl5pPr>
            <a:lvl6pPr lvl="5" algn="ctr">
              <a:spcBef>
                <a:spcPts val="0"/>
              </a:spcBef>
              <a:spcAft>
                <a:spcPts val="0"/>
              </a:spcAft>
              <a:buSzPts val="3500"/>
              <a:buFont typeface="Sora SemiBold"/>
              <a:buNone/>
              <a:defRPr b="0">
                <a:latin typeface="Sora SemiBold"/>
                <a:ea typeface="Sora SemiBold"/>
                <a:cs typeface="Sora SemiBold"/>
                <a:sym typeface="Sora SemiBold"/>
              </a:defRPr>
            </a:lvl6pPr>
            <a:lvl7pPr lvl="6" algn="ctr">
              <a:spcBef>
                <a:spcPts val="0"/>
              </a:spcBef>
              <a:spcAft>
                <a:spcPts val="0"/>
              </a:spcAft>
              <a:buSzPts val="3500"/>
              <a:buFont typeface="Sora SemiBold"/>
              <a:buNone/>
              <a:defRPr b="0">
                <a:latin typeface="Sora SemiBold"/>
                <a:ea typeface="Sora SemiBold"/>
                <a:cs typeface="Sora SemiBold"/>
                <a:sym typeface="Sora SemiBold"/>
              </a:defRPr>
            </a:lvl7pPr>
            <a:lvl8pPr lvl="7" algn="ctr">
              <a:spcBef>
                <a:spcPts val="0"/>
              </a:spcBef>
              <a:spcAft>
                <a:spcPts val="0"/>
              </a:spcAft>
              <a:buSzPts val="3500"/>
              <a:buFont typeface="Sora SemiBold"/>
              <a:buNone/>
              <a:defRPr b="0">
                <a:latin typeface="Sora SemiBold"/>
                <a:ea typeface="Sora SemiBold"/>
                <a:cs typeface="Sora SemiBold"/>
                <a:sym typeface="Sora SemiBold"/>
              </a:defRPr>
            </a:lvl8pPr>
            <a:lvl9pPr lvl="8" algn="ctr">
              <a:spcBef>
                <a:spcPts val="0"/>
              </a:spcBef>
              <a:spcAft>
                <a:spcPts val="0"/>
              </a:spcAft>
              <a:buSzPts val="3500"/>
              <a:buFont typeface="Sora SemiBold"/>
              <a:buNone/>
              <a:defRPr b="0">
                <a:latin typeface="Sora SemiBold"/>
                <a:ea typeface="Sora SemiBold"/>
                <a:cs typeface="Sora SemiBold"/>
                <a:sym typeface="Sora SemiBold"/>
              </a:defRPr>
            </a:lvl9pPr>
          </a:lstStyle>
          <a:p>
            <a:endParaRPr/>
          </a:p>
        </p:txBody>
      </p:sp>
      <p:sp>
        <p:nvSpPr>
          <p:cNvPr id="218" name="Google Shape;218;p22"/>
          <p:cNvSpPr/>
          <p:nvPr/>
        </p:nvSpPr>
        <p:spPr>
          <a:xfrm rot="5400000">
            <a:off x="147146" y="4542184"/>
            <a:ext cx="460898" cy="459870"/>
          </a:xfrm>
          <a:custGeom>
            <a:avLst/>
            <a:gdLst/>
            <a:ahLst/>
            <a:cxnLst/>
            <a:rect l="l" t="t" r="r" b="b"/>
            <a:pathLst>
              <a:path w="20175" h="20130" extrusionOk="0">
                <a:moveTo>
                  <a:pt x="0" y="0"/>
                </a:moveTo>
                <a:lnTo>
                  <a:pt x="0" y="20129"/>
                </a:lnTo>
                <a:lnTo>
                  <a:pt x="20174" y="20129"/>
                </a:lnTo>
                <a:lnTo>
                  <a:pt x="20174" y="13711"/>
                </a:lnTo>
                <a:lnTo>
                  <a:pt x="13188" y="13711"/>
                </a:lnTo>
                <a:lnTo>
                  <a:pt x="13188" y="6990"/>
                </a:lnTo>
                <a:lnTo>
                  <a:pt x="6529" y="6990"/>
                </a:lnTo>
                <a:lnTo>
                  <a:pt x="6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176194" y="126550"/>
            <a:ext cx="906153" cy="407530"/>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399325" y="425376"/>
            <a:ext cx="459900" cy="4599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10800000">
            <a:off x="7870213" y="4695795"/>
            <a:ext cx="561420" cy="278558"/>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8494400" y="205773"/>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94400" y="84563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1pPr>
            <a:lvl2pPr lvl="1"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2pPr>
            <a:lvl3pPr lvl="2"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3pPr>
            <a:lvl4pPr lvl="3"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4pPr>
            <a:lvl5pPr lvl="4"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5pPr>
            <a:lvl6pPr lvl="5"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6pPr>
            <a:lvl7pPr lvl="6"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7pPr>
            <a:lvl8pPr lvl="7"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8pPr>
            <a:lvl9pPr lvl="8"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8" r:id="rId5"/>
    <p:sldLayoutId id="2147483659" r:id="rId6"/>
    <p:sldLayoutId id="2147483660" r:id="rId7"/>
    <p:sldLayoutId id="2147483663" r:id="rId8"/>
    <p:sldLayoutId id="2147483668" r:id="rId9"/>
    <p:sldLayoutId id="2147483669"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72" name="Google Shape;272;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yaerulid/Home-Loan-Recommenda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hyperlink" Target="https://github.com/syaerulid/Employe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3" name="Google Shape;323;p35"/>
          <p:cNvSpPr txBox="1">
            <a:spLocks noGrp="1"/>
          </p:cNvSpPr>
          <p:nvPr>
            <p:ph type="title"/>
          </p:nvPr>
        </p:nvSpPr>
        <p:spPr>
          <a:xfrm>
            <a:off x="685800" y="697273"/>
            <a:ext cx="44988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About me</a:t>
            </a:r>
            <a:endParaRPr dirty="0"/>
          </a:p>
        </p:txBody>
      </p:sp>
      <p:sp>
        <p:nvSpPr>
          <p:cNvPr id="324" name="Google Shape;324;p35"/>
          <p:cNvSpPr txBox="1">
            <a:spLocks noGrp="1"/>
          </p:cNvSpPr>
          <p:nvPr>
            <p:ph type="subTitle" idx="1"/>
          </p:nvPr>
        </p:nvSpPr>
        <p:spPr>
          <a:xfrm>
            <a:off x="685800" y="1481616"/>
            <a:ext cx="4498800" cy="13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smtClean="0"/>
              <a:t>I’am</a:t>
            </a:r>
            <a:r>
              <a:rPr lang="en-US" sz="1500" dirty="0" smtClean="0"/>
              <a:t> having high interest in Data Analysis, I’m taking </a:t>
            </a:r>
            <a:r>
              <a:rPr lang="en-US" sz="1500" dirty="0" err="1" smtClean="0"/>
              <a:t>Bootcamp</a:t>
            </a:r>
            <a:r>
              <a:rPr lang="en-US" sz="1500" dirty="0" smtClean="0"/>
              <a:t> Data Science from </a:t>
            </a:r>
            <a:r>
              <a:rPr lang="en-US" sz="1500" dirty="0" err="1" smtClean="0"/>
              <a:t>Dibimbing</a:t>
            </a:r>
            <a:r>
              <a:rPr lang="en-US" sz="1500" dirty="0" smtClean="0"/>
              <a:t> because of that.</a:t>
            </a:r>
          </a:p>
          <a:p>
            <a:pPr marL="0" lvl="0" indent="0" algn="l" rtl="0">
              <a:spcBef>
                <a:spcPts val="0"/>
              </a:spcBef>
              <a:spcAft>
                <a:spcPts val="0"/>
              </a:spcAft>
              <a:buNone/>
            </a:pPr>
            <a:endParaRPr lang="en-US" sz="1500" dirty="0"/>
          </a:p>
          <a:p>
            <a:pPr marL="0" lvl="0" indent="0" algn="l" rtl="0">
              <a:spcBef>
                <a:spcPts val="0"/>
              </a:spcBef>
              <a:spcAft>
                <a:spcPts val="0"/>
              </a:spcAft>
              <a:buNone/>
            </a:pPr>
            <a:r>
              <a:rPr lang="en-US" sz="1500" dirty="0" smtClean="0"/>
              <a:t>I am already and currently learning about:</a:t>
            </a:r>
          </a:p>
          <a:p>
            <a:pPr marL="285750" lvl="0" indent="-285750" algn="l" rtl="0">
              <a:spcBef>
                <a:spcPts val="0"/>
              </a:spcBef>
              <a:spcAft>
                <a:spcPts val="0"/>
              </a:spcAft>
              <a:buFontTx/>
              <a:buChar char="-"/>
            </a:pPr>
            <a:endParaRPr lang="en-US" sz="1500" dirty="0" smtClean="0"/>
          </a:p>
          <a:p>
            <a:pPr marL="285750" lvl="0" indent="-285750" algn="l" rtl="0">
              <a:spcBef>
                <a:spcPts val="0"/>
              </a:spcBef>
              <a:spcAft>
                <a:spcPts val="0"/>
              </a:spcAft>
              <a:buFontTx/>
              <a:buChar char="-"/>
            </a:pPr>
            <a:endParaRPr lang="en-US" sz="1500" dirty="0"/>
          </a:p>
          <a:p>
            <a:pPr marL="0" lvl="0" indent="0" algn="l" rtl="0">
              <a:spcBef>
                <a:spcPts val="0"/>
              </a:spcBef>
              <a:spcAft>
                <a:spcPts val="0"/>
              </a:spcAft>
              <a:buNone/>
            </a:pPr>
            <a:endParaRPr lang="en-US" sz="1500" dirty="0" smtClean="0"/>
          </a:p>
          <a:p>
            <a:pPr marL="285750" lvl="0" indent="-285750" algn="l" rtl="0">
              <a:spcBef>
                <a:spcPts val="0"/>
              </a:spcBef>
              <a:spcAft>
                <a:spcPts val="0"/>
              </a:spcAft>
              <a:buFontTx/>
              <a:buChar char="-"/>
            </a:pPr>
            <a:endParaRPr lang="en-US" sz="1500" dirty="0" smtClean="0"/>
          </a:p>
          <a:p>
            <a:pPr marL="285750" lvl="0" indent="-285750" algn="l" rtl="0">
              <a:spcBef>
                <a:spcPts val="0"/>
              </a:spcBef>
              <a:spcAft>
                <a:spcPts val="0"/>
              </a:spcAft>
              <a:buFontTx/>
              <a:buChar char="-"/>
            </a:pPr>
            <a:r>
              <a:rPr lang="en-US" sz="1500" dirty="0" smtClean="0"/>
              <a:t>I learn and note them on my </a:t>
            </a:r>
            <a:r>
              <a:rPr lang="en-US" sz="1500" b="1" dirty="0" smtClean="0"/>
              <a:t>github.com/</a:t>
            </a:r>
            <a:r>
              <a:rPr lang="en-US" sz="1500" b="1" dirty="0" err="1" smtClean="0"/>
              <a:t>syaerulid</a:t>
            </a:r>
            <a:endParaRPr lang="en-US" sz="1500" b="1" dirty="0" smtClean="0"/>
          </a:p>
        </p:txBody>
      </p:sp>
      <p:pic>
        <p:nvPicPr>
          <p:cNvPr id="325" name="Google Shape;325;p35"/>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638800" y="914730"/>
            <a:ext cx="2599387" cy="3638219"/>
          </a:xfrm>
          <a:prstGeom prst="ellipse">
            <a:avLst/>
          </a:prstGeom>
        </p:spPr>
      </p:pic>
      <p:sp>
        <p:nvSpPr>
          <p:cNvPr id="322" name="Google Shape;322;p35"/>
          <p:cNvSpPr/>
          <p:nvPr/>
        </p:nvSpPr>
        <p:spPr>
          <a:xfrm>
            <a:off x="7620000" y="85417"/>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endParaRPr lang="en" dirty="0"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861700"/>
            <a:ext cx="609600" cy="6096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2571750"/>
            <a:ext cx="1219200" cy="12192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800" y="2928466"/>
            <a:ext cx="1447800" cy="456083"/>
          </a:xfrm>
          <a:prstGeom prst="rect">
            <a:avLst/>
          </a:prstGeom>
        </p:spPr>
      </p:pic>
    </p:spTree>
    <p:extLst>
      <p:ext uri="{BB962C8B-B14F-4D97-AF65-F5344CB8AC3E}">
        <p14:creationId xmlns:p14="http://schemas.microsoft.com/office/powerpoint/2010/main" val="891917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title"/>
          </p:nvPr>
        </p:nvSpPr>
        <p:spPr>
          <a:xfrm>
            <a:off x="1371600" y="406253"/>
            <a:ext cx="571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Dataset Information</a:t>
            </a:r>
            <a:endParaRPr dirty="0"/>
          </a:p>
        </p:txBody>
      </p:sp>
      <p:sp>
        <p:nvSpPr>
          <p:cNvPr id="343" name="Google Shape;343;p37"/>
          <p:cNvSpPr txBox="1">
            <a:spLocks noGrp="1"/>
          </p:cNvSpPr>
          <p:nvPr>
            <p:ph type="subTitle" idx="1"/>
          </p:nvPr>
        </p:nvSpPr>
        <p:spPr>
          <a:xfrm>
            <a:off x="990600" y="2038350"/>
            <a:ext cx="2396700" cy="604350"/>
          </a:xfrm>
          <a:prstGeom prst="rect">
            <a:avLst/>
          </a:prstGeom>
        </p:spPr>
        <p:txBody>
          <a:bodyPr spcFirstLastPara="1" wrap="square" lIns="91425" tIns="91425" rIns="91425" bIns="91425" anchor="t" anchorCtr="0">
            <a:noAutofit/>
          </a:bodyPr>
          <a:lstStyle/>
          <a:p>
            <a:pPr marL="0" lvl="0" indent="0"/>
            <a:r>
              <a:rPr lang="en-US" dirty="0"/>
              <a:t>that have no duplicated and Missing Value</a:t>
            </a:r>
            <a:endParaRPr dirty="0"/>
          </a:p>
        </p:txBody>
      </p:sp>
      <p:sp>
        <p:nvSpPr>
          <p:cNvPr id="344" name="Google Shape;344;p37"/>
          <p:cNvSpPr txBox="1">
            <a:spLocks noGrp="1"/>
          </p:cNvSpPr>
          <p:nvPr>
            <p:ph type="subTitle" idx="2"/>
          </p:nvPr>
        </p:nvSpPr>
        <p:spPr>
          <a:xfrm>
            <a:off x="824667" y="1160629"/>
            <a:ext cx="2396700" cy="444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t>These data Consists </a:t>
            </a:r>
            <a:endParaRPr sz="1600" dirty="0"/>
          </a:p>
        </p:txBody>
      </p:sp>
      <p:sp>
        <p:nvSpPr>
          <p:cNvPr id="345" name="Google Shape;345;p37"/>
          <p:cNvSpPr txBox="1">
            <a:spLocks noGrp="1"/>
          </p:cNvSpPr>
          <p:nvPr>
            <p:ph type="subTitle" idx="3"/>
          </p:nvPr>
        </p:nvSpPr>
        <p:spPr>
          <a:xfrm>
            <a:off x="3886200" y="1276349"/>
            <a:ext cx="3429000"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7030A0"/>
                </a:solidFill>
              </a:rPr>
              <a:t>With 35</a:t>
            </a:r>
            <a:r>
              <a:rPr lang="en" dirty="0" smtClean="0"/>
              <a:t> </a:t>
            </a:r>
            <a:r>
              <a:rPr lang="en" dirty="0" smtClean="0">
                <a:solidFill>
                  <a:srgbClr val="FF0000"/>
                </a:solidFill>
              </a:rPr>
              <a:t>Features</a:t>
            </a:r>
            <a:endParaRPr dirty="0">
              <a:solidFill>
                <a:srgbClr val="FF0000"/>
              </a:solidFill>
            </a:endParaRPr>
          </a:p>
        </p:txBody>
      </p:sp>
      <p:sp>
        <p:nvSpPr>
          <p:cNvPr id="346" name="Google Shape;346;p37"/>
          <p:cNvSpPr txBox="1">
            <a:spLocks noGrp="1"/>
          </p:cNvSpPr>
          <p:nvPr>
            <p:ph type="subTitle" idx="4"/>
          </p:nvPr>
        </p:nvSpPr>
        <p:spPr>
          <a:xfrm>
            <a:off x="1039625" y="1657350"/>
            <a:ext cx="2236448"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rgbClr val="7030A0"/>
                </a:solidFill>
              </a:rPr>
              <a:t>1470</a:t>
            </a:r>
            <a:r>
              <a:rPr lang="en-US" dirty="0" smtClean="0">
                <a:solidFill>
                  <a:srgbClr val="FF0000"/>
                </a:solidFill>
              </a:rPr>
              <a:t> Rows</a:t>
            </a:r>
            <a:endParaRPr dirty="0"/>
          </a:p>
        </p:txBody>
      </p:sp>
      <p:sp>
        <p:nvSpPr>
          <p:cNvPr id="348" name="Google Shape;348;p37"/>
          <p:cNvSpPr/>
          <p:nvPr/>
        </p:nvSpPr>
        <p:spPr>
          <a:xfrm>
            <a:off x="-678325" y="7983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678325" y="73008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rot="16200000">
            <a:off x="2986920" y="1523860"/>
            <a:ext cx="982413" cy="487393"/>
          </a:xfrm>
          <a:custGeom>
            <a:avLst/>
            <a:gdLst/>
            <a:ahLst/>
            <a:cxnLst/>
            <a:rect l="l" t="t" r="r" b="b"/>
            <a:pathLst>
              <a:path w="37953" h="18831" extrusionOk="0">
                <a:moveTo>
                  <a:pt x="4347" y="6578"/>
                </a:moveTo>
                <a:lnTo>
                  <a:pt x="4343" y="6580"/>
                </a:lnTo>
                <a:lnTo>
                  <a:pt x="4343" y="6581"/>
                </a:lnTo>
                <a:cubicBezTo>
                  <a:pt x="4344" y="6581"/>
                  <a:pt x="4346" y="6582"/>
                  <a:pt x="4347" y="6582"/>
                </a:cubicBezTo>
                <a:lnTo>
                  <a:pt x="4347" y="6582"/>
                </a:lnTo>
                <a:cubicBezTo>
                  <a:pt x="4347" y="6580"/>
                  <a:pt x="4347" y="6579"/>
                  <a:pt x="4347" y="6578"/>
                </a:cubicBezTo>
                <a:close/>
                <a:moveTo>
                  <a:pt x="22271" y="1"/>
                </a:moveTo>
                <a:cubicBezTo>
                  <a:pt x="21181" y="3041"/>
                  <a:pt x="20094" y="6076"/>
                  <a:pt x="19006" y="9110"/>
                </a:cubicBezTo>
                <a:cubicBezTo>
                  <a:pt x="18986" y="9109"/>
                  <a:pt x="18965" y="9107"/>
                  <a:pt x="18945" y="9106"/>
                </a:cubicBezTo>
                <a:cubicBezTo>
                  <a:pt x="17861" y="6082"/>
                  <a:pt x="16777" y="3057"/>
                  <a:pt x="15687" y="15"/>
                </a:cubicBezTo>
                <a:cubicBezTo>
                  <a:pt x="15601" y="97"/>
                  <a:pt x="15626" y="170"/>
                  <a:pt x="15627" y="233"/>
                </a:cubicBezTo>
                <a:cubicBezTo>
                  <a:pt x="15639" y="1085"/>
                  <a:pt x="15639" y="1936"/>
                  <a:pt x="15649" y="2787"/>
                </a:cubicBezTo>
                <a:cubicBezTo>
                  <a:pt x="15675" y="5024"/>
                  <a:pt x="15665" y="7260"/>
                  <a:pt x="15667" y="9498"/>
                </a:cubicBezTo>
                <a:cubicBezTo>
                  <a:pt x="15667" y="9553"/>
                  <a:pt x="15698" y="9635"/>
                  <a:pt x="15625" y="9658"/>
                </a:cubicBezTo>
                <a:cubicBezTo>
                  <a:pt x="15617" y="9661"/>
                  <a:pt x="15609" y="9662"/>
                  <a:pt x="15602" y="9662"/>
                </a:cubicBezTo>
                <a:cubicBezTo>
                  <a:pt x="15550" y="9662"/>
                  <a:pt x="15523" y="9596"/>
                  <a:pt x="15490" y="9556"/>
                </a:cubicBezTo>
                <a:cubicBezTo>
                  <a:pt x="14922" y="8874"/>
                  <a:pt x="14353" y="8190"/>
                  <a:pt x="13786" y="7506"/>
                </a:cubicBezTo>
                <a:cubicBezTo>
                  <a:pt x="12560" y="6026"/>
                  <a:pt x="11334" y="4546"/>
                  <a:pt x="10107" y="3065"/>
                </a:cubicBezTo>
                <a:cubicBezTo>
                  <a:pt x="9901" y="2818"/>
                  <a:pt x="9690" y="2575"/>
                  <a:pt x="9481" y="2330"/>
                </a:cubicBezTo>
                <a:lnTo>
                  <a:pt x="9415" y="2367"/>
                </a:lnTo>
                <a:cubicBezTo>
                  <a:pt x="10524" y="5372"/>
                  <a:pt x="11635" y="8375"/>
                  <a:pt x="12745" y="11382"/>
                </a:cubicBezTo>
                <a:cubicBezTo>
                  <a:pt x="12726" y="11387"/>
                  <a:pt x="12710" y="11390"/>
                  <a:pt x="12695" y="11390"/>
                </a:cubicBezTo>
                <a:cubicBezTo>
                  <a:pt x="12644" y="11390"/>
                  <a:pt x="12618" y="11362"/>
                  <a:pt x="12588" y="11345"/>
                </a:cubicBezTo>
                <a:cubicBezTo>
                  <a:pt x="10002" y="9835"/>
                  <a:pt x="7416" y="8324"/>
                  <a:pt x="4828" y="6816"/>
                </a:cubicBezTo>
                <a:cubicBezTo>
                  <a:pt x="4674" y="6726"/>
                  <a:pt x="4537" y="6597"/>
                  <a:pt x="4347" y="6582"/>
                </a:cubicBezTo>
                <a:lnTo>
                  <a:pt x="4347" y="6582"/>
                </a:lnTo>
                <a:cubicBezTo>
                  <a:pt x="4352" y="6655"/>
                  <a:pt x="4408" y="6698"/>
                  <a:pt x="4450" y="6748"/>
                </a:cubicBezTo>
                <a:cubicBezTo>
                  <a:pt x="4920" y="7297"/>
                  <a:pt x="5389" y="7845"/>
                  <a:pt x="5857" y="8395"/>
                </a:cubicBezTo>
                <a:cubicBezTo>
                  <a:pt x="7277" y="10070"/>
                  <a:pt x="8698" y="11744"/>
                  <a:pt x="10112" y="13424"/>
                </a:cubicBezTo>
                <a:cubicBezTo>
                  <a:pt x="10260" y="13601"/>
                  <a:pt x="10456" y="13752"/>
                  <a:pt x="10551" y="14009"/>
                </a:cubicBezTo>
                <a:cubicBezTo>
                  <a:pt x="7361" y="13430"/>
                  <a:pt x="4205" y="12857"/>
                  <a:pt x="1051" y="12285"/>
                </a:cubicBezTo>
                <a:cubicBezTo>
                  <a:pt x="1045" y="12309"/>
                  <a:pt x="1039" y="12331"/>
                  <a:pt x="1033" y="12355"/>
                </a:cubicBezTo>
                <a:cubicBezTo>
                  <a:pt x="3820" y="13945"/>
                  <a:pt x="6606" y="15535"/>
                  <a:pt x="9393" y="17125"/>
                </a:cubicBezTo>
                <a:cubicBezTo>
                  <a:pt x="9388" y="17145"/>
                  <a:pt x="9385" y="17165"/>
                  <a:pt x="9380" y="17186"/>
                </a:cubicBezTo>
                <a:cubicBezTo>
                  <a:pt x="6254" y="17720"/>
                  <a:pt x="3127" y="18255"/>
                  <a:pt x="1" y="18791"/>
                </a:cubicBezTo>
                <a:cubicBezTo>
                  <a:pt x="2" y="18805"/>
                  <a:pt x="3" y="18818"/>
                  <a:pt x="5" y="18831"/>
                </a:cubicBezTo>
                <a:lnTo>
                  <a:pt x="37949" y="18831"/>
                </a:lnTo>
                <a:cubicBezTo>
                  <a:pt x="37950" y="18818"/>
                  <a:pt x="37951" y="18805"/>
                  <a:pt x="37952" y="18791"/>
                </a:cubicBezTo>
                <a:cubicBezTo>
                  <a:pt x="34824" y="18255"/>
                  <a:pt x="31695" y="17720"/>
                  <a:pt x="28566" y="17185"/>
                </a:cubicBezTo>
                <a:cubicBezTo>
                  <a:pt x="28566" y="17164"/>
                  <a:pt x="28566" y="17143"/>
                  <a:pt x="28566" y="17122"/>
                </a:cubicBezTo>
                <a:cubicBezTo>
                  <a:pt x="31352" y="15531"/>
                  <a:pt x="34139" y="13941"/>
                  <a:pt x="36925" y="12351"/>
                </a:cubicBezTo>
                <a:cubicBezTo>
                  <a:pt x="36917" y="12330"/>
                  <a:pt x="36909" y="12308"/>
                  <a:pt x="36902" y="12285"/>
                </a:cubicBezTo>
                <a:cubicBezTo>
                  <a:pt x="33733" y="12859"/>
                  <a:pt x="30566" y="13434"/>
                  <a:pt x="27336" y="14020"/>
                </a:cubicBezTo>
                <a:cubicBezTo>
                  <a:pt x="29457" y="11519"/>
                  <a:pt x="31540" y="9060"/>
                  <a:pt x="33624" y="6601"/>
                </a:cubicBezTo>
                <a:cubicBezTo>
                  <a:pt x="33607" y="6585"/>
                  <a:pt x="33590" y="6567"/>
                  <a:pt x="33573" y="6551"/>
                </a:cubicBezTo>
                <a:lnTo>
                  <a:pt x="25255" y="11411"/>
                </a:lnTo>
                <a:cubicBezTo>
                  <a:pt x="25238" y="11400"/>
                  <a:pt x="25223" y="11389"/>
                  <a:pt x="25207" y="11378"/>
                </a:cubicBezTo>
                <a:cubicBezTo>
                  <a:pt x="26322" y="8365"/>
                  <a:pt x="27437" y="5350"/>
                  <a:pt x="28551" y="2336"/>
                </a:cubicBezTo>
                <a:cubicBezTo>
                  <a:pt x="28535" y="2325"/>
                  <a:pt x="28519" y="2314"/>
                  <a:pt x="28502" y="2304"/>
                </a:cubicBezTo>
                <a:cubicBezTo>
                  <a:pt x="28433" y="2378"/>
                  <a:pt x="28360" y="2449"/>
                  <a:pt x="28295" y="2527"/>
                </a:cubicBezTo>
                <a:cubicBezTo>
                  <a:pt x="27432" y="3567"/>
                  <a:pt x="26570" y="4609"/>
                  <a:pt x="25706" y="5650"/>
                </a:cubicBezTo>
                <a:cubicBezTo>
                  <a:pt x="24634" y="6942"/>
                  <a:pt x="23560" y="8233"/>
                  <a:pt x="22486" y="9523"/>
                </a:cubicBezTo>
                <a:cubicBezTo>
                  <a:pt x="22446" y="9572"/>
                  <a:pt x="22417" y="9661"/>
                  <a:pt x="22353" y="9661"/>
                </a:cubicBezTo>
                <a:cubicBezTo>
                  <a:pt x="22344" y="9661"/>
                  <a:pt x="22335" y="9659"/>
                  <a:pt x="22325" y="9656"/>
                </a:cubicBezTo>
                <a:cubicBezTo>
                  <a:pt x="22242" y="9626"/>
                  <a:pt x="22281" y="9521"/>
                  <a:pt x="22282" y="9450"/>
                </a:cubicBezTo>
                <a:cubicBezTo>
                  <a:pt x="22300" y="7959"/>
                  <a:pt x="22281" y="6469"/>
                  <a:pt x="22313" y="4978"/>
                </a:cubicBezTo>
                <a:cubicBezTo>
                  <a:pt x="22346" y="3374"/>
                  <a:pt x="22325" y="1769"/>
                  <a:pt x="22325" y="163"/>
                </a:cubicBezTo>
                <a:cubicBezTo>
                  <a:pt x="22325" y="113"/>
                  <a:pt x="22361" y="44"/>
                  <a:pt x="22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2541248" y="4270607"/>
            <a:ext cx="704068" cy="701570"/>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86825" y="213100"/>
            <a:ext cx="652800" cy="6528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114798" y="1657350"/>
            <a:ext cx="2090637" cy="3647152"/>
          </a:xfrm>
          <a:prstGeom prst="rect">
            <a:avLst/>
          </a:prstGeom>
          <a:noFill/>
        </p:spPr>
        <p:txBody>
          <a:bodyPr wrap="none" rtlCol="0">
            <a:spAutoFit/>
          </a:bodyPr>
          <a:lstStyle/>
          <a:p>
            <a:pPr marL="342900" indent="-342900">
              <a:buAutoNum type="arabicPeriod"/>
            </a:pPr>
            <a:r>
              <a:rPr lang="en-US" sz="1100" dirty="0" smtClean="0"/>
              <a:t>Age</a:t>
            </a:r>
          </a:p>
          <a:p>
            <a:pPr marL="342900" indent="-342900">
              <a:buAutoNum type="arabicPeriod"/>
            </a:pPr>
            <a:r>
              <a:rPr lang="en-US" sz="1100" dirty="0" smtClean="0"/>
              <a:t>Attrition (Our Target)</a:t>
            </a:r>
          </a:p>
          <a:p>
            <a:pPr marL="342900" indent="-342900">
              <a:buAutoNum type="arabicPeriod"/>
            </a:pPr>
            <a:r>
              <a:rPr lang="en-US" sz="1100" dirty="0" smtClean="0"/>
              <a:t>Business Travel</a:t>
            </a:r>
          </a:p>
          <a:p>
            <a:pPr marL="342900" indent="-342900">
              <a:buAutoNum type="arabicPeriod"/>
            </a:pPr>
            <a:r>
              <a:rPr lang="en-US" sz="1100" dirty="0" smtClean="0"/>
              <a:t>Daily Rate</a:t>
            </a:r>
          </a:p>
          <a:p>
            <a:pPr marL="342900" indent="-342900">
              <a:buAutoNum type="arabicPeriod"/>
            </a:pPr>
            <a:r>
              <a:rPr lang="en-US" sz="1100" dirty="0" smtClean="0"/>
              <a:t>Department</a:t>
            </a:r>
          </a:p>
          <a:p>
            <a:pPr marL="342900" indent="-342900">
              <a:buAutoNum type="arabicPeriod"/>
            </a:pPr>
            <a:r>
              <a:rPr lang="en-US" sz="1100" dirty="0" smtClean="0"/>
              <a:t>Distance From Home</a:t>
            </a:r>
          </a:p>
          <a:p>
            <a:pPr marL="342900" indent="-342900">
              <a:buAutoNum type="arabicPeriod"/>
            </a:pPr>
            <a:r>
              <a:rPr lang="en-US" sz="1100" dirty="0" smtClean="0"/>
              <a:t>Education</a:t>
            </a:r>
          </a:p>
          <a:p>
            <a:pPr marL="342900" indent="-342900">
              <a:buAutoNum type="arabicPeriod"/>
            </a:pPr>
            <a:r>
              <a:rPr lang="en-US" sz="1100" dirty="0" smtClean="0"/>
              <a:t>Education Field</a:t>
            </a:r>
          </a:p>
          <a:p>
            <a:pPr marL="342900" indent="-342900">
              <a:buAutoNum type="arabicPeriod"/>
            </a:pPr>
            <a:r>
              <a:rPr lang="en-US" sz="1100" dirty="0" smtClean="0"/>
              <a:t>Employee Count</a:t>
            </a:r>
          </a:p>
          <a:p>
            <a:pPr marL="342900" indent="-342900">
              <a:buAutoNum type="arabicPeriod"/>
            </a:pPr>
            <a:r>
              <a:rPr lang="en-US" sz="1100" dirty="0" smtClean="0"/>
              <a:t>Employee Number</a:t>
            </a:r>
          </a:p>
          <a:p>
            <a:pPr marL="342900" indent="-342900">
              <a:buAutoNum type="arabicPeriod"/>
            </a:pPr>
            <a:r>
              <a:rPr lang="en-US" sz="1100" dirty="0" smtClean="0"/>
              <a:t>Environment Satisfaction</a:t>
            </a:r>
          </a:p>
          <a:p>
            <a:pPr marL="342900" indent="-342900">
              <a:buAutoNum type="arabicPeriod"/>
            </a:pPr>
            <a:r>
              <a:rPr lang="en-US" sz="1100" dirty="0" smtClean="0"/>
              <a:t>Gender</a:t>
            </a:r>
          </a:p>
          <a:p>
            <a:pPr marL="342900" indent="-342900">
              <a:buAutoNum type="arabicPeriod"/>
            </a:pPr>
            <a:r>
              <a:rPr lang="en-US" sz="1100" dirty="0" smtClean="0"/>
              <a:t>Hourly Rate</a:t>
            </a:r>
          </a:p>
          <a:p>
            <a:pPr marL="342900" indent="-342900">
              <a:buAutoNum type="arabicPeriod"/>
            </a:pPr>
            <a:r>
              <a:rPr lang="en-US" sz="1100" dirty="0" smtClean="0"/>
              <a:t>Job Involvement</a:t>
            </a:r>
          </a:p>
          <a:p>
            <a:pPr marL="342900" indent="-342900">
              <a:buAutoNum type="arabicPeriod"/>
            </a:pPr>
            <a:r>
              <a:rPr lang="en-US" sz="1100" dirty="0" smtClean="0"/>
              <a:t>Job Role</a:t>
            </a:r>
          </a:p>
          <a:p>
            <a:pPr marL="342900" indent="-342900">
              <a:buAutoNum type="arabicPeriod"/>
            </a:pPr>
            <a:r>
              <a:rPr lang="en-US" sz="1100" dirty="0" smtClean="0"/>
              <a:t>Job Satisfaction</a:t>
            </a:r>
          </a:p>
          <a:p>
            <a:pPr marL="342900" indent="-342900">
              <a:buAutoNum type="arabicPeriod"/>
            </a:pPr>
            <a:r>
              <a:rPr lang="en-US" sz="1100" dirty="0" smtClean="0"/>
              <a:t>Marital Status</a:t>
            </a:r>
          </a:p>
          <a:p>
            <a:pPr marL="342900" indent="-342900">
              <a:buAutoNum type="arabicPeriod"/>
            </a:pPr>
            <a:r>
              <a:rPr lang="en-US" sz="1100" dirty="0" smtClean="0"/>
              <a:t>Monthly Income</a:t>
            </a:r>
          </a:p>
          <a:p>
            <a:pPr marL="342900" indent="-342900">
              <a:buAutoNum type="arabicPeriod"/>
            </a:pPr>
            <a:r>
              <a:rPr lang="en-US" sz="1100" dirty="0" smtClean="0"/>
              <a:t>Monthly Rate</a:t>
            </a:r>
          </a:p>
          <a:p>
            <a:pPr marL="342900" indent="-342900">
              <a:buAutoNum type="arabicPeriod"/>
            </a:pPr>
            <a:r>
              <a:rPr lang="en-US" sz="1100" dirty="0" err="1" smtClean="0"/>
              <a:t>NumCompaniesWorked</a:t>
            </a:r>
            <a:endParaRPr lang="en-US" sz="1100" dirty="0" smtClean="0"/>
          </a:p>
          <a:p>
            <a:pPr marL="342900" indent="-342900">
              <a:buAutoNum type="arabicPeriod"/>
            </a:pPr>
            <a:endParaRPr lang="en-US" sz="1100" dirty="0"/>
          </a:p>
        </p:txBody>
      </p:sp>
      <p:sp>
        <p:nvSpPr>
          <p:cNvPr id="18" name="TextBox 17"/>
          <p:cNvSpPr txBox="1"/>
          <p:nvPr/>
        </p:nvSpPr>
        <p:spPr>
          <a:xfrm>
            <a:off x="6233738" y="1657350"/>
            <a:ext cx="2162772" cy="2462213"/>
          </a:xfrm>
          <a:prstGeom prst="rect">
            <a:avLst/>
          </a:prstGeom>
          <a:noFill/>
        </p:spPr>
        <p:txBody>
          <a:bodyPr wrap="none" rtlCol="0">
            <a:spAutoFit/>
          </a:bodyPr>
          <a:lstStyle/>
          <a:p>
            <a:pPr marL="228600" indent="-228600">
              <a:buFont typeface="+mj-lt"/>
              <a:buAutoNum type="arabicPeriod" startAt="21"/>
            </a:pPr>
            <a:r>
              <a:rPr lang="en-US" sz="1100" dirty="0" smtClean="0"/>
              <a:t>Over 18</a:t>
            </a:r>
          </a:p>
          <a:p>
            <a:pPr marL="228600" indent="-228600">
              <a:buFont typeface="+mj-lt"/>
              <a:buAutoNum type="arabicPeriod" startAt="21"/>
            </a:pPr>
            <a:r>
              <a:rPr lang="en-US" sz="1100" dirty="0" smtClean="0"/>
              <a:t>Over Time</a:t>
            </a:r>
          </a:p>
          <a:p>
            <a:pPr marL="228600" indent="-228600">
              <a:buFont typeface="+mj-lt"/>
              <a:buAutoNum type="arabicPeriod" startAt="21"/>
            </a:pPr>
            <a:r>
              <a:rPr lang="en-US" sz="1100" dirty="0" smtClean="0"/>
              <a:t>Percent Salary Hike</a:t>
            </a:r>
          </a:p>
          <a:p>
            <a:pPr marL="228600" indent="-228600">
              <a:buFont typeface="+mj-lt"/>
              <a:buAutoNum type="arabicPeriod" startAt="21"/>
            </a:pPr>
            <a:r>
              <a:rPr lang="en-US" sz="1100" dirty="0" smtClean="0"/>
              <a:t>Performance Rating</a:t>
            </a:r>
          </a:p>
          <a:p>
            <a:pPr marL="228600" indent="-228600">
              <a:buFont typeface="+mj-lt"/>
              <a:buAutoNum type="arabicPeriod" startAt="21"/>
            </a:pPr>
            <a:r>
              <a:rPr lang="en-US" sz="1100" dirty="0" smtClean="0"/>
              <a:t>Relationship Satisfaction</a:t>
            </a:r>
          </a:p>
          <a:p>
            <a:pPr marL="228600" indent="-228600">
              <a:buFont typeface="+mj-lt"/>
              <a:buAutoNum type="arabicPeriod" startAt="21"/>
            </a:pPr>
            <a:r>
              <a:rPr lang="en-US" sz="1100" dirty="0" smtClean="0"/>
              <a:t>Standard Hours</a:t>
            </a:r>
          </a:p>
          <a:p>
            <a:pPr marL="228600" indent="-228600">
              <a:buFont typeface="+mj-lt"/>
              <a:buAutoNum type="arabicPeriod" startAt="21"/>
            </a:pPr>
            <a:r>
              <a:rPr lang="en-US" sz="1100" dirty="0" smtClean="0"/>
              <a:t>Stock Option Level</a:t>
            </a:r>
          </a:p>
          <a:p>
            <a:pPr marL="228600" indent="-228600">
              <a:buFont typeface="+mj-lt"/>
              <a:buAutoNum type="arabicPeriod" startAt="21"/>
            </a:pPr>
            <a:r>
              <a:rPr lang="en-US" sz="1100" dirty="0" smtClean="0"/>
              <a:t>Total Working Years</a:t>
            </a:r>
          </a:p>
          <a:p>
            <a:pPr marL="228600" indent="-228600">
              <a:buFont typeface="+mj-lt"/>
              <a:buAutoNum type="arabicPeriod" startAt="21"/>
            </a:pPr>
            <a:r>
              <a:rPr lang="en-US" sz="1100" dirty="0" smtClean="0"/>
              <a:t>Training Times Last Year</a:t>
            </a:r>
          </a:p>
          <a:p>
            <a:pPr marL="228600" indent="-228600">
              <a:buFont typeface="+mj-lt"/>
              <a:buAutoNum type="arabicPeriod" startAt="21"/>
            </a:pPr>
            <a:r>
              <a:rPr lang="en-US" sz="1100" dirty="0" smtClean="0"/>
              <a:t>Work Life Balance</a:t>
            </a:r>
          </a:p>
          <a:p>
            <a:pPr marL="228600" indent="-228600">
              <a:buFont typeface="+mj-lt"/>
              <a:buAutoNum type="arabicPeriod" startAt="21"/>
            </a:pPr>
            <a:r>
              <a:rPr lang="en-US" sz="1100" dirty="0" smtClean="0"/>
              <a:t>Years at Company</a:t>
            </a:r>
          </a:p>
          <a:p>
            <a:pPr marL="228600" indent="-228600">
              <a:buFont typeface="+mj-lt"/>
              <a:buAutoNum type="arabicPeriod" startAt="21"/>
            </a:pPr>
            <a:r>
              <a:rPr lang="en-US" sz="1100" dirty="0" smtClean="0"/>
              <a:t>Years in Current Role</a:t>
            </a:r>
          </a:p>
          <a:p>
            <a:pPr marL="228600" indent="-228600">
              <a:buFont typeface="+mj-lt"/>
              <a:buAutoNum type="arabicPeriod" startAt="21"/>
            </a:pPr>
            <a:r>
              <a:rPr lang="en-US" sz="1100" dirty="0" smtClean="0"/>
              <a:t>Years Since Last Promotion</a:t>
            </a:r>
          </a:p>
          <a:p>
            <a:pPr marL="228600" indent="-228600">
              <a:buFont typeface="+mj-lt"/>
              <a:buAutoNum type="arabicPeriod" startAt="21"/>
            </a:pPr>
            <a:r>
              <a:rPr lang="en-US" sz="1100" dirty="0" smtClean="0"/>
              <a:t>Years with Current Manager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title"/>
          </p:nvPr>
        </p:nvSpPr>
        <p:spPr>
          <a:xfrm>
            <a:off x="1371600" y="406253"/>
            <a:ext cx="571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Dataset Process</a:t>
            </a:r>
            <a:endParaRPr dirty="0"/>
          </a:p>
        </p:txBody>
      </p:sp>
      <p:sp>
        <p:nvSpPr>
          <p:cNvPr id="343" name="Google Shape;343;p37"/>
          <p:cNvSpPr txBox="1">
            <a:spLocks noGrp="1"/>
          </p:cNvSpPr>
          <p:nvPr>
            <p:ph type="subTitle" idx="1"/>
          </p:nvPr>
        </p:nvSpPr>
        <p:spPr>
          <a:xfrm>
            <a:off x="2133600" y="1885950"/>
            <a:ext cx="2396700" cy="604350"/>
          </a:xfrm>
          <a:prstGeom prst="rect">
            <a:avLst/>
          </a:prstGeom>
        </p:spPr>
        <p:txBody>
          <a:bodyPr spcFirstLastPara="1" wrap="square" lIns="91425" tIns="91425" rIns="91425" bIns="91425" anchor="t" anchorCtr="0">
            <a:noAutofit/>
          </a:bodyPr>
          <a:lstStyle/>
          <a:p>
            <a:pPr marL="0" lvl="0" indent="0"/>
            <a:r>
              <a:rPr lang="en-US" dirty="0"/>
              <a:t>that have no duplicated and </a:t>
            </a:r>
            <a:r>
              <a:rPr lang="en-US" dirty="0" smtClean="0"/>
              <a:t>missing </a:t>
            </a:r>
            <a:r>
              <a:rPr lang="en-US" dirty="0"/>
              <a:t>Value</a:t>
            </a:r>
            <a:endParaRPr dirty="0"/>
          </a:p>
        </p:txBody>
      </p:sp>
      <p:sp>
        <p:nvSpPr>
          <p:cNvPr id="344" name="Google Shape;344;p37"/>
          <p:cNvSpPr txBox="1">
            <a:spLocks noGrp="1"/>
          </p:cNvSpPr>
          <p:nvPr>
            <p:ph type="subTitle" idx="2"/>
          </p:nvPr>
        </p:nvSpPr>
        <p:spPr>
          <a:xfrm>
            <a:off x="-228600" y="1160629"/>
            <a:ext cx="3449967" cy="44457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dirty="0" smtClean="0"/>
              <a:t>From Data Before, we got</a:t>
            </a:r>
            <a:endParaRPr sz="1600" dirty="0"/>
          </a:p>
        </p:txBody>
      </p:sp>
      <p:sp>
        <p:nvSpPr>
          <p:cNvPr id="345" name="Google Shape;345;p37"/>
          <p:cNvSpPr txBox="1">
            <a:spLocks noGrp="1"/>
          </p:cNvSpPr>
          <p:nvPr>
            <p:ph type="subTitle" idx="3"/>
          </p:nvPr>
        </p:nvSpPr>
        <p:spPr>
          <a:xfrm>
            <a:off x="3581400" y="2473837"/>
            <a:ext cx="3429000"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7030A0"/>
                </a:solidFill>
              </a:rPr>
              <a:t>With 19</a:t>
            </a:r>
            <a:r>
              <a:rPr lang="en" dirty="0" smtClean="0"/>
              <a:t> </a:t>
            </a:r>
            <a:r>
              <a:rPr lang="en" dirty="0" smtClean="0">
                <a:solidFill>
                  <a:srgbClr val="FF0000"/>
                </a:solidFill>
              </a:rPr>
              <a:t>Features</a:t>
            </a:r>
            <a:endParaRPr dirty="0">
              <a:solidFill>
                <a:srgbClr val="FF0000"/>
              </a:solidFill>
            </a:endParaRPr>
          </a:p>
        </p:txBody>
      </p:sp>
      <p:sp>
        <p:nvSpPr>
          <p:cNvPr id="346" name="Google Shape;346;p37"/>
          <p:cNvSpPr txBox="1">
            <a:spLocks noGrp="1"/>
          </p:cNvSpPr>
          <p:nvPr>
            <p:ph type="subTitle" idx="4"/>
          </p:nvPr>
        </p:nvSpPr>
        <p:spPr>
          <a:xfrm>
            <a:off x="1039625" y="1657350"/>
            <a:ext cx="2236448"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rgbClr val="7030A0"/>
                </a:solidFill>
              </a:rPr>
              <a:t>1470</a:t>
            </a:r>
            <a:r>
              <a:rPr lang="en-US" dirty="0" smtClean="0">
                <a:solidFill>
                  <a:srgbClr val="FF0000"/>
                </a:solidFill>
              </a:rPr>
              <a:t> Rows</a:t>
            </a:r>
            <a:endParaRPr dirty="0"/>
          </a:p>
        </p:txBody>
      </p:sp>
      <p:sp>
        <p:nvSpPr>
          <p:cNvPr id="348" name="Google Shape;348;p37"/>
          <p:cNvSpPr/>
          <p:nvPr/>
        </p:nvSpPr>
        <p:spPr>
          <a:xfrm>
            <a:off x="-678325" y="7983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86825" y="213100"/>
            <a:ext cx="652800" cy="6528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228600" y="2790688"/>
            <a:ext cx="2819400" cy="2462213"/>
          </a:xfrm>
          <a:prstGeom prst="rect">
            <a:avLst/>
          </a:prstGeom>
          <a:noFill/>
        </p:spPr>
        <p:txBody>
          <a:bodyPr wrap="square" rtlCol="0">
            <a:spAutoFit/>
          </a:bodyPr>
          <a:lstStyle/>
          <a:p>
            <a:pPr marL="342900" indent="-342900">
              <a:buAutoNum type="arabicPeriod"/>
            </a:pPr>
            <a:r>
              <a:rPr lang="en-US" sz="1100" dirty="0" smtClean="0"/>
              <a:t>Age</a:t>
            </a:r>
          </a:p>
          <a:p>
            <a:pPr marL="342900" indent="-342900">
              <a:buAutoNum type="arabicPeriod"/>
            </a:pPr>
            <a:r>
              <a:rPr lang="en-US" sz="1100" dirty="0" smtClean="0"/>
              <a:t>Attrition (Our Target)</a:t>
            </a:r>
          </a:p>
          <a:p>
            <a:pPr marL="342900" indent="-342900">
              <a:buAutoNum type="arabicPeriod"/>
            </a:pPr>
            <a:r>
              <a:rPr lang="en-US" sz="1100" dirty="0" smtClean="0"/>
              <a:t>Business Travel</a:t>
            </a:r>
          </a:p>
          <a:p>
            <a:pPr marL="342900" indent="-342900">
              <a:buAutoNum type="arabicPeriod"/>
            </a:pPr>
            <a:r>
              <a:rPr lang="en-US" sz="1100" dirty="0" smtClean="0"/>
              <a:t>Department</a:t>
            </a:r>
          </a:p>
          <a:p>
            <a:pPr marL="342900" indent="-342900">
              <a:buAutoNum type="arabicPeriod"/>
            </a:pPr>
            <a:r>
              <a:rPr lang="en-US" sz="1100" dirty="0" smtClean="0"/>
              <a:t>Education Field</a:t>
            </a:r>
          </a:p>
          <a:p>
            <a:pPr marL="342900" indent="-342900">
              <a:buAutoNum type="arabicPeriod"/>
            </a:pPr>
            <a:r>
              <a:rPr lang="en-US" sz="1100" dirty="0" smtClean="0"/>
              <a:t>Environment Satisfaction</a:t>
            </a:r>
          </a:p>
          <a:p>
            <a:pPr marL="342900" indent="-342900">
              <a:buAutoNum type="arabicPeriod"/>
            </a:pPr>
            <a:r>
              <a:rPr lang="en-US" sz="1100" dirty="0" smtClean="0"/>
              <a:t>Gender</a:t>
            </a:r>
          </a:p>
          <a:p>
            <a:pPr marL="342900" indent="-342900">
              <a:buAutoNum type="arabicPeriod"/>
            </a:pPr>
            <a:r>
              <a:rPr lang="en-US" sz="1100" dirty="0" smtClean="0"/>
              <a:t>Job Involvement</a:t>
            </a:r>
          </a:p>
          <a:p>
            <a:pPr marL="342900" indent="-342900">
              <a:buAutoNum type="arabicPeriod"/>
            </a:pPr>
            <a:r>
              <a:rPr lang="en-US" sz="1100" dirty="0" smtClean="0"/>
              <a:t>Job Level</a:t>
            </a:r>
          </a:p>
          <a:p>
            <a:pPr marL="342900" indent="-342900">
              <a:buAutoNum type="arabicPeriod"/>
            </a:pPr>
            <a:r>
              <a:rPr lang="en-US" sz="1100" dirty="0" smtClean="0"/>
              <a:t>Job Role</a:t>
            </a:r>
          </a:p>
          <a:p>
            <a:pPr marL="342900" indent="-342900">
              <a:buAutoNum type="arabicPeriod"/>
            </a:pPr>
            <a:r>
              <a:rPr lang="en-US" sz="1100" dirty="0" smtClean="0"/>
              <a:t>Job Satisfaction</a:t>
            </a:r>
          </a:p>
          <a:p>
            <a:pPr marL="342900" indent="-342900">
              <a:buAutoNum type="arabicPeriod"/>
            </a:pPr>
            <a:endParaRPr lang="en-US" sz="1100" dirty="0" smtClean="0"/>
          </a:p>
          <a:p>
            <a:pPr marL="342900" indent="-342900">
              <a:buAutoNum type="arabicPeriod"/>
            </a:pPr>
            <a:endParaRPr lang="en-US" sz="1100" dirty="0" smtClean="0"/>
          </a:p>
          <a:p>
            <a:pPr marL="342900" indent="-342900">
              <a:buAutoNum type="arabicPeriod"/>
            </a:pPr>
            <a:endParaRPr lang="en-US" sz="1100" dirty="0"/>
          </a:p>
        </p:txBody>
      </p:sp>
      <p:graphicFrame>
        <p:nvGraphicFramePr>
          <p:cNvPr id="4" name="Table 3"/>
          <p:cNvGraphicFramePr>
            <a:graphicFrameLocks noGrp="1"/>
          </p:cNvGraphicFramePr>
          <p:nvPr>
            <p:extLst>
              <p:ext uri="{D42A27DB-BD31-4B8C-83A1-F6EECF244321}">
                <p14:modId xmlns:p14="http://schemas.microsoft.com/office/powerpoint/2010/main" val="3162135661"/>
              </p:ext>
            </p:extLst>
          </p:nvPr>
        </p:nvGraphicFramePr>
        <p:xfrm>
          <a:off x="6553200" y="796417"/>
          <a:ext cx="2540890" cy="3802380"/>
        </p:xfrm>
        <a:graphic>
          <a:graphicData uri="http://schemas.openxmlformats.org/drawingml/2006/table">
            <a:tbl>
              <a:tblPr firstRow="1" bandRow="1">
                <a:tableStyleId>{F90EECD8-2043-488C-BE3A-A0E2D2054843}</a:tableStyleId>
              </a:tblPr>
              <a:tblGrid>
                <a:gridCol w="1270445"/>
                <a:gridCol w="1270445"/>
              </a:tblGrid>
              <a:tr h="239758">
                <a:tc>
                  <a:txBody>
                    <a:bodyPr/>
                    <a:lstStyle/>
                    <a:p>
                      <a:r>
                        <a:rPr lang="en-US" sz="1200" dirty="0" smtClean="0"/>
                        <a:t>Features</a:t>
                      </a:r>
                      <a:endParaRPr lang="en-US" sz="1200" dirty="0"/>
                    </a:p>
                  </a:txBody>
                  <a:tcPr>
                    <a:solidFill>
                      <a:srgbClr val="FFC000"/>
                    </a:solidFill>
                  </a:tcPr>
                </a:tc>
                <a:tc>
                  <a:txBody>
                    <a:bodyPr/>
                    <a:lstStyle/>
                    <a:p>
                      <a:r>
                        <a:rPr lang="en-US" sz="1200" dirty="0" smtClean="0"/>
                        <a:t>Correlation</a:t>
                      </a:r>
                      <a:r>
                        <a:rPr lang="en-US" sz="1200" baseline="0" dirty="0" smtClean="0"/>
                        <a:t> Score</a:t>
                      </a:r>
                      <a:endParaRPr lang="en-US" sz="1200" dirty="0"/>
                    </a:p>
                  </a:txBody>
                  <a:tcPr>
                    <a:solidFill>
                      <a:srgbClr val="92D050"/>
                    </a:solidFill>
                  </a:tcPr>
                </a:tc>
              </a:tr>
              <a:tr h="207790">
                <a:tc>
                  <a:txBody>
                    <a:bodyPr/>
                    <a:lstStyle/>
                    <a:p>
                      <a:r>
                        <a:rPr lang="en-US" sz="1000" dirty="0" smtClean="0"/>
                        <a:t>Total Working Years</a:t>
                      </a:r>
                      <a:endParaRPr lang="en-US" sz="1000" dirty="0"/>
                    </a:p>
                  </a:txBody>
                  <a:tcPr>
                    <a:solidFill>
                      <a:srgbClr val="92D050"/>
                    </a:solidFill>
                  </a:tcPr>
                </a:tc>
                <a:tc>
                  <a:txBody>
                    <a:bodyPr/>
                    <a:lstStyle/>
                    <a:p>
                      <a:r>
                        <a:rPr lang="en-US" sz="1050" dirty="0" smtClean="0"/>
                        <a:t>-0.171063</a:t>
                      </a:r>
                      <a:endParaRPr lang="en-US" sz="1050" dirty="0"/>
                    </a:p>
                  </a:txBody>
                  <a:tcPr>
                    <a:solidFill>
                      <a:srgbClr val="FFC000"/>
                    </a:solidFill>
                  </a:tcPr>
                </a:tc>
              </a:tr>
              <a:tr h="159839">
                <a:tc>
                  <a:txBody>
                    <a:bodyPr/>
                    <a:lstStyle/>
                    <a:p>
                      <a:r>
                        <a:rPr lang="en-US" sz="1000" dirty="0" smtClean="0"/>
                        <a:t>Job Level</a:t>
                      </a:r>
                    </a:p>
                  </a:txBody>
                  <a:tcPr>
                    <a:solidFill>
                      <a:srgbClr val="92D050"/>
                    </a:solidFill>
                  </a:tcPr>
                </a:tc>
                <a:tc>
                  <a:txBody>
                    <a:bodyPr/>
                    <a:lstStyle/>
                    <a:p>
                      <a:r>
                        <a:rPr lang="en-US" sz="1050" dirty="0" smtClean="0"/>
                        <a:t>-0.169105</a:t>
                      </a:r>
                      <a:endParaRPr lang="en-US" sz="1050" dirty="0"/>
                    </a:p>
                  </a:txBody>
                  <a:tcPr>
                    <a:solidFill>
                      <a:srgbClr val="FFC000"/>
                    </a:solidFill>
                  </a:tcPr>
                </a:tc>
              </a:tr>
              <a:tr h="207790">
                <a:tc>
                  <a:txBody>
                    <a:bodyPr/>
                    <a:lstStyle/>
                    <a:p>
                      <a:r>
                        <a:rPr lang="en-US" sz="1000" dirty="0" smtClean="0"/>
                        <a:t>Years in Current Role</a:t>
                      </a:r>
                      <a:endParaRPr lang="en-US" sz="1000" dirty="0"/>
                    </a:p>
                  </a:txBody>
                  <a:tcPr>
                    <a:solidFill>
                      <a:srgbClr val="92D050"/>
                    </a:solidFill>
                  </a:tcPr>
                </a:tc>
                <a:tc>
                  <a:txBody>
                    <a:bodyPr/>
                    <a:lstStyle/>
                    <a:p>
                      <a:r>
                        <a:rPr lang="en-US" sz="1050" dirty="0" smtClean="0"/>
                        <a:t>-0.160545</a:t>
                      </a:r>
                      <a:endParaRPr lang="en-US" sz="1050" dirty="0"/>
                    </a:p>
                  </a:txBody>
                  <a:tcPr>
                    <a:solidFill>
                      <a:srgbClr val="FFC000"/>
                    </a:solidFill>
                  </a:tcPr>
                </a:tc>
              </a:tr>
              <a:tr h="159839">
                <a:tc>
                  <a:txBody>
                    <a:bodyPr/>
                    <a:lstStyle/>
                    <a:p>
                      <a:r>
                        <a:rPr lang="en-US" sz="1000" dirty="0" smtClean="0"/>
                        <a:t>Monthly</a:t>
                      </a:r>
                      <a:r>
                        <a:rPr lang="en-US" sz="1000" baseline="0" dirty="0" smtClean="0"/>
                        <a:t> Income</a:t>
                      </a:r>
                      <a:endParaRPr lang="en-US" sz="1000" dirty="0"/>
                    </a:p>
                  </a:txBody>
                  <a:tcPr>
                    <a:solidFill>
                      <a:srgbClr val="92D050"/>
                    </a:solidFill>
                  </a:tcPr>
                </a:tc>
                <a:tc>
                  <a:txBody>
                    <a:bodyPr/>
                    <a:lstStyle/>
                    <a:p>
                      <a:r>
                        <a:rPr lang="en-US" sz="1050" dirty="0" smtClean="0"/>
                        <a:t>-0.159840</a:t>
                      </a:r>
                      <a:endParaRPr lang="en-US" sz="1050" dirty="0"/>
                    </a:p>
                  </a:txBody>
                  <a:tcPr>
                    <a:solidFill>
                      <a:srgbClr val="FFC000"/>
                    </a:solidFill>
                  </a:tcPr>
                </a:tc>
              </a:tr>
              <a:tr h="159839">
                <a:tc>
                  <a:txBody>
                    <a:bodyPr/>
                    <a:lstStyle/>
                    <a:p>
                      <a:r>
                        <a:rPr lang="en-US" sz="1000" dirty="0" smtClean="0"/>
                        <a:t>Age</a:t>
                      </a:r>
                    </a:p>
                  </a:txBody>
                  <a:tcPr>
                    <a:solidFill>
                      <a:srgbClr val="92D050"/>
                    </a:solidFill>
                  </a:tcPr>
                </a:tc>
                <a:tc>
                  <a:txBody>
                    <a:bodyPr/>
                    <a:lstStyle/>
                    <a:p>
                      <a:r>
                        <a:rPr lang="en-US" sz="1050" dirty="0" smtClean="0"/>
                        <a:t>-0.159205</a:t>
                      </a:r>
                      <a:endParaRPr lang="en-US" sz="1050" dirty="0"/>
                    </a:p>
                  </a:txBody>
                  <a:tcPr>
                    <a:solidFill>
                      <a:srgbClr val="FFC000"/>
                    </a:solidFill>
                  </a:tcPr>
                </a:tc>
              </a:tr>
              <a:tr h="207790">
                <a:tc>
                  <a:txBody>
                    <a:bodyPr/>
                    <a:lstStyle/>
                    <a:p>
                      <a:r>
                        <a:rPr lang="en-US" sz="1000" dirty="0" smtClean="0"/>
                        <a:t>Years</a:t>
                      </a:r>
                      <a:r>
                        <a:rPr lang="en-US" sz="1000" baseline="0" dirty="0" smtClean="0"/>
                        <a:t> with </a:t>
                      </a:r>
                      <a:r>
                        <a:rPr lang="en-US" sz="1000" baseline="0" dirty="0" err="1" smtClean="0"/>
                        <a:t>Curr</a:t>
                      </a:r>
                      <a:r>
                        <a:rPr lang="en-US" sz="1000" baseline="0" dirty="0" smtClean="0"/>
                        <a:t> Manager</a:t>
                      </a:r>
                      <a:endParaRPr lang="en-US" sz="1000" dirty="0"/>
                    </a:p>
                  </a:txBody>
                  <a:tcPr>
                    <a:solidFill>
                      <a:srgbClr val="92D050"/>
                    </a:solidFill>
                  </a:tcPr>
                </a:tc>
                <a:tc>
                  <a:txBody>
                    <a:bodyPr/>
                    <a:lstStyle/>
                    <a:p>
                      <a:r>
                        <a:rPr lang="en-US" sz="1050" dirty="0" smtClean="0"/>
                        <a:t>-0.156199</a:t>
                      </a:r>
                      <a:endParaRPr lang="en-US" sz="1050" dirty="0"/>
                    </a:p>
                  </a:txBody>
                  <a:tcPr>
                    <a:solidFill>
                      <a:srgbClr val="FFC000"/>
                    </a:solidFill>
                  </a:tcPr>
                </a:tc>
              </a:tr>
              <a:tr h="159839">
                <a:tc>
                  <a:txBody>
                    <a:bodyPr/>
                    <a:lstStyle/>
                    <a:p>
                      <a:r>
                        <a:rPr lang="en-US" sz="1000" dirty="0" smtClean="0"/>
                        <a:t>Stock Option Level</a:t>
                      </a:r>
                      <a:endParaRPr lang="en-US" sz="1000" dirty="0"/>
                    </a:p>
                  </a:txBody>
                  <a:tcPr>
                    <a:solidFill>
                      <a:srgbClr val="92D050"/>
                    </a:solidFill>
                  </a:tcPr>
                </a:tc>
                <a:tc>
                  <a:txBody>
                    <a:bodyPr/>
                    <a:lstStyle/>
                    <a:p>
                      <a:r>
                        <a:rPr lang="en-US" sz="1050" dirty="0" smtClean="0"/>
                        <a:t>-0.137145</a:t>
                      </a:r>
                      <a:endParaRPr lang="en-US" sz="1050" dirty="0"/>
                    </a:p>
                  </a:txBody>
                  <a:tcPr>
                    <a:solidFill>
                      <a:srgbClr val="FFC000"/>
                    </a:solidFill>
                  </a:tcPr>
                </a:tc>
              </a:tr>
              <a:tr h="159839">
                <a:tc>
                  <a:txBody>
                    <a:bodyPr/>
                    <a:lstStyle/>
                    <a:p>
                      <a:r>
                        <a:rPr lang="en-US" sz="1000" dirty="0" smtClean="0"/>
                        <a:t>Years at Company</a:t>
                      </a:r>
                      <a:endParaRPr lang="en-US" sz="1000" dirty="0"/>
                    </a:p>
                  </a:txBody>
                  <a:tcPr>
                    <a:solidFill>
                      <a:srgbClr val="92D050"/>
                    </a:solidFill>
                  </a:tcPr>
                </a:tc>
                <a:tc>
                  <a:txBody>
                    <a:bodyPr/>
                    <a:lstStyle/>
                    <a:p>
                      <a:r>
                        <a:rPr lang="en-US" sz="1050" dirty="0" smtClean="0"/>
                        <a:t>-0.134392</a:t>
                      </a:r>
                      <a:endParaRPr lang="en-US" sz="1050" dirty="0"/>
                    </a:p>
                  </a:txBody>
                  <a:tcPr>
                    <a:solidFill>
                      <a:srgbClr val="FFC000"/>
                    </a:solidFill>
                  </a:tcPr>
                </a:tc>
              </a:tr>
              <a:tr h="159839">
                <a:tc>
                  <a:txBody>
                    <a:bodyPr/>
                    <a:lstStyle/>
                    <a:p>
                      <a:r>
                        <a:rPr lang="en-US" sz="1000" dirty="0" smtClean="0"/>
                        <a:t>Job</a:t>
                      </a:r>
                      <a:r>
                        <a:rPr lang="en-US" sz="1000" baseline="0" dirty="0" smtClean="0"/>
                        <a:t> Involvement</a:t>
                      </a:r>
                      <a:endParaRPr lang="en-US" sz="1000" dirty="0"/>
                    </a:p>
                  </a:txBody>
                  <a:tcPr>
                    <a:solidFill>
                      <a:srgbClr val="92D050"/>
                    </a:solidFill>
                  </a:tcPr>
                </a:tc>
                <a:tc>
                  <a:txBody>
                    <a:bodyPr/>
                    <a:lstStyle/>
                    <a:p>
                      <a:r>
                        <a:rPr lang="en-US" sz="1050" dirty="0" smtClean="0"/>
                        <a:t>-0.130016</a:t>
                      </a:r>
                      <a:endParaRPr lang="en-US" sz="1050" dirty="0"/>
                    </a:p>
                  </a:txBody>
                  <a:tcPr>
                    <a:solidFill>
                      <a:srgbClr val="FFC000"/>
                    </a:solidFill>
                  </a:tcPr>
                </a:tc>
              </a:tr>
              <a:tr h="159839">
                <a:tc>
                  <a:txBody>
                    <a:bodyPr/>
                    <a:lstStyle/>
                    <a:p>
                      <a:r>
                        <a:rPr lang="en-US" sz="1000" dirty="0" smtClean="0"/>
                        <a:t>Job Satisfaction</a:t>
                      </a:r>
                      <a:endParaRPr lang="en-US" sz="1000" dirty="0"/>
                    </a:p>
                  </a:txBody>
                  <a:tcPr>
                    <a:solidFill>
                      <a:srgbClr val="92D050"/>
                    </a:solidFill>
                  </a:tcPr>
                </a:tc>
                <a:tc>
                  <a:txBody>
                    <a:bodyPr/>
                    <a:lstStyle/>
                    <a:p>
                      <a:r>
                        <a:rPr lang="en-US" sz="1050" dirty="0" smtClean="0"/>
                        <a:t>-0.103481</a:t>
                      </a:r>
                      <a:endParaRPr lang="en-US" sz="1050" dirty="0"/>
                    </a:p>
                  </a:txBody>
                  <a:tcPr>
                    <a:solidFill>
                      <a:srgbClr val="FFC000"/>
                    </a:solidFill>
                  </a:tcPr>
                </a:tc>
              </a:tr>
              <a:tr h="207790">
                <a:tc>
                  <a:txBody>
                    <a:bodyPr/>
                    <a:lstStyle/>
                    <a:p>
                      <a:r>
                        <a:rPr lang="en-US" sz="1000" dirty="0" smtClean="0"/>
                        <a:t>Environment</a:t>
                      </a:r>
                      <a:r>
                        <a:rPr lang="en-US" sz="1000" baseline="0" dirty="0" smtClean="0"/>
                        <a:t> Satisfaction</a:t>
                      </a:r>
                      <a:endParaRPr lang="en-US" sz="1000" dirty="0"/>
                    </a:p>
                  </a:txBody>
                  <a:tcPr>
                    <a:solidFill>
                      <a:srgbClr val="92D050"/>
                    </a:solidFill>
                  </a:tcPr>
                </a:tc>
                <a:tc>
                  <a:txBody>
                    <a:bodyPr/>
                    <a:lstStyle/>
                    <a:p>
                      <a:r>
                        <a:rPr lang="en-US" sz="1050" dirty="0" smtClean="0"/>
                        <a:t>-0.103369</a:t>
                      </a:r>
                      <a:endParaRPr lang="en-US" sz="1050" dirty="0"/>
                    </a:p>
                  </a:txBody>
                  <a:tcPr>
                    <a:solidFill>
                      <a:srgbClr val="FFC000"/>
                    </a:solidFill>
                  </a:tcPr>
                </a:tc>
              </a:tr>
            </a:tbl>
          </a:graphicData>
        </a:graphic>
      </p:graphicFrame>
      <p:sp>
        <p:nvSpPr>
          <p:cNvPr id="16" name="TextBox 15"/>
          <p:cNvSpPr txBox="1"/>
          <p:nvPr/>
        </p:nvSpPr>
        <p:spPr>
          <a:xfrm>
            <a:off x="2286000" y="2800350"/>
            <a:ext cx="2819400" cy="1954381"/>
          </a:xfrm>
          <a:prstGeom prst="rect">
            <a:avLst/>
          </a:prstGeom>
          <a:noFill/>
        </p:spPr>
        <p:txBody>
          <a:bodyPr wrap="square" rtlCol="0">
            <a:spAutoFit/>
          </a:bodyPr>
          <a:lstStyle/>
          <a:p>
            <a:pPr marL="342900" indent="-342900">
              <a:buFont typeface="+mj-lt"/>
              <a:buAutoNum type="arabicPeriod" startAt="12"/>
            </a:pPr>
            <a:r>
              <a:rPr lang="en-US" sz="1100" dirty="0" smtClean="0"/>
              <a:t>Marital </a:t>
            </a:r>
            <a:r>
              <a:rPr lang="en-US" sz="1100" dirty="0"/>
              <a:t>Status</a:t>
            </a:r>
          </a:p>
          <a:p>
            <a:pPr marL="342900" indent="-342900">
              <a:buFont typeface="+mj-lt"/>
              <a:buAutoNum type="arabicPeriod" startAt="12"/>
            </a:pPr>
            <a:r>
              <a:rPr lang="en-US" sz="1100" dirty="0"/>
              <a:t>Monthly Income</a:t>
            </a:r>
          </a:p>
          <a:p>
            <a:pPr marL="342900" indent="-342900">
              <a:buFont typeface="+mj-lt"/>
              <a:buAutoNum type="arabicPeriod" startAt="12"/>
            </a:pPr>
            <a:r>
              <a:rPr lang="en-US" sz="1100" dirty="0"/>
              <a:t>Over Time</a:t>
            </a:r>
          </a:p>
          <a:p>
            <a:pPr marL="342900" indent="-342900">
              <a:buFont typeface="+mj-lt"/>
              <a:buAutoNum type="arabicPeriod" startAt="12"/>
            </a:pPr>
            <a:r>
              <a:rPr lang="en-US" sz="1100" dirty="0"/>
              <a:t>Stock Option Level</a:t>
            </a:r>
          </a:p>
          <a:p>
            <a:pPr marL="342900" indent="-342900">
              <a:buFont typeface="+mj-lt"/>
              <a:buAutoNum type="arabicPeriod" startAt="12"/>
            </a:pPr>
            <a:r>
              <a:rPr lang="en-US" sz="1100" dirty="0"/>
              <a:t>Total Working Years</a:t>
            </a:r>
          </a:p>
          <a:p>
            <a:pPr marL="342900" indent="-342900">
              <a:buFont typeface="+mj-lt"/>
              <a:buAutoNum type="arabicPeriod" startAt="12"/>
            </a:pPr>
            <a:r>
              <a:rPr lang="en-US" sz="1100" dirty="0"/>
              <a:t>Years at Company</a:t>
            </a:r>
          </a:p>
          <a:p>
            <a:pPr marL="342900" indent="-342900">
              <a:buFont typeface="+mj-lt"/>
              <a:buAutoNum type="arabicPeriod" startAt="12"/>
            </a:pPr>
            <a:r>
              <a:rPr lang="en-US" sz="1100" dirty="0"/>
              <a:t>Years in Current Role</a:t>
            </a:r>
          </a:p>
          <a:p>
            <a:pPr marL="342900" indent="-342900">
              <a:buFont typeface="+mj-lt"/>
              <a:buAutoNum type="arabicPeriod" startAt="12"/>
            </a:pPr>
            <a:r>
              <a:rPr lang="en-US" sz="1100" dirty="0"/>
              <a:t>Years with Current Manager</a:t>
            </a:r>
          </a:p>
          <a:p>
            <a:pPr marL="342900" indent="-342900">
              <a:buFont typeface="+mj-lt"/>
              <a:buAutoNum type="arabicPeriod" startAt="12"/>
            </a:pPr>
            <a:endParaRPr lang="en-US" sz="1100" dirty="0" smtClean="0"/>
          </a:p>
          <a:p>
            <a:pPr marL="342900" indent="-342900">
              <a:buFont typeface="+mj-lt"/>
              <a:buAutoNum type="arabicPeriod" startAt="12"/>
            </a:pPr>
            <a:endParaRPr lang="en-US" sz="1100" dirty="0" smtClean="0"/>
          </a:p>
          <a:p>
            <a:pPr marL="342900" indent="-342900">
              <a:buFont typeface="+mj-lt"/>
              <a:buAutoNum type="arabicPeriod" startAt="12"/>
            </a:pPr>
            <a:endParaRPr lang="en-US" sz="1100" dirty="0"/>
          </a:p>
        </p:txBody>
      </p:sp>
      <p:sp>
        <p:nvSpPr>
          <p:cNvPr id="17" name="TextBox 16"/>
          <p:cNvSpPr txBox="1"/>
          <p:nvPr/>
        </p:nvSpPr>
        <p:spPr>
          <a:xfrm>
            <a:off x="2438400" y="4454649"/>
            <a:ext cx="3886200" cy="600164"/>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smtClean="0"/>
              <a:t>We use Features that most correlated with </a:t>
            </a:r>
            <a:r>
              <a:rPr lang="en-US" sz="1100" dirty="0" err="1" smtClean="0"/>
              <a:t>thresold</a:t>
            </a:r>
            <a:r>
              <a:rPr lang="en-US" sz="1100" dirty="0" smtClean="0"/>
              <a:t> min 0.1/-0.1 for more efficient analysis</a:t>
            </a:r>
          </a:p>
          <a:p>
            <a:r>
              <a:rPr lang="en-US" sz="1100" dirty="0" smtClean="0"/>
              <a:t>And </a:t>
            </a:r>
            <a:r>
              <a:rPr lang="en-US" sz="1100" dirty="0" smtClean="0"/>
              <a:t>create new Features called “Age Range” based on Age</a:t>
            </a:r>
            <a:endParaRPr lang="en-US" sz="1100" dirty="0"/>
          </a:p>
        </p:txBody>
      </p:sp>
    </p:spTree>
    <p:extLst>
      <p:ext uri="{BB962C8B-B14F-4D97-AF65-F5344CB8AC3E}">
        <p14:creationId xmlns:p14="http://schemas.microsoft.com/office/powerpoint/2010/main" val="1443494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19999" y="1556200"/>
            <a:ext cx="5071201"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Exploratory</a:t>
            </a:r>
            <a:br>
              <a:rPr lang="en" dirty="0" smtClean="0"/>
            </a:br>
            <a:r>
              <a:rPr lang="en" dirty="0" smtClean="0"/>
              <a:t>Data</a:t>
            </a:r>
            <a:br>
              <a:rPr lang="en" dirty="0" smtClean="0"/>
            </a:br>
            <a:r>
              <a:rPr lang="en" dirty="0" smtClean="0"/>
              <a:t>Analysis</a:t>
            </a:r>
            <a:endParaRPr dirty="0"/>
          </a:p>
        </p:txBody>
      </p:sp>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03</a:t>
            </a:r>
          </a:p>
        </p:txBody>
      </p:sp>
      <p:pic>
        <p:nvPicPr>
          <p:cNvPr id="3" name="Picture Placeholder 2"/>
          <p:cNvPicPr>
            <a:picLocks noGrp="1" noChangeAspect="1"/>
          </p:cNvPicPr>
          <p:nvPr>
            <p:ph type="pic" idx="2"/>
          </p:nvPr>
        </p:nvPicPr>
        <p:blipFill>
          <a:blip r:embed="rId3">
            <a:extLst>
              <a:ext uri="{28A0092B-C50C-407E-A947-70E740481C1C}">
                <a14:useLocalDpi xmlns:a14="http://schemas.microsoft.com/office/drawing/2010/main" val="0"/>
              </a:ext>
            </a:extLst>
          </a:blip>
          <a:stretch>
            <a:fillRect/>
          </a:stretch>
        </p:blipFill>
        <p:spPr>
          <a:xfrm>
            <a:off x="5447033" y="780216"/>
            <a:ext cx="3638072" cy="3086934"/>
          </a:xfrm>
        </p:spPr>
      </p:pic>
    </p:spTree>
    <p:extLst>
      <p:ext uri="{BB962C8B-B14F-4D97-AF65-F5344CB8AC3E}">
        <p14:creationId xmlns:p14="http://schemas.microsoft.com/office/powerpoint/2010/main" val="2231672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t>
            </a:r>
            <a:r>
              <a:rPr lang="en-US" dirty="0" smtClean="0"/>
              <a:t>Distribution</a:t>
            </a:r>
            <a:br>
              <a:rPr lang="en-US" dirty="0" smtClean="0"/>
            </a:br>
            <a:r>
              <a:rPr lang="en-US" dirty="0" err="1" smtClean="0"/>
              <a:t>Univariate</a:t>
            </a:r>
            <a:r>
              <a:rPr lang="en-US" dirty="0" smtClean="0"/>
              <a:t> Analysis</a:t>
            </a:r>
            <a:endParaRPr lang="en-US" dirty="0"/>
          </a:p>
        </p:txBody>
      </p:sp>
    </p:spTree>
    <p:extLst>
      <p:ext uri="{BB962C8B-B14F-4D97-AF65-F5344CB8AC3E}">
        <p14:creationId xmlns:p14="http://schemas.microsoft.com/office/powerpoint/2010/main" val="4079669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987186" y="57150"/>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smtClean="0"/>
              <a:t>Distribution of Attrition </a:t>
            </a:r>
            <a:br>
              <a:rPr lang="en" sz="2800" dirty="0" smtClean="0"/>
            </a:br>
            <a:r>
              <a:rPr lang="en" sz="2800" dirty="0" smtClean="0"/>
              <a:t>Based on Total Working Years</a:t>
            </a:r>
            <a:endParaRPr sz="2800" dirty="0"/>
          </a:p>
        </p:txBody>
      </p:sp>
      <p:sp>
        <p:nvSpPr>
          <p:cNvPr id="315" name="Google Shape;315;p34"/>
          <p:cNvSpPr/>
          <p:nvPr/>
        </p:nvSpPr>
        <p:spPr>
          <a:xfrm>
            <a:off x="76200" y="1047742"/>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53" y="971550"/>
            <a:ext cx="4876800" cy="2979194"/>
          </a:xfrm>
          <a:prstGeom prst="rect">
            <a:avLst/>
          </a:prstGeom>
        </p:spPr>
      </p:pic>
      <p:sp>
        <p:nvSpPr>
          <p:cNvPr id="4" name="TextBox 3"/>
          <p:cNvSpPr txBox="1"/>
          <p:nvPr/>
        </p:nvSpPr>
        <p:spPr>
          <a:xfrm>
            <a:off x="5943600" y="2190750"/>
            <a:ext cx="2409001"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800" dirty="0"/>
          </a:p>
          <a:p>
            <a:r>
              <a:rPr lang="en-US" sz="800" dirty="0"/>
              <a:t>Conclusion :</a:t>
            </a:r>
          </a:p>
          <a:p>
            <a:r>
              <a:rPr lang="en-US" sz="800" dirty="0"/>
              <a:t>1. If an Employee lasts at least the first 2 years at the Company, the possibility of Attrition for that Employee will decrease</a:t>
            </a:r>
          </a:p>
          <a:p>
            <a:r>
              <a:rPr lang="en-US" sz="800" dirty="0"/>
              <a:t>2. Employees who decided to Stay at least the first 2 Years will work at least until their 10th Year</a:t>
            </a:r>
          </a:p>
          <a:p>
            <a:r>
              <a:rPr lang="en-US" sz="800" dirty="0"/>
              <a:t>3. Employees who decided to not do Attrition in their 10th Year, have a very small chance of Attrition</a:t>
            </a:r>
          </a:p>
        </p:txBody>
      </p:sp>
      <p:sp>
        <p:nvSpPr>
          <p:cNvPr id="5" name="TextBox 4"/>
          <p:cNvSpPr txBox="1"/>
          <p:nvPr/>
        </p:nvSpPr>
        <p:spPr>
          <a:xfrm>
            <a:off x="228600" y="4090499"/>
            <a:ext cx="7625806"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800" dirty="0"/>
              <a:t>- In 0th year of Work, Number of Employee that decided to Attrition is not that big, `just a little over 5%` from total All Attrition Employees</a:t>
            </a:r>
          </a:p>
          <a:p>
            <a:r>
              <a:rPr lang="en-US" sz="800" dirty="0"/>
              <a:t>- In the 1st year of working at the company, the number of employees that decided to Attrition is very high until reached `24.89%` of the total all Attrition Employees</a:t>
            </a:r>
          </a:p>
          <a:p>
            <a:r>
              <a:rPr lang="en-US" sz="800" dirty="0"/>
              <a:t>- Year 2 Attrition decreased significantly to 11.39%</a:t>
            </a:r>
          </a:p>
          <a:p>
            <a:r>
              <a:rPr lang="en-US" sz="800" dirty="0"/>
              <a:t>- After the 2nd year, the distribution of employees Attrition is always below 10%</a:t>
            </a:r>
          </a:p>
          <a:p>
            <a:r>
              <a:rPr lang="en-US" sz="800" dirty="0"/>
              <a:t>- There is an Unusual Increase in Attrition in Year 10 of working at the Company</a:t>
            </a:r>
          </a:p>
          <a:p>
            <a:endParaRPr lang="en-US" dirty="0"/>
          </a:p>
        </p:txBody>
      </p:sp>
      <p:sp>
        <p:nvSpPr>
          <p:cNvPr id="18" name="Curved Up Arrow 17"/>
          <p:cNvSpPr/>
          <p:nvPr/>
        </p:nvSpPr>
        <p:spPr>
          <a:xfrm rot="19140502">
            <a:off x="8001985" y="4046935"/>
            <a:ext cx="1028390" cy="66315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81348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381000" y="1000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Distribution of Attrition based on Age Range</a:t>
            </a:r>
            <a:endParaRPr sz="2800" dirty="0"/>
          </a:p>
        </p:txBody>
      </p:sp>
      <p:sp>
        <p:nvSpPr>
          <p:cNvPr id="315" name="Google Shape;315;p34"/>
          <p:cNvSpPr/>
          <p:nvPr/>
        </p:nvSpPr>
        <p:spPr>
          <a:xfrm>
            <a:off x="1821164" y="6667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666750"/>
            <a:ext cx="6080073" cy="3254665"/>
          </a:xfrm>
          <a:prstGeom prst="rect">
            <a:avLst/>
          </a:prstGeom>
        </p:spPr>
      </p:pic>
      <p:sp>
        <p:nvSpPr>
          <p:cNvPr id="5" name="TextBox 4"/>
          <p:cNvSpPr txBox="1"/>
          <p:nvPr/>
        </p:nvSpPr>
        <p:spPr>
          <a:xfrm>
            <a:off x="228600" y="4090499"/>
            <a:ext cx="624722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171450" indent="-171450">
              <a:buFont typeface="Arial" panose="020B0604020202020204" pitchFamily="34" charset="0"/>
              <a:buChar char="•"/>
            </a:pPr>
            <a:r>
              <a:rPr lang="en-US" sz="800" dirty="0"/>
              <a:t>- First Position on the Distribution of Attrition Employee is Group Age </a:t>
            </a:r>
            <a:r>
              <a:rPr lang="en-US" sz="800" b="1" dirty="0"/>
              <a:t>`31-35` </a:t>
            </a:r>
            <a:r>
              <a:rPr lang="en-US" sz="800" dirty="0"/>
              <a:t>with 25% from All Employee that decided to Attrition</a:t>
            </a:r>
          </a:p>
          <a:p>
            <a:pPr marL="171450" indent="-171450">
              <a:buFont typeface="Arial" panose="020B0604020202020204" pitchFamily="34" charset="0"/>
              <a:buChar char="•"/>
            </a:pPr>
            <a:r>
              <a:rPr lang="en-US" sz="800" dirty="0"/>
              <a:t>- Second Place is Group Age </a:t>
            </a:r>
            <a:r>
              <a:rPr lang="en-US" sz="800" b="1" dirty="0"/>
              <a:t>`26-30`</a:t>
            </a:r>
            <a:r>
              <a:rPr lang="en-US" sz="800" dirty="0"/>
              <a:t> with only 2% slight difference</a:t>
            </a:r>
          </a:p>
          <a:p>
            <a:pPr marL="171450" indent="-171450">
              <a:buFont typeface="Arial" panose="020B0604020202020204" pitchFamily="34" charset="0"/>
              <a:buChar char="•"/>
            </a:pPr>
            <a:r>
              <a:rPr lang="en-US" sz="800" dirty="0"/>
              <a:t>- Apart from the `18-20` Group Age, </a:t>
            </a:r>
            <a:r>
              <a:rPr lang="en-US" sz="800" b="1" dirty="0"/>
              <a:t>All Group Age &gt; 40 Years have Attrition percentage below 10%</a:t>
            </a:r>
          </a:p>
        </p:txBody>
      </p:sp>
    </p:spTree>
    <p:extLst>
      <p:ext uri="{BB962C8B-B14F-4D97-AF65-F5344CB8AC3E}">
        <p14:creationId xmlns:p14="http://schemas.microsoft.com/office/powerpoint/2010/main" val="1690181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685800"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Job Involvement</a:t>
            </a:r>
            <a:endParaRPr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047740"/>
            <a:ext cx="5283888" cy="2828467"/>
          </a:xfrm>
          <a:prstGeom prst="rect">
            <a:avLst/>
          </a:prstGeom>
        </p:spPr>
      </p:pic>
      <p:sp>
        <p:nvSpPr>
          <p:cNvPr id="5" name="TextBox 4"/>
          <p:cNvSpPr txBox="1"/>
          <p:nvPr/>
        </p:nvSpPr>
        <p:spPr>
          <a:xfrm>
            <a:off x="1524000" y="4071948"/>
            <a:ext cx="621836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171450" indent="-171450">
              <a:buFont typeface="Arial" panose="020B0604020202020204" pitchFamily="34" charset="0"/>
              <a:buChar char="•"/>
            </a:pPr>
            <a:r>
              <a:rPr lang="en-US" sz="800" dirty="0" smtClean="0"/>
              <a:t>Employee with Job Involvement 3, dominated the Attrition Employee, more than 50% that Attrition is having this Job Involvement</a:t>
            </a:r>
          </a:p>
          <a:p>
            <a:pPr marL="171450" indent="-171450">
              <a:buFont typeface="Arial" panose="020B0604020202020204" pitchFamily="34" charset="0"/>
              <a:buChar char="•"/>
            </a:pPr>
            <a:r>
              <a:rPr lang="en-US" sz="800" dirty="0" smtClean="0"/>
              <a:t>Attrition distribution in Job Involvement 2 and 1 is decreasing around 20%</a:t>
            </a:r>
            <a:endParaRPr lang="en-US" dirty="0" smtClean="0"/>
          </a:p>
          <a:p>
            <a:pPr marL="171450" indent="-171450">
              <a:buFont typeface="Arial" panose="020B0604020202020204" pitchFamily="34" charset="0"/>
              <a:buChar char="•"/>
            </a:pPr>
            <a:r>
              <a:rPr lang="en-US" sz="800" dirty="0" smtClean="0"/>
              <a:t>Job Involvement 4 have very low Attrition</a:t>
            </a:r>
          </a:p>
        </p:txBody>
      </p:sp>
    </p:spTree>
    <p:extLst>
      <p:ext uri="{BB962C8B-B14F-4D97-AF65-F5344CB8AC3E}">
        <p14:creationId xmlns:p14="http://schemas.microsoft.com/office/powerpoint/2010/main" val="2232844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987186"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Job Level</a:t>
            </a:r>
            <a:endParaRPr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719" y="992328"/>
            <a:ext cx="5410200" cy="2868874"/>
          </a:xfrm>
          <a:prstGeom prst="rect">
            <a:avLst/>
          </a:prstGeom>
        </p:spPr>
      </p:pic>
      <p:sp>
        <p:nvSpPr>
          <p:cNvPr id="5" name="TextBox 4"/>
          <p:cNvSpPr txBox="1"/>
          <p:nvPr/>
        </p:nvSpPr>
        <p:spPr>
          <a:xfrm>
            <a:off x="1026719" y="4082184"/>
            <a:ext cx="6934200" cy="707886"/>
          </a:xfrm>
          <a:prstGeom prst="rect">
            <a:avLst/>
          </a:prstGeom>
          <a:solidFill>
            <a:schemeClr val="lt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Arial" panose="020B0604020202020204" pitchFamily="34" charset="0"/>
              <a:buChar char="•"/>
            </a:pPr>
            <a:r>
              <a:rPr lang="en-US" sz="800" dirty="0"/>
              <a:t>- Employees with Job Level 1 (Entry Level), dominate the distribution of Attrition reaching 60%,</a:t>
            </a:r>
          </a:p>
          <a:p>
            <a:endParaRPr lang="en-US" sz="800" dirty="0"/>
          </a:p>
          <a:p>
            <a:r>
              <a:rPr lang="en-US" sz="800" b="1" dirty="0"/>
              <a:t>`Notes`: </a:t>
            </a:r>
            <a:r>
              <a:rPr lang="en-US" sz="800" b="1" dirty="0" smtClean="0"/>
              <a:t> </a:t>
            </a:r>
            <a:r>
              <a:rPr lang="en-US" sz="800" i="1" dirty="0" smtClean="0"/>
              <a:t>Job </a:t>
            </a:r>
            <a:r>
              <a:rPr lang="en-US" sz="800" i="1" dirty="0"/>
              <a:t>Level 1, is the level for Entry Level / Fresh Graduate, meaning that it is possible that young people dominate this level</a:t>
            </a:r>
          </a:p>
          <a:p>
            <a:pPr marL="171450" indent="-171450">
              <a:buFont typeface="Arial" panose="020B0604020202020204" pitchFamily="34" charset="0"/>
              <a:buChar char="•"/>
            </a:pPr>
            <a:r>
              <a:rPr lang="en-US" sz="800" dirty="0"/>
              <a:t>- Employees with Job Level 2 (Intermediate) still have a rather decent amount of around 21%</a:t>
            </a:r>
          </a:p>
          <a:p>
            <a:pPr marL="171450" indent="-171450">
              <a:buFont typeface="Arial" panose="020B0604020202020204" pitchFamily="34" charset="0"/>
              <a:buChar char="•"/>
            </a:pPr>
            <a:r>
              <a:rPr lang="en-US" sz="800" dirty="0"/>
              <a:t>- Employees who reach Job Level 4 and 5, have a very small possibility of Attrition</a:t>
            </a:r>
            <a:endParaRPr lang="en-US" dirty="0"/>
          </a:p>
        </p:txBody>
      </p:sp>
    </p:spTree>
    <p:extLst>
      <p:ext uri="{BB962C8B-B14F-4D97-AF65-F5344CB8AC3E}">
        <p14:creationId xmlns:p14="http://schemas.microsoft.com/office/powerpoint/2010/main" val="3549938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987186"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Environment Satisfaction</a:t>
            </a:r>
            <a:endParaRPr sz="2800" dirty="0"/>
          </a:p>
        </p:txBody>
      </p:sp>
      <p:sp>
        <p:nvSpPr>
          <p:cNvPr id="315" name="Google Shape;315;p34"/>
          <p:cNvSpPr/>
          <p:nvPr/>
        </p:nvSpPr>
        <p:spPr>
          <a:xfrm>
            <a:off x="76200" y="1047742"/>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1600200" y="4068079"/>
            <a:ext cx="6101350" cy="21544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800" dirty="0" smtClean="0"/>
              <a:t>Environment Satisfaction also same with Job Satisfaction, its has fairly </a:t>
            </a:r>
            <a:r>
              <a:rPr lang="en-US" sz="800" dirty="0"/>
              <a:t>even distribution, and doesn't really affect Attrition decisions</a:t>
            </a:r>
            <a:endParaRPr lang="en-US" sz="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810" y="1047742"/>
            <a:ext cx="5257800" cy="2814501"/>
          </a:xfrm>
          <a:prstGeom prst="rect">
            <a:avLst/>
          </a:prstGeom>
        </p:spPr>
      </p:pic>
    </p:spTree>
    <p:extLst>
      <p:ext uri="{BB962C8B-B14F-4D97-AF65-F5344CB8AC3E}">
        <p14:creationId xmlns:p14="http://schemas.microsoft.com/office/powerpoint/2010/main" val="1778196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685800" y="571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a:t>
            </a:r>
            <a:br>
              <a:rPr lang="en" sz="2800" dirty="0" smtClean="0"/>
            </a:br>
            <a:r>
              <a:rPr lang="en" sz="2800" dirty="0" smtClean="0"/>
              <a:t>Based on Job Satisfaction</a:t>
            </a:r>
            <a:endParaRPr sz="2800" dirty="0"/>
          </a:p>
        </p:txBody>
      </p:sp>
      <p:sp>
        <p:nvSpPr>
          <p:cNvPr id="315" name="Google Shape;315;p34"/>
          <p:cNvSpPr/>
          <p:nvPr/>
        </p:nvSpPr>
        <p:spPr>
          <a:xfrm>
            <a:off x="76200" y="1047742"/>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047742"/>
            <a:ext cx="5283888" cy="2828467"/>
          </a:xfrm>
          <a:prstGeom prst="rect">
            <a:avLst/>
          </a:prstGeom>
        </p:spPr>
      </p:pic>
      <p:sp>
        <p:nvSpPr>
          <p:cNvPr id="5" name="TextBox 4"/>
          <p:cNvSpPr txBox="1"/>
          <p:nvPr/>
        </p:nvSpPr>
        <p:spPr>
          <a:xfrm>
            <a:off x="2362200" y="4084736"/>
            <a:ext cx="4204997" cy="21544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800" dirty="0" smtClean="0"/>
              <a:t>Job </a:t>
            </a:r>
            <a:r>
              <a:rPr lang="en-US" sz="800" dirty="0"/>
              <a:t>Satisfaction has a fairly even distribution, and doesn't really affect Attrition decisions</a:t>
            </a:r>
            <a:endParaRPr lang="en-US" sz="800" dirty="0" smtClean="0"/>
          </a:p>
        </p:txBody>
      </p:sp>
    </p:spTree>
    <p:extLst>
      <p:ext uri="{BB962C8B-B14F-4D97-AF65-F5344CB8AC3E}">
        <p14:creationId xmlns:p14="http://schemas.microsoft.com/office/powerpoint/2010/main" val="1452684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20000" y="1556200"/>
            <a:ext cx="44988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My Project</a:t>
            </a:r>
            <a:endParaRPr dirty="0"/>
          </a:p>
        </p:txBody>
      </p:sp>
      <p:sp>
        <p:nvSpPr>
          <p:cNvPr id="324" name="Google Shape;324;p35"/>
          <p:cNvSpPr txBox="1">
            <a:spLocks noGrp="1"/>
          </p:cNvSpPr>
          <p:nvPr>
            <p:ph type="subTitle" idx="1"/>
          </p:nvPr>
        </p:nvSpPr>
        <p:spPr>
          <a:xfrm>
            <a:off x="720000" y="2385351"/>
            <a:ext cx="4995000" cy="1380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dirty="0" smtClean="0"/>
              <a:t>Predict Home Loan Approval</a:t>
            </a:r>
          </a:p>
          <a:p>
            <a:pPr marL="0" lvl="0" indent="0">
              <a:buNone/>
            </a:pPr>
            <a:r>
              <a:rPr lang="en-US" dirty="0">
                <a:latin typeface="Comic Sans MS" panose="030F0702030302020204" pitchFamily="66" charset="0"/>
                <a:hlinkClick r:id="rId3"/>
              </a:rPr>
              <a:t>https://</a:t>
            </a:r>
            <a:r>
              <a:rPr lang="en-US" dirty="0" smtClean="0">
                <a:latin typeface="Comic Sans MS" panose="030F0702030302020204" pitchFamily="66" charset="0"/>
                <a:hlinkClick r:id="rId3"/>
              </a:rPr>
              <a:t>github.com/syaerulid/Home-Loan-Recommendation</a:t>
            </a:r>
            <a:endParaRPr lang="en-US" dirty="0" smtClean="0">
              <a:latin typeface="Comic Sans MS" panose="030F0702030302020204" pitchFamily="66" charset="0"/>
            </a:endParaRPr>
          </a:p>
          <a:p>
            <a:pPr marL="0" lvl="0" indent="0">
              <a:buNone/>
            </a:pPr>
            <a:endParaRPr lang="en-US" dirty="0"/>
          </a:p>
          <a:p>
            <a:pPr marL="285750" lvl="0" indent="-285750">
              <a:buFontTx/>
              <a:buChar char="-"/>
            </a:pPr>
            <a:r>
              <a:rPr lang="en-US" dirty="0" err="1" smtClean="0"/>
              <a:t>Anaylsing</a:t>
            </a:r>
            <a:r>
              <a:rPr lang="en-US" dirty="0" smtClean="0"/>
              <a:t> Factors that Lead to Employee Attrition</a:t>
            </a:r>
          </a:p>
          <a:p>
            <a:pPr marL="0" lvl="0" indent="0">
              <a:buNone/>
            </a:pPr>
            <a:r>
              <a:rPr lang="en-US" dirty="0">
                <a:latin typeface="Comic Sans MS" panose="030F0702030302020204" pitchFamily="66" charset="0"/>
                <a:hlinkClick r:id="rId4"/>
              </a:rPr>
              <a:t>https://</a:t>
            </a:r>
            <a:r>
              <a:rPr lang="en-US" dirty="0" smtClean="0">
                <a:latin typeface="Comic Sans MS" panose="030F0702030302020204" pitchFamily="66" charset="0"/>
                <a:hlinkClick r:id="rId4"/>
              </a:rPr>
              <a:t>github.com/syaerulid/Employee</a:t>
            </a:r>
            <a:r>
              <a:rPr lang="en-US" dirty="0" smtClean="0">
                <a:latin typeface="Comic Sans MS" panose="030F0702030302020204" pitchFamily="66" charset="0"/>
              </a:rPr>
              <a:t>_Attrition</a:t>
            </a:r>
            <a:endParaRPr dirty="0">
              <a:latin typeface="Comic Sans MS" panose="030F0702030302020204" pitchFamily="66" charset="0"/>
            </a:endParaRPr>
          </a:p>
        </p:txBody>
      </p:sp>
      <p:pic>
        <p:nvPicPr>
          <p:cNvPr id="325" name="Google Shape;325;p35"/>
          <p:cNvPicPr preferRelativeResize="0">
            <a:picLocks noGrp="1"/>
          </p:cNvPicPr>
          <p:nvPr>
            <p:ph type="pic" idx="2"/>
          </p:nvPr>
        </p:nvPicPr>
        <p:blipFill>
          <a:blip r:embed="rId5">
            <a:extLst>
              <a:ext uri="{28A0092B-C50C-407E-A947-70E740481C1C}">
                <a14:useLocalDpi xmlns:a14="http://schemas.microsoft.com/office/drawing/2010/main" val="0"/>
              </a:ext>
            </a:extLst>
          </a:blip>
          <a:stretch>
            <a:fillRect/>
          </a:stretch>
        </p:blipFill>
        <p:spPr>
          <a:xfrm>
            <a:off x="5953500" y="914731"/>
            <a:ext cx="2924400" cy="2924400"/>
          </a:xfrm>
          <a:prstGeom prst="ellipse">
            <a:avLst/>
          </a:prstGeom>
        </p:spPr>
      </p:pic>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endParaRPr lang="en" dirty="0" smtClean="0"/>
          </a:p>
        </p:txBody>
      </p:sp>
    </p:spTree>
    <p:extLst>
      <p:ext uri="{BB962C8B-B14F-4D97-AF65-F5344CB8AC3E}">
        <p14:creationId xmlns:p14="http://schemas.microsoft.com/office/powerpoint/2010/main" val="32286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13188"/>
            <a:ext cx="906779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Distribution of Attrition based on Overtime</a:t>
            </a:r>
            <a:endParaRPr sz="2800" dirty="0"/>
          </a:p>
        </p:txBody>
      </p:sp>
      <p:sp>
        <p:nvSpPr>
          <p:cNvPr id="315" name="Google Shape;315;p34"/>
          <p:cNvSpPr/>
          <p:nvPr/>
        </p:nvSpPr>
        <p:spPr>
          <a:xfrm>
            <a:off x="8148187" y="1333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742950"/>
            <a:ext cx="5905500" cy="4049488"/>
          </a:xfrm>
          <a:prstGeom prst="rect">
            <a:avLst/>
          </a:prstGeom>
        </p:spPr>
      </p:pic>
    </p:spTree>
    <p:extLst>
      <p:ext uri="{BB962C8B-B14F-4D97-AF65-F5344CB8AC3E}">
        <p14:creationId xmlns:p14="http://schemas.microsoft.com/office/powerpoint/2010/main" val="2936404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t>
            </a:r>
            <a:r>
              <a:rPr lang="en-US" dirty="0" smtClean="0"/>
              <a:t>Distribution</a:t>
            </a:r>
            <a:br>
              <a:rPr lang="en-US" dirty="0" smtClean="0"/>
            </a:br>
            <a:r>
              <a:rPr lang="en-US" dirty="0" smtClean="0"/>
              <a:t>Bivariate</a:t>
            </a:r>
            <a:br>
              <a:rPr lang="en-US" dirty="0" smtClean="0"/>
            </a:br>
            <a:r>
              <a:rPr lang="en-US" dirty="0" smtClean="0"/>
              <a:t>Analysis</a:t>
            </a:r>
            <a:endParaRPr lang="en-US" dirty="0"/>
          </a:p>
        </p:txBody>
      </p:sp>
    </p:spTree>
    <p:extLst>
      <p:ext uri="{BB962C8B-B14F-4D97-AF65-F5344CB8AC3E}">
        <p14:creationId xmlns:p14="http://schemas.microsoft.com/office/powerpoint/2010/main" val="2938401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444187" y="-131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Average Income of Employee</a:t>
            </a:r>
            <a:br>
              <a:rPr lang="en" sz="2800" dirty="0" smtClean="0"/>
            </a:br>
            <a:r>
              <a:rPr lang="en" sz="2800" dirty="0" smtClean="0"/>
              <a:t>Grouping by Age Range</a:t>
            </a:r>
            <a:endParaRPr sz="2800" dirty="0"/>
          </a:p>
        </p:txBody>
      </p:sp>
      <p:sp>
        <p:nvSpPr>
          <p:cNvPr id="315" name="Google Shape;315;p34"/>
          <p:cNvSpPr/>
          <p:nvPr/>
        </p:nvSpPr>
        <p:spPr>
          <a:xfrm>
            <a:off x="8148187" y="1333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0" y="958362"/>
            <a:ext cx="4396135" cy="3352800"/>
          </a:xfrm>
          <a:prstGeom prst="rect">
            <a:avLst/>
          </a:prstGeom>
        </p:spPr>
      </p:pic>
      <p:sp>
        <p:nvSpPr>
          <p:cNvPr id="5" name="TextBox 4"/>
          <p:cNvSpPr txBox="1"/>
          <p:nvPr/>
        </p:nvSpPr>
        <p:spPr>
          <a:xfrm>
            <a:off x="152400" y="4324350"/>
            <a:ext cx="45720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800" b="1" dirty="0" smtClean="0"/>
              <a:t>Average </a:t>
            </a:r>
            <a:r>
              <a:rPr lang="en-US" sz="800" b="1" dirty="0"/>
              <a:t>Income Outlook for Employee that decides to do </a:t>
            </a:r>
            <a:r>
              <a:rPr lang="en-US" sz="800" b="1" dirty="0" smtClean="0"/>
              <a:t>Attrition</a:t>
            </a:r>
          </a:p>
          <a:p>
            <a:pPr marL="171450" indent="-171450">
              <a:buFont typeface="Arial" panose="020B0604020202020204" pitchFamily="34" charset="0"/>
              <a:buChar char="•"/>
            </a:pPr>
            <a:r>
              <a:rPr lang="en-US" sz="800" dirty="0" smtClean="0"/>
              <a:t>Income </a:t>
            </a:r>
            <a:r>
              <a:rPr lang="en-US" sz="800" dirty="0"/>
              <a:t>always increases with increasing age (related to the longer working time at the company)</a:t>
            </a:r>
          </a:p>
          <a:p>
            <a:pPr marL="171450" indent="-171450">
              <a:buFont typeface="Arial" panose="020B0604020202020204" pitchFamily="34" charset="0"/>
              <a:buChar char="•"/>
            </a:pPr>
            <a:r>
              <a:rPr lang="en-US" sz="800" dirty="0" smtClean="0"/>
              <a:t>There </a:t>
            </a:r>
            <a:r>
              <a:rPr lang="en-US" sz="800" dirty="0"/>
              <a:t>is a drastic increase in Income of 3000 from the Age group 46-50 to 51-55</a:t>
            </a:r>
          </a:p>
          <a:p>
            <a:pPr marL="171450" indent="-171450">
              <a:buFont typeface="Arial" panose="020B0604020202020204" pitchFamily="34" charset="0"/>
              <a:buChar char="•"/>
            </a:pPr>
            <a:r>
              <a:rPr lang="en-US" sz="800" dirty="0" smtClean="0"/>
              <a:t>After </a:t>
            </a:r>
            <a:r>
              <a:rPr lang="en-US" sz="800" dirty="0"/>
              <a:t>a drastic increase There is a drastic decrease in Income from 51-55 to Age 56-60</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495380"/>
            <a:ext cx="3936822" cy="3002495"/>
          </a:xfrm>
          <a:prstGeom prst="rect">
            <a:avLst/>
          </a:prstGeom>
        </p:spPr>
      </p:pic>
      <p:sp>
        <p:nvSpPr>
          <p:cNvPr id="9" name="TextBox 8"/>
          <p:cNvSpPr txBox="1"/>
          <p:nvPr/>
        </p:nvSpPr>
        <p:spPr>
          <a:xfrm>
            <a:off x="4819009" y="3497875"/>
            <a:ext cx="4075368" cy="14465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800" b="1" dirty="0"/>
              <a:t>Average Income Outlook for Employee that Decided to Stay</a:t>
            </a:r>
            <a:endParaRPr lang="en-US" sz="800" dirty="0"/>
          </a:p>
          <a:p>
            <a:pPr marL="171450" indent="-171450">
              <a:buFont typeface="Arial" panose="020B0604020202020204" pitchFamily="34" charset="0"/>
              <a:buChar char="•"/>
            </a:pPr>
            <a:r>
              <a:rPr lang="en-US" sz="800" dirty="0"/>
              <a:t>There is a difference in Income from the start in the 18-20 age group (Between Stay and Attrition), </a:t>
            </a:r>
            <a:r>
              <a:rPr lang="en-US" sz="800" dirty="0" smtClean="0"/>
              <a:t>although </a:t>
            </a:r>
            <a:r>
              <a:rPr lang="en-US" sz="800" dirty="0"/>
              <a:t>the difference is not that big</a:t>
            </a:r>
          </a:p>
          <a:p>
            <a:pPr marL="171450" indent="-171450">
              <a:buFont typeface="Arial" panose="020B0604020202020204" pitchFamily="34" charset="0"/>
              <a:buChar char="•"/>
            </a:pPr>
            <a:r>
              <a:rPr lang="en-US" sz="800" dirty="0"/>
              <a:t>This difference in average income continues to increase and the most significant are in the 46-50 and 56-60 groups</a:t>
            </a:r>
          </a:p>
          <a:p>
            <a:pPr marL="171450" indent="-171450">
              <a:buFont typeface="Arial" panose="020B0604020202020204" pitchFamily="34" charset="0"/>
              <a:buChar char="•"/>
            </a:pPr>
            <a:r>
              <a:rPr lang="en-US" sz="800" dirty="0"/>
              <a:t>Employees who stay and are in the 46-50 age group have an average income difference of 4000 compared to those who decide on Attrition</a:t>
            </a:r>
          </a:p>
          <a:p>
            <a:pPr marL="171450" indent="-171450">
              <a:buFont typeface="Arial" panose="020B0604020202020204" pitchFamily="34" charset="0"/>
              <a:buChar char="•"/>
            </a:pPr>
            <a:r>
              <a:rPr lang="en-US" sz="800" dirty="0"/>
              <a:t>From the 51-55 to the 56-60 age group there is only a slight decrease in income, for employees who decide to stay, in contrast to employees who end at </a:t>
            </a:r>
            <a:r>
              <a:rPr lang="en-US" sz="800" dirty="0" err="1"/>
              <a:t>Attriton</a:t>
            </a:r>
            <a:r>
              <a:rPr lang="en-US" sz="800" dirty="0"/>
              <a:t>, there is a drastic decrease in income in this group (this difference can be seen in the graph below this)</a:t>
            </a:r>
          </a:p>
        </p:txBody>
      </p:sp>
    </p:spTree>
    <p:extLst>
      <p:ext uri="{BB962C8B-B14F-4D97-AF65-F5344CB8AC3E}">
        <p14:creationId xmlns:p14="http://schemas.microsoft.com/office/powerpoint/2010/main" val="238560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13188"/>
            <a:ext cx="906779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smtClean="0"/>
              <a:t>Difference Average Income </a:t>
            </a:r>
            <a:br>
              <a:rPr lang="en" sz="2800" dirty="0" smtClean="0"/>
            </a:br>
            <a:r>
              <a:rPr lang="en" sz="2800" dirty="0" smtClean="0"/>
              <a:t>Stay vs Attrition</a:t>
            </a:r>
            <a:endParaRPr sz="2800" dirty="0"/>
          </a:p>
        </p:txBody>
      </p:sp>
      <p:sp>
        <p:nvSpPr>
          <p:cNvPr id="315" name="Google Shape;315;p34"/>
          <p:cNvSpPr/>
          <p:nvPr/>
        </p:nvSpPr>
        <p:spPr>
          <a:xfrm>
            <a:off x="8148187" y="133350"/>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761999" y="4132695"/>
            <a:ext cx="7753687"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800" dirty="0" smtClean="0"/>
              <a:t>The </a:t>
            </a:r>
            <a:r>
              <a:rPr lang="en-US" sz="800" dirty="0"/>
              <a:t>most group ages who decided to Attrition were 26-30 (23.63%) and 31-35 (25.32</a:t>
            </a:r>
            <a:r>
              <a:rPr lang="en-US" sz="800" dirty="0" smtClean="0"/>
              <a:t>%)</a:t>
            </a:r>
          </a:p>
          <a:p>
            <a:endParaRPr lang="en-US" sz="800" dirty="0"/>
          </a:p>
          <a:p>
            <a:r>
              <a:rPr lang="en-US" sz="800" b="1" dirty="0"/>
              <a:t>However</a:t>
            </a:r>
            <a:r>
              <a:rPr lang="en-US" sz="800" dirty="0"/>
              <a:t>, it can be seen here that the difference in income between employees who stay and decide to quit is not too significant. The biggest difference is even in the Group Age 46-50 and 56-60 which do not provide a significant Attrition rate only 6.75% for Group Age 46-50, and 3.38% for Group Age 56-60</a:t>
            </a:r>
            <a:r>
              <a:rPr lang="en-US" sz="800" dirty="0" smtClean="0"/>
              <a:t>.</a:t>
            </a:r>
          </a:p>
          <a:p>
            <a:endParaRPr lang="en-US" sz="800" dirty="0"/>
          </a:p>
          <a:p>
            <a:r>
              <a:rPr lang="en-US" sz="800" b="1" dirty="0"/>
              <a:t>In conclusion</a:t>
            </a:r>
            <a:r>
              <a:rPr lang="en-US" sz="800" dirty="0"/>
              <a:t>, Income </a:t>
            </a:r>
            <a:r>
              <a:rPr lang="en-US" sz="800" b="1" dirty="0"/>
              <a:t>is not the main </a:t>
            </a:r>
            <a:r>
              <a:rPr lang="en-US" sz="800" b="1" dirty="0" smtClean="0"/>
              <a:t>reason</a:t>
            </a:r>
            <a:r>
              <a:rPr lang="en-US" sz="800" dirty="0"/>
              <a:t> of someone deciding Attrition or not.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233" y="968108"/>
            <a:ext cx="4927422" cy="3128912"/>
          </a:xfrm>
          <a:prstGeom prst="rect">
            <a:avLst/>
          </a:prstGeom>
        </p:spPr>
      </p:pic>
    </p:spTree>
    <p:extLst>
      <p:ext uri="{BB962C8B-B14F-4D97-AF65-F5344CB8AC3E}">
        <p14:creationId xmlns:p14="http://schemas.microsoft.com/office/powerpoint/2010/main" val="2604907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9" name="Google Shape;437;p42"/>
          <p:cNvSpPr/>
          <p:nvPr/>
        </p:nvSpPr>
        <p:spPr>
          <a:xfrm>
            <a:off x="914400" y="323249"/>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790775" y="145206"/>
            <a:ext cx="39624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Question</a:t>
            </a:r>
          </a:p>
        </p:txBody>
      </p:sp>
      <p:sp>
        <p:nvSpPr>
          <p:cNvPr id="13" name="Google Shape;436;p42"/>
          <p:cNvSpPr txBox="1">
            <a:spLocks/>
          </p:cNvSpPr>
          <p:nvPr/>
        </p:nvSpPr>
        <p:spPr>
          <a:xfrm>
            <a:off x="790775" y="1365342"/>
            <a:ext cx="6553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a:t>a</a:t>
            </a:r>
            <a:r>
              <a:rPr lang="en" dirty="0" smtClean="0"/>
              <a:t>nd Further Analysis</a:t>
            </a:r>
          </a:p>
        </p:txBody>
      </p:sp>
    </p:spTree>
    <p:extLst>
      <p:ext uri="{BB962C8B-B14F-4D97-AF65-F5344CB8AC3E}">
        <p14:creationId xmlns:p14="http://schemas.microsoft.com/office/powerpoint/2010/main" val="2212372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533400" y="209550"/>
            <a:ext cx="7717500" cy="572700"/>
          </a:xfrm>
          <a:prstGeom prst="rect">
            <a:avLst/>
          </a:prstGeom>
        </p:spPr>
        <p:txBody>
          <a:bodyPr spcFirstLastPara="1" wrap="square" lIns="91425" tIns="91425" rIns="91425" bIns="91425" anchor="t" anchorCtr="0">
            <a:noAutofit/>
          </a:bodyPr>
          <a:lstStyle/>
          <a:p>
            <a:pPr lvl="0" algn="l"/>
            <a:r>
              <a:rPr lang="en-US" dirty="0" smtClean="0"/>
              <a:t>1. Does </a:t>
            </a:r>
            <a:r>
              <a:rPr lang="en-US" dirty="0"/>
              <a:t>Business Travel Have Impact on Attrition?</a:t>
            </a:r>
            <a:endParaRPr dirty="0"/>
          </a:p>
        </p:txBody>
      </p:sp>
      <p:sp>
        <p:nvSpPr>
          <p:cNvPr id="785" name="Google Shape;785;p59"/>
          <p:cNvSpPr txBox="1">
            <a:spLocks noGrp="1"/>
          </p:cNvSpPr>
          <p:nvPr>
            <p:ph type="subTitle" idx="4294967295"/>
          </p:nvPr>
        </p:nvSpPr>
        <p:spPr>
          <a:xfrm>
            <a:off x="533400" y="1809750"/>
            <a:ext cx="5410200" cy="3168754"/>
          </a:xfrm>
          <a:prstGeom prst="rect">
            <a:avLst/>
          </a:prstGeom>
        </p:spPr>
        <p:txBody>
          <a:bodyPr spcFirstLastPara="1" wrap="square" lIns="91425" tIns="91425" rIns="91425" bIns="91425" anchor="t" anchorCtr="0">
            <a:noAutofit/>
          </a:bodyPr>
          <a:lstStyle/>
          <a:p>
            <a:pPr marL="171450" indent="-171450"/>
            <a:r>
              <a:rPr lang="en-US" sz="800" dirty="0" smtClean="0"/>
              <a:t>Employees </a:t>
            </a:r>
            <a:r>
              <a:rPr lang="en-US" sz="800" dirty="0"/>
              <a:t>who Travel Frequently are </a:t>
            </a:r>
            <a:r>
              <a:rPr lang="en-US" sz="800" u="sng" dirty="0"/>
              <a:t>proven to have a greater Tendency to </a:t>
            </a:r>
            <a:r>
              <a:rPr lang="en-US" sz="800" u="sng" dirty="0" smtClean="0"/>
              <a:t>Attrition, </a:t>
            </a:r>
            <a:r>
              <a:rPr lang="en-US" sz="800" dirty="0" smtClean="0"/>
              <a:t>this </a:t>
            </a:r>
            <a:r>
              <a:rPr lang="en-US" sz="800" dirty="0"/>
              <a:t>statement supported by the data, that said around (69 out of 277 Employees) or 25% of the total Employees who Travel Frequently.</a:t>
            </a:r>
          </a:p>
          <a:p>
            <a:pPr marL="171450" indent="-171450"/>
            <a:r>
              <a:rPr lang="en-US" sz="800" dirty="0" smtClean="0"/>
              <a:t>Meanwhile </a:t>
            </a:r>
            <a:r>
              <a:rPr lang="en-US" sz="800" dirty="0"/>
              <a:t>for Employee that Rarely Travel, Percentage of </a:t>
            </a:r>
            <a:r>
              <a:rPr lang="en-US" sz="800" dirty="0" smtClean="0"/>
              <a:t>Attrition </a:t>
            </a:r>
            <a:r>
              <a:rPr lang="en-US" sz="800" dirty="0"/>
              <a:t>dropping down, from 25% to 15%, there's 10% </a:t>
            </a:r>
            <a:r>
              <a:rPr lang="en-US" sz="800" dirty="0" smtClean="0"/>
              <a:t>difference.</a:t>
            </a:r>
          </a:p>
          <a:p>
            <a:pPr marL="171450" indent="-171450"/>
            <a:r>
              <a:rPr lang="en-US" sz="800" dirty="0" smtClean="0"/>
              <a:t>Last</a:t>
            </a:r>
            <a:r>
              <a:rPr lang="en-US" sz="800" dirty="0"/>
              <a:t>, for Employee that Never Travel, Percentage of `Attrition` dropping again, and its only 1/3 from Employee that Frequently Travel, from 25% to 8%, its amazing drop</a:t>
            </a:r>
          </a:p>
          <a:p>
            <a:pPr marL="0" lvl="0" indent="0">
              <a:buNone/>
            </a:pPr>
            <a:endParaRPr lang="en-US" sz="800" dirty="0"/>
          </a:p>
          <a:p>
            <a:pPr marL="0" lvl="0" indent="0">
              <a:buNone/>
            </a:pPr>
            <a:r>
              <a:rPr lang="en-US" sz="800" b="1" dirty="0" smtClean="0"/>
              <a:t>NOTE </a:t>
            </a:r>
            <a:r>
              <a:rPr lang="en-US" sz="800" dirty="0" smtClean="0"/>
              <a:t>: </a:t>
            </a:r>
            <a:r>
              <a:rPr lang="en-US" sz="800" dirty="0"/>
              <a:t>Although we can see, from the chart that Employee who Rarely Travel have more Quantity in terms of </a:t>
            </a:r>
            <a:r>
              <a:rPr lang="en-US" sz="800" dirty="0" err="1"/>
              <a:t>Attrion</a:t>
            </a:r>
            <a:r>
              <a:rPr lang="en-US" sz="800" dirty="0"/>
              <a:t> compare to Employee Frequently Travel, but this is a </a:t>
            </a:r>
            <a:r>
              <a:rPr lang="en-US" sz="800" i="1" dirty="0"/>
              <a:t>*misunderstanding*</a:t>
            </a:r>
            <a:r>
              <a:rPr lang="en-US" sz="800" dirty="0"/>
              <a:t>, because the percentage of 'Attrition' is higher high for employees who frequently travel even though in this data only 69 people or 4.6% of the total number of employees.</a:t>
            </a:r>
          </a:p>
          <a:p>
            <a:pPr marL="0" lvl="0" indent="0">
              <a:buNone/>
            </a:pPr>
            <a:endParaRPr lang="en-US" sz="800" dirty="0"/>
          </a:p>
          <a:p>
            <a:pPr marL="0" lvl="0" indent="0">
              <a:buNone/>
            </a:pPr>
            <a:r>
              <a:rPr lang="en-US" sz="800" b="1" dirty="0"/>
              <a:t>However, If:</a:t>
            </a:r>
          </a:p>
          <a:p>
            <a:pPr marL="0" lvl="0" indent="0">
              <a:buNone/>
            </a:pPr>
            <a:r>
              <a:rPr lang="en-US" sz="800" dirty="0"/>
              <a:t>*Total Employees who Travel Frequently = Total Employees who Rarely Travel*</a:t>
            </a:r>
          </a:p>
          <a:p>
            <a:pPr marL="0" lvl="0" indent="0">
              <a:buNone/>
            </a:pPr>
            <a:endParaRPr lang="en-US" sz="800" dirty="0"/>
          </a:p>
          <a:p>
            <a:pPr marL="0" lvl="0" indent="0">
              <a:buNone/>
            </a:pPr>
            <a:r>
              <a:rPr lang="en-US" sz="800" dirty="0"/>
              <a:t>**Then, there will be (25% x 1043 = 260) Employees who (Travel Frequently) that tend to do </a:t>
            </a:r>
            <a:r>
              <a:rPr lang="en-US" sz="800" dirty="0" smtClean="0"/>
              <a:t>Attrition</a:t>
            </a:r>
            <a:endParaRPr sz="800" dirty="0"/>
          </a:p>
        </p:txBody>
      </p:sp>
      <p:grpSp>
        <p:nvGrpSpPr>
          <p:cNvPr id="786" name="Google Shape;786;p59"/>
          <p:cNvGrpSpPr/>
          <p:nvPr/>
        </p:nvGrpSpPr>
        <p:grpSpPr>
          <a:xfrm>
            <a:off x="6248400" y="913042"/>
            <a:ext cx="2817616" cy="3868508"/>
            <a:chOff x="1655550" y="790900"/>
            <a:chExt cx="2510262" cy="3417671"/>
          </a:xfrm>
        </p:grpSpPr>
        <p:sp>
          <p:nvSpPr>
            <p:cNvPr id="787"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9" name="Google Shape;789;p59"/>
          <p:cNvPicPr preferRelativeResize="0"/>
          <p:nvPr/>
        </p:nvPicPr>
        <p:blipFill>
          <a:blip r:embed="rId3">
            <a:extLst>
              <a:ext uri="{28A0092B-C50C-407E-A947-70E740481C1C}">
                <a14:useLocalDpi xmlns:a14="http://schemas.microsoft.com/office/drawing/2010/main" val="0"/>
              </a:ext>
            </a:extLst>
          </a:blip>
          <a:stretch>
            <a:fillRect/>
          </a:stretch>
        </p:blipFill>
        <p:spPr>
          <a:xfrm>
            <a:off x="6271846" y="1147027"/>
            <a:ext cx="2664138" cy="3634523"/>
          </a:xfrm>
          <a:prstGeom prst="rect">
            <a:avLst/>
          </a:prstGeom>
          <a:noFill/>
          <a:ln>
            <a:noFill/>
          </a:ln>
        </p:spPr>
      </p:pic>
    </p:spTree>
    <p:extLst>
      <p:ext uri="{BB962C8B-B14F-4D97-AF65-F5344CB8AC3E}">
        <p14:creationId xmlns:p14="http://schemas.microsoft.com/office/powerpoint/2010/main" val="2535609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76200" y="57150"/>
            <a:ext cx="7717500" cy="572700"/>
          </a:xfrm>
          <a:prstGeom prst="rect">
            <a:avLst/>
          </a:prstGeom>
        </p:spPr>
        <p:txBody>
          <a:bodyPr spcFirstLastPara="1" wrap="square" lIns="91425" tIns="91425" rIns="91425" bIns="91425" anchor="t" anchorCtr="0">
            <a:noAutofit/>
          </a:bodyPr>
          <a:lstStyle/>
          <a:p>
            <a:pPr lvl="0" algn="l"/>
            <a:r>
              <a:rPr lang="en-US" sz="2800" dirty="0" smtClean="0"/>
              <a:t>2. Tendency </a:t>
            </a:r>
            <a:r>
              <a:rPr lang="en-US" sz="2800" dirty="0"/>
              <a:t>to do Attrition, </a:t>
            </a:r>
            <a:r>
              <a:rPr lang="en-US" sz="2800" dirty="0" smtClean="0"/>
              <a:t>Based on Department and Job Role</a:t>
            </a:r>
            <a:endParaRPr sz="2800" dirty="0"/>
          </a:p>
        </p:txBody>
      </p:sp>
      <p:grpSp>
        <p:nvGrpSpPr>
          <p:cNvPr id="786" name="Google Shape;786;p59"/>
          <p:cNvGrpSpPr/>
          <p:nvPr/>
        </p:nvGrpSpPr>
        <p:grpSpPr>
          <a:xfrm>
            <a:off x="5105400" y="3165442"/>
            <a:ext cx="4038600" cy="1161281"/>
            <a:chOff x="1655550" y="790900"/>
            <a:chExt cx="2510262" cy="3417671"/>
          </a:xfrm>
        </p:grpSpPr>
        <p:sp>
          <p:nvSpPr>
            <p:cNvPr id="787"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484" y="755100"/>
            <a:ext cx="2925181" cy="2447945"/>
          </a:xfrm>
          <a:prstGeom prst="rect">
            <a:avLst/>
          </a:prstGeom>
        </p:spPr>
      </p:pic>
      <p:grpSp>
        <p:nvGrpSpPr>
          <p:cNvPr id="13" name="Google Shape;786;p59"/>
          <p:cNvGrpSpPr/>
          <p:nvPr/>
        </p:nvGrpSpPr>
        <p:grpSpPr>
          <a:xfrm>
            <a:off x="2505242" y="3696931"/>
            <a:ext cx="2566058" cy="1350389"/>
            <a:chOff x="1655550" y="790900"/>
            <a:chExt cx="2510262" cy="3417671"/>
          </a:xfrm>
        </p:grpSpPr>
        <p:sp>
          <p:nvSpPr>
            <p:cNvPr id="14"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59"/>
          <p:cNvSpPr txBox="1">
            <a:spLocks noGrp="1"/>
          </p:cNvSpPr>
          <p:nvPr>
            <p:ph type="subTitle" idx="4294967295"/>
          </p:nvPr>
        </p:nvSpPr>
        <p:spPr>
          <a:xfrm>
            <a:off x="5105400" y="3165442"/>
            <a:ext cx="3949337" cy="954471"/>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800" dirty="0"/>
              <a:t>Sales Department has an Attrition tendency of </a:t>
            </a:r>
            <a:r>
              <a:rPr lang="en-US" sz="800" dirty="0" smtClean="0"/>
              <a:t>20%</a:t>
            </a:r>
          </a:p>
          <a:p>
            <a:pPr>
              <a:buFont typeface="Wingdings" panose="05000000000000000000" pitchFamily="2" charset="2"/>
              <a:buChar char="q"/>
            </a:pPr>
            <a:r>
              <a:rPr lang="en-US" sz="800" dirty="0" smtClean="0"/>
              <a:t>The </a:t>
            </a:r>
            <a:r>
              <a:rPr lang="en-US" sz="800" dirty="0"/>
              <a:t>R &amp; D department has an Attrition tendency of </a:t>
            </a:r>
            <a:r>
              <a:rPr lang="en-US" sz="800" dirty="0" smtClean="0"/>
              <a:t>13.8%</a:t>
            </a:r>
          </a:p>
          <a:p>
            <a:pPr>
              <a:buFont typeface="Wingdings" panose="05000000000000000000" pitchFamily="2" charset="2"/>
              <a:buChar char="q"/>
            </a:pPr>
            <a:r>
              <a:rPr lang="en-US" sz="800" dirty="0" smtClean="0"/>
              <a:t>The </a:t>
            </a:r>
            <a:r>
              <a:rPr lang="en-US" sz="800" dirty="0"/>
              <a:t>HR department has an Attrition tendency of </a:t>
            </a:r>
            <a:r>
              <a:rPr lang="en-US" sz="800" dirty="0" smtClean="0"/>
              <a:t>19%</a:t>
            </a:r>
          </a:p>
          <a:p>
            <a:pPr marL="139700" indent="0">
              <a:buNone/>
            </a:pPr>
            <a:endParaRPr lang="en-US" sz="800" dirty="0" smtClean="0"/>
          </a:p>
          <a:p>
            <a:pPr marL="139700" indent="0">
              <a:buNone/>
            </a:pPr>
            <a:r>
              <a:rPr lang="en-US" sz="800" dirty="0" smtClean="0"/>
              <a:t>Unique </a:t>
            </a:r>
            <a:r>
              <a:rPr lang="en-US" sz="800" dirty="0"/>
              <a:t>isn't it? The department that looks the most out of the total employees 133/1470 or 9%, turns out to have a smaller Attrition tendency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82" y="1283111"/>
            <a:ext cx="3037617" cy="2735802"/>
          </a:xfrm>
          <a:prstGeom prst="rect">
            <a:avLst/>
          </a:prstGeom>
        </p:spPr>
      </p:pic>
      <p:sp>
        <p:nvSpPr>
          <p:cNvPr id="17" name="Google Shape;785;p59"/>
          <p:cNvSpPr txBox="1">
            <a:spLocks/>
          </p:cNvSpPr>
          <p:nvPr/>
        </p:nvSpPr>
        <p:spPr>
          <a:xfrm>
            <a:off x="2333031" y="3690542"/>
            <a:ext cx="2910479" cy="346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a:buFont typeface="Wingdings" panose="05000000000000000000" pitchFamily="2" charset="2"/>
              <a:buChar char="Ø"/>
            </a:pPr>
            <a:r>
              <a:rPr lang="en-US" sz="800" dirty="0" smtClean="0"/>
              <a:t>Sales </a:t>
            </a:r>
            <a:r>
              <a:rPr lang="en-US" sz="800" dirty="0"/>
              <a:t>Executive by 17</a:t>
            </a:r>
            <a:r>
              <a:rPr lang="en-US" sz="800" dirty="0" smtClean="0"/>
              <a:t>%</a:t>
            </a:r>
          </a:p>
          <a:p>
            <a:pPr>
              <a:buFont typeface="Wingdings" panose="05000000000000000000" pitchFamily="2" charset="2"/>
              <a:buChar char="Ø"/>
            </a:pPr>
            <a:r>
              <a:rPr lang="en-US" sz="800" dirty="0" smtClean="0"/>
              <a:t> </a:t>
            </a:r>
            <a:r>
              <a:rPr lang="en-US" sz="800" dirty="0"/>
              <a:t>Research Scientist by </a:t>
            </a:r>
            <a:r>
              <a:rPr lang="en-US" sz="800" dirty="0" smtClean="0"/>
              <a:t>16%</a:t>
            </a:r>
          </a:p>
          <a:p>
            <a:pPr>
              <a:buFont typeface="Wingdings" panose="05000000000000000000" pitchFamily="2" charset="2"/>
              <a:buChar char="Ø"/>
            </a:pPr>
            <a:r>
              <a:rPr lang="en-US" sz="800" dirty="0" smtClean="0"/>
              <a:t>Laboratory </a:t>
            </a:r>
            <a:r>
              <a:rPr lang="en-US" sz="800" dirty="0"/>
              <a:t>Technician by </a:t>
            </a:r>
            <a:r>
              <a:rPr lang="en-US" sz="800" dirty="0" smtClean="0"/>
              <a:t>23%</a:t>
            </a:r>
          </a:p>
          <a:p>
            <a:pPr>
              <a:buFont typeface="Wingdings" panose="05000000000000000000" pitchFamily="2" charset="2"/>
              <a:buChar char="Ø"/>
            </a:pPr>
            <a:r>
              <a:rPr lang="en-US" sz="800" dirty="0" smtClean="0"/>
              <a:t>Manufacturing </a:t>
            </a:r>
            <a:r>
              <a:rPr lang="en-US" sz="800" dirty="0"/>
              <a:t>Director of </a:t>
            </a:r>
            <a:r>
              <a:rPr lang="en-US" sz="800" dirty="0" smtClean="0"/>
              <a:t>6.8%</a:t>
            </a:r>
          </a:p>
          <a:p>
            <a:pPr>
              <a:buFont typeface="Wingdings" panose="05000000000000000000" pitchFamily="2" charset="2"/>
              <a:buChar char="Ø"/>
            </a:pPr>
            <a:r>
              <a:rPr lang="en-US" sz="800" dirty="0" smtClean="0"/>
              <a:t>Healthcare </a:t>
            </a:r>
            <a:r>
              <a:rPr lang="en-US" sz="800" dirty="0"/>
              <a:t>Representative of </a:t>
            </a:r>
            <a:r>
              <a:rPr lang="en-US" sz="800" dirty="0" smtClean="0"/>
              <a:t>6.8%</a:t>
            </a:r>
          </a:p>
          <a:p>
            <a:pPr>
              <a:buFont typeface="Wingdings" panose="05000000000000000000" pitchFamily="2" charset="2"/>
              <a:buChar char="Ø"/>
            </a:pPr>
            <a:r>
              <a:rPr lang="en-US" sz="800" dirty="0" smtClean="0"/>
              <a:t>Managers </a:t>
            </a:r>
            <a:r>
              <a:rPr lang="en-US" sz="800" dirty="0"/>
              <a:t>by </a:t>
            </a:r>
            <a:r>
              <a:rPr lang="en-US" sz="800" dirty="0" smtClean="0"/>
              <a:t>4.8%</a:t>
            </a:r>
          </a:p>
          <a:p>
            <a:pPr>
              <a:buFont typeface="Wingdings" panose="05000000000000000000" pitchFamily="2" charset="2"/>
              <a:buChar char="Ø"/>
            </a:pPr>
            <a:r>
              <a:rPr lang="en-US" sz="800" dirty="0" smtClean="0"/>
              <a:t>Sales </a:t>
            </a:r>
            <a:r>
              <a:rPr lang="en-US" sz="800" dirty="0"/>
              <a:t>Representative of </a:t>
            </a:r>
            <a:r>
              <a:rPr lang="en-US" sz="800" dirty="0" smtClean="0"/>
              <a:t>39%</a:t>
            </a:r>
          </a:p>
          <a:p>
            <a:pPr>
              <a:buFont typeface="Wingdings" panose="05000000000000000000" pitchFamily="2" charset="2"/>
              <a:buChar char="Ø"/>
            </a:pPr>
            <a:r>
              <a:rPr lang="en-US" sz="800" dirty="0" smtClean="0"/>
              <a:t>Research </a:t>
            </a:r>
            <a:r>
              <a:rPr lang="en-US" sz="800" dirty="0"/>
              <a:t>Director of </a:t>
            </a:r>
            <a:r>
              <a:rPr lang="en-US" sz="800" dirty="0" smtClean="0"/>
              <a:t>2.5%</a:t>
            </a:r>
          </a:p>
          <a:p>
            <a:pPr>
              <a:buFont typeface="Wingdings" panose="05000000000000000000" pitchFamily="2" charset="2"/>
              <a:buChar char="Ø"/>
            </a:pPr>
            <a:r>
              <a:rPr lang="en-US" sz="800" dirty="0" smtClean="0"/>
              <a:t>HR </a:t>
            </a:r>
            <a:r>
              <a:rPr lang="en-US" sz="800" dirty="0"/>
              <a:t>of 23%</a:t>
            </a:r>
          </a:p>
        </p:txBody>
      </p:sp>
    </p:spTree>
    <p:extLst>
      <p:ext uri="{BB962C8B-B14F-4D97-AF65-F5344CB8AC3E}">
        <p14:creationId xmlns:p14="http://schemas.microsoft.com/office/powerpoint/2010/main" val="4188133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59"/>
          <p:cNvSpPr txBox="1">
            <a:spLocks noGrp="1"/>
          </p:cNvSpPr>
          <p:nvPr>
            <p:ph type="title"/>
          </p:nvPr>
        </p:nvSpPr>
        <p:spPr>
          <a:xfrm>
            <a:off x="76200" y="57150"/>
            <a:ext cx="7717500" cy="572700"/>
          </a:xfrm>
          <a:prstGeom prst="rect">
            <a:avLst/>
          </a:prstGeom>
        </p:spPr>
        <p:txBody>
          <a:bodyPr spcFirstLastPara="1" wrap="square" lIns="91425" tIns="91425" rIns="91425" bIns="91425" anchor="t" anchorCtr="0">
            <a:noAutofit/>
          </a:bodyPr>
          <a:lstStyle/>
          <a:p>
            <a:pPr lvl="0" algn="l"/>
            <a:r>
              <a:rPr lang="en-US" sz="2800" dirty="0"/>
              <a:t>3</a:t>
            </a:r>
            <a:r>
              <a:rPr lang="en-US" sz="2800" dirty="0" smtClean="0"/>
              <a:t>. Tendency </a:t>
            </a:r>
            <a:r>
              <a:rPr lang="en-US" sz="2800" dirty="0"/>
              <a:t>to do Attrition</a:t>
            </a:r>
            <a:r>
              <a:rPr lang="en-US" sz="2800" dirty="0" smtClean="0"/>
              <a:t>, Based on Marital Status and Over Time</a:t>
            </a:r>
            <a:endParaRPr sz="2800" dirty="0"/>
          </a:p>
        </p:txBody>
      </p:sp>
      <p:grpSp>
        <p:nvGrpSpPr>
          <p:cNvPr id="786" name="Google Shape;786;p59"/>
          <p:cNvGrpSpPr/>
          <p:nvPr/>
        </p:nvGrpSpPr>
        <p:grpSpPr>
          <a:xfrm>
            <a:off x="5105400" y="3166108"/>
            <a:ext cx="3962400" cy="1463708"/>
            <a:chOff x="1655550" y="790900"/>
            <a:chExt cx="2510262" cy="3417671"/>
          </a:xfrm>
        </p:grpSpPr>
        <p:sp>
          <p:nvSpPr>
            <p:cNvPr id="787"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684" y="666750"/>
            <a:ext cx="2925182" cy="2240236"/>
          </a:xfrm>
          <a:prstGeom prst="rect">
            <a:avLst/>
          </a:prstGeom>
        </p:spPr>
      </p:pic>
      <p:grpSp>
        <p:nvGrpSpPr>
          <p:cNvPr id="13" name="Google Shape;786;p59"/>
          <p:cNvGrpSpPr/>
          <p:nvPr/>
        </p:nvGrpSpPr>
        <p:grpSpPr>
          <a:xfrm>
            <a:off x="152400" y="3818699"/>
            <a:ext cx="4343400" cy="962851"/>
            <a:chOff x="1655550" y="790900"/>
            <a:chExt cx="2510262" cy="3417671"/>
          </a:xfrm>
        </p:grpSpPr>
        <p:sp>
          <p:nvSpPr>
            <p:cNvPr id="14"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59"/>
          <p:cNvSpPr txBox="1">
            <a:spLocks noGrp="1"/>
          </p:cNvSpPr>
          <p:nvPr>
            <p:ph type="subTitle" idx="4294967295"/>
          </p:nvPr>
        </p:nvSpPr>
        <p:spPr>
          <a:xfrm>
            <a:off x="5105400" y="3165442"/>
            <a:ext cx="3949337" cy="954471"/>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800" dirty="0"/>
              <a:t>Single Employee have 25% Tendency to do Attrition</a:t>
            </a:r>
          </a:p>
          <a:p>
            <a:pPr>
              <a:buFont typeface="Wingdings" panose="05000000000000000000" pitchFamily="2" charset="2"/>
              <a:buChar char="q"/>
            </a:pPr>
            <a:r>
              <a:rPr lang="en-US" sz="800" dirty="0"/>
              <a:t>Married Employee have 12.4% Tendency to do Attrition</a:t>
            </a:r>
          </a:p>
          <a:p>
            <a:pPr>
              <a:buFont typeface="Wingdings" panose="05000000000000000000" pitchFamily="2" charset="2"/>
              <a:buChar char="q"/>
            </a:pPr>
            <a:r>
              <a:rPr lang="en-US" sz="800" dirty="0"/>
              <a:t>Divorced Employee have 10% Tendency to do </a:t>
            </a:r>
            <a:r>
              <a:rPr lang="en-US" sz="800" dirty="0" smtClean="0"/>
              <a:t>Attrition</a:t>
            </a:r>
          </a:p>
          <a:p>
            <a:endParaRPr lang="en-US" sz="800" dirty="0"/>
          </a:p>
          <a:p>
            <a:pPr marL="139700" indent="0">
              <a:buNone/>
            </a:pPr>
            <a:r>
              <a:rPr lang="en-US" sz="800" dirty="0"/>
              <a:t>The tendency for Attrition is owned by employees whose workload is still small or still single, for employees who are married the percentage of attrition decreases by 50% compared to employees who are still single. Then divorced employees have a smaller percentage than those who are married</a:t>
            </a:r>
          </a:p>
        </p:txBody>
      </p:sp>
      <p:sp>
        <p:nvSpPr>
          <p:cNvPr id="17" name="Google Shape;785;p59"/>
          <p:cNvSpPr txBox="1">
            <a:spLocks/>
          </p:cNvSpPr>
          <p:nvPr/>
        </p:nvSpPr>
        <p:spPr>
          <a:xfrm>
            <a:off x="0" y="3818699"/>
            <a:ext cx="4515627" cy="346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a:buFont typeface="Wingdings" panose="05000000000000000000" pitchFamily="2" charset="2"/>
              <a:buChar char="v"/>
            </a:pPr>
            <a:r>
              <a:rPr lang="en-US" sz="800" dirty="0"/>
              <a:t>Overtime by 30%</a:t>
            </a:r>
          </a:p>
          <a:p>
            <a:pPr>
              <a:buFont typeface="Wingdings" panose="05000000000000000000" pitchFamily="2" charset="2"/>
              <a:buChar char="v"/>
            </a:pPr>
            <a:r>
              <a:rPr lang="en-US" sz="800" dirty="0"/>
              <a:t>No Overtime by 10.4%</a:t>
            </a:r>
          </a:p>
          <a:p>
            <a:endParaRPr lang="en-US" sz="800" dirty="0" smtClean="0"/>
          </a:p>
          <a:p>
            <a:pPr marL="139700" indent="0">
              <a:buNone/>
            </a:pPr>
            <a:r>
              <a:rPr lang="en-US" sz="800" dirty="0" smtClean="0"/>
              <a:t>working </a:t>
            </a:r>
            <a:r>
              <a:rPr lang="en-US" sz="800" dirty="0"/>
              <a:t>hours have a significant impact on an employee's decision whether to do Attrition or not, as evidenced by employees who work </a:t>
            </a:r>
            <a:r>
              <a:rPr lang="en-US" sz="800" dirty="0" smtClean="0"/>
              <a:t>Over Time </a:t>
            </a:r>
            <a:r>
              <a:rPr lang="en-US" sz="800" dirty="0"/>
              <a:t>have a </a:t>
            </a:r>
            <a:r>
              <a:rPr lang="en-US" sz="800" dirty="0" smtClean="0"/>
              <a:t>percentage </a:t>
            </a:r>
            <a:r>
              <a:rPr lang="en-US" sz="800" dirty="0"/>
              <a:t>for Attrition 20% higher than those who don't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8" y="1065128"/>
            <a:ext cx="2241106" cy="2749005"/>
          </a:xfrm>
          <a:prstGeom prst="rect">
            <a:avLst/>
          </a:prstGeom>
        </p:spPr>
      </p:pic>
    </p:spTree>
    <p:extLst>
      <p:ext uri="{BB962C8B-B14F-4D97-AF65-F5344CB8AC3E}">
        <p14:creationId xmlns:p14="http://schemas.microsoft.com/office/powerpoint/2010/main" val="489984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335173" y="571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Age Range vs Job Satisfaction</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742950"/>
            <a:ext cx="4330832" cy="23130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741442"/>
            <a:ext cx="4268779" cy="2285079"/>
          </a:xfrm>
          <a:prstGeom prst="rect">
            <a:avLst/>
          </a:prstGeom>
        </p:spPr>
      </p:pic>
      <p:sp>
        <p:nvSpPr>
          <p:cNvPr id="16" name="TextBox 15"/>
          <p:cNvSpPr txBox="1"/>
          <p:nvPr/>
        </p:nvSpPr>
        <p:spPr>
          <a:xfrm>
            <a:off x="1828800" y="2891604"/>
            <a:ext cx="251460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smtClean="0"/>
              <a:t>Group Age that have the most Attrition are :</a:t>
            </a:r>
          </a:p>
          <a:p>
            <a:pPr marL="342900" indent="-342900">
              <a:buFont typeface="+mj-lt"/>
              <a:buAutoNum type="arabicPeriod"/>
            </a:pPr>
            <a:r>
              <a:rPr lang="en-US" sz="800" dirty="0" smtClean="0"/>
              <a:t>21-25 (11.81%)</a:t>
            </a:r>
          </a:p>
          <a:p>
            <a:pPr marL="342900" indent="-342900">
              <a:buFont typeface="+mj-lt"/>
              <a:buAutoNum type="arabicPeriod"/>
            </a:pPr>
            <a:r>
              <a:rPr lang="en-US" sz="800" dirty="0" smtClean="0"/>
              <a:t>26-30 (23.63%)</a:t>
            </a:r>
          </a:p>
          <a:p>
            <a:pPr marL="342900" indent="-342900">
              <a:buFont typeface="+mj-lt"/>
              <a:buAutoNum type="arabicPeriod"/>
            </a:pPr>
            <a:r>
              <a:rPr lang="en-US" sz="800" dirty="0" smtClean="0"/>
              <a:t>31-35 (25.32%)</a:t>
            </a:r>
          </a:p>
          <a:p>
            <a:pPr marL="342900" indent="-342900">
              <a:buFont typeface="+mj-lt"/>
              <a:buAutoNum type="arabicPeriod"/>
            </a:pPr>
            <a:r>
              <a:rPr lang="en-US" sz="800" dirty="0" smtClean="0"/>
              <a:t>36-40 (10.55%) </a:t>
            </a:r>
          </a:p>
          <a:p>
            <a:r>
              <a:rPr lang="en-US" sz="800" dirty="0" smtClean="0"/>
              <a:t>This data distribution is based from Total Employee that decided to Attrition.</a:t>
            </a:r>
          </a:p>
        </p:txBody>
      </p:sp>
      <p:grpSp>
        <p:nvGrpSpPr>
          <p:cNvPr id="8" name="Google Shape;786;p59"/>
          <p:cNvGrpSpPr/>
          <p:nvPr/>
        </p:nvGrpSpPr>
        <p:grpSpPr>
          <a:xfrm>
            <a:off x="152400" y="995134"/>
            <a:ext cx="4191000" cy="1576616"/>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17" name="TextBox 16"/>
          <p:cNvSpPr txBox="1"/>
          <p:nvPr/>
        </p:nvSpPr>
        <p:spPr>
          <a:xfrm>
            <a:off x="304800" y="995133"/>
            <a:ext cx="3825675" cy="1754326"/>
          </a:xfrm>
          <a:prstGeom prst="rect">
            <a:avLst/>
          </a:prstGeom>
          <a:noFill/>
        </p:spPr>
        <p:txBody>
          <a:bodyPr wrap="square" rtlCol="0">
            <a:spAutoFit/>
          </a:bodyPr>
          <a:lstStyle/>
          <a:p>
            <a:r>
              <a:rPr lang="en-US" sz="1200" dirty="0"/>
              <a:t>As we can see, with 2.5 as a </a:t>
            </a:r>
            <a:r>
              <a:rPr lang="en-US" sz="1200" dirty="0" smtClean="0"/>
              <a:t>threshold </a:t>
            </a:r>
            <a:r>
              <a:rPr lang="en-US" sz="1200" dirty="0"/>
              <a:t>for average Job Satisfaction, we can conclude </a:t>
            </a:r>
            <a:r>
              <a:rPr lang="en-US" sz="1200" dirty="0" smtClean="0"/>
              <a:t>that:</a:t>
            </a:r>
          </a:p>
          <a:p>
            <a:endParaRPr lang="en-US" sz="1200" dirty="0"/>
          </a:p>
          <a:p>
            <a:r>
              <a:rPr lang="en-US" sz="1200" dirty="0"/>
              <a:t>Employee Group </a:t>
            </a:r>
            <a:r>
              <a:rPr lang="en-US" sz="1200" dirty="0" smtClean="0"/>
              <a:t>that </a:t>
            </a:r>
            <a:r>
              <a:rPr lang="en-US" sz="1200" dirty="0"/>
              <a:t>have </a:t>
            </a:r>
            <a:r>
              <a:rPr lang="en-US" sz="1200" b="1" i="1" dirty="0"/>
              <a:t>Job Satisfaction below 2.5 have higher chance for </a:t>
            </a:r>
            <a:r>
              <a:rPr lang="en-US" sz="1200" b="1" i="1" dirty="0" smtClean="0"/>
              <a:t>Attrition</a:t>
            </a:r>
          </a:p>
          <a:p>
            <a:endParaRPr lang="en-US" sz="1200" dirty="0" smtClean="0"/>
          </a:p>
          <a:p>
            <a:r>
              <a:rPr lang="en-US" sz="1200" dirty="0" smtClean="0"/>
              <a:t>This </a:t>
            </a:r>
            <a:r>
              <a:rPr lang="en-US" sz="1200" dirty="0"/>
              <a:t>conclusion is supported by </a:t>
            </a:r>
            <a:r>
              <a:rPr lang="en-US" sz="1200" dirty="0" smtClean="0"/>
              <a:t>the </a:t>
            </a:r>
            <a:r>
              <a:rPr lang="en-US" sz="1200" dirty="0"/>
              <a:t>Distribution of Attrition by </a:t>
            </a:r>
            <a:r>
              <a:rPr lang="en-US" sz="1200" dirty="0" smtClean="0"/>
              <a:t>Age </a:t>
            </a:r>
            <a:r>
              <a:rPr lang="en-US" sz="1200" dirty="0"/>
              <a:t>Range </a:t>
            </a:r>
            <a:r>
              <a:rPr lang="en-US" sz="1200" dirty="0" smtClean="0"/>
              <a:t>Group below.</a:t>
            </a:r>
            <a:endParaRPr lang="en-US" sz="1200" dirty="0"/>
          </a:p>
          <a:p>
            <a:endParaRPr lang="en-US" sz="1200" dirty="0"/>
          </a:p>
        </p:txBody>
      </p:sp>
    </p:spTree>
    <p:extLst>
      <p:ext uri="{BB962C8B-B14F-4D97-AF65-F5344CB8AC3E}">
        <p14:creationId xmlns:p14="http://schemas.microsoft.com/office/powerpoint/2010/main" val="2999803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lvl="0"/>
            <a:r>
              <a:rPr lang="en-US" sz="2800" dirty="0" smtClean="0"/>
              <a:t>Years in Company </a:t>
            </a:r>
            <a:r>
              <a:rPr lang="en-US" sz="2800" dirty="0" err="1" smtClean="0"/>
              <a:t>vs</a:t>
            </a:r>
            <a:r>
              <a:rPr lang="en-US" sz="2800" dirty="0" smtClean="0"/>
              <a:t> Numerical Data</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29" y="662978"/>
            <a:ext cx="7604028" cy="3161509"/>
          </a:xfrm>
          <a:prstGeom prst="rect">
            <a:avLst/>
          </a:prstGeom>
        </p:spPr>
      </p:pic>
      <p:grpSp>
        <p:nvGrpSpPr>
          <p:cNvPr id="8" name="Google Shape;786;p59"/>
          <p:cNvGrpSpPr/>
          <p:nvPr/>
        </p:nvGrpSpPr>
        <p:grpSpPr>
          <a:xfrm>
            <a:off x="30906" y="3937643"/>
            <a:ext cx="6570197" cy="842914"/>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76200" y="4012852"/>
            <a:ext cx="8929041" cy="692497"/>
          </a:xfrm>
          <a:prstGeom prst="rect">
            <a:avLst/>
          </a:prstGeom>
          <a:noFill/>
        </p:spPr>
        <p:txBody>
          <a:bodyPr wrap="square" rtlCol="0">
            <a:spAutoFit/>
          </a:bodyPr>
          <a:lstStyle/>
          <a:p>
            <a:r>
              <a:rPr lang="en-US" sz="900" b="1" dirty="0"/>
              <a:t>Notice </a:t>
            </a:r>
            <a:r>
              <a:rPr lang="en-US" sz="900" b="1" dirty="0" smtClean="0"/>
              <a:t>something with Blue and Black</a:t>
            </a:r>
            <a:r>
              <a:rPr lang="en-US" sz="900" dirty="0" smtClean="0"/>
              <a:t>:</a:t>
            </a:r>
            <a:endParaRPr lang="en-US" sz="900" dirty="0"/>
          </a:p>
          <a:p>
            <a:pPr marL="171450" indent="-171450">
              <a:buFont typeface="Arial" panose="020B0604020202020204" pitchFamily="34" charset="0"/>
              <a:buChar char="•"/>
            </a:pPr>
            <a:r>
              <a:rPr lang="en-US" sz="1000" dirty="0"/>
              <a:t>Job Level have High Impact, Especially for the first 8 Years in the Company</a:t>
            </a:r>
          </a:p>
          <a:p>
            <a:pPr marL="171450" indent="-171450">
              <a:buFont typeface="Arial" panose="020B0604020202020204" pitchFamily="34" charset="0"/>
              <a:buChar char="•"/>
            </a:pPr>
            <a:r>
              <a:rPr lang="en-US" sz="1000" dirty="0"/>
              <a:t>Job Satisfaction have High Impact, Especially for the first 4 Years in The Company</a:t>
            </a:r>
          </a:p>
          <a:p>
            <a:pPr marL="171450" indent="-171450">
              <a:buFont typeface="Arial" panose="020B0604020202020204" pitchFamily="34" charset="0"/>
              <a:buChar char="•"/>
            </a:pPr>
            <a:r>
              <a:rPr lang="en-US" sz="1000" dirty="0"/>
              <a:t>Monthly Income, Job Involvement and Environment Satisfaction is Important after Employee work for 2+ Years</a:t>
            </a:r>
          </a:p>
        </p:txBody>
      </p:sp>
    </p:spTree>
    <p:extLst>
      <p:ext uri="{BB962C8B-B14F-4D97-AF65-F5344CB8AC3E}">
        <p14:creationId xmlns:p14="http://schemas.microsoft.com/office/powerpoint/2010/main" val="1125797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32"/>
          <p:cNvSpPr/>
          <p:nvPr/>
        </p:nvSpPr>
        <p:spPr>
          <a:xfrm>
            <a:off x="290675" y="157775"/>
            <a:ext cx="845100" cy="845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txBox="1">
            <a:spLocks noGrp="1"/>
          </p:cNvSpPr>
          <p:nvPr>
            <p:ph type="ctrTitle"/>
          </p:nvPr>
        </p:nvSpPr>
        <p:spPr>
          <a:xfrm>
            <a:off x="713225" y="1112200"/>
            <a:ext cx="4848000" cy="21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smtClean="0"/>
              <a:t>Employee Attrition and Factors</a:t>
            </a:r>
            <a:br>
              <a:rPr lang="en" sz="5000" dirty="0" smtClean="0"/>
            </a:br>
            <a:r>
              <a:rPr lang="en" sz="3500" b="0" dirty="0" smtClean="0"/>
              <a:t>Syaerul Rochman</a:t>
            </a:r>
            <a:endParaRPr sz="3500" b="0" dirty="0"/>
          </a:p>
        </p:txBody>
      </p:sp>
      <p:pic>
        <p:nvPicPr>
          <p:cNvPr id="283" name="Google Shape;283;p32"/>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562600" y="1276350"/>
            <a:ext cx="3345900" cy="2732281"/>
          </a:xfrm>
          <a:prstGeom prst="ellipse">
            <a:avLst/>
          </a:prstGeom>
        </p:spPr>
      </p:pic>
      <p:sp>
        <p:nvSpPr>
          <p:cNvPr id="284" name="Google Shape;284;p32"/>
          <p:cNvSpPr/>
          <p:nvPr/>
        </p:nvSpPr>
        <p:spPr>
          <a:xfrm>
            <a:off x="125675" y="3887699"/>
            <a:ext cx="1140221" cy="570136"/>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lvl="0"/>
            <a:r>
              <a:rPr lang="en-US" sz="2800" dirty="0" smtClean="0"/>
              <a:t>After 10 Years Work</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26" y="599959"/>
            <a:ext cx="7558766" cy="3142690"/>
          </a:xfrm>
          <a:prstGeom prst="rect">
            <a:avLst/>
          </a:prstGeom>
        </p:spPr>
      </p:pic>
      <p:grpSp>
        <p:nvGrpSpPr>
          <p:cNvPr id="8" name="Google Shape;786;p59"/>
          <p:cNvGrpSpPr/>
          <p:nvPr/>
        </p:nvGrpSpPr>
        <p:grpSpPr>
          <a:xfrm>
            <a:off x="441960" y="3862436"/>
            <a:ext cx="2758440" cy="537524"/>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524951" y="3869045"/>
            <a:ext cx="7938441" cy="530915"/>
          </a:xfrm>
          <a:prstGeom prst="rect">
            <a:avLst/>
          </a:prstGeom>
          <a:noFill/>
        </p:spPr>
        <p:txBody>
          <a:bodyPr wrap="square" rtlCol="0">
            <a:spAutoFit/>
          </a:bodyPr>
          <a:lstStyle/>
          <a:p>
            <a:r>
              <a:rPr lang="en-US" sz="1050" b="1" dirty="0" smtClean="0"/>
              <a:t>After 10 Years</a:t>
            </a:r>
          </a:p>
          <a:p>
            <a:pPr marL="171450" indent="-171450">
              <a:buFont typeface="Wingdings" panose="05000000000000000000" pitchFamily="2" charset="2"/>
              <a:buChar char="§"/>
            </a:pPr>
            <a:r>
              <a:rPr lang="en-US" sz="900" dirty="0"/>
              <a:t>- Job Satisfaction have the highest Impact</a:t>
            </a:r>
          </a:p>
          <a:p>
            <a:pPr marL="171450" indent="-171450">
              <a:buFont typeface="Wingdings" panose="05000000000000000000" pitchFamily="2" charset="2"/>
              <a:buChar char="§"/>
            </a:pPr>
            <a:r>
              <a:rPr lang="en-US" sz="900" dirty="0"/>
              <a:t>- Followed by Job Level and Monthly Income</a:t>
            </a:r>
            <a:endParaRPr lang="en-US" sz="900" dirty="0"/>
          </a:p>
        </p:txBody>
      </p:sp>
    </p:spTree>
    <p:extLst>
      <p:ext uri="{BB962C8B-B14F-4D97-AF65-F5344CB8AC3E}">
        <p14:creationId xmlns:p14="http://schemas.microsoft.com/office/powerpoint/2010/main" val="2835343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0"/>
            <a:ext cx="9067800" cy="572700"/>
          </a:xfrm>
          <a:prstGeom prst="rect">
            <a:avLst/>
          </a:prstGeom>
        </p:spPr>
        <p:txBody>
          <a:bodyPr spcFirstLastPara="1" wrap="square" lIns="91425" tIns="91425" rIns="91425" bIns="91425" anchor="t" anchorCtr="0">
            <a:noAutofit/>
          </a:bodyPr>
          <a:lstStyle/>
          <a:p>
            <a:pPr lvl="0"/>
            <a:r>
              <a:rPr lang="en-US" sz="2800" dirty="0" smtClean="0"/>
              <a:t>Gender and Department </a:t>
            </a:r>
            <a:r>
              <a:rPr lang="en-US" sz="2800" dirty="0" err="1" smtClean="0"/>
              <a:t>vs</a:t>
            </a:r>
            <a:r>
              <a:rPr lang="en-US" sz="2800" dirty="0" smtClean="0"/>
              <a:t> </a:t>
            </a:r>
            <a:r>
              <a:rPr lang="en-US" sz="2800" dirty="0" smtClean="0"/>
              <a:t>Numerical Data</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324" y="718822"/>
            <a:ext cx="5537235" cy="3092580"/>
          </a:xfrm>
          <a:prstGeom prst="rect">
            <a:avLst/>
          </a:prstGeom>
        </p:spPr>
      </p:pic>
      <p:grpSp>
        <p:nvGrpSpPr>
          <p:cNvPr id="8" name="Google Shape;786;p59"/>
          <p:cNvGrpSpPr/>
          <p:nvPr/>
        </p:nvGrpSpPr>
        <p:grpSpPr>
          <a:xfrm>
            <a:off x="10124" y="3837379"/>
            <a:ext cx="5181600" cy="791439"/>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76200" y="3872335"/>
            <a:ext cx="5181599" cy="646331"/>
          </a:xfrm>
          <a:prstGeom prst="rect">
            <a:avLst/>
          </a:prstGeom>
          <a:noFill/>
        </p:spPr>
        <p:txBody>
          <a:bodyPr wrap="square" rtlCol="0">
            <a:spAutoFit/>
          </a:bodyPr>
          <a:lstStyle/>
          <a:p>
            <a:r>
              <a:rPr lang="en-US" sz="900" b="1" dirty="0" smtClean="0"/>
              <a:t>Female:</a:t>
            </a:r>
            <a:endParaRPr lang="en-US" sz="900" b="1" dirty="0"/>
          </a:p>
          <a:p>
            <a:pPr marL="228600" indent="-228600">
              <a:buFont typeface="+mj-lt"/>
              <a:buAutoNum type="arabicPeriod"/>
            </a:pPr>
            <a:r>
              <a:rPr lang="en-US" sz="900" dirty="0" smtClean="0"/>
              <a:t>For </a:t>
            </a:r>
            <a:r>
              <a:rPr lang="en-US" sz="900" dirty="0"/>
              <a:t>All Female Employee, Job Satisfaction is Really Important</a:t>
            </a:r>
          </a:p>
          <a:p>
            <a:pPr marL="228600" indent="-228600">
              <a:buFont typeface="+mj-lt"/>
              <a:buAutoNum type="arabicPeriod"/>
            </a:pPr>
            <a:r>
              <a:rPr lang="en-US" sz="900" dirty="0" smtClean="0"/>
              <a:t>Almost </a:t>
            </a:r>
            <a:r>
              <a:rPr lang="en-US" sz="900" dirty="0"/>
              <a:t>All Female Employee, except HR, think that Environment Satisfaction is very Important</a:t>
            </a:r>
          </a:p>
          <a:p>
            <a:pPr marL="228600" indent="-228600">
              <a:buFont typeface="+mj-lt"/>
              <a:buAutoNum type="arabicPeriod"/>
            </a:pPr>
            <a:r>
              <a:rPr lang="en-US" sz="900" dirty="0" smtClean="0"/>
              <a:t>For </a:t>
            </a:r>
            <a:r>
              <a:rPr lang="en-US" sz="900" dirty="0"/>
              <a:t>Female Sales, All part is important except Job </a:t>
            </a:r>
            <a:r>
              <a:rPr lang="en-US" sz="900" dirty="0" smtClean="0"/>
              <a:t>Involvement</a:t>
            </a:r>
            <a:endParaRPr lang="en-US" sz="900" dirty="0"/>
          </a:p>
        </p:txBody>
      </p:sp>
      <p:grpSp>
        <p:nvGrpSpPr>
          <p:cNvPr id="13" name="Google Shape;786;p59"/>
          <p:cNvGrpSpPr/>
          <p:nvPr/>
        </p:nvGrpSpPr>
        <p:grpSpPr>
          <a:xfrm>
            <a:off x="3872877" y="4392606"/>
            <a:ext cx="5105400" cy="718884"/>
            <a:chOff x="1655550" y="790900"/>
            <a:chExt cx="2510262" cy="3417671"/>
          </a:xfrm>
        </p:grpSpPr>
        <p:sp>
          <p:nvSpPr>
            <p:cNvPr id="14"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11" name="TextBox 10"/>
          <p:cNvSpPr txBox="1"/>
          <p:nvPr/>
        </p:nvSpPr>
        <p:spPr>
          <a:xfrm>
            <a:off x="3962401" y="4449770"/>
            <a:ext cx="5181599" cy="661720"/>
          </a:xfrm>
          <a:prstGeom prst="rect">
            <a:avLst/>
          </a:prstGeom>
          <a:noFill/>
        </p:spPr>
        <p:txBody>
          <a:bodyPr wrap="square" rtlCol="0">
            <a:spAutoFit/>
          </a:bodyPr>
          <a:lstStyle/>
          <a:p>
            <a:r>
              <a:rPr lang="en-US" sz="1000" b="1" dirty="0" smtClean="0"/>
              <a:t>Male </a:t>
            </a:r>
            <a:r>
              <a:rPr lang="en-US" sz="1000" b="1" dirty="0"/>
              <a:t>:</a:t>
            </a:r>
          </a:p>
          <a:p>
            <a:pPr marL="228600" indent="-228600">
              <a:buFont typeface="+mj-lt"/>
              <a:buAutoNum type="arabicPeriod"/>
            </a:pPr>
            <a:r>
              <a:rPr lang="en-US" sz="900" dirty="0" smtClean="0"/>
              <a:t>For Male Sales, </a:t>
            </a:r>
            <a:r>
              <a:rPr lang="en-US" sz="900" dirty="0"/>
              <a:t>everything is Important except </a:t>
            </a:r>
            <a:r>
              <a:rPr lang="en-US" sz="900" dirty="0" err="1"/>
              <a:t>Environament</a:t>
            </a:r>
            <a:r>
              <a:rPr lang="en-US" sz="900" dirty="0"/>
              <a:t> and Job Satisfaction</a:t>
            </a:r>
          </a:p>
          <a:p>
            <a:pPr marL="228600" indent="-228600">
              <a:buFont typeface="+mj-lt"/>
              <a:buAutoNum type="arabicPeriod"/>
            </a:pPr>
            <a:r>
              <a:rPr lang="en-US" sz="900" dirty="0" smtClean="0"/>
              <a:t>Male </a:t>
            </a:r>
            <a:r>
              <a:rPr lang="en-US" sz="900" dirty="0"/>
              <a:t>R&amp;D is opposite of Male Sales</a:t>
            </a:r>
          </a:p>
          <a:p>
            <a:pPr marL="228600" indent="-228600">
              <a:buFont typeface="+mj-lt"/>
              <a:buAutoNum type="arabicPeriod"/>
            </a:pPr>
            <a:r>
              <a:rPr lang="en-US" sz="900" dirty="0" smtClean="0"/>
              <a:t>For </a:t>
            </a:r>
            <a:r>
              <a:rPr lang="en-US" sz="900" dirty="0"/>
              <a:t>Male HR, Job Involvement is the one that really important</a:t>
            </a:r>
          </a:p>
        </p:txBody>
      </p:sp>
    </p:spTree>
    <p:extLst>
      <p:ext uri="{BB962C8B-B14F-4D97-AF65-F5344CB8AC3E}">
        <p14:creationId xmlns:p14="http://schemas.microsoft.com/office/powerpoint/2010/main" val="3694098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6200" y="0"/>
            <a:ext cx="9067800" cy="572700"/>
          </a:xfrm>
          <a:prstGeom prst="rect">
            <a:avLst/>
          </a:prstGeom>
        </p:spPr>
        <p:txBody>
          <a:bodyPr spcFirstLastPara="1" wrap="square" lIns="91425" tIns="91425" rIns="91425" bIns="91425" anchor="t" anchorCtr="0">
            <a:noAutofit/>
          </a:bodyPr>
          <a:lstStyle/>
          <a:p>
            <a:pPr lvl="0"/>
            <a:r>
              <a:rPr lang="en-US" sz="2800" dirty="0" smtClean="0"/>
              <a:t>Outlier Handling</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64195"/>
            <a:ext cx="6553199" cy="3249064"/>
          </a:xfrm>
          <a:prstGeom prst="rect">
            <a:avLst/>
          </a:prstGeom>
        </p:spPr>
      </p:pic>
      <p:grpSp>
        <p:nvGrpSpPr>
          <p:cNvPr id="8" name="Google Shape;786;p59"/>
          <p:cNvGrpSpPr/>
          <p:nvPr/>
        </p:nvGrpSpPr>
        <p:grpSpPr>
          <a:xfrm>
            <a:off x="2743200" y="3943350"/>
            <a:ext cx="3733800" cy="375941"/>
            <a:chOff x="1655550" y="790900"/>
            <a:chExt cx="2510262" cy="3417671"/>
          </a:xfrm>
        </p:grpSpPr>
        <p:sp>
          <p:nvSpPr>
            <p:cNvPr id="9" name="Google Shape;787;p59"/>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788;p59"/>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extBox 2"/>
          <p:cNvSpPr txBox="1"/>
          <p:nvPr/>
        </p:nvSpPr>
        <p:spPr>
          <a:xfrm>
            <a:off x="2743200" y="3953895"/>
            <a:ext cx="3733800" cy="369332"/>
          </a:xfrm>
          <a:prstGeom prst="rect">
            <a:avLst/>
          </a:prstGeom>
          <a:noFill/>
        </p:spPr>
        <p:txBody>
          <a:bodyPr wrap="square" rtlCol="0">
            <a:spAutoFit/>
          </a:bodyPr>
          <a:lstStyle/>
          <a:p>
            <a:pPr algn="ctr"/>
            <a:r>
              <a:rPr lang="en-US" sz="900" b="1" dirty="0" smtClean="0"/>
              <a:t>No Outlier to be dropped because all of them is make sense</a:t>
            </a:r>
          </a:p>
          <a:p>
            <a:pPr algn="ctr"/>
            <a:r>
              <a:rPr lang="en-US" sz="900" b="1" dirty="0" smtClean="0"/>
              <a:t>We use Clip Upper and Lower based on IQR Instead</a:t>
            </a:r>
            <a:endParaRPr lang="en-US" sz="900" dirty="0"/>
          </a:p>
        </p:txBody>
      </p:sp>
    </p:spTree>
    <p:extLst>
      <p:ext uri="{BB962C8B-B14F-4D97-AF65-F5344CB8AC3E}">
        <p14:creationId xmlns:p14="http://schemas.microsoft.com/office/powerpoint/2010/main" val="1294965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8"/>
          <p:cNvSpPr txBox="1">
            <a:spLocks noGrp="1"/>
          </p:cNvSpPr>
          <p:nvPr>
            <p:ph type="title"/>
          </p:nvPr>
        </p:nvSpPr>
        <p:spPr>
          <a:xfrm>
            <a:off x="715476" y="36195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Feature Engineering and Column Drop</a:t>
            </a:r>
            <a:endParaRPr dirty="0"/>
          </a:p>
        </p:txBody>
      </p:sp>
      <p:sp>
        <p:nvSpPr>
          <p:cNvPr id="608" name="Google Shape;608;p48"/>
          <p:cNvSpPr/>
          <p:nvPr/>
        </p:nvSpPr>
        <p:spPr>
          <a:xfrm>
            <a:off x="712975" y="3473900"/>
            <a:ext cx="21264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latin typeface="Poppins"/>
                <a:ea typeface="Poppins"/>
                <a:cs typeface="Poppins"/>
                <a:sym typeface="Poppins"/>
              </a:rPr>
              <a:t>Column With 2+ Distinct Values</a:t>
            </a:r>
            <a:endParaRPr dirty="0">
              <a:solidFill>
                <a:schemeClr val="dk1"/>
              </a:solidFill>
              <a:latin typeface="Poppins"/>
              <a:ea typeface="Poppins"/>
              <a:cs typeface="Poppins"/>
              <a:sym typeface="Poppins"/>
            </a:endParaRPr>
          </a:p>
        </p:txBody>
      </p:sp>
      <p:sp>
        <p:nvSpPr>
          <p:cNvPr id="609" name="Google Shape;609;p48"/>
          <p:cNvSpPr/>
          <p:nvPr/>
        </p:nvSpPr>
        <p:spPr>
          <a:xfrm>
            <a:off x="712975" y="2010214"/>
            <a:ext cx="2126400" cy="7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dk1"/>
                </a:solidFill>
                <a:latin typeface="Poppins"/>
                <a:ea typeface="Poppins"/>
                <a:cs typeface="Poppins"/>
                <a:sym typeface="Poppins"/>
              </a:rPr>
              <a:t>Column with 2 Distinct Values</a:t>
            </a:r>
            <a:endParaRPr dirty="0">
              <a:solidFill>
                <a:schemeClr val="dk1"/>
              </a:solidFill>
              <a:latin typeface="Poppins"/>
              <a:ea typeface="Poppins"/>
              <a:cs typeface="Poppins"/>
              <a:sym typeface="Poppins"/>
            </a:endParaRPr>
          </a:p>
        </p:txBody>
      </p:sp>
      <p:sp>
        <p:nvSpPr>
          <p:cNvPr id="610" name="Google Shape;610;p48"/>
          <p:cNvSpPr/>
          <p:nvPr/>
        </p:nvSpPr>
        <p:spPr>
          <a:xfrm>
            <a:off x="5781480" y="3473900"/>
            <a:ext cx="2649295" cy="100285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solidFill>
                  <a:schemeClr val="dk1"/>
                </a:solidFill>
                <a:latin typeface="Poppins"/>
                <a:ea typeface="Poppins"/>
                <a:cs typeface="Poppins"/>
                <a:sym typeface="Poppins"/>
              </a:rPr>
              <a:t>Job Level</a:t>
            </a:r>
          </a:p>
          <a:p>
            <a:pPr marL="0" lvl="0" indent="0" algn="r" rtl="0">
              <a:spcBef>
                <a:spcPts val="0"/>
              </a:spcBef>
              <a:spcAft>
                <a:spcPts val="0"/>
              </a:spcAft>
              <a:buNone/>
            </a:pPr>
            <a:r>
              <a:rPr lang="en" dirty="0" smtClean="0">
                <a:solidFill>
                  <a:schemeClr val="dk1"/>
                </a:solidFill>
                <a:latin typeface="Poppins"/>
                <a:ea typeface="Poppins"/>
                <a:cs typeface="Poppins"/>
                <a:sym typeface="Poppins"/>
              </a:rPr>
              <a:t>YearsAtCompany</a:t>
            </a:r>
          </a:p>
          <a:p>
            <a:pPr marL="0" lvl="0" indent="0" algn="r" rtl="0">
              <a:spcBef>
                <a:spcPts val="0"/>
              </a:spcBef>
              <a:spcAft>
                <a:spcPts val="0"/>
              </a:spcAft>
              <a:buNone/>
            </a:pPr>
            <a:r>
              <a:rPr lang="en" dirty="0" smtClean="0">
                <a:solidFill>
                  <a:schemeClr val="dk1"/>
                </a:solidFill>
                <a:latin typeface="Poppins"/>
                <a:ea typeface="Poppins"/>
                <a:cs typeface="Poppins"/>
                <a:sym typeface="Poppins"/>
              </a:rPr>
              <a:t>Years With Current Manager </a:t>
            </a:r>
          </a:p>
          <a:p>
            <a:pPr marL="0" lvl="0" indent="0" algn="r" rtl="0">
              <a:spcBef>
                <a:spcPts val="0"/>
              </a:spcBef>
              <a:spcAft>
                <a:spcPts val="0"/>
              </a:spcAft>
              <a:buNone/>
            </a:pPr>
            <a:r>
              <a:rPr lang="en" dirty="0" smtClean="0">
                <a:solidFill>
                  <a:schemeClr val="dk1"/>
                </a:solidFill>
                <a:latin typeface="Poppins"/>
                <a:ea typeface="Poppins"/>
                <a:cs typeface="Poppins"/>
                <a:sym typeface="Poppins"/>
              </a:rPr>
              <a:t>(Before Modeling)</a:t>
            </a:r>
            <a:endParaRPr dirty="0">
              <a:solidFill>
                <a:schemeClr val="dk1"/>
              </a:solidFill>
              <a:latin typeface="Poppins"/>
              <a:ea typeface="Poppins"/>
              <a:cs typeface="Poppins"/>
              <a:sym typeface="Poppins"/>
            </a:endParaRPr>
          </a:p>
        </p:txBody>
      </p:sp>
      <p:sp>
        <p:nvSpPr>
          <p:cNvPr id="611" name="Google Shape;611;p48"/>
          <p:cNvSpPr txBox="1"/>
          <p:nvPr/>
        </p:nvSpPr>
        <p:spPr>
          <a:xfrm>
            <a:off x="712975" y="1511321"/>
            <a:ext cx="2126400" cy="60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solidFill>
                  <a:schemeClr val="dk1"/>
                </a:solidFill>
                <a:latin typeface="Sora Medium"/>
                <a:ea typeface="Sora Medium"/>
                <a:cs typeface="Sora Medium"/>
                <a:sym typeface="Sora Medium"/>
              </a:rPr>
              <a:t>Label Encoding</a:t>
            </a:r>
            <a:endParaRPr sz="2400" dirty="0">
              <a:solidFill>
                <a:schemeClr val="dk1"/>
              </a:solidFill>
              <a:latin typeface="Sora Medium"/>
              <a:ea typeface="Sora Medium"/>
              <a:cs typeface="Sora Medium"/>
              <a:sym typeface="Sora Medium"/>
            </a:endParaRPr>
          </a:p>
        </p:txBody>
      </p:sp>
      <p:sp>
        <p:nvSpPr>
          <p:cNvPr id="612" name="Google Shape;612;p48"/>
          <p:cNvSpPr txBox="1"/>
          <p:nvPr/>
        </p:nvSpPr>
        <p:spPr>
          <a:xfrm>
            <a:off x="715476" y="2974925"/>
            <a:ext cx="2126400" cy="60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400" dirty="0" smtClean="0">
                <a:solidFill>
                  <a:schemeClr val="dk1"/>
                </a:solidFill>
                <a:latin typeface="Sora Medium"/>
                <a:ea typeface="Sora Medium"/>
                <a:cs typeface="Sora Medium"/>
                <a:sym typeface="Sora Medium"/>
              </a:rPr>
              <a:t>One Hot Encoding</a:t>
            </a:r>
            <a:endParaRPr sz="2400" dirty="0">
              <a:solidFill>
                <a:schemeClr val="dk1"/>
              </a:solidFill>
              <a:latin typeface="Sora Medium"/>
              <a:ea typeface="Sora Medium"/>
              <a:cs typeface="Sora Medium"/>
              <a:sym typeface="Sora Medium"/>
            </a:endParaRPr>
          </a:p>
        </p:txBody>
      </p:sp>
      <p:sp>
        <p:nvSpPr>
          <p:cNvPr id="613" name="Google Shape;613;p48"/>
          <p:cNvSpPr txBox="1"/>
          <p:nvPr/>
        </p:nvSpPr>
        <p:spPr>
          <a:xfrm>
            <a:off x="6304380" y="2974925"/>
            <a:ext cx="2126400" cy="6030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None/>
            </a:pPr>
            <a:r>
              <a:rPr lang="en" sz="2400" dirty="0" smtClean="0">
                <a:solidFill>
                  <a:schemeClr val="dk1"/>
                </a:solidFill>
                <a:latin typeface="Sora Medium"/>
                <a:ea typeface="Sora Medium"/>
                <a:cs typeface="Sora Medium"/>
                <a:sym typeface="Sora Medium"/>
              </a:rPr>
              <a:t>Column 2</a:t>
            </a:r>
            <a:endParaRPr sz="2400" dirty="0">
              <a:solidFill>
                <a:schemeClr val="dk1"/>
              </a:solidFill>
              <a:latin typeface="Sora Medium"/>
              <a:ea typeface="Sora Medium"/>
              <a:cs typeface="Sora Medium"/>
              <a:sym typeface="Sora Medium"/>
            </a:endParaRPr>
          </a:p>
        </p:txBody>
      </p:sp>
      <p:sp>
        <p:nvSpPr>
          <p:cNvPr id="614" name="Google Shape;614;p48"/>
          <p:cNvSpPr/>
          <p:nvPr/>
        </p:nvSpPr>
        <p:spPr>
          <a:xfrm>
            <a:off x="3199950" y="1522100"/>
            <a:ext cx="2746353" cy="2746285"/>
          </a:xfrm>
          <a:custGeom>
            <a:avLst/>
            <a:gdLst/>
            <a:ahLst/>
            <a:cxnLst/>
            <a:rect l="l" t="t" r="r" b="b"/>
            <a:pathLst>
              <a:path w="40580" h="40579" extrusionOk="0">
                <a:moveTo>
                  <a:pt x="20290" y="0"/>
                </a:moveTo>
                <a:cubicBezTo>
                  <a:pt x="14909" y="0"/>
                  <a:pt x="9749" y="2138"/>
                  <a:pt x="5944" y="5943"/>
                </a:cubicBezTo>
                <a:cubicBezTo>
                  <a:pt x="2139" y="9748"/>
                  <a:pt x="1" y="14909"/>
                  <a:pt x="1" y="20290"/>
                </a:cubicBezTo>
                <a:cubicBezTo>
                  <a:pt x="1" y="25670"/>
                  <a:pt x="2139" y="30831"/>
                  <a:pt x="5944" y="34636"/>
                </a:cubicBezTo>
                <a:cubicBezTo>
                  <a:pt x="9749" y="38441"/>
                  <a:pt x="14909" y="40579"/>
                  <a:pt x="20290" y="40579"/>
                </a:cubicBezTo>
                <a:cubicBezTo>
                  <a:pt x="25671" y="40579"/>
                  <a:pt x="30832" y="38441"/>
                  <a:pt x="34636" y="34636"/>
                </a:cubicBezTo>
                <a:cubicBezTo>
                  <a:pt x="38441" y="30831"/>
                  <a:pt x="40580" y="25670"/>
                  <a:pt x="40580" y="20290"/>
                </a:cubicBezTo>
                <a:cubicBezTo>
                  <a:pt x="40580" y="14909"/>
                  <a:pt x="38441" y="9748"/>
                  <a:pt x="34636" y="5943"/>
                </a:cubicBezTo>
                <a:cubicBezTo>
                  <a:pt x="30832" y="2138"/>
                  <a:pt x="25671" y="0"/>
                  <a:pt x="2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3815357" y="2040925"/>
            <a:ext cx="788443" cy="1004808"/>
          </a:xfrm>
          <a:custGeom>
            <a:avLst/>
            <a:gdLst/>
            <a:ahLst/>
            <a:cxnLst/>
            <a:rect l="l" t="t" r="r" b="b"/>
            <a:pathLst>
              <a:path w="11650" h="14847" extrusionOk="0">
                <a:moveTo>
                  <a:pt x="0" y="1"/>
                </a:moveTo>
                <a:lnTo>
                  <a:pt x="0" y="11651"/>
                </a:lnTo>
                <a:lnTo>
                  <a:pt x="3691" y="11651"/>
                </a:lnTo>
                <a:cubicBezTo>
                  <a:pt x="3546" y="11946"/>
                  <a:pt x="3464" y="12278"/>
                  <a:pt x="3464" y="12629"/>
                </a:cubicBezTo>
                <a:cubicBezTo>
                  <a:pt x="3464" y="13854"/>
                  <a:pt x="4456" y="14847"/>
                  <a:pt x="5681" y="14847"/>
                </a:cubicBezTo>
                <a:cubicBezTo>
                  <a:pt x="6904" y="14847"/>
                  <a:pt x="7897" y="13854"/>
                  <a:pt x="7897" y="12629"/>
                </a:cubicBezTo>
                <a:cubicBezTo>
                  <a:pt x="7897" y="12278"/>
                  <a:pt x="7814" y="11946"/>
                  <a:pt x="7669" y="11651"/>
                </a:cubicBezTo>
                <a:lnTo>
                  <a:pt x="11650" y="11651"/>
                </a:lnTo>
                <a:lnTo>
                  <a:pt x="1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3814883" y="2828840"/>
            <a:ext cx="921429" cy="774772"/>
          </a:xfrm>
          <a:custGeom>
            <a:avLst/>
            <a:gdLst/>
            <a:ahLst/>
            <a:cxnLst/>
            <a:rect l="l" t="t" r="r" b="b"/>
            <a:pathLst>
              <a:path w="13615" h="11448" extrusionOk="0">
                <a:moveTo>
                  <a:pt x="0" y="1"/>
                </a:moveTo>
                <a:lnTo>
                  <a:pt x="0" y="11447"/>
                </a:lnTo>
                <a:lnTo>
                  <a:pt x="11446" y="11447"/>
                </a:lnTo>
                <a:lnTo>
                  <a:pt x="11446" y="8350"/>
                </a:lnTo>
                <a:cubicBezTo>
                  <a:pt x="12648" y="8325"/>
                  <a:pt x="13614" y="7342"/>
                  <a:pt x="13615" y="6134"/>
                </a:cubicBezTo>
                <a:lnTo>
                  <a:pt x="13615" y="6134"/>
                </a:lnTo>
                <a:cubicBezTo>
                  <a:pt x="13615" y="6135"/>
                  <a:pt x="13615" y="6135"/>
                  <a:pt x="13615" y="6135"/>
                </a:cubicBezTo>
                <a:lnTo>
                  <a:pt x="13615" y="6134"/>
                </a:lnTo>
                <a:cubicBezTo>
                  <a:pt x="13615" y="6134"/>
                  <a:pt x="13615" y="6134"/>
                  <a:pt x="13615" y="6134"/>
                </a:cubicBezTo>
                <a:lnTo>
                  <a:pt x="13615" y="6134"/>
                </a:lnTo>
                <a:cubicBezTo>
                  <a:pt x="13614" y="4926"/>
                  <a:pt x="12648" y="3945"/>
                  <a:pt x="11446" y="3919"/>
                </a:cubicBezTo>
                <a:lnTo>
                  <a:pt x="114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4444165" y="2039368"/>
            <a:ext cx="941800" cy="961359"/>
          </a:xfrm>
          <a:custGeom>
            <a:avLst/>
            <a:gdLst/>
            <a:ahLst/>
            <a:cxnLst/>
            <a:rect l="l" t="t" r="r" b="b"/>
            <a:pathLst>
              <a:path w="13916" h="14205" extrusionOk="0">
                <a:moveTo>
                  <a:pt x="2148" y="0"/>
                </a:moveTo>
                <a:lnTo>
                  <a:pt x="2148" y="3462"/>
                </a:lnTo>
                <a:cubicBezTo>
                  <a:pt x="955" y="3499"/>
                  <a:pt x="0" y="4476"/>
                  <a:pt x="0" y="5677"/>
                </a:cubicBezTo>
                <a:cubicBezTo>
                  <a:pt x="0" y="6878"/>
                  <a:pt x="955" y="7856"/>
                  <a:pt x="2148" y="7893"/>
                </a:cubicBezTo>
                <a:lnTo>
                  <a:pt x="2148" y="11767"/>
                </a:lnTo>
                <a:lnTo>
                  <a:pt x="6247" y="11767"/>
                </a:lnTo>
                <a:cubicBezTo>
                  <a:pt x="6240" y="11840"/>
                  <a:pt x="6237" y="11913"/>
                  <a:pt x="6237" y="11989"/>
                </a:cubicBezTo>
                <a:cubicBezTo>
                  <a:pt x="6237" y="13212"/>
                  <a:pt x="7229" y="14205"/>
                  <a:pt x="8453" y="14205"/>
                </a:cubicBezTo>
                <a:cubicBezTo>
                  <a:pt x="9678" y="14205"/>
                  <a:pt x="10670" y="13212"/>
                  <a:pt x="10670" y="11989"/>
                </a:cubicBezTo>
                <a:cubicBezTo>
                  <a:pt x="10670" y="11913"/>
                  <a:pt x="10665" y="11840"/>
                  <a:pt x="10658" y="11767"/>
                </a:cubicBezTo>
                <a:lnTo>
                  <a:pt x="13915" y="11767"/>
                </a:lnTo>
                <a:lnTo>
                  <a:pt x="13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4603800" y="2819334"/>
            <a:ext cx="796496" cy="796564"/>
          </a:xfrm>
          <a:custGeom>
            <a:avLst/>
            <a:gdLst/>
            <a:ahLst/>
            <a:cxnLst/>
            <a:rect l="l" t="t" r="r" b="b"/>
            <a:pathLst>
              <a:path w="11769" h="11770" extrusionOk="0">
                <a:moveTo>
                  <a:pt x="0" y="1"/>
                </a:moveTo>
                <a:lnTo>
                  <a:pt x="0" y="3919"/>
                </a:lnTo>
                <a:cubicBezTo>
                  <a:pt x="1152" y="3998"/>
                  <a:pt x="2061" y="4957"/>
                  <a:pt x="2061" y="6129"/>
                </a:cubicBezTo>
                <a:cubicBezTo>
                  <a:pt x="2061" y="7302"/>
                  <a:pt x="1152" y="8260"/>
                  <a:pt x="0" y="8340"/>
                </a:cubicBezTo>
                <a:lnTo>
                  <a:pt x="0" y="11769"/>
                </a:lnTo>
                <a:lnTo>
                  <a:pt x="11769" y="11769"/>
                </a:lnTo>
                <a:lnTo>
                  <a:pt x="11769" y="1"/>
                </a:lnTo>
                <a:lnTo>
                  <a:pt x="8376" y="1"/>
                </a:lnTo>
                <a:cubicBezTo>
                  <a:pt x="8471" y="247"/>
                  <a:pt x="8522" y="515"/>
                  <a:pt x="8522" y="794"/>
                </a:cubicBezTo>
                <a:cubicBezTo>
                  <a:pt x="8522" y="2019"/>
                  <a:pt x="7531" y="3010"/>
                  <a:pt x="6306" y="3010"/>
                </a:cubicBezTo>
                <a:cubicBezTo>
                  <a:pt x="5082" y="3010"/>
                  <a:pt x="4090" y="2019"/>
                  <a:pt x="4090" y="794"/>
                </a:cubicBezTo>
                <a:cubicBezTo>
                  <a:pt x="4090" y="515"/>
                  <a:pt x="4141" y="247"/>
                  <a:pt x="4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6304375" y="2009099"/>
            <a:ext cx="2126400" cy="773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dirty="0" smtClean="0">
                <a:solidFill>
                  <a:schemeClr val="dk1"/>
                </a:solidFill>
                <a:latin typeface="Poppins"/>
                <a:ea typeface="Poppins"/>
                <a:cs typeface="Poppins"/>
                <a:sym typeface="Poppins"/>
              </a:rPr>
              <a:t>Over 18 (Before Visualisation)</a:t>
            </a:r>
            <a:endParaRPr dirty="0">
              <a:solidFill>
                <a:schemeClr val="dk1"/>
              </a:solidFill>
              <a:latin typeface="Poppins"/>
              <a:ea typeface="Poppins"/>
              <a:cs typeface="Poppins"/>
              <a:sym typeface="Poppins"/>
            </a:endParaRPr>
          </a:p>
        </p:txBody>
      </p:sp>
      <p:sp>
        <p:nvSpPr>
          <p:cNvPr id="620" name="Google Shape;620;p48"/>
          <p:cNvSpPr txBox="1"/>
          <p:nvPr/>
        </p:nvSpPr>
        <p:spPr>
          <a:xfrm>
            <a:off x="6304377" y="1510121"/>
            <a:ext cx="2126400" cy="603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smtClean="0">
                <a:solidFill>
                  <a:schemeClr val="dk1"/>
                </a:solidFill>
                <a:latin typeface="Sora Medium"/>
                <a:ea typeface="Sora Medium"/>
                <a:cs typeface="Sora Medium"/>
                <a:sym typeface="Sora Medium"/>
              </a:rPr>
              <a:t>Column</a:t>
            </a:r>
            <a:endParaRPr sz="2400" dirty="0">
              <a:solidFill>
                <a:schemeClr val="dk1"/>
              </a:solidFill>
              <a:latin typeface="Sora Medium"/>
              <a:ea typeface="Sora Medium"/>
              <a:cs typeface="Sora Medium"/>
              <a:sym typeface="Sora Medium"/>
            </a:endParaRPr>
          </a:p>
        </p:txBody>
      </p:sp>
      <p:cxnSp>
        <p:nvCxnSpPr>
          <p:cNvPr id="621" name="Google Shape;621;p48"/>
          <p:cNvCxnSpPr>
            <a:stCxn id="611" idx="3"/>
          </p:cNvCxnSpPr>
          <p:nvPr/>
        </p:nvCxnSpPr>
        <p:spPr>
          <a:xfrm>
            <a:off x="2839375" y="1812821"/>
            <a:ext cx="1326300" cy="605400"/>
          </a:xfrm>
          <a:prstGeom prst="bentConnector3">
            <a:avLst>
              <a:gd name="adj1" fmla="val 50000"/>
            </a:avLst>
          </a:prstGeom>
          <a:noFill/>
          <a:ln w="38100" cap="flat" cmpd="sng">
            <a:solidFill>
              <a:schemeClr val="dk1"/>
            </a:solidFill>
            <a:prstDash val="solid"/>
            <a:round/>
            <a:headEnd type="none" w="med" len="med"/>
            <a:tailEnd type="oval" w="med" len="med"/>
          </a:ln>
        </p:spPr>
      </p:cxnSp>
      <p:cxnSp>
        <p:nvCxnSpPr>
          <p:cNvPr id="622" name="Google Shape;622;p48"/>
          <p:cNvCxnSpPr>
            <a:stCxn id="612" idx="3"/>
          </p:cNvCxnSpPr>
          <p:nvPr/>
        </p:nvCxnSpPr>
        <p:spPr>
          <a:xfrm>
            <a:off x="2841876" y="3276425"/>
            <a:ext cx="1317900" cy="199800"/>
          </a:xfrm>
          <a:prstGeom prst="bentConnector3">
            <a:avLst>
              <a:gd name="adj1" fmla="val 50000"/>
            </a:avLst>
          </a:prstGeom>
          <a:noFill/>
          <a:ln w="38100" cap="flat" cmpd="sng">
            <a:solidFill>
              <a:schemeClr val="accent2"/>
            </a:solidFill>
            <a:prstDash val="solid"/>
            <a:round/>
            <a:headEnd type="none" w="med" len="med"/>
            <a:tailEnd type="oval" w="med" len="med"/>
          </a:ln>
        </p:spPr>
      </p:cxnSp>
      <p:cxnSp>
        <p:nvCxnSpPr>
          <p:cNvPr id="623" name="Google Shape;623;p48"/>
          <p:cNvCxnSpPr>
            <a:stCxn id="620" idx="1"/>
          </p:cNvCxnSpPr>
          <p:nvPr/>
        </p:nvCxnSpPr>
        <p:spPr>
          <a:xfrm flipH="1">
            <a:off x="5036877" y="1811621"/>
            <a:ext cx="1267500" cy="612000"/>
          </a:xfrm>
          <a:prstGeom prst="bentConnector3">
            <a:avLst>
              <a:gd name="adj1" fmla="val 50000"/>
            </a:avLst>
          </a:prstGeom>
          <a:noFill/>
          <a:ln w="38100" cap="flat" cmpd="sng">
            <a:solidFill>
              <a:schemeClr val="accent2"/>
            </a:solidFill>
            <a:prstDash val="solid"/>
            <a:round/>
            <a:headEnd type="none" w="med" len="med"/>
            <a:tailEnd type="oval" w="med" len="med"/>
          </a:ln>
        </p:spPr>
      </p:cxnSp>
      <p:cxnSp>
        <p:nvCxnSpPr>
          <p:cNvPr id="624" name="Google Shape;624;p48"/>
          <p:cNvCxnSpPr>
            <a:stCxn id="613" idx="1"/>
          </p:cNvCxnSpPr>
          <p:nvPr/>
        </p:nvCxnSpPr>
        <p:spPr>
          <a:xfrm flipH="1">
            <a:off x="5258580" y="3276425"/>
            <a:ext cx="1045800" cy="212700"/>
          </a:xfrm>
          <a:prstGeom prst="bentConnector3">
            <a:avLst>
              <a:gd name="adj1" fmla="val 50000"/>
            </a:avLst>
          </a:prstGeom>
          <a:noFill/>
          <a:ln w="38100"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19999" y="1556200"/>
            <a:ext cx="5071201"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a:t>
            </a:r>
            <a:endParaRPr dirty="0"/>
          </a:p>
        </p:txBody>
      </p:sp>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04</a:t>
            </a:r>
          </a:p>
        </p:txBody>
      </p:sp>
      <p:pic>
        <p:nvPicPr>
          <p:cNvPr id="3" name="Picture Placeholder 2"/>
          <p:cNvPicPr>
            <a:picLocks noGrp="1" noChangeAspect="1"/>
          </p:cNvPicPr>
          <p:nvPr>
            <p:ph type="pic" idx="2"/>
          </p:nvPr>
        </p:nvPicPr>
        <p:blipFill>
          <a:blip r:embed="rId3">
            <a:extLst>
              <a:ext uri="{28A0092B-C50C-407E-A947-70E740481C1C}">
                <a14:useLocalDpi xmlns:a14="http://schemas.microsoft.com/office/drawing/2010/main" val="0"/>
              </a:ext>
            </a:extLst>
          </a:blip>
          <a:stretch>
            <a:fillRect/>
          </a:stretch>
        </p:blipFill>
        <p:spPr>
          <a:xfrm>
            <a:off x="5447033" y="780216"/>
            <a:ext cx="3638072" cy="3086934"/>
          </a:xfrm>
        </p:spPr>
      </p:pic>
    </p:spTree>
    <p:extLst>
      <p:ext uri="{BB962C8B-B14F-4D97-AF65-F5344CB8AC3E}">
        <p14:creationId xmlns:p14="http://schemas.microsoft.com/office/powerpoint/2010/main" val="86978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409950"/>
            <a:ext cx="4498800" cy="1380300"/>
          </a:xfrm>
        </p:spPr>
        <p:txBody>
          <a:bodyPr/>
          <a:lstStyle/>
          <a:p>
            <a:pPr marL="139700" indent="0">
              <a:buNone/>
            </a:pPr>
            <a:r>
              <a:rPr lang="en-US" b="1" dirty="0" smtClean="0"/>
              <a:t>This Dataset is Imbalance</a:t>
            </a:r>
          </a:p>
          <a:p>
            <a:pPr marL="139700" indent="0">
              <a:buNone/>
            </a:pPr>
            <a:r>
              <a:rPr lang="en-US" b="1" dirty="0" smtClean="0"/>
              <a:t>Because we want to prevent False Negative as much as possible </a:t>
            </a:r>
          </a:p>
          <a:p>
            <a:pPr marL="139700" indent="0">
              <a:buNone/>
            </a:pPr>
            <a:r>
              <a:rPr lang="en-US" b="1" dirty="0" smtClean="0"/>
              <a:t>(When we think employee not Attrition, but they do Instead) </a:t>
            </a:r>
          </a:p>
          <a:p>
            <a:pPr marL="139700" indent="0">
              <a:buNone/>
            </a:pPr>
            <a:r>
              <a:rPr lang="en-US" b="1" dirty="0" smtClean="0"/>
              <a:t>we will use </a:t>
            </a:r>
            <a:r>
              <a:rPr lang="en-US" b="1" u="sng" dirty="0" smtClean="0">
                <a:solidFill>
                  <a:srgbClr val="0C0470"/>
                </a:solidFill>
              </a:rPr>
              <a:t>Recall.</a:t>
            </a:r>
            <a:endParaRPr lang="en-US" b="1" u="sng" dirty="0">
              <a:solidFill>
                <a:srgbClr val="0C047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897" y="209550"/>
            <a:ext cx="4866074" cy="3276599"/>
          </a:xfrm>
          <a:prstGeom prst="rect">
            <a:avLst/>
          </a:prstGeom>
        </p:spPr>
      </p:pic>
    </p:spTree>
    <p:extLst>
      <p:ext uri="{BB962C8B-B14F-4D97-AF65-F5344CB8AC3E}">
        <p14:creationId xmlns:p14="http://schemas.microsoft.com/office/powerpoint/2010/main" val="4207806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874" y="3181350"/>
            <a:ext cx="4051675" cy="18373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8" name="Table 7"/>
          <p:cNvGraphicFramePr>
            <a:graphicFrameLocks noGrp="1"/>
          </p:cNvGraphicFramePr>
          <p:nvPr>
            <p:extLst>
              <p:ext uri="{D42A27DB-BD31-4B8C-83A1-F6EECF244321}">
                <p14:modId xmlns:p14="http://schemas.microsoft.com/office/powerpoint/2010/main" val="196780450"/>
              </p:ext>
            </p:extLst>
          </p:nvPr>
        </p:nvGraphicFramePr>
        <p:xfrm>
          <a:off x="762000" y="285750"/>
          <a:ext cx="6096000" cy="1778000"/>
        </p:xfrm>
        <a:graphic>
          <a:graphicData uri="http://schemas.openxmlformats.org/drawingml/2006/table">
            <a:tbl>
              <a:tblPr firstRow="1" bandRow="1">
                <a:tableStyleId>{F90EECD8-2043-488C-BE3A-A0E2D2054843}</a:tableStyleId>
              </a:tblPr>
              <a:tblGrid>
                <a:gridCol w="1524000"/>
                <a:gridCol w="1524000"/>
                <a:gridCol w="1524000"/>
                <a:gridCol w="1524000"/>
              </a:tblGrid>
              <a:tr h="370840">
                <a:tc>
                  <a:txBody>
                    <a:bodyPr/>
                    <a:lstStyle/>
                    <a:p>
                      <a:r>
                        <a:rPr lang="en-US" dirty="0" smtClean="0"/>
                        <a:t>Model</a:t>
                      </a:r>
                      <a:endParaRPr lang="en-US" dirty="0"/>
                    </a:p>
                  </a:txBody>
                  <a:tcPr/>
                </a:tc>
                <a:tc>
                  <a:txBody>
                    <a:bodyPr/>
                    <a:lstStyle/>
                    <a:p>
                      <a:r>
                        <a:rPr lang="en-US" dirty="0" smtClean="0"/>
                        <a:t>Recall</a:t>
                      </a:r>
                      <a:endParaRPr lang="en-US" dirty="0"/>
                    </a:p>
                  </a:txBody>
                  <a:tcPr/>
                </a:tc>
                <a:tc>
                  <a:txBody>
                    <a:bodyPr/>
                    <a:lstStyle/>
                    <a:p>
                      <a:r>
                        <a:rPr lang="en-US" dirty="0" smtClean="0"/>
                        <a:t>Precision</a:t>
                      </a:r>
                      <a:endParaRPr lang="en-US" dirty="0"/>
                    </a:p>
                  </a:txBody>
                  <a:tcPr/>
                </a:tc>
                <a:tc>
                  <a:txBody>
                    <a:bodyPr/>
                    <a:lstStyle/>
                    <a:p>
                      <a:r>
                        <a:rPr lang="en-US" dirty="0" smtClean="0"/>
                        <a:t>F1-Score</a:t>
                      </a:r>
                      <a:endParaRPr lang="en-US" dirty="0"/>
                    </a:p>
                  </a:txBody>
                  <a:tcPr/>
                </a:tc>
              </a:tr>
              <a:tr h="370840">
                <a:tc>
                  <a:txBody>
                    <a:bodyPr/>
                    <a:lstStyle/>
                    <a:p>
                      <a:r>
                        <a:rPr lang="en-US" dirty="0" smtClean="0"/>
                        <a:t>Logistic</a:t>
                      </a:r>
                      <a:r>
                        <a:rPr lang="en-US" baseline="0" dirty="0" smtClean="0"/>
                        <a:t> Regression</a:t>
                      </a:r>
                      <a:endParaRPr lang="en-US" dirty="0"/>
                    </a:p>
                  </a:txBody>
                  <a:tcPr/>
                </a:tc>
                <a:tc>
                  <a:txBody>
                    <a:bodyPr/>
                    <a:lstStyle/>
                    <a:p>
                      <a:r>
                        <a:rPr lang="en-US" dirty="0" smtClean="0"/>
                        <a:t>0.148</a:t>
                      </a:r>
                    </a:p>
                  </a:txBody>
                  <a:tcPr/>
                </a:tc>
                <a:tc>
                  <a:txBody>
                    <a:bodyPr/>
                    <a:lstStyle/>
                    <a:p>
                      <a:r>
                        <a:rPr lang="en-US" dirty="0" smtClean="0"/>
                        <a:t>0.7</a:t>
                      </a:r>
                      <a:endParaRPr lang="en-US" dirty="0"/>
                    </a:p>
                  </a:txBody>
                  <a:tcPr/>
                </a:tc>
                <a:tc>
                  <a:txBody>
                    <a:bodyPr/>
                    <a:lstStyle/>
                    <a:p>
                      <a:r>
                        <a:rPr lang="en-US" dirty="0" smtClean="0"/>
                        <a:t>0.56</a:t>
                      </a:r>
                      <a:endParaRPr lang="en-US" dirty="0"/>
                    </a:p>
                  </a:txBody>
                  <a:tcPr/>
                </a:tc>
              </a:tr>
              <a:tr h="370840">
                <a:tc>
                  <a:txBody>
                    <a:bodyPr/>
                    <a:lstStyle/>
                    <a:p>
                      <a:r>
                        <a:rPr lang="en-US" dirty="0" smtClean="0"/>
                        <a:t>Random Forest Classifier</a:t>
                      </a:r>
                      <a:endParaRPr lang="en-US" dirty="0"/>
                    </a:p>
                  </a:txBody>
                  <a:tcPr/>
                </a:tc>
                <a:tc>
                  <a:txBody>
                    <a:bodyPr/>
                    <a:lstStyle/>
                    <a:p>
                      <a:r>
                        <a:rPr lang="en-US" dirty="0" smtClean="0"/>
                        <a:t>0.191</a:t>
                      </a:r>
                      <a:endParaRPr lang="en-US" dirty="0"/>
                    </a:p>
                  </a:txBody>
                  <a:tcPr/>
                </a:tc>
                <a:tc>
                  <a:txBody>
                    <a:bodyPr/>
                    <a:lstStyle/>
                    <a:p>
                      <a:r>
                        <a:rPr lang="en-US" dirty="0" smtClean="0"/>
                        <a:t>0.69</a:t>
                      </a:r>
                      <a:endParaRPr lang="en-US" dirty="0"/>
                    </a:p>
                  </a:txBody>
                  <a:tcPr/>
                </a:tc>
                <a:tc>
                  <a:txBody>
                    <a:bodyPr/>
                    <a:lstStyle/>
                    <a:p>
                      <a:r>
                        <a:rPr lang="en-US" dirty="0" smtClean="0"/>
                        <a:t>0.58</a:t>
                      </a:r>
                      <a:endParaRPr lang="en-US" dirty="0"/>
                    </a:p>
                  </a:txBody>
                  <a:tcPr/>
                </a:tc>
              </a:tr>
              <a:tr h="370840">
                <a:tc>
                  <a:txBody>
                    <a:bodyPr/>
                    <a:lstStyle/>
                    <a:p>
                      <a:r>
                        <a:rPr lang="en-US" dirty="0" smtClean="0"/>
                        <a:t>XGB Classifier</a:t>
                      </a:r>
                      <a:endParaRPr lang="en-US" dirty="0"/>
                    </a:p>
                  </a:txBody>
                  <a:tcPr/>
                </a:tc>
                <a:tc>
                  <a:txBody>
                    <a:bodyPr/>
                    <a:lstStyle/>
                    <a:p>
                      <a:r>
                        <a:rPr lang="en-US" dirty="0" smtClean="0"/>
                        <a:t>0.42</a:t>
                      </a:r>
                      <a:endParaRPr lang="en-US" dirty="0"/>
                    </a:p>
                  </a:txBody>
                  <a:tcPr/>
                </a:tc>
                <a:tc>
                  <a:txBody>
                    <a:bodyPr/>
                    <a:lstStyle/>
                    <a:p>
                      <a:r>
                        <a:rPr lang="en-US" dirty="0" smtClean="0"/>
                        <a:t>0.57</a:t>
                      </a:r>
                      <a:endParaRPr lang="en-US" dirty="0"/>
                    </a:p>
                  </a:txBody>
                  <a:tcPr/>
                </a:tc>
                <a:tc>
                  <a:txBody>
                    <a:bodyPr/>
                    <a:lstStyle/>
                    <a:p>
                      <a:r>
                        <a:rPr lang="en-US" dirty="0" smtClean="0"/>
                        <a:t>0.68</a:t>
                      </a:r>
                      <a:endParaRPr lang="en-US" dirty="0"/>
                    </a:p>
                  </a:txBody>
                  <a:tcPr/>
                </a:tc>
              </a:tr>
            </a:tbl>
          </a:graphicData>
        </a:graphic>
      </p:graphicFrame>
      <p:sp>
        <p:nvSpPr>
          <p:cNvPr id="9" name="TextBox 8"/>
          <p:cNvSpPr txBox="1"/>
          <p:nvPr/>
        </p:nvSpPr>
        <p:spPr>
          <a:xfrm>
            <a:off x="533400" y="2419350"/>
            <a:ext cx="4323620" cy="2677656"/>
          </a:xfrm>
          <a:prstGeom prst="rect">
            <a:avLst/>
          </a:prstGeom>
          <a:noFill/>
        </p:spPr>
        <p:txBody>
          <a:bodyPr wrap="none" rtlCol="0">
            <a:spAutoFit/>
          </a:bodyPr>
          <a:lstStyle/>
          <a:p>
            <a:r>
              <a:rPr lang="en-US" dirty="0" smtClean="0"/>
              <a:t>With Recall As our key Metrics, this is very bad </a:t>
            </a:r>
          </a:p>
          <a:p>
            <a:r>
              <a:rPr lang="en-US" dirty="0" smtClean="0"/>
              <a:t>Result</a:t>
            </a:r>
          </a:p>
          <a:p>
            <a:endParaRPr lang="en-US" dirty="0" smtClean="0"/>
          </a:p>
          <a:p>
            <a:r>
              <a:rPr lang="en-US" dirty="0" smtClean="0"/>
              <a:t>Even from Confusion Matrix, False Negative already</a:t>
            </a:r>
          </a:p>
          <a:p>
            <a:r>
              <a:rPr lang="en-US" dirty="0" smtClean="0"/>
              <a:t>Low</a:t>
            </a:r>
          </a:p>
          <a:p>
            <a:endParaRPr lang="en-US" dirty="0"/>
          </a:p>
          <a:p>
            <a:r>
              <a:rPr lang="en-US" dirty="0" smtClean="0"/>
              <a:t>But True Negative is Very High </a:t>
            </a:r>
          </a:p>
          <a:p>
            <a:r>
              <a:rPr lang="en-US" dirty="0" smtClean="0"/>
              <a:t>(when we predict </a:t>
            </a:r>
          </a:p>
          <a:p>
            <a:r>
              <a:rPr lang="en-US" dirty="0" smtClean="0"/>
              <a:t>Employee will Attrition and they do Instead)</a:t>
            </a:r>
          </a:p>
          <a:p>
            <a:endParaRPr lang="en-US" dirty="0" smtClean="0"/>
          </a:p>
          <a:p>
            <a:r>
              <a:rPr lang="en-US" dirty="0" smtClean="0"/>
              <a:t>After this we use KNN and Random Forest Tuning</a:t>
            </a:r>
          </a:p>
          <a:p>
            <a:r>
              <a:rPr lang="en-US" dirty="0" smtClean="0"/>
              <a:t>But the result is much worse than this.</a:t>
            </a:r>
            <a:endParaRPr lang="en-US" dirty="0"/>
          </a:p>
        </p:txBody>
      </p:sp>
      <p:sp>
        <p:nvSpPr>
          <p:cNvPr id="5" name="Google Shape;298;p34"/>
          <p:cNvSpPr txBox="1">
            <a:spLocks noGrp="1"/>
          </p:cNvSpPr>
          <p:nvPr>
            <p:ph type="title"/>
          </p:nvPr>
        </p:nvSpPr>
        <p:spPr>
          <a:xfrm>
            <a:off x="4800600" y="2266950"/>
            <a:ext cx="4267200" cy="572700"/>
          </a:xfrm>
          <a:prstGeom prst="rect">
            <a:avLst/>
          </a:prstGeom>
        </p:spPr>
        <p:txBody>
          <a:bodyPr spcFirstLastPara="1" wrap="square" lIns="91425" tIns="91425" rIns="91425" bIns="91425" anchor="t" anchorCtr="0">
            <a:noAutofit/>
          </a:bodyPr>
          <a:lstStyle/>
          <a:p>
            <a:pPr lvl="0" algn="ctr"/>
            <a:r>
              <a:rPr lang="en-US" sz="2800" dirty="0" smtClean="0"/>
              <a:t>Baseline Model</a:t>
            </a:r>
            <a:endParaRPr sz="2800" dirty="0"/>
          </a:p>
        </p:txBody>
      </p:sp>
    </p:spTree>
    <p:extLst>
      <p:ext uri="{BB962C8B-B14F-4D97-AF65-F5344CB8AC3E}">
        <p14:creationId xmlns:p14="http://schemas.microsoft.com/office/powerpoint/2010/main" val="3785855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253585627"/>
              </p:ext>
            </p:extLst>
          </p:nvPr>
        </p:nvGraphicFramePr>
        <p:xfrm>
          <a:off x="457200" y="1276350"/>
          <a:ext cx="4572000" cy="2311400"/>
        </p:xfrm>
        <a:graphic>
          <a:graphicData uri="http://schemas.openxmlformats.org/drawingml/2006/table">
            <a:tbl>
              <a:tblPr firstRow="1" bandRow="1">
                <a:tableStyleId>{F90EECD8-2043-488C-BE3A-A0E2D2054843}</a:tableStyleId>
              </a:tblPr>
              <a:tblGrid>
                <a:gridCol w="1143000"/>
                <a:gridCol w="1143000"/>
                <a:gridCol w="1143000"/>
                <a:gridCol w="1143000"/>
              </a:tblGrid>
              <a:tr h="308187">
                <a:tc>
                  <a:txBody>
                    <a:bodyPr/>
                    <a:lstStyle/>
                    <a:p>
                      <a:r>
                        <a:rPr lang="en-US" dirty="0" smtClean="0"/>
                        <a:t>Model</a:t>
                      </a:r>
                      <a:endParaRPr lang="en-US" dirty="0"/>
                    </a:p>
                  </a:txBody>
                  <a:tcPr/>
                </a:tc>
                <a:tc>
                  <a:txBody>
                    <a:bodyPr/>
                    <a:lstStyle/>
                    <a:p>
                      <a:r>
                        <a:rPr lang="en-US" dirty="0" smtClean="0"/>
                        <a:t>Accuracy</a:t>
                      </a:r>
                      <a:endParaRPr lang="en-US" dirty="0"/>
                    </a:p>
                  </a:txBody>
                  <a:tcPr/>
                </a:tc>
                <a:tc>
                  <a:txBody>
                    <a:bodyPr/>
                    <a:lstStyle/>
                    <a:p>
                      <a:r>
                        <a:rPr lang="en-US" dirty="0" smtClean="0"/>
                        <a:t>Recall</a:t>
                      </a:r>
                      <a:endParaRPr lang="en-US" dirty="0"/>
                    </a:p>
                  </a:txBody>
                  <a:tcPr/>
                </a:tc>
                <a:tc>
                  <a:txBody>
                    <a:bodyPr/>
                    <a:lstStyle/>
                    <a:p>
                      <a:r>
                        <a:rPr lang="en-US" dirty="0" smtClean="0"/>
                        <a:t>Precision</a:t>
                      </a:r>
                      <a:endParaRPr lang="en-US" dirty="0"/>
                    </a:p>
                  </a:txBody>
                  <a:tcPr/>
                </a:tc>
              </a:tr>
              <a:tr h="739648">
                <a:tc>
                  <a:txBody>
                    <a:bodyPr/>
                    <a:lstStyle/>
                    <a:p>
                      <a:r>
                        <a:rPr lang="en-US" dirty="0" smtClean="0"/>
                        <a:t>Logistic</a:t>
                      </a:r>
                      <a:r>
                        <a:rPr lang="en-US" baseline="0" dirty="0" smtClean="0"/>
                        <a:t> Regression</a:t>
                      </a:r>
                      <a:endParaRPr lang="en-US" dirty="0"/>
                    </a:p>
                  </a:txBody>
                  <a:tcPr/>
                </a:tc>
                <a:tc>
                  <a:txBody>
                    <a:bodyPr/>
                    <a:lstStyle/>
                    <a:p>
                      <a:r>
                        <a:rPr lang="en-US" dirty="0" smtClean="0"/>
                        <a:t>0.75</a:t>
                      </a:r>
                    </a:p>
                  </a:txBody>
                  <a:tcPr/>
                </a:tc>
                <a:tc>
                  <a:txBody>
                    <a:bodyPr/>
                    <a:lstStyle/>
                    <a:p>
                      <a:r>
                        <a:rPr lang="en-US" dirty="0" smtClean="0"/>
                        <a:t>0.75</a:t>
                      </a:r>
                      <a:endParaRPr lang="en-US" dirty="0"/>
                    </a:p>
                  </a:txBody>
                  <a:tcPr/>
                </a:tc>
                <a:tc>
                  <a:txBody>
                    <a:bodyPr/>
                    <a:lstStyle/>
                    <a:p>
                      <a:r>
                        <a:rPr lang="en-US" dirty="0" smtClean="0"/>
                        <a:t>0.76</a:t>
                      </a:r>
                      <a:endParaRPr lang="en-US" dirty="0"/>
                    </a:p>
                  </a:txBody>
                  <a:tcPr/>
                </a:tc>
              </a:tr>
              <a:tr h="739648">
                <a:tc>
                  <a:txBody>
                    <a:bodyPr/>
                    <a:lstStyle/>
                    <a:p>
                      <a:r>
                        <a:rPr lang="en-US" dirty="0" smtClean="0"/>
                        <a:t>Random Forest Classifier</a:t>
                      </a:r>
                      <a:endParaRPr lang="en-US" dirty="0"/>
                    </a:p>
                  </a:txBody>
                  <a:tcPr/>
                </a:tc>
                <a:tc>
                  <a:txBody>
                    <a:bodyPr/>
                    <a:lstStyle/>
                    <a:p>
                      <a:r>
                        <a:rPr lang="en-US" dirty="0" smtClean="0"/>
                        <a:t>0.90</a:t>
                      </a:r>
                      <a:endParaRPr lang="en-US" dirty="0"/>
                    </a:p>
                  </a:txBody>
                  <a:tcPr/>
                </a:tc>
                <a:tc>
                  <a:txBody>
                    <a:bodyPr/>
                    <a:lstStyle/>
                    <a:p>
                      <a:r>
                        <a:rPr lang="en-US" dirty="0" smtClean="0"/>
                        <a:t>0.90</a:t>
                      </a:r>
                      <a:endParaRPr lang="en-US" dirty="0"/>
                    </a:p>
                  </a:txBody>
                  <a:tcPr/>
                </a:tc>
                <a:tc>
                  <a:txBody>
                    <a:bodyPr/>
                    <a:lstStyle/>
                    <a:p>
                      <a:r>
                        <a:rPr lang="en-US" dirty="0" smtClean="0"/>
                        <a:t>0.94</a:t>
                      </a:r>
                      <a:endParaRPr lang="en-US" dirty="0"/>
                    </a:p>
                  </a:txBody>
                  <a:tcPr/>
                </a:tc>
              </a:tr>
              <a:tr h="523917">
                <a:tc>
                  <a:txBody>
                    <a:bodyPr/>
                    <a:lstStyle/>
                    <a:p>
                      <a:r>
                        <a:rPr lang="en-US" dirty="0" smtClean="0"/>
                        <a:t>XGB Classifier</a:t>
                      </a:r>
                      <a:endParaRPr lang="en-US" dirty="0"/>
                    </a:p>
                  </a:txBody>
                  <a:tcPr/>
                </a:tc>
                <a:tc>
                  <a:txBody>
                    <a:bodyPr/>
                    <a:lstStyle/>
                    <a:p>
                      <a:r>
                        <a:rPr lang="en-US" dirty="0" smtClean="0"/>
                        <a:t>0.88</a:t>
                      </a:r>
                      <a:endParaRPr lang="en-US" dirty="0"/>
                    </a:p>
                  </a:txBody>
                  <a:tcPr/>
                </a:tc>
                <a:tc>
                  <a:txBody>
                    <a:bodyPr/>
                    <a:lstStyle/>
                    <a:p>
                      <a:r>
                        <a:rPr lang="en-US" dirty="0" smtClean="0"/>
                        <a:t>0.87</a:t>
                      </a:r>
                      <a:endParaRPr lang="en-US" dirty="0"/>
                    </a:p>
                  </a:txBody>
                  <a:tcPr/>
                </a:tc>
                <a:tc>
                  <a:txBody>
                    <a:bodyPr/>
                    <a:lstStyle/>
                    <a:p>
                      <a:r>
                        <a:rPr lang="en-US" dirty="0" smtClean="0"/>
                        <a:t>0.90</a:t>
                      </a:r>
                      <a:endParaRPr lang="en-US" dirty="0"/>
                    </a:p>
                  </a:txBody>
                  <a:tcPr/>
                </a:tc>
              </a:tr>
            </a:tbl>
          </a:graphicData>
        </a:graphic>
      </p:graphicFrame>
      <p:sp>
        <p:nvSpPr>
          <p:cNvPr id="9" name="TextBox 8"/>
          <p:cNvSpPr txBox="1"/>
          <p:nvPr/>
        </p:nvSpPr>
        <p:spPr>
          <a:xfrm>
            <a:off x="2986187" y="3957789"/>
            <a:ext cx="6096000"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The only metrics that we need in Balanced Data is </a:t>
            </a:r>
            <a:r>
              <a:rPr lang="en-US" dirty="0" smtClean="0"/>
              <a:t>Accuracy</a:t>
            </a:r>
          </a:p>
          <a:p>
            <a:r>
              <a:rPr lang="en-US" dirty="0" smtClean="0"/>
              <a:t>But we still need Recall Metrics for our </a:t>
            </a:r>
            <a:r>
              <a:rPr lang="en-US" dirty="0" err="1" smtClean="0"/>
              <a:t>modelling</a:t>
            </a:r>
            <a:r>
              <a:rPr lang="en-US" dirty="0" smtClean="0"/>
              <a:t> to lower the chance</a:t>
            </a:r>
          </a:p>
          <a:p>
            <a:r>
              <a:rPr lang="en-US" dirty="0"/>
              <a:t>o</a:t>
            </a:r>
            <a:r>
              <a:rPr lang="en-US" dirty="0" smtClean="0"/>
              <a:t>f False Negative. </a:t>
            </a:r>
          </a:p>
          <a:p>
            <a:r>
              <a:rPr lang="en-US" dirty="0" smtClean="0"/>
              <a:t>(when we think Employee is not Attrition but they do Instead)</a:t>
            </a:r>
            <a:endParaRPr lang="en-US" dirty="0"/>
          </a:p>
        </p:txBody>
      </p:sp>
      <p:sp>
        <p:nvSpPr>
          <p:cNvPr id="5" name="Google Shape;298;p34"/>
          <p:cNvSpPr txBox="1">
            <a:spLocks noGrp="1"/>
          </p:cNvSpPr>
          <p:nvPr>
            <p:ph type="title"/>
          </p:nvPr>
        </p:nvSpPr>
        <p:spPr>
          <a:xfrm>
            <a:off x="914400" y="285750"/>
            <a:ext cx="5181600" cy="572700"/>
          </a:xfrm>
          <a:prstGeom prst="rect">
            <a:avLst/>
          </a:prstGeom>
        </p:spPr>
        <p:txBody>
          <a:bodyPr spcFirstLastPara="1" wrap="square" lIns="91425" tIns="91425" rIns="91425" bIns="91425" anchor="t" anchorCtr="0">
            <a:noAutofit/>
          </a:bodyPr>
          <a:lstStyle/>
          <a:p>
            <a:pPr lvl="0"/>
            <a:r>
              <a:rPr lang="en-US" sz="2800" dirty="0" smtClean="0"/>
              <a:t>Oversampling with SMOTE</a:t>
            </a:r>
            <a:endParaRPr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819150"/>
            <a:ext cx="3667637" cy="139084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49367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98;p34"/>
          <p:cNvSpPr txBox="1">
            <a:spLocks noGrp="1"/>
          </p:cNvSpPr>
          <p:nvPr>
            <p:ph type="title"/>
          </p:nvPr>
        </p:nvSpPr>
        <p:spPr>
          <a:xfrm>
            <a:off x="914400" y="285750"/>
            <a:ext cx="7848600" cy="572700"/>
          </a:xfrm>
          <a:prstGeom prst="rect">
            <a:avLst/>
          </a:prstGeom>
        </p:spPr>
        <p:txBody>
          <a:bodyPr spcFirstLastPara="1" wrap="square" lIns="91425" tIns="91425" rIns="91425" bIns="91425" anchor="t" anchorCtr="0">
            <a:noAutofit/>
          </a:bodyPr>
          <a:lstStyle/>
          <a:p>
            <a:pPr lvl="0"/>
            <a:r>
              <a:rPr lang="en-US" sz="2000" dirty="0" smtClean="0"/>
              <a:t>Features Importance Based on Random Forest Model</a:t>
            </a:r>
            <a:endParaRPr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42950"/>
            <a:ext cx="6876739" cy="4302397"/>
          </a:xfrm>
          <a:prstGeom prst="rect">
            <a:avLst/>
          </a:prstGeom>
        </p:spPr>
      </p:pic>
    </p:spTree>
    <p:extLst>
      <p:ext uri="{BB962C8B-B14F-4D97-AF65-F5344CB8AC3E}">
        <p14:creationId xmlns:p14="http://schemas.microsoft.com/office/powerpoint/2010/main" val="2876943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1013856" y="57150"/>
            <a:ext cx="66912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Business Recommendation</a:t>
            </a:r>
            <a:endParaRPr dirty="0"/>
          </a:p>
        </p:txBody>
      </p:sp>
      <p:sp>
        <p:nvSpPr>
          <p:cNvPr id="334" name="Google Shape;334;p36"/>
          <p:cNvSpPr/>
          <p:nvPr/>
        </p:nvSpPr>
        <p:spPr>
          <a:xfrm rot="10800000">
            <a:off x="7832200" y="478250"/>
            <a:ext cx="948400" cy="507650"/>
          </a:xfrm>
          <a:custGeom>
            <a:avLst/>
            <a:gdLst/>
            <a:ahLst/>
            <a:cxnLst/>
            <a:rect l="l" t="t" r="r" b="b"/>
            <a:pathLst>
              <a:path w="37936" h="20306" extrusionOk="0">
                <a:moveTo>
                  <a:pt x="20359" y="0"/>
                </a:moveTo>
                <a:cubicBezTo>
                  <a:pt x="20069" y="8"/>
                  <a:pt x="19654" y="10"/>
                  <a:pt x="19220" y="10"/>
                </a:cubicBezTo>
                <a:cubicBezTo>
                  <a:pt x="18716" y="10"/>
                  <a:pt x="18186" y="7"/>
                  <a:pt x="17794" y="7"/>
                </a:cubicBezTo>
                <a:cubicBezTo>
                  <a:pt x="17723" y="7"/>
                  <a:pt x="17657" y="7"/>
                  <a:pt x="17596" y="7"/>
                </a:cubicBezTo>
                <a:lnTo>
                  <a:pt x="17545" y="15583"/>
                </a:lnTo>
                <a:lnTo>
                  <a:pt x="6538" y="4574"/>
                </a:lnTo>
                <a:lnTo>
                  <a:pt x="4592" y="6537"/>
                </a:lnTo>
                <a:lnTo>
                  <a:pt x="15577" y="17550"/>
                </a:lnTo>
                <a:lnTo>
                  <a:pt x="1" y="17577"/>
                </a:lnTo>
                <a:lnTo>
                  <a:pt x="6" y="20306"/>
                </a:lnTo>
                <a:lnTo>
                  <a:pt x="6" y="20305"/>
                </a:lnTo>
                <a:lnTo>
                  <a:pt x="37936" y="20289"/>
                </a:lnTo>
                <a:lnTo>
                  <a:pt x="37930" y="17582"/>
                </a:lnTo>
                <a:lnTo>
                  <a:pt x="22372" y="17550"/>
                </a:lnTo>
                <a:lnTo>
                  <a:pt x="33336" y="6548"/>
                </a:lnTo>
                <a:lnTo>
                  <a:pt x="31417" y="4551"/>
                </a:lnTo>
                <a:lnTo>
                  <a:pt x="20356" y="15571"/>
                </a:lnTo>
                <a:lnTo>
                  <a:pt x="20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36"/>
          <p:cNvCxnSpPr/>
          <p:nvPr/>
        </p:nvCxnSpPr>
        <p:spPr>
          <a:xfrm>
            <a:off x="6642550" y="4683950"/>
            <a:ext cx="2137800" cy="0"/>
          </a:xfrm>
          <a:prstGeom prst="straightConnector1">
            <a:avLst/>
          </a:prstGeom>
          <a:noFill/>
          <a:ln w="38100" cap="flat" cmpd="sng">
            <a:solidFill>
              <a:schemeClr val="accent4"/>
            </a:solidFill>
            <a:prstDash val="solid"/>
            <a:round/>
            <a:headEnd type="none" w="med" len="med"/>
            <a:tailEnd type="none" w="med" len="med"/>
          </a:ln>
        </p:spPr>
      </p:cxnSp>
      <p:cxnSp>
        <p:nvCxnSpPr>
          <p:cNvPr id="336" name="Google Shape;336;p36"/>
          <p:cNvCxnSpPr/>
          <p:nvPr/>
        </p:nvCxnSpPr>
        <p:spPr>
          <a:xfrm>
            <a:off x="6989750" y="4574975"/>
            <a:ext cx="1790700" cy="0"/>
          </a:xfrm>
          <a:prstGeom prst="straightConnector1">
            <a:avLst/>
          </a:prstGeom>
          <a:noFill/>
          <a:ln w="38100" cap="flat" cmpd="sng">
            <a:solidFill>
              <a:schemeClr val="accent4"/>
            </a:solidFill>
            <a:prstDash val="solid"/>
            <a:round/>
            <a:headEnd type="none" w="med" len="med"/>
            <a:tailEnd type="none" w="med" len="med"/>
          </a:ln>
        </p:spPr>
      </p:cxnSp>
      <p:cxnSp>
        <p:nvCxnSpPr>
          <p:cNvPr id="337" name="Google Shape;337;p36"/>
          <p:cNvCxnSpPr/>
          <p:nvPr/>
        </p:nvCxnSpPr>
        <p:spPr>
          <a:xfrm>
            <a:off x="7350500" y="4466000"/>
            <a:ext cx="1430100" cy="0"/>
          </a:xfrm>
          <a:prstGeom prst="straightConnector1">
            <a:avLst/>
          </a:prstGeom>
          <a:noFill/>
          <a:ln w="38100" cap="flat" cmpd="sng">
            <a:solidFill>
              <a:schemeClr val="accent4"/>
            </a:solidFill>
            <a:prstDash val="solid"/>
            <a:round/>
            <a:headEnd type="none" w="med" len="med"/>
            <a:tailEnd type="none" w="med" len="med"/>
          </a:ln>
        </p:spPr>
      </p:cxnSp>
      <p:sp>
        <p:nvSpPr>
          <p:cNvPr id="3" name="TextBox 2"/>
          <p:cNvSpPr txBox="1"/>
          <p:nvPr/>
        </p:nvSpPr>
        <p:spPr>
          <a:xfrm>
            <a:off x="1168578" y="1217202"/>
            <a:ext cx="5473972" cy="1569660"/>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228600" indent="-228600">
              <a:buFont typeface="+mj-lt"/>
              <a:buAutoNum type="arabicPeriod"/>
            </a:pPr>
            <a:r>
              <a:rPr lang="en-US" sz="1200" dirty="0" smtClean="0"/>
              <a:t>Try to reduce their Working Hours, because more than 50% of Employee that tend to Attrition is working Overtime, Especially Employee with Job Level 1</a:t>
            </a:r>
          </a:p>
          <a:p>
            <a:pPr marL="228600" indent="-228600">
              <a:buFont typeface="+mj-lt"/>
              <a:buAutoNum type="arabicPeriod"/>
            </a:pPr>
            <a:r>
              <a:rPr lang="en-US" sz="1200" dirty="0" smtClean="0"/>
              <a:t>For Female Employee, try to Improve their Job and Environment Satisfaction since it’s the most important for them.</a:t>
            </a:r>
          </a:p>
          <a:p>
            <a:pPr marL="228600" indent="-228600">
              <a:buFont typeface="+mj-lt"/>
              <a:buAutoNum type="arabicPeriod"/>
            </a:pPr>
            <a:r>
              <a:rPr lang="en-US" sz="1200" dirty="0" smtClean="0"/>
              <a:t>Try to give a test after 8 Years of work, for Promotion Job Level</a:t>
            </a:r>
          </a:p>
          <a:p>
            <a:pPr marL="228600" indent="-228600">
              <a:buFont typeface="+mj-lt"/>
              <a:buAutoNum type="arabicPeriod"/>
            </a:pPr>
            <a:r>
              <a:rPr lang="en-US" sz="1200" dirty="0" smtClean="0"/>
              <a:t>For Employee in Sales Department (Female and Male) Try to Improve their Monthly Income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299" name="Google Shape;299;p34"/>
          <p:cNvSpPr txBox="1">
            <a:spLocks noGrp="1"/>
          </p:cNvSpPr>
          <p:nvPr>
            <p:ph type="subTitle" idx="3"/>
          </p:nvPr>
        </p:nvSpPr>
        <p:spPr>
          <a:xfrm>
            <a:off x="1882389" y="4017100"/>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Processing Data before Machine Learning</a:t>
            </a:r>
            <a:endParaRPr sz="1600" dirty="0">
              <a:solidFill>
                <a:srgbClr val="666666"/>
              </a:solidFill>
            </a:endParaRPr>
          </a:p>
        </p:txBody>
      </p:sp>
      <p:sp>
        <p:nvSpPr>
          <p:cNvPr id="300" name="Google Shape;300;p34"/>
          <p:cNvSpPr txBox="1">
            <a:spLocks noGrp="1"/>
          </p:cNvSpPr>
          <p:nvPr>
            <p:ph type="subTitle" idx="1"/>
          </p:nvPr>
        </p:nvSpPr>
        <p:spPr>
          <a:xfrm>
            <a:off x="1882389" y="2320924"/>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Business Problem</a:t>
            </a:r>
            <a:endParaRPr dirty="0"/>
          </a:p>
        </p:txBody>
      </p:sp>
      <p:sp>
        <p:nvSpPr>
          <p:cNvPr id="301" name="Google Shape;301;p34"/>
          <p:cNvSpPr txBox="1">
            <a:spLocks noGrp="1"/>
          </p:cNvSpPr>
          <p:nvPr>
            <p:ph type="subTitle" idx="2"/>
          </p:nvPr>
        </p:nvSpPr>
        <p:spPr>
          <a:xfrm>
            <a:off x="5115065" y="2320925"/>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Exploratory Data Analysis, Standardized the Data</a:t>
            </a:r>
            <a:endParaRPr dirty="0"/>
          </a:p>
        </p:txBody>
      </p:sp>
      <p:sp>
        <p:nvSpPr>
          <p:cNvPr id="302" name="Google Shape;302;p34"/>
          <p:cNvSpPr txBox="1">
            <a:spLocks noGrp="1"/>
          </p:cNvSpPr>
          <p:nvPr>
            <p:ph type="subTitle" idx="4"/>
          </p:nvPr>
        </p:nvSpPr>
        <p:spPr>
          <a:xfrm>
            <a:off x="5191292" y="4324350"/>
            <a:ext cx="28719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 this Dataset and Give Business Recommendation</a:t>
            </a:r>
            <a:endParaRPr dirty="0"/>
          </a:p>
        </p:txBody>
      </p:sp>
      <p:sp>
        <p:nvSpPr>
          <p:cNvPr id="303" name="Google Shape;303;p34"/>
          <p:cNvSpPr txBox="1">
            <a:spLocks noGrp="1"/>
          </p:cNvSpPr>
          <p:nvPr>
            <p:ph type="title" idx="5"/>
          </p:nvPr>
        </p:nvSpPr>
        <p:spPr>
          <a:xfrm>
            <a:off x="1958609" y="143573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01</a:t>
            </a:r>
            <a:endParaRPr dirty="0"/>
          </a:p>
        </p:txBody>
      </p:sp>
      <p:sp>
        <p:nvSpPr>
          <p:cNvPr id="304" name="Google Shape;304;p34"/>
          <p:cNvSpPr txBox="1">
            <a:spLocks noGrp="1"/>
          </p:cNvSpPr>
          <p:nvPr>
            <p:ph type="title" idx="7"/>
          </p:nvPr>
        </p:nvSpPr>
        <p:spPr>
          <a:xfrm>
            <a:off x="5191286" y="143128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02</a:t>
            </a:r>
            <a:endParaRPr>
              <a:solidFill>
                <a:schemeClr val="accent1"/>
              </a:solidFill>
            </a:endParaRPr>
          </a:p>
        </p:txBody>
      </p:sp>
      <p:sp>
        <p:nvSpPr>
          <p:cNvPr id="305" name="Google Shape;305;p34"/>
          <p:cNvSpPr txBox="1">
            <a:spLocks noGrp="1"/>
          </p:cNvSpPr>
          <p:nvPr>
            <p:ph type="title" idx="8"/>
          </p:nvPr>
        </p:nvSpPr>
        <p:spPr>
          <a:xfrm>
            <a:off x="5191284" y="312748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04</a:t>
            </a:r>
            <a:endParaRPr>
              <a:solidFill>
                <a:schemeClr val="dk1"/>
              </a:solidFill>
            </a:endParaRPr>
          </a:p>
        </p:txBody>
      </p:sp>
      <p:sp>
        <p:nvSpPr>
          <p:cNvPr id="306" name="Google Shape;306;p34"/>
          <p:cNvSpPr txBox="1">
            <a:spLocks noGrp="1"/>
          </p:cNvSpPr>
          <p:nvPr>
            <p:ph type="title" idx="6"/>
          </p:nvPr>
        </p:nvSpPr>
        <p:spPr>
          <a:xfrm>
            <a:off x="1958609" y="3127483"/>
            <a:ext cx="8415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03</a:t>
            </a:r>
            <a:endParaRPr>
              <a:solidFill>
                <a:schemeClr val="accent2"/>
              </a:solidFill>
            </a:endParaRPr>
          </a:p>
        </p:txBody>
      </p:sp>
      <p:sp>
        <p:nvSpPr>
          <p:cNvPr id="307" name="Google Shape;307;p34"/>
          <p:cNvSpPr txBox="1">
            <a:spLocks noGrp="1"/>
          </p:cNvSpPr>
          <p:nvPr>
            <p:ph type="subTitle" idx="9"/>
          </p:nvPr>
        </p:nvSpPr>
        <p:spPr>
          <a:xfrm>
            <a:off x="1882384" y="2061175"/>
            <a:ext cx="2871900"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Background</a:t>
            </a:r>
            <a:endParaRPr dirty="0"/>
          </a:p>
        </p:txBody>
      </p:sp>
      <p:sp>
        <p:nvSpPr>
          <p:cNvPr id="308" name="Google Shape;308;p34"/>
          <p:cNvSpPr txBox="1">
            <a:spLocks noGrp="1"/>
          </p:cNvSpPr>
          <p:nvPr>
            <p:ph type="subTitle" idx="13"/>
          </p:nvPr>
        </p:nvSpPr>
        <p:spPr>
          <a:xfrm>
            <a:off x="5115058" y="2061175"/>
            <a:ext cx="3724141"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EDA + Data Preprocessing</a:t>
            </a:r>
            <a:endParaRPr dirty="0"/>
          </a:p>
        </p:txBody>
      </p:sp>
      <p:sp>
        <p:nvSpPr>
          <p:cNvPr id="309" name="Google Shape;309;p34"/>
          <p:cNvSpPr txBox="1">
            <a:spLocks noGrp="1"/>
          </p:cNvSpPr>
          <p:nvPr>
            <p:ph type="subTitle" idx="14"/>
          </p:nvPr>
        </p:nvSpPr>
        <p:spPr>
          <a:xfrm>
            <a:off x="1882384" y="3757301"/>
            <a:ext cx="2871900"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 Engineering</a:t>
            </a:r>
            <a:endParaRPr dirty="0"/>
          </a:p>
        </p:txBody>
      </p:sp>
      <p:sp>
        <p:nvSpPr>
          <p:cNvPr id="310" name="Google Shape;310;p34"/>
          <p:cNvSpPr txBox="1">
            <a:spLocks noGrp="1"/>
          </p:cNvSpPr>
          <p:nvPr>
            <p:ph type="subTitle" idx="15"/>
          </p:nvPr>
        </p:nvSpPr>
        <p:spPr>
          <a:xfrm>
            <a:off x="5172075" y="4095750"/>
            <a:ext cx="3952742" cy="3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 + Recommendation</a:t>
            </a:r>
            <a:endParaRPr dirty="0"/>
          </a:p>
        </p:txBody>
      </p:sp>
      <p:sp>
        <p:nvSpPr>
          <p:cNvPr id="311" name="Google Shape;311;p34"/>
          <p:cNvSpPr/>
          <p:nvPr/>
        </p:nvSpPr>
        <p:spPr>
          <a:xfrm>
            <a:off x="1614234" y="158423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846909" y="158368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13" name="Google Shape;313;p34"/>
          <p:cNvSpPr/>
          <p:nvPr/>
        </p:nvSpPr>
        <p:spPr>
          <a:xfrm>
            <a:off x="1614234" y="327598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846909" y="3275983"/>
            <a:ext cx="344383" cy="343207"/>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19686" y="973175"/>
            <a:ext cx="735000" cy="735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4"/>
          <p:cNvSpPr txBox="1">
            <a:spLocks noGrp="1"/>
          </p:cNvSpPr>
          <p:nvPr>
            <p:ph type="title"/>
          </p:nvPr>
        </p:nvSpPr>
        <p:spPr>
          <a:xfrm>
            <a:off x="720000" y="3379473"/>
            <a:ext cx="7704000" cy="122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Thank you</a:t>
            </a:r>
            <a:br>
              <a:rPr lang="en-US" dirty="0" smtClean="0"/>
            </a:br>
            <a:r>
              <a:rPr lang="en-US" dirty="0" smtClean="0"/>
              <a:t>github.com/</a:t>
            </a:r>
            <a:r>
              <a:rPr lang="en-US" dirty="0" err="1" smtClean="0"/>
              <a:t>syaerulid</a:t>
            </a:r>
            <a:endParaRPr dirty="0"/>
          </a:p>
        </p:txBody>
      </p:sp>
      <p:sp>
        <p:nvSpPr>
          <p:cNvPr id="500" name="Google Shape;500;p44"/>
          <p:cNvSpPr/>
          <p:nvPr/>
        </p:nvSpPr>
        <p:spPr>
          <a:xfrm>
            <a:off x="487429" y="3984975"/>
            <a:ext cx="718425" cy="715878"/>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4"/>
          <p:cNvSpPr/>
          <p:nvPr/>
        </p:nvSpPr>
        <p:spPr>
          <a:xfrm rot="10800000">
            <a:off x="7887707" y="3530221"/>
            <a:ext cx="909469" cy="454755"/>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4"/>
          <p:cNvSpPr/>
          <p:nvPr/>
        </p:nvSpPr>
        <p:spPr>
          <a:xfrm rot="10800000">
            <a:off x="7887707" y="3084513"/>
            <a:ext cx="909469" cy="454755"/>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044"/>
        <p:cNvGrpSpPr/>
        <p:nvPr/>
      </p:nvGrpSpPr>
      <p:grpSpPr>
        <a:xfrm>
          <a:off x="0" y="0"/>
          <a:ext cx="0" cy="0"/>
          <a:chOff x="0" y="0"/>
          <a:chExt cx="0" cy="0"/>
        </a:xfrm>
      </p:grpSpPr>
      <p:pic>
        <p:nvPicPr>
          <p:cNvPr id="8045" name="Google Shape;8045;p84">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20000" y="1556200"/>
            <a:ext cx="44988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Background</a:t>
            </a:r>
            <a:endParaRPr dirty="0"/>
          </a:p>
        </p:txBody>
      </p:sp>
      <p:sp>
        <p:nvSpPr>
          <p:cNvPr id="324" name="Google Shape;324;p35"/>
          <p:cNvSpPr txBox="1">
            <a:spLocks noGrp="1"/>
          </p:cNvSpPr>
          <p:nvPr>
            <p:ph type="subTitle" idx="1"/>
          </p:nvPr>
        </p:nvSpPr>
        <p:spPr>
          <a:xfrm>
            <a:off x="720000" y="2385351"/>
            <a:ext cx="4498800" cy="13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Attrition is the departure of employees from the organization for any reason (voluntary or involuntary), including resignation, termination, death or retirement.</a:t>
            </a:r>
          </a:p>
          <a:p>
            <a:pPr marL="0" lvl="0" indent="0" algn="l" rtl="0">
              <a:spcBef>
                <a:spcPts val="0"/>
              </a:spcBef>
              <a:spcAft>
                <a:spcPts val="0"/>
              </a:spcAft>
              <a:buNone/>
            </a:pPr>
            <a:endParaRPr dirty="0"/>
          </a:p>
        </p:txBody>
      </p:sp>
      <p:pic>
        <p:nvPicPr>
          <p:cNvPr id="325" name="Google Shape;325;p35"/>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953500" y="914731"/>
            <a:ext cx="2924400" cy="2924400"/>
          </a:xfrm>
          <a:prstGeom prst="ellipse">
            <a:avLst/>
          </a:prstGeom>
        </p:spPr>
      </p:pic>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67"/>
        <p:cNvGrpSpPr/>
        <p:nvPr/>
      </p:nvGrpSpPr>
      <p:grpSpPr>
        <a:xfrm>
          <a:off x="0" y="0"/>
          <a:ext cx="0" cy="0"/>
          <a:chOff x="0" y="0"/>
          <a:chExt cx="0" cy="0"/>
        </a:xfrm>
      </p:grpSpPr>
      <p:sp>
        <p:nvSpPr>
          <p:cNvPr id="368" name="Google Shape;368;p39"/>
          <p:cNvSpPr txBox="1">
            <a:spLocks noGrp="1"/>
          </p:cNvSpPr>
          <p:nvPr>
            <p:ph type="title"/>
          </p:nvPr>
        </p:nvSpPr>
        <p:spPr>
          <a:xfrm>
            <a:off x="685800" y="133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Business Problem</a:t>
            </a:r>
            <a:endParaRPr dirty="0"/>
          </a:p>
        </p:txBody>
      </p:sp>
      <p:sp>
        <p:nvSpPr>
          <p:cNvPr id="372" name="Google Shape;372;p39"/>
          <p:cNvSpPr txBox="1">
            <a:spLocks noGrp="1"/>
          </p:cNvSpPr>
          <p:nvPr>
            <p:ph type="subTitle" idx="4"/>
          </p:nvPr>
        </p:nvSpPr>
        <p:spPr>
          <a:xfrm>
            <a:off x="1600200" y="1270614"/>
            <a:ext cx="6186455"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t>What are the factors that most Influence Employee to do Attrition </a:t>
            </a:r>
            <a:endParaRPr sz="2000" dirty="0"/>
          </a:p>
        </p:txBody>
      </p:sp>
      <p:sp>
        <p:nvSpPr>
          <p:cNvPr id="374" name="Google Shape;374;p39"/>
          <p:cNvSpPr txBox="1">
            <a:spLocks noGrp="1"/>
          </p:cNvSpPr>
          <p:nvPr>
            <p:ph type="subTitle" idx="6"/>
          </p:nvPr>
        </p:nvSpPr>
        <p:spPr>
          <a:xfrm>
            <a:off x="1600200" y="2282738"/>
            <a:ext cx="60198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How to Minimize Attrition on Employee with High Position?</a:t>
            </a:r>
            <a:endParaRPr sz="2000" dirty="0"/>
          </a:p>
        </p:txBody>
      </p:sp>
      <p:grpSp>
        <p:nvGrpSpPr>
          <p:cNvPr id="375" name="Google Shape;375;p39"/>
          <p:cNvGrpSpPr/>
          <p:nvPr/>
        </p:nvGrpSpPr>
        <p:grpSpPr>
          <a:xfrm>
            <a:off x="807414" y="1018046"/>
            <a:ext cx="515424" cy="516608"/>
            <a:chOff x="3951375" y="3220950"/>
            <a:chExt cx="267350" cy="267950"/>
          </a:xfrm>
        </p:grpSpPr>
        <p:sp>
          <p:nvSpPr>
            <p:cNvPr id="376" name="Google Shape;376;p39"/>
            <p:cNvSpPr/>
            <p:nvPr/>
          </p:nvSpPr>
          <p:spPr>
            <a:xfrm>
              <a:off x="4131775"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3974600"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3951375" y="3421000"/>
              <a:ext cx="267350" cy="67900"/>
            </a:xfrm>
            <a:custGeom>
              <a:avLst/>
              <a:gdLst/>
              <a:ahLst/>
              <a:cxnLst/>
              <a:rect l="l" t="t" r="r" b="b"/>
              <a:pathLst>
                <a:path w="10694" h="2716" extrusionOk="0">
                  <a:moveTo>
                    <a:pt x="3764" y="0"/>
                  </a:moveTo>
                  <a:cubicBezTo>
                    <a:pt x="3404" y="553"/>
                    <a:pt x="2804" y="841"/>
                    <a:pt x="2201" y="841"/>
                  </a:cubicBezTo>
                  <a:cubicBezTo>
                    <a:pt x="1765" y="841"/>
                    <a:pt x="1327" y="691"/>
                    <a:pt x="977" y="381"/>
                  </a:cubicBezTo>
                  <a:cubicBezTo>
                    <a:pt x="358" y="786"/>
                    <a:pt x="1" y="1477"/>
                    <a:pt x="25" y="2191"/>
                  </a:cubicBezTo>
                  <a:lnTo>
                    <a:pt x="25" y="2406"/>
                  </a:lnTo>
                  <a:cubicBezTo>
                    <a:pt x="1" y="2572"/>
                    <a:pt x="144" y="2715"/>
                    <a:pt x="334" y="2715"/>
                  </a:cubicBezTo>
                  <a:lnTo>
                    <a:pt x="4097" y="2715"/>
                  </a:lnTo>
                  <a:cubicBezTo>
                    <a:pt x="4264" y="2715"/>
                    <a:pt x="4407" y="2572"/>
                    <a:pt x="4407" y="2406"/>
                  </a:cubicBezTo>
                  <a:lnTo>
                    <a:pt x="4407" y="2191"/>
                  </a:lnTo>
                  <a:cubicBezTo>
                    <a:pt x="4407" y="1882"/>
                    <a:pt x="4335" y="1548"/>
                    <a:pt x="4192" y="1262"/>
                  </a:cubicBezTo>
                  <a:lnTo>
                    <a:pt x="6502" y="1262"/>
                  </a:lnTo>
                  <a:cubicBezTo>
                    <a:pt x="6359" y="1548"/>
                    <a:pt x="6288" y="1882"/>
                    <a:pt x="6288" y="2191"/>
                  </a:cubicBezTo>
                  <a:lnTo>
                    <a:pt x="6288" y="2406"/>
                  </a:lnTo>
                  <a:cubicBezTo>
                    <a:pt x="6288" y="2572"/>
                    <a:pt x="6431" y="2715"/>
                    <a:pt x="6598" y="2715"/>
                  </a:cubicBezTo>
                  <a:lnTo>
                    <a:pt x="10360" y="2715"/>
                  </a:lnTo>
                  <a:cubicBezTo>
                    <a:pt x="10551" y="2715"/>
                    <a:pt x="10694" y="2572"/>
                    <a:pt x="10694" y="2406"/>
                  </a:cubicBezTo>
                  <a:lnTo>
                    <a:pt x="10694" y="2191"/>
                  </a:lnTo>
                  <a:cubicBezTo>
                    <a:pt x="10694" y="1477"/>
                    <a:pt x="10313" y="786"/>
                    <a:pt x="9717" y="381"/>
                  </a:cubicBezTo>
                  <a:cubicBezTo>
                    <a:pt x="9358" y="691"/>
                    <a:pt x="8918" y="841"/>
                    <a:pt x="8482" y="841"/>
                  </a:cubicBezTo>
                  <a:cubicBezTo>
                    <a:pt x="7878" y="841"/>
                    <a:pt x="7280" y="553"/>
                    <a:pt x="6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972225" y="3220950"/>
              <a:ext cx="225075" cy="131000"/>
            </a:xfrm>
            <a:custGeom>
              <a:avLst/>
              <a:gdLst/>
              <a:ahLst/>
              <a:cxnLst/>
              <a:rect l="l" t="t" r="r" b="b"/>
              <a:pathLst>
                <a:path w="9003" h="5240" extrusionOk="0">
                  <a:moveTo>
                    <a:pt x="3647" y="1261"/>
                  </a:moveTo>
                  <a:cubicBezTo>
                    <a:pt x="3661" y="1261"/>
                    <a:pt x="3676" y="1261"/>
                    <a:pt x="3692" y="1263"/>
                  </a:cubicBezTo>
                  <a:cubicBezTo>
                    <a:pt x="4049" y="1310"/>
                    <a:pt x="4049" y="1858"/>
                    <a:pt x="3692" y="1882"/>
                  </a:cubicBezTo>
                  <a:cubicBezTo>
                    <a:pt x="3676" y="1884"/>
                    <a:pt x="3661" y="1884"/>
                    <a:pt x="3647" y="1884"/>
                  </a:cubicBezTo>
                  <a:cubicBezTo>
                    <a:pt x="3230" y="1884"/>
                    <a:pt x="3230" y="1261"/>
                    <a:pt x="3647" y="1261"/>
                  </a:cubicBezTo>
                  <a:close/>
                  <a:moveTo>
                    <a:pt x="5335" y="1263"/>
                  </a:moveTo>
                  <a:cubicBezTo>
                    <a:pt x="5621" y="1263"/>
                    <a:pt x="5764" y="1596"/>
                    <a:pt x="5573" y="1811"/>
                  </a:cubicBezTo>
                  <a:cubicBezTo>
                    <a:pt x="5506" y="1870"/>
                    <a:pt x="5427" y="1897"/>
                    <a:pt x="5350" y="1897"/>
                  </a:cubicBezTo>
                  <a:cubicBezTo>
                    <a:pt x="5182" y="1897"/>
                    <a:pt x="5025" y="1768"/>
                    <a:pt x="5025" y="1572"/>
                  </a:cubicBezTo>
                  <a:cubicBezTo>
                    <a:pt x="5025" y="1406"/>
                    <a:pt x="5168" y="1263"/>
                    <a:pt x="5335" y="1263"/>
                  </a:cubicBezTo>
                  <a:close/>
                  <a:moveTo>
                    <a:pt x="5364" y="2302"/>
                  </a:moveTo>
                  <a:cubicBezTo>
                    <a:pt x="5602" y="2302"/>
                    <a:pt x="5809" y="2617"/>
                    <a:pt x="5573" y="2835"/>
                  </a:cubicBezTo>
                  <a:cubicBezTo>
                    <a:pt x="5287" y="3132"/>
                    <a:pt x="4906" y="3281"/>
                    <a:pt x="4522" y="3281"/>
                  </a:cubicBezTo>
                  <a:cubicBezTo>
                    <a:pt x="4138" y="3281"/>
                    <a:pt x="3751" y="3132"/>
                    <a:pt x="3454" y="2835"/>
                  </a:cubicBezTo>
                  <a:cubicBezTo>
                    <a:pt x="3236" y="2617"/>
                    <a:pt x="3433" y="2302"/>
                    <a:pt x="3676" y="2302"/>
                  </a:cubicBezTo>
                  <a:cubicBezTo>
                    <a:pt x="3752" y="2302"/>
                    <a:pt x="3833" y="2332"/>
                    <a:pt x="3906" y="2406"/>
                  </a:cubicBezTo>
                  <a:cubicBezTo>
                    <a:pt x="4073" y="2573"/>
                    <a:pt x="4293" y="2656"/>
                    <a:pt x="4516" y="2656"/>
                  </a:cubicBezTo>
                  <a:cubicBezTo>
                    <a:pt x="4740" y="2656"/>
                    <a:pt x="4966" y="2573"/>
                    <a:pt x="5144" y="2406"/>
                  </a:cubicBezTo>
                  <a:cubicBezTo>
                    <a:pt x="5212" y="2332"/>
                    <a:pt x="5290" y="2302"/>
                    <a:pt x="5364" y="2302"/>
                  </a:cubicBezTo>
                  <a:close/>
                  <a:moveTo>
                    <a:pt x="929" y="1"/>
                  </a:moveTo>
                  <a:cubicBezTo>
                    <a:pt x="405" y="1"/>
                    <a:pt x="0" y="429"/>
                    <a:pt x="0" y="953"/>
                  </a:cubicBezTo>
                  <a:lnTo>
                    <a:pt x="0" y="3454"/>
                  </a:lnTo>
                  <a:cubicBezTo>
                    <a:pt x="0" y="3978"/>
                    <a:pt x="429" y="4406"/>
                    <a:pt x="953" y="4406"/>
                  </a:cubicBezTo>
                  <a:lnTo>
                    <a:pt x="1048" y="4406"/>
                  </a:lnTo>
                  <a:lnTo>
                    <a:pt x="1048" y="4930"/>
                  </a:lnTo>
                  <a:cubicBezTo>
                    <a:pt x="1048" y="5115"/>
                    <a:pt x="1202" y="5240"/>
                    <a:pt x="1367" y="5240"/>
                  </a:cubicBezTo>
                  <a:cubicBezTo>
                    <a:pt x="1437" y="5240"/>
                    <a:pt x="1509" y="5218"/>
                    <a:pt x="1572" y="5168"/>
                  </a:cubicBezTo>
                  <a:lnTo>
                    <a:pt x="2525" y="4406"/>
                  </a:lnTo>
                  <a:lnTo>
                    <a:pt x="6478" y="4406"/>
                  </a:lnTo>
                  <a:lnTo>
                    <a:pt x="7454" y="5168"/>
                  </a:lnTo>
                  <a:cubicBezTo>
                    <a:pt x="7502" y="5216"/>
                    <a:pt x="7573" y="5240"/>
                    <a:pt x="7645" y="5240"/>
                  </a:cubicBezTo>
                  <a:cubicBezTo>
                    <a:pt x="7812" y="5240"/>
                    <a:pt x="7931" y="5097"/>
                    <a:pt x="7954" y="4930"/>
                  </a:cubicBezTo>
                  <a:lnTo>
                    <a:pt x="7954" y="4406"/>
                  </a:lnTo>
                  <a:lnTo>
                    <a:pt x="8050" y="4406"/>
                  </a:lnTo>
                  <a:cubicBezTo>
                    <a:pt x="8574" y="4406"/>
                    <a:pt x="8979" y="3978"/>
                    <a:pt x="9002" y="3454"/>
                  </a:cubicBezTo>
                  <a:lnTo>
                    <a:pt x="9002" y="953"/>
                  </a:lnTo>
                  <a:cubicBezTo>
                    <a:pt x="8979" y="429"/>
                    <a:pt x="8574" y="1"/>
                    <a:pt x="8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9"/>
          <p:cNvGrpSpPr/>
          <p:nvPr/>
        </p:nvGrpSpPr>
        <p:grpSpPr>
          <a:xfrm>
            <a:off x="791918" y="2876550"/>
            <a:ext cx="515414" cy="517760"/>
            <a:chOff x="5108775" y="3220950"/>
            <a:chExt cx="266750" cy="267950"/>
          </a:xfrm>
        </p:grpSpPr>
        <p:sp>
          <p:nvSpPr>
            <p:cNvPr id="381" name="Google Shape;381;p39"/>
            <p:cNvSpPr/>
            <p:nvPr/>
          </p:nvSpPr>
          <p:spPr>
            <a:xfrm>
              <a:off x="5200450" y="3347600"/>
              <a:ext cx="73250" cy="62700"/>
            </a:xfrm>
            <a:custGeom>
              <a:avLst/>
              <a:gdLst/>
              <a:ahLst/>
              <a:cxnLst/>
              <a:rect l="l" t="t" r="r" b="b"/>
              <a:pathLst>
                <a:path w="2930" h="2508" extrusionOk="0">
                  <a:moveTo>
                    <a:pt x="1653" y="0"/>
                  </a:moveTo>
                  <a:cubicBezTo>
                    <a:pt x="1348" y="0"/>
                    <a:pt x="1038" y="113"/>
                    <a:pt x="787" y="364"/>
                  </a:cubicBezTo>
                  <a:cubicBezTo>
                    <a:pt x="1" y="1174"/>
                    <a:pt x="572" y="2508"/>
                    <a:pt x="1692" y="2508"/>
                  </a:cubicBezTo>
                  <a:cubicBezTo>
                    <a:pt x="2382" y="2508"/>
                    <a:pt x="2930" y="1960"/>
                    <a:pt x="2930" y="1269"/>
                  </a:cubicBezTo>
                  <a:cubicBezTo>
                    <a:pt x="2930" y="508"/>
                    <a:pt x="2302" y="0"/>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182000" y="3417425"/>
              <a:ext cx="120275" cy="71475"/>
            </a:xfrm>
            <a:custGeom>
              <a:avLst/>
              <a:gdLst/>
              <a:ahLst/>
              <a:cxnLst/>
              <a:rect l="l" t="t" r="r" b="b"/>
              <a:pathLst>
                <a:path w="4811" h="2859" extrusionOk="0">
                  <a:moveTo>
                    <a:pt x="1310" y="0"/>
                  </a:moveTo>
                  <a:cubicBezTo>
                    <a:pt x="524" y="405"/>
                    <a:pt x="24" y="1239"/>
                    <a:pt x="24" y="2144"/>
                  </a:cubicBezTo>
                  <a:lnTo>
                    <a:pt x="24" y="2549"/>
                  </a:lnTo>
                  <a:cubicBezTo>
                    <a:pt x="0" y="2715"/>
                    <a:pt x="143" y="2858"/>
                    <a:pt x="310" y="2858"/>
                  </a:cubicBezTo>
                  <a:lnTo>
                    <a:pt x="4501" y="2858"/>
                  </a:lnTo>
                  <a:cubicBezTo>
                    <a:pt x="4668" y="2858"/>
                    <a:pt x="4787" y="2715"/>
                    <a:pt x="4787" y="2549"/>
                  </a:cubicBezTo>
                  <a:lnTo>
                    <a:pt x="4787" y="2144"/>
                  </a:lnTo>
                  <a:cubicBezTo>
                    <a:pt x="4811" y="1239"/>
                    <a:pt x="4311" y="405"/>
                    <a:pt x="3525" y="0"/>
                  </a:cubicBezTo>
                  <a:cubicBezTo>
                    <a:pt x="3192" y="239"/>
                    <a:pt x="2805" y="358"/>
                    <a:pt x="2418" y="358"/>
                  </a:cubicBezTo>
                  <a:cubicBezTo>
                    <a:pt x="2031" y="358"/>
                    <a:pt x="1644" y="239"/>
                    <a:pt x="1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121875" y="3220950"/>
              <a:ext cx="52400" cy="52425"/>
            </a:xfrm>
            <a:custGeom>
              <a:avLst/>
              <a:gdLst/>
              <a:ahLst/>
              <a:cxnLst/>
              <a:rect l="l" t="t" r="r" b="b"/>
              <a:pathLst>
                <a:path w="2096" h="2097" extrusionOk="0">
                  <a:moveTo>
                    <a:pt x="1048" y="1"/>
                  </a:moveTo>
                  <a:cubicBezTo>
                    <a:pt x="477" y="1"/>
                    <a:pt x="0" y="477"/>
                    <a:pt x="0" y="1049"/>
                  </a:cubicBezTo>
                  <a:cubicBezTo>
                    <a:pt x="0" y="1620"/>
                    <a:pt x="477" y="2096"/>
                    <a:pt x="1048" y="2096"/>
                  </a:cubicBezTo>
                  <a:cubicBezTo>
                    <a:pt x="1643" y="2096"/>
                    <a:pt x="2096" y="1620"/>
                    <a:pt x="2096" y="1049"/>
                  </a:cubicBezTo>
                  <a:cubicBezTo>
                    <a:pt x="2096" y="477"/>
                    <a:pt x="1643"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108775" y="3279300"/>
              <a:ext cx="78600" cy="51825"/>
            </a:xfrm>
            <a:custGeom>
              <a:avLst/>
              <a:gdLst/>
              <a:ahLst/>
              <a:cxnLst/>
              <a:rect l="l" t="t" r="r" b="b"/>
              <a:pathLst>
                <a:path w="3144" h="2073" extrusionOk="0">
                  <a:moveTo>
                    <a:pt x="500" y="0"/>
                  </a:moveTo>
                  <a:cubicBezTo>
                    <a:pt x="191" y="286"/>
                    <a:pt x="0" y="691"/>
                    <a:pt x="0" y="1120"/>
                  </a:cubicBezTo>
                  <a:lnTo>
                    <a:pt x="0" y="1763"/>
                  </a:lnTo>
                  <a:cubicBezTo>
                    <a:pt x="0" y="1929"/>
                    <a:pt x="143" y="2072"/>
                    <a:pt x="334" y="2072"/>
                  </a:cubicBezTo>
                  <a:lnTo>
                    <a:pt x="2834" y="2072"/>
                  </a:lnTo>
                  <a:cubicBezTo>
                    <a:pt x="3001" y="2072"/>
                    <a:pt x="3144" y="1929"/>
                    <a:pt x="3144" y="1763"/>
                  </a:cubicBezTo>
                  <a:lnTo>
                    <a:pt x="3144" y="1120"/>
                  </a:lnTo>
                  <a:cubicBezTo>
                    <a:pt x="3144" y="691"/>
                    <a:pt x="2953" y="286"/>
                    <a:pt x="2644" y="0"/>
                  </a:cubicBezTo>
                  <a:cubicBezTo>
                    <a:pt x="2358" y="239"/>
                    <a:pt x="1977" y="382"/>
                    <a:pt x="1572" y="405"/>
                  </a:cubicBezTo>
                  <a:cubicBezTo>
                    <a:pt x="1191" y="405"/>
                    <a:pt x="786" y="262"/>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310600" y="3220950"/>
              <a:ext cx="52425" cy="52425"/>
            </a:xfrm>
            <a:custGeom>
              <a:avLst/>
              <a:gdLst/>
              <a:ahLst/>
              <a:cxnLst/>
              <a:rect l="l" t="t" r="r" b="b"/>
              <a:pathLst>
                <a:path w="2097" h="2097" extrusionOk="0">
                  <a:moveTo>
                    <a:pt x="1048" y="1"/>
                  </a:moveTo>
                  <a:cubicBezTo>
                    <a:pt x="453" y="1"/>
                    <a:pt x="0" y="477"/>
                    <a:pt x="0" y="1049"/>
                  </a:cubicBezTo>
                  <a:cubicBezTo>
                    <a:pt x="0" y="1620"/>
                    <a:pt x="453" y="2096"/>
                    <a:pt x="1048" y="2096"/>
                  </a:cubicBezTo>
                  <a:cubicBezTo>
                    <a:pt x="1620" y="2096"/>
                    <a:pt x="2096" y="1620"/>
                    <a:pt x="2096" y="1049"/>
                  </a:cubicBezTo>
                  <a:cubicBezTo>
                    <a:pt x="2096" y="477"/>
                    <a:pt x="1620"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297500" y="3279300"/>
              <a:ext cx="78025" cy="51825"/>
            </a:xfrm>
            <a:custGeom>
              <a:avLst/>
              <a:gdLst/>
              <a:ahLst/>
              <a:cxnLst/>
              <a:rect l="l" t="t" r="r" b="b"/>
              <a:pathLst>
                <a:path w="3121" h="2073" extrusionOk="0">
                  <a:moveTo>
                    <a:pt x="477" y="0"/>
                  </a:moveTo>
                  <a:cubicBezTo>
                    <a:pt x="167" y="286"/>
                    <a:pt x="0" y="691"/>
                    <a:pt x="0" y="1120"/>
                  </a:cubicBezTo>
                  <a:lnTo>
                    <a:pt x="0" y="1763"/>
                  </a:lnTo>
                  <a:cubicBezTo>
                    <a:pt x="0" y="1929"/>
                    <a:pt x="120" y="2072"/>
                    <a:pt x="286" y="2072"/>
                  </a:cubicBezTo>
                  <a:lnTo>
                    <a:pt x="2811" y="2072"/>
                  </a:lnTo>
                  <a:cubicBezTo>
                    <a:pt x="2977" y="2072"/>
                    <a:pt x="3120" y="1929"/>
                    <a:pt x="3096" y="1763"/>
                  </a:cubicBezTo>
                  <a:lnTo>
                    <a:pt x="3096" y="1120"/>
                  </a:lnTo>
                  <a:cubicBezTo>
                    <a:pt x="3120" y="691"/>
                    <a:pt x="2953" y="286"/>
                    <a:pt x="2644" y="0"/>
                  </a:cubicBezTo>
                  <a:cubicBezTo>
                    <a:pt x="2334" y="262"/>
                    <a:pt x="1947" y="393"/>
                    <a:pt x="1560" y="393"/>
                  </a:cubicBezTo>
                  <a:cubicBezTo>
                    <a:pt x="1173" y="393"/>
                    <a:pt x="786"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216525" y="3220950"/>
              <a:ext cx="52425" cy="52425"/>
            </a:xfrm>
            <a:custGeom>
              <a:avLst/>
              <a:gdLst/>
              <a:ahLst/>
              <a:cxnLst/>
              <a:rect l="l" t="t" r="r" b="b"/>
              <a:pathLst>
                <a:path w="2097" h="2097" extrusionOk="0">
                  <a:moveTo>
                    <a:pt x="1049" y="1"/>
                  </a:moveTo>
                  <a:cubicBezTo>
                    <a:pt x="453" y="1"/>
                    <a:pt x="1" y="477"/>
                    <a:pt x="1" y="1049"/>
                  </a:cubicBezTo>
                  <a:cubicBezTo>
                    <a:pt x="1" y="1620"/>
                    <a:pt x="453" y="2096"/>
                    <a:pt x="1049" y="2096"/>
                  </a:cubicBezTo>
                  <a:cubicBezTo>
                    <a:pt x="1620" y="2096"/>
                    <a:pt x="2096" y="1620"/>
                    <a:pt x="2096" y="1049"/>
                  </a:cubicBezTo>
                  <a:cubicBezTo>
                    <a:pt x="2096" y="477"/>
                    <a:pt x="1620" y="1"/>
                    <a:pt x="1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203425" y="3279300"/>
              <a:ext cx="78625" cy="51825"/>
            </a:xfrm>
            <a:custGeom>
              <a:avLst/>
              <a:gdLst/>
              <a:ahLst/>
              <a:cxnLst/>
              <a:rect l="l" t="t" r="r" b="b"/>
              <a:pathLst>
                <a:path w="3145" h="2073" extrusionOk="0">
                  <a:moveTo>
                    <a:pt x="477" y="0"/>
                  </a:moveTo>
                  <a:cubicBezTo>
                    <a:pt x="168" y="286"/>
                    <a:pt x="1" y="691"/>
                    <a:pt x="1" y="1120"/>
                  </a:cubicBezTo>
                  <a:lnTo>
                    <a:pt x="1" y="1763"/>
                  </a:lnTo>
                  <a:cubicBezTo>
                    <a:pt x="1" y="1929"/>
                    <a:pt x="144" y="2072"/>
                    <a:pt x="310" y="2072"/>
                  </a:cubicBezTo>
                  <a:lnTo>
                    <a:pt x="2811" y="2072"/>
                  </a:lnTo>
                  <a:cubicBezTo>
                    <a:pt x="3001" y="2072"/>
                    <a:pt x="3144" y="1929"/>
                    <a:pt x="3121" y="1763"/>
                  </a:cubicBezTo>
                  <a:lnTo>
                    <a:pt x="3121" y="1120"/>
                  </a:lnTo>
                  <a:cubicBezTo>
                    <a:pt x="3121" y="691"/>
                    <a:pt x="2954" y="286"/>
                    <a:pt x="2644" y="0"/>
                  </a:cubicBezTo>
                  <a:cubicBezTo>
                    <a:pt x="2335" y="262"/>
                    <a:pt x="1954" y="405"/>
                    <a:pt x="1573" y="405"/>
                  </a:cubicBezTo>
                  <a:cubicBezTo>
                    <a:pt x="1168" y="405"/>
                    <a:pt x="787"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9"/>
          <p:cNvGrpSpPr/>
          <p:nvPr/>
        </p:nvGrpSpPr>
        <p:grpSpPr>
          <a:xfrm>
            <a:off x="807424" y="2004293"/>
            <a:ext cx="515414" cy="517760"/>
            <a:chOff x="5688050" y="3220950"/>
            <a:chExt cx="266750" cy="267950"/>
          </a:xfrm>
        </p:grpSpPr>
        <p:sp>
          <p:nvSpPr>
            <p:cNvPr id="390" name="Google Shape;390;p39"/>
            <p:cNvSpPr/>
            <p:nvPr/>
          </p:nvSpPr>
          <p:spPr>
            <a:xfrm>
              <a:off x="5688050" y="3338825"/>
              <a:ext cx="266750" cy="150075"/>
            </a:xfrm>
            <a:custGeom>
              <a:avLst/>
              <a:gdLst/>
              <a:ahLst/>
              <a:cxnLst/>
              <a:rect l="l" t="t" r="r" b="b"/>
              <a:pathLst>
                <a:path w="10670" h="6003" extrusionOk="0">
                  <a:moveTo>
                    <a:pt x="7431" y="1"/>
                  </a:moveTo>
                  <a:cubicBezTo>
                    <a:pt x="7240" y="1"/>
                    <a:pt x="7121" y="144"/>
                    <a:pt x="7121" y="311"/>
                  </a:cubicBezTo>
                  <a:lnTo>
                    <a:pt x="7121" y="1668"/>
                  </a:lnTo>
                  <a:lnTo>
                    <a:pt x="3859" y="1668"/>
                  </a:lnTo>
                  <a:cubicBezTo>
                    <a:pt x="3692" y="1692"/>
                    <a:pt x="3573" y="1811"/>
                    <a:pt x="3573" y="2001"/>
                  </a:cubicBezTo>
                  <a:lnTo>
                    <a:pt x="3573" y="3359"/>
                  </a:lnTo>
                  <a:lnTo>
                    <a:pt x="334" y="3359"/>
                  </a:lnTo>
                  <a:cubicBezTo>
                    <a:pt x="144" y="3359"/>
                    <a:pt x="1" y="3478"/>
                    <a:pt x="1" y="3668"/>
                  </a:cubicBezTo>
                  <a:lnTo>
                    <a:pt x="1" y="5693"/>
                  </a:lnTo>
                  <a:cubicBezTo>
                    <a:pt x="1" y="5859"/>
                    <a:pt x="144" y="6002"/>
                    <a:pt x="334" y="6002"/>
                  </a:cubicBezTo>
                  <a:lnTo>
                    <a:pt x="10360" y="6002"/>
                  </a:lnTo>
                  <a:cubicBezTo>
                    <a:pt x="10527" y="6002"/>
                    <a:pt x="10646" y="5859"/>
                    <a:pt x="10646" y="5693"/>
                  </a:cubicBezTo>
                  <a:lnTo>
                    <a:pt x="10646" y="311"/>
                  </a:lnTo>
                  <a:cubicBezTo>
                    <a:pt x="10670" y="144"/>
                    <a:pt x="10527" y="1"/>
                    <a:pt x="10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701150" y="3304900"/>
              <a:ext cx="47075" cy="47050"/>
            </a:xfrm>
            <a:custGeom>
              <a:avLst/>
              <a:gdLst/>
              <a:ahLst/>
              <a:cxnLst/>
              <a:rect l="l" t="t" r="r" b="b"/>
              <a:pathLst>
                <a:path w="1883" h="1882" extrusionOk="0">
                  <a:moveTo>
                    <a:pt x="929" y="0"/>
                  </a:moveTo>
                  <a:cubicBezTo>
                    <a:pt x="406" y="0"/>
                    <a:pt x="1" y="429"/>
                    <a:pt x="1" y="929"/>
                  </a:cubicBezTo>
                  <a:cubicBezTo>
                    <a:pt x="1" y="1453"/>
                    <a:pt x="406" y="1882"/>
                    <a:pt x="929" y="1882"/>
                  </a:cubicBezTo>
                  <a:cubicBezTo>
                    <a:pt x="1453" y="1882"/>
                    <a:pt x="1882" y="1453"/>
                    <a:pt x="1882" y="929"/>
                  </a:cubicBezTo>
                  <a:cubicBezTo>
                    <a:pt x="1882" y="429"/>
                    <a:pt x="1453" y="0"/>
                    <a:pt x="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789875" y="3263225"/>
              <a:ext cx="47050" cy="47050"/>
            </a:xfrm>
            <a:custGeom>
              <a:avLst/>
              <a:gdLst/>
              <a:ahLst/>
              <a:cxnLst/>
              <a:rect l="l" t="t" r="r" b="b"/>
              <a:pathLst>
                <a:path w="1882" h="1882" extrusionOk="0">
                  <a:moveTo>
                    <a:pt x="953" y="0"/>
                  </a:moveTo>
                  <a:cubicBezTo>
                    <a:pt x="429" y="0"/>
                    <a:pt x="0" y="405"/>
                    <a:pt x="0" y="929"/>
                  </a:cubicBezTo>
                  <a:cubicBezTo>
                    <a:pt x="0" y="1453"/>
                    <a:pt x="429" y="1882"/>
                    <a:pt x="953" y="1882"/>
                  </a:cubicBezTo>
                  <a:cubicBezTo>
                    <a:pt x="1453" y="1882"/>
                    <a:pt x="1881" y="1453"/>
                    <a:pt x="1881" y="929"/>
                  </a:cubicBezTo>
                  <a:cubicBezTo>
                    <a:pt x="1881" y="405"/>
                    <a:pt x="1453"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865475" y="3276325"/>
              <a:ext cx="73850" cy="47050"/>
            </a:xfrm>
            <a:custGeom>
              <a:avLst/>
              <a:gdLst/>
              <a:ahLst/>
              <a:cxnLst/>
              <a:rect l="l" t="t" r="r" b="b"/>
              <a:pathLst>
                <a:path w="2954" h="1882" extrusionOk="0">
                  <a:moveTo>
                    <a:pt x="548" y="0"/>
                  </a:moveTo>
                  <a:cubicBezTo>
                    <a:pt x="215" y="286"/>
                    <a:pt x="1" y="691"/>
                    <a:pt x="1" y="1143"/>
                  </a:cubicBezTo>
                  <a:lnTo>
                    <a:pt x="1" y="1596"/>
                  </a:lnTo>
                  <a:cubicBezTo>
                    <a:pt x="1" y="1739"/>
                    <a:pt x="143" y="1882"/>
                    <a:pt x="286" y="1882"/>
                  </a:cubicBezTo>
                  <a:lnTo>
                    <a:pt x="2668" y="1882"/>
                  </a:lnTo>
                  <a:cubicBezTo>
                    <a:pt x="2811" y="1882"/>
                    <a:pt x="2954" y="1739"/>
                    <a:pt x="2954" y="1596"/>
                  </a:cubicBezTo>
                  <a:lnTo>
                    <a:pt x="2954" y="1143"/>
                  </a:lnTo>
                  <a:cubicBezTo>
                    <a:pt x="2954" y="691"/>
                    <a:pt x="2739" y="286"/>
                    <a:pt x="2406" y="0"/>
                  </a:cubicBezTo>
                  <a:cubicBezTo>
                    <a:pt x="2132" y="203"/>
                    <a:pt x="1804" y="304"/>
                    <a:pt x="1477" y="304"/>
                  </a:cubicBezTo>
                  <a:cubicBezTo>
                    <a:pt x="1150"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88050" y="3360275"/>
              <a:ext cx="73250" cy="46450"/>
            </a:xfrm>
            <a:custGeom>
              <a:avLst/>
              <a:gdLst/>
              <a:ahLst/>
              <a:cxnLst/>
              <a:rect l="l" t="t" r="r" b="b"/>
              <a:pathLst>
                <a:path w="2930" h="1858" extrusionOk="0">
                  <a:moveTo>
                    <a:pt x="549" y="0"/>
                  </a:moveTo>
                  <a:cubicBezTo>
                    <a:pt x="191" y="262"/>
                    <a:pt x="1" y="691"/>
                    <a:pt x="1" y="1120"/>
                  </a:cubicBezTo>
                  <a:lnTo>
                    <a:pt x="1" y="1596"/>
                  </a:lnTo>
                  <a:cubicBezTo>
                    <a:pt x="1" y="1739"/>
                    <a:pt x="120" y="1858"/>
                    <a:pt x="263" y="1858"/>
                  </a:cubicBezTo>
                  <a:lnTo>
                    <a:pt x="2644" y="1858"/>
                  </a:lnTo>
                  <a:cubicBezTo>
                    <a:pt x="2811" y="1858"/>
                    <a:pt x="2930" y="1739"/>
                    <a:pt x="2930" y="1596"/>
                  </a:cubicBezTo>
                  <a:lnTo>
                    <a:pt x="2930" y="1120"/>
                  </a:lnTo>
                  <a:cubicBezTo>
                    <a:pt x="2930" y="691"/>
                    <a:pt x="2716" y="262"/>
                    <a:pt x="2382" y="0"/>
                  </a:cubicBezTo>
                  <a:cubicBezTo>
                    <a:pt x="2108" y="191"/>
                    <a:pt x="1787" y="286"/>
                    <a:pt x="1465" y="286"/>
                  </a:cubicBezTo>
                  <a:cubicBezTo>
                    <a:pt x="1144" y="286"/>
                    <a:pt x="822" y="191"/>
                    <a:pt x="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776775" y="3318000"/>
              <a:ext cx="73250" cy="47050"/>
            </a:xfrm>
            <a:custGeom>
              <a:avLst/>
              <a:gdLst/>
              <a:ahLst/>
              <a:cxnLst/>
              <a:rect l="l" t="t" r="r" b="b"/>
              <a:pathLst>
                <a:path w="2930" h="1882" extrusionOk="0">
                  <a:moveTo>
                    <a:pt x="548" y="0"/>
                  </a:moveTo>
                  <a:cubicBezTo>
                    <a:pt x="191" y="286"/>
                    <a:pt x="0" y="715"/>
                    <a:pt x="0" y="1144"/>
                  </a:cubicBezTo>
                  <a:lnTo>
                    <a:pt x="0" y="1596"/>
                  </a:lnTo>
                  <a:cubicBezTo>
                    <a:pt x="0" y="1763"/>
                    <a:pt x="119" y="1882"/>
                    <a:pt x="286" y="1882"/>
                  </a:cubicBezTo>
                  <a:lnTo>
                    <a:pt x="2667" y="1882"/>
                  </a:lnTo>
                  <a:cubicBezTo>
                    <a:pt x="2810" y="1882"/>
                    <a:pt x="2929" y="1763"/>
                    <a:pt x="2929" y="1596"/>
                  </a:cubicBezTo>
                  <a:lnTo>
                    <a:pt x="2929" y="1144"/>
                  </a:lnTo>
                  <a:cubicBezTo>
                    <a:pt x="2929" y="715"/>
                    <a:pt x="2739" y="286"/>
                    <a:pt x="2382" y="0"/>
                  </a:cubicBezTo>
                  <a:cubicBezTo>
                    <a:pt x="2108" y="203"/>
                    <a:pt x="1786" y="304"/>
                    <a:pt x="1465" y="304"/>
                  </a:cubicBezTo>
                  <a:cubicBezTo>
                    <a:pt x="1143"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878575" y="3220950"/>
              <a:ext cx="47050" cy="47050"/>
            </a:xfrm>
            <a:custGeom>
              <a:avLst/>
              <a:gdLst/>
              <a:ahLst/>
              <a:cxnLst/>
              <a:rect l="l" t="t" r="r" b="b"/>
              <a:pathLst>
                <a:path w="1882" h="1882" extrusionOk="0">
                  <a:moveTo>
                    <a:pt x="953" y="1"/>
                  </a:moveTo>
                  <a:cubicBezTo>
                    <a:pt x="429" y="1"/>
                    <a:pt x="0" y="429"/>
                    <a:pt x="0" y="953"/>
                  </a:cubicBezTo>
                  <a:cubicBezTo>
                    <a:pt x="0" y="1477"/>
                    <a:pt x="429" y="1882"/>
                    <a:pt x="953" y="1882"/>
                  </a:cubicBezTo>
                  <a:cubicBezTo>
                    <a:pt x="1477" y="1882"/>
                    <a:pt x="1882" y="1477"/>
                    <a:pt x="1882" y="953"/>
                  </a:cubicBezTo>
                  <a:cubicBezTo>
                    <a:pt x="1882"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74;p39"/>
          <p:cNvSpPr txBox="1">
            <a:spLocks noGrp="1"/>
          </p:cNvSpPr>
          <p:nvPr>
            <p:ph type="subTitle" idx="6"/>
          </p:nvPr>
        </p:nvSpPr>
        <p:spPr>
          <a:xfrm>
            <a:off x="1676400" y="2924176"/>
            <a:ext cx="60198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Why Minimizing Attrition Rate is Important?</a:t>
            </a:r>
            <a:endParaRPr sz="2000" dirty="0"/>
          </a:p>
        </p:txBody>
      </p:sp>
      <p:sp>
        <p:nvSpPr>
          <p:cNvPr id="35" name="TextBox 34"/>
          <p:cNvSpPr txBox="1"/>
          <p:nvPr/>
        </p:nvSpPr>
        <p:spPr>
          <a:xfrm>
            <a:off x="1600200" y="3394310"/>
            <a:ext cx="3825675" cy="76944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100" dirty="0" smtClean="0"/>
              <a:t>This is because high employee attrition can negatively impact a company’s culture and morale. Team dynamics will became unstable, and work environment </a:t>
            </a:r>
            <a:r>
              <a:rPr lang="en-US" sz="1100" dirty="0" err="1" smtClean="0"/>
              <a:t>gonna</a:t>
            </a:r>
            <a:r>
              <a:rPr lang="en-US" sz="1100" dirty="0" smtClean="0"/>
              <a:t> be hostile.</a:t>
            </a:r>
            <a:endParaRPr lang="en-US" sz="1100" dirty="0"/>
          </a:p>
        </p:txBody>
      </p:sp>
      <p:sp>
        <p:nvSpPr>
          <p:cNvPr id="36" name="TextBox 35"/>
          <p:cNvSpPr txBox="1"/>
          <p:nvPr/>
        </p:nvSpPr>
        <p:spPr>
          <a:xfrm>
            <a:off x="4724400" y="4324350"/>
            <a:ext cx="3910401" cy="6001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dirty="0" smtClean="0"/>
              <a:t>Losing </a:t>
            </a:r>
            <a:r>
              <a:rPr lang="en-US" sz="1100" dirty="0" err="1" smtClean="0"/>
              <a:t>Empoyee</a:t>
            </a:r>
            <a:r>
              <a:rPr lang="en-US" sz="1100" dirty="0" smtClean="0"/>
              <a:t> with (High Position) or Valuable can demoralize the staff that still stay in the company, that’s why minimizing their Attrition is Important.</a:t>
            </a:r>
            <a:endParaRPr lang="en-US" sz="1100" dirty="0"/>
          </a:p>
        </p:txBody>
      </p:sp>
    </p:spTree>
    <p:extLst>
      <p:ext uri="{BB962C8B-B14F-4D97-AF65-F5344CB8AC3E}">
        <p14:creationId xmlns:p14="http://schemas.microsoft.com/office/powerpoint/2010/main" val="2008027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What do we want to Achieve?</a:t>
            </a:r>
            <a:endParaRPr dirty="0"/>
          </a:p>
        </p:txBody>
      </p:sp>
      <p:sp>
        <p:nvSpPr>
          <p:cNvPr id="369" name="Google Shape;369;p39"/>
          <p:cNvSpPr txBox="1">
            <a:spLocks noGrp="1"/>
          </p:cNvSpPr>
          <p:nvPr>
            <p:ph type="subTitle" idx="1"/>
          </p:nvPr>
        </p:nvSpPr>
        <p:spPr>
          <a:xfrm>
            <a:off x="720013" y="2989547"/>
            <a:ext cx="237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Getting model with Great Metrics Score </a:t>
            </a:r>
          </a:p>
          <a:p>
            <a:pPr marL="0" lvl="0" indent="0" algn="ctr" rtl="0">
              <a:spcBef>
                <a:spcPts val="0"/>
              </a:spcBef>
              <a:spcAft>
                <a:spcPts val="0"/>
              </a:spcAft>
              <a:buNone/>
            </a:pPr>
            <a:r>
              <a:rPr lang="en" dirty="0" smtClean="0"/>
              <a:t>(&gt; 0.8) that can predict Employee Attrition</a:t>
            </a:r>
            <a:endParaRPr dirty="0"/>
          </a:p>
        </p:txBody>
      </p:sp>
      <p:sp>
        <p:nvSpPr>
          <p:cNvPr id="370" name="Google Shape;370;p39"/>
          <p:cNvSpPr txBox="1">
            <a:spLocks noGrp="1"/>
          </p:cNvSpPr>
          <p:nvPr>
            <p:ph type="subTitle" idx="2"/>
          </p:nvPr>
        </p:nvSpPr>
        <p:spPr>
          <a:xfrm>
            <a:off x="3383850" y="2989547"/>
            <a:ext cx="237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Analyze each employee based on the factors that most influence the Attrition Decision</a:t>
            </a:r>
            <a:endParaRPr dirty="0"/>
          </a:p>
        </p:txBody>
      </p:sp>
      <p:sp>
        <p:nvSpPr>
          <p:cNvPr id="371" name="Google Shape;371;p39"/>
          <p:cNvSpPr txBox="1">
            <a:spLocks noGrp="1"/>
          </p:cNvSpPr>
          <p:nvPr>
            <p:ph type="subTitle" idx="3"/>
          </p:nvPr>
        </p:nvSpPr>
        <p:spPr>
          <a:xfrm>
            <a:off x="6132798" y="2952750"/>
            <a:ext cx="237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Giving Business Recommendation related to the Analysis Result</a:t>
            </a:r>
            <a:endParaRPr dirty="0"/>
          </a:p>
        </p:txBody>
      </p:sp>
      <p:sp>
        <p:nvSpPr>
          <p:cNvPr id="372" name="Google Shape;372;p39"/>
          <p:cNvSpPr txBox="1">
            <a:spLocks noGrp="1"/>
          </p:cNvSpPr>
          <p:nvPr>
            <p:ph type="subTitle" idx="4"/>
          </p:nvPr>
        </p:nvSpPr>
        <p:spPr>
          <a:xfrm>
            <a:off x="720013" y="2706720"/>
            <a:ext cx="2376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Modeling</a:t>
            </a:r>
            <a:endParaRPr dirty="0"/>
          </a:p>
        </p:txBody>
      </p:sp>
      <p:sp>
        <p:nvSpPr>
          <p:cNvPr id="373" name="Google Shape;373;p39"/>
          <p:cNvSpPr txBox="1">
            <a:spLocks noGrp="1"/>
          </p:cNvSpPr>
          <p:nvPr>
            <p:ph type="subTitle" idx="5"/>
          </p:nvPr>
        </p:nvSpPr>
        <p:spPr>
          <a:xfrm>
            <a:off x="3383863" y="2706720"/>
            <a:ext cx="2376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Analysis</a:t>
            </a:r>
            <a:endParaRPr dirty="0"/>
          </a:p>
        </p:txBody>
      </p:sp>
      <p:sp>
        <p:nvSpPr>
          <p:cNvPr id="374" name="Google Shape;374;p39"/>
          <p:cNvSpPr txBox="1">
            <a:spLocks noGrp="1"/>
          </p:cNvSpPr>
          <p:nvPr>
            <p:ph type="subTitle" idx="6"/>
          </p:nvPr>
        </p:nvSpPr>
        <p:spPr>
          <a:xfrm>
            <a:off x="5843558" y="2724150"/>
            <a:ext cx="3096313"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Recommendation</a:t>
            </a:r>
            <a:endParaRPr dirty="0"/>
          </a:p>
        </p:txBody>
      </p:sp>
      <p:grpSp>
        <p:nvGrpSpPr>
          <p:cNvPr id="375" name="Google Shape;375;p39"/>
          <p:cNvGrpSpPr/>
          <p:nvPr/>
        </p:nvGrpSpPr>
        <p:grpSpPr>
          <a:xfrm>
            <a:off x="1650474" y="1983726"/>
            <a:ext cx="515424" cy="516608"/>
            <a:chOff x="3951375" y="3220950"/>
            <a:chExt cx="267350" cy="267950"/>
          </a:xfrm>
        </p:grpSpPr>
        <p:sp>
          <p:nvSpPr>
            <p:cNvPr id="376" name="Google Shape;376;p39"/>
            <p:cNvSpPr/>
            <p:nvPr/>
          </p:nvSpPr>
          <p:spPr>
            <a:xfrm>
              <a:off x="4131775"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3974600"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3951375" y="3421000"/>
              <a:ext cx="267350" cy="67900"/>
            </a:xfrm>
            <a:custGeom>
              <a:avLst/>
              <a:gdLst/>
              <a:ahLst/>
              <a:cxnLst/>
              <a:rect l="l" t="t" r="r" b="b"/>
              <a:pathLst>
                <a:path w="10694" h="2716" extrusionOk="0">
                  <a:moveTo>
                    <a:pt x="3764" y="0"/>
                  </a:moveTo>
                  <a:cubicBezTo>
                    <a:pt x="3404" y="553"/>
                    <a:pt x="2804" y="841"/>
                    <a:pt x="2201" y="841"/>
                  </a:cubicBezTo>
                  <a:cubicBezTo>
                    <a:pt x="1765" y="841"/>
                    <a:pt x="1327" y="691"/>
                    <a:pt x="977" y="381"/>
                  </a:cubicBezTo>
                  <a:cubicBezTo>
                    <a:pt x="358" y="786"/>
                    <a:pt x="1" y="1477"/>
                    <a:pt x="25" y="2191"/>
                  </a:cubicBezTo>
                  <a:lnTo>
                    <a:pt x="25" y="2406"/>
                  </a:lnTo>
                  <a:cubicBezTo>
                    <a:pt x="1" y="2572"/>
                    <a:pt x="144" y="2715"/>
                    <a:pt x="334" y="2715"/>
                  </a:cubicBezTo>
                  <a:lnTo>
                    <a:pt x="4097" y="2715"/>
                  </a:lnTo>
                  <a:cubicBezTo>
                    <a:pt x="4264" y="2715"/>
                    <a:pt x="4407" y="2572"/>
                    <a:pt x="4407" y="2406"/>
                  </a:cubicBezTo>
                  <a:lnTo>
                    <a:pt x="4407" y="2191"/>
                  </a:lnTo>
                  <a:cubicBezTo>
                    <a:pt x="4407" y="1882"/>
                    <a:pt x="4335" y="1548"/>
                    <a:pt x="4192" y="1262"/>
                  </a:cubicBezTo>
                  <a:lnTo>
                    <a:pt x="6502" y="1262"/>
                  </a:lnTo>
                  <a:cubicBezTo>
                    <a:pt x="6359" y="1548"/>
                    <a:pt x="6288" y="1882"/>
                    <a:pt x="6288" y="2191"/>
                  </a:cubicBezTo>
                  <a:lnTo>
                    <a:pt x="6288" y="2406"/>
                  </a:lnTo>
                  <a:cubicBezTo>
                    <a:pt x="6288" y="2572"/>
                    <a:pt x="6431" y="2715"/>
                    <a:pt x="6598" y="2715"/>
                  </a:cubicBezTo>
                  <a:lnTo>
                    <a:pt x="10360" y="2715"/>
                  </a:lnTo>
                  <a:cubicBezTo>
                    <a:pt x="10551" y="2715"/>
                    <a:pt x="10694" y="2572"/>
                    <a:pt x="10694" y="2406"/>
                  </a:cubicBezTo>
                  <a:lnTo>
                    <a:pt x="10694" y="2191"/>
                  </a:lnTo>
                  <a:cubicBezTo>
                    <a:pt x="10694" y="1477"/>
                    <a:pt x="10313" y="786"/>
                    <a:pt x="9717" y="381"/>
                  </a:cubicBezTo>
                  <a:cubicBezTo>
                    <a:pt x="9358" y="691"/>
                    <a:pt x="8918" y="841"/>
                    <a:pt x="8482" y="841"/>
                  </a:cubicBezTo>
                  <a:cubicBezTo>
                    <a:pt x="7878" y="841"/>
                    <a:pt x="7280" y="553"/>
                    <a:pt x="6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972225" y="3220950"/>
              <a:ext cx="225075" cy="131000"/>
            </a:xfrm>
            <a:custGeom>
              <a:avLst/>
              <a:gdLst/>
              <a:ahLst/>
              <a:cxnLst/>
              <a:rect l="l" t="t" r="r" b="b"/>
              <a:pathLst>
                <a:path w="9003" h="5240" extrusionOk="0">
                  <a:moveTo>
                    <a:pt x="3647" y="1261"/>
                  </a:moveTo>
                  <a:cubicBezTo>
                    <a:pt x="3661" y="1261"/>
                    <a:pt x="3676" y="1261"/>
                    <a:pt x="3692" y="1263"/>
                  </a:cubicBezTo>
                  <a:cubicBezTo>
                    <a:pt x="4049" y="1310"/>
                    <a:pt x="4049" y="1858"/>
                    <a:pt x="3692" y="1882"/>
                  </a:cubicBezTo>
                  <a:cubicBezTo>
                    <a:pt x="3676" y="1884"/>
                    <a:pt x="3661" y="1884"/>
                    <a:pt x="3647" y="1884"/>
                  </a:cubicBezTo>
                  <a:cubicBezTo>
                    <a:pt x="3230" y="1884"/>
                    <a:pt x="3230" y="1261"/>
                    <a:pt x="3647" y="1261"/>
                  </a:cubicBezTo>
                  <a:close/>
                  <a:moveTo>
                    <a:pt x="5335" y="1263"/>
                  </a:moveTo>
                  <a:cubicBezTo>
                    <a:pt x="5621" y="1263"/>
                    <a:pt x="5764" y="1596"/>
                    <a:pt x="5573" y="1811"/>
                  </a:cubicBezTo>
                  <a:cubicBezTo>
                    <a:pt x="5506" y="1870"/>
                    <a:pt x="5427" y="1897"/>
                    <a:pt x="5350" y="1897"/>
                  </a:cubicBezTo>
                  <a:cubicBezTo>
                    <a:pt x="5182" y="1897"/>
                    <a:pt x="5025" y="1768"/>
                    <a:pt x="5025" y="1572"/>
                  </a:cubicBezTo>
                  <a:cubicBezTo>
                    <a:pt x="5025" y="1406"/>
                    <a:pt x="5168" y="1263"/>
                    <a:pt x="5335" y="1263"/>
                  </a:cubicBezTo>
                  <a:close/>
                  <a:moveTo>
                    <a:pt x="5364" y="2302"/>
                  </a:moveTo>
                  <a:cubicBezTo>
                    <a:pt x="5602" y="2302"/>
                    <a:pt x="5809" y="2617"/>
                    <a:pt x="5573" y="2835"/>
                  </a:cubicBezTo>
                  <a:cubicBezTo>
                    <a:pt x="5287" y="3132"/>
                    <a:pt x="4906" y="3281"/>
                    <a:pt x="4522" y="3281"/>
                  </a:cubicBezTo>
                  <a:cubicBezTo>
                    <a:pt x="4138" y="3281"/>
                    <a:pt x="3751" y="3132"/>
                    <a:pt x="3454" y="2835"/>
                  </a:cubicBezTo>
                  <a:cubicBezTo>
                    <a:pt x="3236" y="2617"/>
                    <a:pt x="3433" y="2302"/>
                    <a:pt x="3676" y="2302"/>
                  </a:cubicBezTo>
                  <a:cubicBezTo>
                    <a:pt x="3752" y="2302"/>
                    <a:pt x="3833" y="2332"/>
                    <a:pt x="3906" y="2406"/>
                  </a:cubicBezTo>
                  <a:cubicBezTo>
                    <a:pt x="4073" y="2573"/>
                    <a:pt x="4293" y="2656"/>
                    <a:pt x="4516" y="2656"/>
                  </a:cubicBezTo>
                  <a:cubicBezTo>
                    <a:pt x="4740" y="2656"/>
                    <a:pt x="4966" y="2573"/>
                    <a:pt x="5144" y="2406"/>
                  </a:cubicBezTo>
                  <a:cubicBezTo>
                    <a:pt x="5212" y="2332"/>
                    <a:pt x="5290" y="2302"/>
                    <a:pt x="5364" y="2302"/>
                  </a:cubicBezTo>
                  <a:close/>
                  <a:moveTo>
                    <a:pt x="929" y="1"/>
                  </a:moveTo>
                  <a:cubicBezTo>
                    <a:pt x="405" y="1"/>
                    <a:pt x="0" y="429"/>
                    <a:pt x="0" y="953"/>
                  </a:cubicBezTo>
                  <a:lnTo>
                    <a:pt x="0" y="3454"/>
                  </a:lnTo>
                  <a:cubicBezTo>
                    <a:pt x="0" y="3978"/>
                    <a:pt x="429" y="4406"/>
                    <a:pt x="953" y="4406"/>
                  </a:cubicBezTo>
                  <a:lnTo>
                    <a:pt x="1048" y="4406"/>
                  </a:lnTo>
                  <a:lnTo>
                    <a:pt x="1048" y="4930"/>
                  </a:lnTo>
                  <a:cubicBezTo>
                    <a:pt x="1048" y="5115"/>
                    <a:pt x="1202" y="5240"/>
                    <a:pt x="1367" y="5240"/>
                  </a:cubicBezTo>
                  <a:cubicBezTo>
                    <a:pt x="1437" y="5240"/>
                    <a:pt x="1509" y="5218"/>
                    <a:pt x="1572" y="5168"/>
                  </a:cubicBezTo>
                  <a:lnTo>
                    <a:pt x="2525" y="4406"/>
                  </a:lnTo>
                  <a:lnTo>
                    <a:pt x="6478" y="4406"/>
                  </a:lnTo>
                  <a:lnTo>
                    <a:pt x="7454" y="5168"/>
                  </a:lnTo>
                  <a:cubicBezTo>
                    <a:pt x="7502" y="5216"/>
                    <a:pt x="7573" y="5240"/>
                    <a:pt x="7645" y="5240"/>
                  </a:cubicBezTo>
                  <a:cubicBezTo>
                    <a:pt x="7812" y="5240"/>
                    <a:pt x="7931" y="5097"/>
                    <a:pt x="7954" y="4930"/>
                  </a:cubicBezTo>
                  <a:lnTo>
                    <a:pt x="7954" y="4406"/>
                  </a:lnTo>
                  <a:lnTo>
                    <a:pt x="8050" y="4406"/>
                  </a:lnTo>
                  <a:cubicBezTo>
                    <a:pt x="8574" y="4406"/>
                    <a:pt x="8979" y="3978"/>
                    <a:pt x="9002" y="3454"/>
                  </a:cubicBezTo>
                  <a:lnTo>
                    <a:pt x="9002" y="953"/>
                  </a:lnTo>
                  <a:cubicBezTo>
                    <a:pt x="8979" y="429"/>
                    <a:pt x="8574" y="1"/>
                    <a:pt x="8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9"/>
          <p:cNvGrpSpPr/>
          <p:nvPr/>
        </p:nvGrpSpPr>
        <p:grpSpPr>
          <a:xfrm>
            <a:off x="4314310" y="1983150"/>
            <a:ext cx="515414" cy="517760"/>
            <a:chOff x="5108775" y="3220950"/>
            <a:chExt cx="266750" cy="267950"/>
          </a:xfrm>
        </p:grpSpPr>
        <p:sp>
          <p:nvSpPr>
            <p:cNvPr id="381" name="Google Shape;381;p39"/>
            <p:cNvSpPr/>
            <p:nvPr/>
          </p:nvSpPr>
          <p:spPr>
            <a:xfrm>
              <a:off x="5200450" y="3347600"/>
              <a:ext cx="73250" cy="62700"/>
            </a:xfrm>
            <a:custGeom>
              <a:avLst/>
              <a:gdLst/>
              <a:ahLst/>
              <a:cxnLst/>
              <a:rect l="l" t="t" r="r" b="b"/>
              <a:pathLst>
                <a:path w="2930" h="2508" extrusionOk="0">
                  <a:moveTo>
                    <a:pt x="1653" y="0"/>
                  </a:moveTo>
                  <a:cubicBezTo>
                    <a:pt x="1348" y="0"/>
                    <a:pt x="1038" y="113"/>
                    <a:pt x="787" y="364"/>
                  </a:cubicBezTo>
                  <a:cubicBezTo>
                    <a:pt x="1" y="1174"/>
                    <a:pt x="572" y="2508"/>
                    <a:pt x="1692" y="2508"/>
                  </a:cubicBezTo>
                  <a:cubicBezTo>
                    <a:pt x="2382" y="2508"/>
                    <a:pt x="2930" y="1960"/>
                    <a:pt x="2930" y="1269"/>
                  </a:cubicBezTo>
                  <a:cubicBezTo>
                    <a:pt x="2930" y="508"/>
                    <a:pt x="2302" y="0"/>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182000" y="3417425"/>
              <a:ext cx="120275" cy="71475"/>
            </a:xfrm>
            <a:custGeom>
              <a:avLst/>
              <a:gdLst/>
              <a:ahLst/>
              <a:cxnLst/>
              <a:rect l="l" t="t" r="r" b="b"/>
              <a:pathLst>
                <a:path w="4811" h="2859" extrusionOk="0">
                  <a:moveTo>
                    <a:pt x="1310" y="0"/>
                  </a:moveTo>
                  <a:cubicBezTo>
                    <a:pt x="524" y="405"/>
                    <a:pt x="24" y="1239"/>
                    <a:pt x="24" y="2144"/>
                  </a:cubicBezTo>
                  <a:lnTo>
                    <a:pt x="24" y="2549"/>
                  </a:lnTo>
                  <a:cubicBezTo>
                    <a:pt x="0" y="2715"/>
                    <a:pt x="143" y="2858"/>
                    <a:pt x="310" y="2858"/>
                  </a:cubicBezTo>
                  <a:lnTo>
                    <a:pt x="4501" y="2858"/>
                  </a:lnTo>
                  <a:cubicBezTo>
                    <a:pt x="4668" y="2858"/>
                    <a:pt x="4787" y="2715"/>
                    <a:pt x="4787" y="2549"/>
                  </a:cubicBezTo>
                  <a:lnTo>
                    <a:pt x="4787" y="2144"/>
                  </a:lnTo>
                  <a:cubicBezTo>
                    <a:pt x="4811" y="1239"/>
                    <a:pt x="4311" y="405"/>
                    <a:pt x="3525" y="0"/>
                  </a:cubicBezTo>
                  <a:cubicBezTo>
                    <a:pt x="3192" y="239"/>
                    <a:pt x="2805" y="358"/>
                    <a:pt x="2418" y="358"/>
                  </a:cubicBezTo>
                  <a:cubicBezTo>
                    <a:pt x="2031" y="358"/>
                    <a:pt x="1644" y="239"/>
                    <a:pt x="1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121875" y="3220950"/>
              <a:ext cx="52400" cy="52425"/>
            </a:xfrm>
            <a:custGeom>
              <a:avLst/>
              <a:gdLst/>
              <a:ahLst/>
              <a:cxnLst/>
              <a:rect l="l" t="t" r="r" b="b"/>
              <a:pathLst>
                <a:path w="2096" h="2097" extrusionOk="0">
                  <a:moveTo>
                    <a:pt x="1048" y="1"/>
                  </a:moveTo>
                  <a:cubicBezTo>
                    <a:pt x="477" y="1"/>
                    <a:pt x="0" y="477"/>
                    <a:pt x="0" y="1049"/>
                  </a:cubicBezTo>
                  <a:cubicBezTo>
                    <a:pt x="0" y="1620"/>
                    <a:pt x="477" y="2096"/>
                    <a:pt x="1048" y="2096"/>
                  </a:cubicBezTo>
                  <a:cubicBezTo>
                    <a:pt x="1643" y="2096"/>
                    <a:pt x="2096" y="1620"/>
                    <a:pt x="2096" y="1049"/>
                  </a:cubicBezTo>
                  <a:cubicBezTo>
                    <a:pt x="2096" y="477"/>
                    <a:pt x="1643"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108775" y="3279300"/>
              <a:ext cx="78600" cy="51825"/>
            </a:xfrm>
            <a:custGeom>
              <a:avLst/>
              <a:gdLst/>
              <a:ahLst/>
              <a:cxnLst/>
              <a:rect l="l" t="t" r="r" b="b"/>
              <a:pathLst>
                <a:path w="3144" h="2073" extrusionOk="0">
                  <a:moveTo>
                    <a:pt x="500" y="0"/>
                  </a:moveTo>
                  <a:cubicBezTo>
                    <a:pt x="191" y="286"/>
                    <a:pt x="0" y="691"/>
                    <a:pt x="0" y="1120"/>
                  </a:cubicBezTo>
                  <a:lnTo>
                    <a:pt x="0" y="1763"/>
                  </a:lnTo>
                  <a:cubicBezTo>
                    <a:pt x="0" y="1929"/>
                    <a:pt x="143" y="2072"/>
                    <a:pt x="334" y="2072"/>
                  </a:cubicBezTo>
                  <a:lnTo>
                    <a:pt x="2834" y="2072"/>
                  </a:lnTo>
                  <a:cubicBezTo>
                    <a:pt x="3001" y="2072"/>
                    <a:pt x="3144" y="1929"/>
                    <a:pt x="3144" y="1763"/>
                  </a:cubicBezTo>
                  <a:lnTo>
                    <a:pt x="3144" y="1120"/>
                  </a:lnTo>
                  <a:cubicBezTo>
                    <a:pt x="3144" y="691"/>
                    <a:pt x="2953" y="286"/>
                    <a:pt x="2644" y="0"/>
                  </a:cubicBezTo>
                  <a:cubicBezTo>
                    <a:pt x="2358" y="239"/>
                    <a:pt x="1977" y="382"/>
                    <a:pt x="1572" y="405"/>
                  </a:cubicBezTo>
                  <a:cubicBezTo>
                    <a:pt x="1191" y="405"/>
                    <a:pt x="786" y="262"/>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310600" y="3220950"/>
              <a:ext cx="52425" cy="52425"/>
            </a:xfrm>
            <a:custGeom>
              <a:avLst/>
              <a:gdLst/>
              <a:ahLst/>
              <a:cxnLst/>
              <a:rect l="l" t="t" r="r" b="b"/>
              <a:pathLst>
                <a:path w="2097" h="2097" extrusionOk="0">
                  <a:moveTo>
                    <a:pt x="1048" y="1"/>
                  </a:moveTo>
                  <a:cubicBezTo>
                    <a:pt x="453" y="1"/>
                    <a:pt x="0" y="477"/>
                    <a:pt x="0" y="1049"/>
                  </a:cubicBezTo>
                  <a:cubicBezTo>
                    <a:pt x="0" y="1620"/>
                    <a:pt x="453" y="2096"/>
                    <a:pt x="1048" y="2096"/>
                  </a:cubicBezTo>
                  <a:cubicBezTo>
                    <a:pt x="1620" y="2096"/>
                    <a:pt x="2096" y="1620"/>
                    <a:pt x="2096" y="1049"/>
                  </a:cubicBezTo>
                  <a:cubicBezTo>
                    <a:pt x="2096" y="477"/>
                    <a:pt x="1620"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297500" y="3279300"/>
              <a:ext cx="78025" cy="51825"/>
            </a:xfrm>
            <a:custGeom>
              <a:avLst/>
              <a:gdLst/>
              <a:ahLst/>
              <a:cxnLst/>
              <a:rect l="l" t="t" r="r" b="b"/>
              <a:pathLst>
                <a:path w="3121" h="2073" extrusionOk="0">
                  <a:moveTo>
                    <a:pt x="477" y="0"/>
                  </a:moveTo>
                  <a:cubicBezTo>
                    <a:pt x="167" y="286"/>
                    <a:pt x="0" y="691"/>
                    <a:pt x="0" y="1120"/>
                  </a:cubicBezTo>
                  <a:lnTo>
                    <a:pt x="0" y="1763"/>
                  </a:lnTo>
                  <a:cubicBezTo>
                    <a:pt x="0" y="1929"/>
                    <a:pt x="120" y="2072"/>
                    <a:pt x="286" y="2072"/>
                  </a:cubicBezTo>
                  <a:lnTo>
                    <a:pt x="2811" y="2072"/>
                  </a:lnTo>
                  <a:cubicBezTo>
                    <a:pt x="2977" y="2072"/>
                    <a:pt x="3120" y="1929"/>
                    <a:pt x="3096" y="1763"/>
                  </a:cubicBezTo>
                  <a:lnTo>
                    <a:pt x="3096" y="1120"/>
                  </a:lnTo>
                  <a:cubicBezTo>
                    <a:pt x="3120" y="691"/>
                    <a:pt x="2953" y="286"/>
                    <a:pt x="2644" y="0"/>
                  </a:cubicBezTo>
                  <a:cubicBezTo>
                    <a:pt x="2334" y="262"/>
                    <a:pt x="1947" y="393"/>
                    <a:pt x="1560" y="393"/>
                  </a:cubicBezTo>
                  <a:cubicBezTo>
                    <a:pt x="1173" y="393"/>
                    <a:pt x="786"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216525" y="3220950"/>
              <a:ext cx="52425" cy="52425"/>
            </a:xfrm>
            <a:custGeom>
              <a:avLst/>
              <a:gdLst/>
              <a:ahLst/>
              <a:cxnLst/>
              <a:rect l="l" t="t" r="r" b="b"/>
              <a:pathLst>
                <a:path w="2097" h="2097" extrusionOk="0">
                  <a:moveTo>
                    <a:pt x="1049" y="1"/>
                  </a:moveTo>
                  <a:cubicBezTo>
                    <a:pt x="453" y="1"/>
                    <a:pt x="1" y="477"/>
                    <a:pt x="1" y="1049"/>
                  </a:cubicBezTo>
                  <a:cubicBezTo>
                    <a:pt x="1" y="1620"/>
                    <a:pt x="453" y="2096"/>
                    <a:pt x="1049" y="2096"/>
                  </a:cubicBezTo>
                  <a:cubicBezTo>
                    <a:pt x="1620" y="2096"/>
                    <a:pt x="2096" y="1620"/>
                    <a:pt x="2096" y="1049"/>
                  </a:cubicBezTo>
                  <a:cubicBezTo>
                    <a:pt x="2096" y="477"/>
                    <a:pt x="1620" y="1"/>
                    <a:pt x="1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203425" y="3279300"/>
              <a:ext cx="78625" cy="51825"/>
            </a:xfrm>
            <a:custGeom>
              <a:avLst/>
              <a:gdLst/>
              <a:ahLst/>
              <a:cxnLst/>
              <a:rect l="l" t="t" r="r" b="b"/>
              <a:pathLst>
                <a:path w="3145" h="2073" extrusionOk="0">
                  <a:moveTo>
                    <a:pt x="477" y="0"/>
                  </a:moveTo>
                  <a:cubicBezTo>
                    <a:pt x="168" y="286"/>
                    <a:pt x="1" y="691"/>
                    <a:pt x="1" y="1120"/>
                  </a:cubicBezTo>
                  <a:lnTo>
                    <a:pt x="1" y="1763"/>
                  </a:lnTo>
                  <a:cubicBezTo>
                    <a:pt x="1" y="1929"/>
                    <a:pt x="144" y="2072"/>
                    <a:pt x="310" y="2072"/>
                  </a:cubicBezTo>
                  <a:lnTo>
                    <a:pt x="2811" y="2072"/>
                  </a:lnTo>
                  <a:cubicBezTo>
                    <a:pt x="3001" y="2072"/>
                    <a:pt x="3144" y="1929"/>
                    <a:pt x="3121" y="1763"/>
                  </a:cubicBezTo>
                  <a:lnTo>
                    <a:pt x="3121" y="1120"/>
                  </a:lnTo>
                  <a:cubicBezTo>
                    <a:pt x="3121" y="691"/>
                    <a:pt x="2954" y="286"/>
                    <a:pt x="2644" y="0"/>
                  </a:cubicBezTo>
                  <a:cubicBezTo>
                    <a:pt x="2335" y="262"/>
                    <a:pt x="1954" y="405"/>
                    <a:pt x="1573" y="405"/>
                  </a:cubicBezTo>
                  <a:cubicBezTo>
                    <a:pt x="1168" y="405"/>
                    <a:pt x="787" y="26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9"/>
          <p:cNvGrpSpPr/>
          <p:nvPr/>
        </p:nvGrpSpPr>
        <p:grpSpPr>
          <a:xfrm>
            <a:off x="6978128" y="1983150"/>
            <a:ext cx="515414" cy="517760"/>
            <a:chOff x="5688050" y="3220950"/>
            <a:chExt cx="266750" cy="267950"/>
          </a:xfrm>
        </p:grpSpPr>
        <p:sp>
          <p:nvSpPr>
            <p:cNvPr id="390" name="Google Shape;390;p39"/>
            <p:cNvSpPr/>
            <p:nvPr/>
          </p:nvSpPr>
          <p:spPr>
            <a:xfrm>
              <a:off x="5688050" y="3338825"/>
              <a:ext cx="266750" cy="150075"/>
            </a:xfrm>
            <a:custGeom>
              <a:avLst/>
              <a:gdLst/>
              <a:ahLst/>
              <a:cxnLst/>
              <a:rect l="l" t="t" r="r" b="b"/>
              <a:pathLst>
                <a:path w="10670" h="6003" extrusionOk="0">
                  <a:moveTo>
                    <a:pt x="7431" y="1"/>
                  </a:moveTo>
                  <a:cubicBezTo>
                    <a:pt x="7240" y="1"/>
                    <a:pt x="7121" y="144"/>
                    <a:pt x="7121" y="311"/>
                  </a:cubicBezTo>
                  <a:lnTo>
                    <a:pt x="7121" y="1668"/>
                  </a:lnTo>
                  <a:lnTo>
                    <a:pt x="3859" y="1668"/>
                  </a:lnTo>
                  <a:cubicBezTo>
                    <a:pt x="3692" y="1692"/>
                    <a:pt x="3573" y="1811"/>
                    <a:pt x="3573" y="2001"/>
                  </a:cubicBezTo>
                  <a:lnTo>
                    <a:pt x="3573" y="3359"/>
                  </a:lnTo>
                  <a:lnTo>
                    <a:pt x="334" y="3359"/>
                  </a:lnTo>
                  <a:cubicBezTo>
                    <a:pt x="144" y="3359"/>
                    <a:pt x="1" y="3478"/>
                    <a:pt x="1" y="3668"/>
                  </a:cubicBezTo>
                  <a:lnTo>
                    <a:pt x="1" y="5693"/>
                  </a:lnTo>
                  <a:cubicBezTo>
                    <a:pt x="1" y="5859"/>
                    <a:pt x="144" y="6002"/>
                    <a:pt x="334" y="6002"/>
                  </a:cubicBezTo>
                  <a:lnTo>
                    <a:pt x="10360" y="6002"/>
                  </a:lnTo>
                  <a:cubicBezTo>
                    <a:pt x="10527" y="6002"/>
                    <a:pt x="10646" y="5859"/>
                    <a:pt x="10646" y="5693"/>
                  </a:cubicBezTo>
                  <a:lnTo>
                    <a:pt x="10646" y="311"/>
                  </a:lnTo>
                  <a:cubicBezTo>
                    <a:pt x="10670" y="144"/>
                    <a:pt x="10527" y="1"/>
                    <a:pt x="10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701150" y="3304900"/>
              <a:ext cx="47075" cy="47050"/>
            </a:xfrm>
            <a:custGeom>
              <a:avLst/>
              <a:gdLst/>
              <a:ahLst/>
              <a:cxnLst/>
              <a:rect l="l" t="t" r="r" b="b"/>
              <a:pathLst>
                <a:path w="1883" h="1882" extrusionOk="0">
                  <a:moveTo>
                    <a:pt x="929" y="0"/>
                  </a:moveTo>
                  <a:cubicBezTo>
                    <a:pt x="406" y="0"/>
                    <a:pt x="1" y="429"/>
                    <a:pt x="1" y="929"/>
                  </a:cubicBezTo>
                  <a:cubicBezTo>
                    <a:pt x="1" y="1453"/>
                    <a:pt x="406" y="1882"/>
                    <a:pt x="929" y="1882"/>
                  </a:cubicBezTo>
                  <a:cubicBezTo>
                    <a:pt x="1453" y="1882"/>
                    <a:pt x="1882" y="1453"/>
                    <a:pt x="1882" y="929"/>
                  </a:cubicBezTo>
                  <a:cubicBezTo>
                    <a:pt x="1882" y="429"/>
                    <a:pt x="1453" y="0"/>
                    <a:pt x="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789875" y="3263225"/>
              <a:ext cx="47050" cy="47050"/>
            </a:xfrm>
            <a:custGeom>
              <a:avLst/>
              <a:gdLst/>
              <a:ahLst/>
              <a:cxnLst/>
              <a:rect l="l" t="t" r="r" b="b"/>
              <a:pathLst>
                <a:path w="1882" h="1882" extrusionOk="0">
                  <a:moveTo>
                    <a:pt x="953" y="0"/>
                  </a:moveTo>
                  <a:cubicBezTo>
                    <a:pt x="429" y="0"/>
                    <a:pt x="0" y="405"/>
                    <a:pt x="0" y="929"/>
                  </a:cubicBezTo>
                  <a:cubicBezTo>
                    <a:pt x="0" y="1453"/>
                    <a:pt x="429" y="1882"/>
                    <a:pt x="953" y="1882"/>
                  </a:cubicBezTo>
                  <a:cubicBezTo>
                    <a:pt x="1453" y="1882"/>
                    <a:pt x="1881" y="1453"/>
                    <a:pt x="1881" y="929"/>
                  </a:cubicBezTo>
                  <a:cubicBezTo>
                    <a:pt x="1881" y="405"/>
                    <a:pt x="1453"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865475" y="3276325"/>
              <a:ext cx="73850" cy="47050"/>
            </a:xfrm>
            <a:custGeom>
              <a:avLst/>
              <a:gdLst/>
              <a:ahLst/>
              <a:cxnLst/>
              <a:rect l="l" t="t" r="r" b="b"/>
              <a:pathLst>
                <a:path w="2954" h="1882" extrusionOk="0">
                  <a:moveTo>
                    <a:pt x="548" y="0"/>
                  </a:moveTo>
                  <a:cubicBezTo>
                    <a:pt x="215" y="286"/>
                    <a:pt x="1" y="691"/>
                    <a:pt x="1" y="1143"/>
                  </a:cubicBezTo>
                  <a:lnTo>
                    <a:pt x="1" y="1596"/>
                  </a:lnTo>
                  <a:cubicBezTo>
                    <a:pt x="1" y="1739"/>
                    <a:pt x="143" y="1882"/>
                    <a:pt x="286" y="1882"/>
                  </a:cubicBezTo>
                  <a:lnTo>
                    <a:pt x="2668" y="1882"/>
                  </a:lnTo>
                  <a:cubicBezTo>
                    <a:pt x="2811" y="1882"/>
                    <a:pt x="2954" y="1739"/>
                    <a:pt x="2954" y="1596"/>
                  </a:cubicBezTo>
                  <a:lnTo>
                    <a:pt x="2954" y="1143"/>
                  </a:lnTo>
                  <a:cubicBezTo>
                    <a:pt x="2954" y="691"/>
                    <a:pt x="2739" y="286"/>
                    <a:pt x="2406" y="0"/>
                  </a:cubicBezTo>
                  <a:cubicBezTo>
                    <a:pt x="2132" y="203"/>
                    <a:pt x="1804" y="304"/>
                    <a:pt x="1477" y="304"/>
                  </a:cubicBezTo>
                  <a:cubicBezTo>
                    <a:pt x="1150"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88050" y="3360275"/>
              <a:ext cx="73250" cy="46450"/>
            </a:xfrm>
            <a:custGeom>
              <a:avLst/>
              <a:gdLst/>
              <a:ahLst/>
              <a:cxnLst/>
              <a:rect l="l" t="t" r="r" b="b"/>
              <a:pathLst>
                <a:path w="2930" h="1858" extrusionOk="0">
                  <a:moveTo>
                    <a:pt x="549" y="0"/>
                  </a:moveTo>
                  <a:cubicBezTo>
                    <a:pt x="191" y="262"/>
                    <a:pt x="1" y="691"/>
                    <a:pt x="1" y="1120"/>
                  </a:cubicBezTo>
                  <a:lnTo>
                    <a:pt x="1" y="1596"/>
                  </a:lnTo>
                  <a:cubicBezTo>
                    <a:pt x="1" y="1739"/>
                    <a:pt x="120" y="1858"/>
                    <a:pt x="263" y="1858"/>
                  </a:cubicBezTo>
                  <a:lnTo>
                    <a:pt x="2644" y="1858"/>
                  </a:lnTo>
                  <a:cubicBezTo>
                    <a:pt x="2811" y="1858"/>
                    <a:pt x="2930" y="1739"/>
                    <a:pt x="2930" y="1596"/>
                  </a:cubicBezTo>
                  <a:lnTo>
                    <a:pt x="2930" y="1120"/>
                  </a:lnTo>
                  <a:cubicBezTo>
                    <a:pt x="2930" y="691"/>
                    <a:pt x="2716" y="262"/>
                    <a:pt x="2382" y="0"/>
                  </a:cubicBezTo>
                  <a:cubicBezTo>
                    <a:pt x="2108" y="191"/>
                    <a:pt x="1787" y="286"/>
                    <a:pt x="1465" y="286"/>
                  </a:cubicBezTo>
                  <a:cubicBezTo>
                    <a:pt x="1144" y="286"/>
                    <a:pt x="822" y="191"/>
                    <a:pt x="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776775" y="3318000"/>
              <a:ext cx="73250" cy="47050"/>
            </a:xfrm>
            <a:custGeom>
              <a:avLst/>
              <a:gdLst/>
              <a:ahLst/>
              <a:cxnLst/>
              <a:rect l="l" t="t" r="r" b="b"/>
              <a:pathLst>
                <a:path w="2930" h="1882" extrusionOk="0">
                  <a:moveTo>
                    <a:pt x="548" y="0"/>
                  </a:moveTo>
                  <a:cubicBezTo>
                    <a:pt x="191" y="286"/>
                    <a:pt x="0" y="715"/>
                    <a:pt x="0" y="1144"/>
                  </a:cubicBezTo>
                  <a:lnTo>
                    <a:pt x="0" y="1596"/>
                  </a:lnTo>
                  <a:cubicBezTo>
                    <a:pt x="0" y="1763"/>
                    <a:pt x="119" y="1882"/>
                    <a:pt x="286" y="1882"/>
                  </a:cubicBezTo>
                  <a:lnTo>
                    <a:pt x="2667" y="1882"/>
                  </a:lnTo>
                  <a:cubicBezTo>
                    <a:pt x="2810" y="1882"/>
                    <a:pt x="2929" y="1763"/>
                    <a:pt x="2929" y="1596"/>
                  </a:cubicBezTo>
                  <a:lnTo>
                    <a:pt x="2929" y="1144"/>
                  </a:lnTo>
                  <a:cubicBezTo>
                    <a:pt x="2929" y="715"/>
                    <a:pt x="2739" y="286"/>
                    <a:pt x="2382" y="0"/>
                  </a:cubicBezTo>
                  <a:cubicBezTo>
                    <a:pt x="2108" y="203"/>
                    <a:pt x="1786" y="304"/>
                    <a:pt x="1465" y="304"/>
                  </a:cubicBezTo>
                  <a:cubicBezTo>
                    <a:pt x="1143" y="304"/>
                    <a:pt x="822" y="203"/>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878575" y="3220950"/>
              <a:ext cx="47050" cy="47050"/>
            </a:xfrm>
            <a:custGeom>
              <a:avLst/>
              <a:gdLst/>
              <a:ahLst/>
              <a:cxnLst/>
              <a:rect l="l" t="t" r="r" b="b"/>
              <a:pathLst>
                <a:path w="1882" h="1882" extrusionOk="0">
                  <a:moveTo>
                    <a:pt x="953" y="1"/>
                  </a:moveTo>
                  <a:cubicBezTo>
                    <a:pt x="429" y="1"/>
                    <a:pt x="0" y="429"/>
                    <a:pt x="0" y="953"/>
                  </a:cubicBezTo>
                  <a:cubicBezTo>
                    <a:pt x="0" y="1477"/>
                    <a:pt x="429" y="1882"/>
                    <a:pt x="953" y="1882"/>
                  </a:cubicBezTo>
                  <a:cubicBezTo>
                    <a:pt x="1477" y="1882"/>
                    <a:pt x="1882" y="1477"/>
                    <a:pt x="1882" y="953"/>
                  </a:cubicBezTo>
                  <a:cubicBezTo>
                    <a:pt x="1882"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8480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p:nvPr/>
        </p:nvSpPr>
        <p:spPr>
          <a:xfrm>
            <a:off x="4853354" y="2861916"/>
            <a:ext cx="2477542" cy="2457894"/>
          </a:xfrm>
          <a:custGeom>
            <a:avLst/>
            <a:gdLst/>
            <a:ahLst/>
            <a:cxnLst/>
            <a:rect l="l" t="t" r="r" b="b"/>
            <a:pathLst>
              <a:path w="37954" h="37653" extrusionOk="0">
                <a:moveTo>
                  <a:pt x="22273" y="0"/>
                </a:moveTo>
                <a:cubicBezTo>
                  <a:pt x="21183" y="3040"/>
                  <a:pt x="20096" y="6075"/>
                  <a:pt x="19008" y="9109"/>
                </a:cubicBezTo>
                <a:cubicBezTo>
                  <a:pt x="18988" y="9108"/>
                  <a:pt x="18967" y="9107"/>
                  <a:pt x="18947" y="9106"/>
                </a:cubicBezTo>
                <a:cubicBezTo>
                  <a:pt x="17862" y="6081"/>
                  <a:pt x="16778" y="3057"/>
                  <a:pt x="15687" y="14"/>
                </a:cubicBezTo>
                <a:cubicBezTo>
                  <a:pt x="15601" y="97"/>
                  <a:pt x="15627" y="170"/>
                  <a:pt x="15628" y="232"/>
                </a:cubicBezTo>
                <a:cubicBezTo>
                  <a:pt x="15640" y="1084"/>
                  <a:pt x="15640" y="1936"/>
                  <a:pt x="15650" y="2787"/>
                </a:cubicBezTo>
                <a:cubicBezTo>
                  <a:pt x="15677" y="5024"/>
                  <a:pt x="15666" y="7260"/>
                  <a:pt x="15669" y="9497"/>
                </a:cubicBezTo>
                <a:cubicBezTo>
                  <a:pt x="15669" y="9552"/>
                  <a:pt x="15699" y="9635"/>
                  <a:pt x="15626" y="9657"/>
                </a:cubicBezTo>
                <a:cubicBezTo>
                  <a:pt x="15618" y="9660"/>
                  <a:pt x="15611" y="9661"/>
                  <a:pt x="15603" y="9661"/>
                </a:cubicBezTo>
                <a:cubicBezTo>
                  <a:pt x="15551" y="9661"/>
                  <a:pt x="15524" y="9595"/>
                  <a:pt x="15492" y="9556"/>
                </a:cubicBezTo>
                <a:cubicBezTo>
                  <a:pt x="14924" y="8874"/>
                  <a:pt x="14354" y="8190"/>
                  <a:pt x="13787" y="7505"/>
                </a:cubicBezTo>
                <a:cubicBezTo>
                  <a:pt x="12560" y="6026"/>
                  <a:pt x="11336" y="4545"/>
                  <a:pt x="10109" y="3065"/>
                </a:cubicBezTo>
                <a:cubicBezTo>
                  <a:pt x="9902" y="2817"/>
                  <a:pt x="9691" y="2574"/>
                  <a:pt x="9483" y="2329"/>
                </a:cubicBezTo>
                <a:cubicBezTo>
                  <a:pt x="9460" y="2342"/>
                  <a:pt x="9438" y="2354"/>
                  <a:pt x="9417" y="2367"/>
                </a:cubicBezTo>
                <a:cubicBezTo>
                  <a:pt x="10526" y="5372"/>
                  <a:pt x="11635" y="8375"/>
                  <a:pt x="12747" y="11382"/>
                </a:cubicBezTo>
                <a:cubicBezTo>
                  <a:pt x="12727" y="11387"/>
                  <a:pt x="12711" y="11389"/>
                  <a:pt x="12697" y="11389"/>
                </a:cubicBezTo>
                <a:cubicBezTo>
                  <a:pt x="12645" y="11389"/>
                  <a:pt x="12619" y="11362"/>
                  <a:pt x="12590" y="11344"/>
                </a:cubicBezTo>
                <a:cubicBezTo>
                  <a:pt x="10002" y="9834"/>
                  <a:pt x="7417" y="8323"/>
                  <a:pt x="4829" y="6815"/>
                </a:cubicBezTo>
                <a:cubicBezTo>
                  <a:pt x="4676" y="6726"/>
                  <a:pt x="4538" y="6596"/>
                  <a:pt x="4348" y="6581"/>
                </a:cubicBezTo>
                <a:lnTo>
                  <a:pt x="4348" y="6581"/>
                </a:lnTo>
                <a:cubicBezTo>
                  <a:pt x="4354" y="6654"/>
                  <a:pt x="4409" y="6698"/>
                  <a:pt x="4452" y="6747"/>
                </a:cubicBezTo>
                <a:cubicBezTo>
                  <a:pt x="4921" y="7296"/>
                  <a:pt x="5390" y="7844"/>
                  <a:pt x="5857" y="8395"/>
                </a:cubicBezTo>
                <a:cubicBezTo>
                  <a:pt x="7277" y="10070"/>
                  <a:pt x="8699" y="11744"/>
                  <a:pt x="10113" y="13423"/>
                </a:cubicBezTo>
                <a:cubicBezTo>
                  <a:pt x="10262" y="13600"/>
                  <a:pt x="10457" y="13751"/>
                  <a:pt x="10552" y="14008"/>
                </a:cubicBezTo>
                <a:cubicBezTo>
                  <a:pt x="7362" y="13429"/>
                  <a:pt x="4207" y="12858"/>
                  <a:pt x="1051" y="12285"/>
                </a:cubicBezTo>
                <a:cubicBezTo>
                  <a:pt x="1045" y="12308"/>
                  <a:pt x="1039" y="12331"/>
                  <a:pt x="1034" y="12354"/>
                </a:cubicBezTo>
                <a:cubicBezTo>
                  <a:pt x="3820" y="13944"/>
                  <a:pt x="6607" y="15534"/>
                  <a:pt x="9394" y="17125"/>
                </a:cubicBezTo>
                <a:cubicBezTo>
                  <a:pt x="9389" y="17145"/>
                  <a:pt x="9386" y="17166"/>
                  <a:pt x="9381" y="17186"/>
                </a:cubicBezTo>
                <a:cubicBezTo>
                  <a:pt x="6255" y="17721"/>
                  <a:pt x="3128" y="18256"/>
                  <a:pt x="1" y="18790"/>
                </a:cubicBezTo>
                <a:cubicBezTo>
                  <a:pt x="2" y="18802"/>
                  <a:pt x="3" y="18813"/>
                  <a:pt x="6" y="18823"/>
                </a:cubicBezTo>
                <a:lnTo>
                  <a:pt x="5" y="18823"/>
                </a:lnTo>
                <a:cubicBezTo>
                  <a:pt x="3" y="18836"/>
                  <a:pt x="2" y="18849"/>
                  <a:pt x="1" y="18862"/>
                </a:cubicBezTo>
                <a:cubicBezTo>
                  <a:pt x="3130" y="19398"/>
                  <a:pt x="6259" y="19933"/>
                  <a:pt x="9387" y="20469"/>
                </a:cubicBezTo>
                <a:cubicBezTo>
                  <a:pt x="9387" y="20490"/>
                  <a:pt x="9387" y="20511"/>
                  <a:pt x="9388" y="20532"/>
                </a:cubicBezTo>
                <a:cubicBezTo>
                  <a:pt x="6602" y="22121"/>
                  <a:pt x="3815" y="23711"/>
                  <a:pt x="1029" y="25301"/>
                </a:cubicBezTo>
                <a:lnTo>
                  <a:pt x="1052" y="25369"/>
                </a:lnTo>
                <a:cubicBezTo>
                  <a:pt x="4220" y="24793"/>
                  <a:pt x="7388" y="24219"/>
                  <a:pt x="10618" y="23633"/>
                </a:cubicBezTo>
                <a:lnTo>
                  <a:pt x="10618" y="23633"/>
                </a:lnTo>
                <a:cubicBezTo>
                  <a:pt x="8497" y="26135"/>
                  <a:pt x="6413" y="28594"/>
                  <a:pt x="4330" y="31052"/>
                </a:cubicBezTo>
                <a:cubicBezTo>
                  <a:pt x="4347" y="31069"/>
                  <a:pt x="4365" y="31085"/>
                  <a:pt x="4381" y="31103"/>
                </a:cubicBezTo>
                <a:lnTo>
                  <a:pt x="12699" y="26242"/>
                </a:lnTo>
                <a:cubicBezTo>
                  <a:pt x="12716" y="26254"/>
                  <a:pt x="12731" y="26264"/>
                  <a:pt x="12747" y="26275"/>
                </a:cubicBezTo>
                <a:cubicBezTo>
                  <a:pt x="11633" y="29289"/>
                  <a:pt x="10518" y="32304"/>
                  <a:pt x="9402" y="35318"/>
                </a:cubicBezTo>
                <a:cubicBezTo>
                  <a:pt x="9419" y="35329"/>
                  <a:pt x="9435" y="35339"/>
                  <a:pt x="9452" y="35350"/>
                </a:cubicBezTo>
                <a:cubicBezTo>
                  <a:pt x="9520" y="35276"/>
                  <a:pt x="9593" y="35205"/>
                  <a:pt x="9658" y="35127"/>
                </a:cubicBezTo>
                <a:cubicBezTo>
                  <a:pt x="10522" y="34086"/>
                  <a:pt x="11384" y="33044"/>
                  <a:pt x="12248" y="32004"/>
                </a:cubicBezTo>
                <a:cubicBezTo>
                  <a:pt x="13321" y="30712"/>
                  <a:pt x="14394" y="29421"/>
                  <a:pt x="15468" y="28130"/>
                </a:cubicBezTo>
                <a:cubicBezTo>
                  <a:pt x="15509" y="28082"/>
                  <a:pt x="15537" y="27993"/>
                  <a:pt x="15600" y="27993"/>
                </a:cubicBezTo>
                <a:cubicBezTo>
                  <a:pt x="15609" y="27993"/>
                  <a:pt x="15618" y="27995"/>
                  <a:pt x="15628" y="27998"/>
                </a:cubicBezTo>
                <a:cubicBezTo>
                  <a:pt x="15712" y="28028"/>
                  <a:pt x="15672" y="28133"/>
                  <a:pt x="15672" y="28203"/>
                </a:cubicBezTo>
                <a:cubicBezTo>
                  <a:pt x="15653" y="29693"/>
                  <a:pt x="15672" y="31184"/>
                  <a:pt x="15641" y="32674"/>
                </a:cubicBezTo>
                <a:cubicBezTo>
                  <a:pt x="15608" y="34280"/>
                  <a:pt x="15628" y="35885"/>
                  <a:pt x="15628" y="37491"/>
                </a:cubicBezTo>
                <a:cubicBezTo>
                  <a:pt x="15628" y="37540"/>
                  <a:pt x="15593" y="37610"/>
                  <a:pt x="15683" y="37652"/>
                </a:cubicBezTo>
                <a:cubicBezTo>
                  <a:pt x="16772" y="34613"/>
                  <a:pt x="17860" y="31578"/>
                  <a:pt x="18948" y="28544"/>
                </a:cubicBezTo>
                <a:cubicBezTo>
                  <a:pt x="18968" y="28545"/>
                  <a:pt x="18989" y="28545"/>
                  <a:pt x="19009" y="28546"/>
                </a:cubicBezTo>
                <a:cubicBezTo>
                  <a:pt x="20093" y="31571"/>
                  <a:pt x="21177" y="34596"/>
                  <a:pt x="22267" y="37638"/>
                </a:cubicBezTo>
                <a:cubicBezTo>
                  <a:pt x="22353" y="37557"/>
                  <a:pt x="22328" y="37483"/>
                  <a:pt x="22327" y="37420"/>
                </a:cubicBezTo>
                <a:cubicBezTo>
                  <a:pt x="22315" y="36569"/>
                  <a:pt x="22315" y="35718"/>
                  <a:pt x="22305" y="34866"/>
                </a:cubicBezTo>
                <a:cubicBezTo>
                  <a:pt x="22279" y="32630"/>
                  <a:pt x="22289" y="30393"/>
                  <a:pt x="22286" y="28156"/>
                </a:cubicBezTo>
                <a:cubicBezTo>
                  <a:pt x="22286" y="28101"/>
                  <a:pt x="22256" y="28018"/>
                  <a:pt x="22328" y="27996"/>
                </a:cubicBezTo>
                <a:cubicBezTo>
                  <a:pt x="22337" y="27993"/>
                  <a:pt x="22344" y="27992"/>
                  <a:pt x="22352" y="27992"/>
                </a:cubicBezTo>
                <a:cubicBezTo>
                  <a:pt x="22404" y="27992"/>
                  <a:pt x="22431" y="28057"/>
                  <a:pt x="22464" y="28096"/>
                </a:cubicBezTo>
                <a:cubicBezTo>
                  <a:pt x="23032" y="28780"/>
                  <a:pt x="23600" y="29463"/>
                  <a:pt x="24168" y="30147"/>
                </a:cubicBezTo>
                <a:cubicBezTo>
                  <a:pt x="25394" y="31628"/>
                  <a:pt x="26620" y="33108"/>
                  <a:pt x="27847" y="34587"/>
                </a:cubicBezTo>
                <a:cubicBezTo>
                  <a:pt x="28052" y="34836"/>
                  <a:pt x="28264" y="35079"/>
                  <a:pt x="28473" y="35324"/>
                </a:cubicBezTo>
                <a:cubicBezTo>
                  <a:pt x="28495" y="35311"/>
                  <a:pt x="28517" y="35298"/>
                  <a:pt x="28539" y="35286"/>
                </a:cubicBezTo>
                <a:cubicBezTo>
                  <a:pt x="27429" y="32282"/>
                  <a:pt x="26320" y="29278"/>
                  <a:pt x="25209" y="26271"/>
                </a:cubicBezTo>
                <a:cubicBezTo>
                  <a:pt x="25229" y="26266"/>
                  <a:pt x="25245" y="26264"/>
                  <a:pt x="25260" y="26264"/>
                </a:cubicBezTo>
                <a:cubicBezTo>
                  <a:pt x="25311" y="26264"/>
                  <a:pt x="25337" y="26292"/>
                  <a:pt x="25366" y="26309"/>
                </a:cubicBezTo>
                <a:cubicBezTo>
                  <a:pt x="27952" y="27819"/>
                  <a:pt x="30538" y="29330"/>
                  <a:pt x="33125" y="30838"/>
                </a:cubicBezTo>
                <a:cubicBezTo>
                  <a:pt x="33279" y="30927"/>
                  <a:pt x="33417" y="31056"/>
                  <a:pt x="33606" y="31072"/>
                </a:cubicBezTo>
                <a:cubicBezTo>
                  <a:pt x="33602" y="30999"/>
                  <a:pt x="33546" y="30956"/>
                  <a:pt x="33503" y="30905"/>
                </a:cubicBezTo>
                <a:cubicBezTo>
                  <a:pt x="33035" y="30356"/>
                  <a:pt x="32564" y="29809"/>
                  <a:pt x="32098" y="29257"/>
                </a:cubicBezTo>
                <a:cubicBezTo>
                  <a:pt x="30677" y="27583"/>
                  <a:pt x="29256" y="25910"/>
                  <a:pt x="27842" y="24229"/>
                </a:cubicBezTo>
                <a:cubicBezTo>
                  <a:pt x="27694" y="24053"/>
                  <a:pt x="27498" y="23902"/>
                  <a:pt x="27403" y="23645"/>
                </a:cubicBezTo>
                <a:lnTo>
                  <a:pt x="27403" y="23645"/>
                </a:lnTo>
                <a:cubicBezTo>
                  <a:pt x="30594" y="24224"/>
                  <a:pt x="33749" y="24796"/>
                  <a:pt x="36903" y="25369"/>
                </a:cubicBezTo>
                <a:cubicBezTo>
                  <a:pt x="36909" y="25345"/>
                  <a:pt x="36915" y="25323"/>
                  <a:pt x="36921" y="25299"/>
                </a:cubicBezTo>
                <a:cubicBezTo>
                  <a:pt x="34134" y="23709"/>
                  <a:pt x="31348" y="22119"/>
                  <a:pt x="28561" y="20528"/>
                </a:cubicBezTo>
                <a:cubicBezTo>
                  <a:pt x="28566" y="20508"/>
                  <a:pt x="28570" y="20487"/>
                  <a:pt x="28573" y="20467"/>
                </a:cubicBezTo>
                <a:cubicBezTo>
                  <a:pt x="31700" y="19932"/>
                  <a:pt x="34826" y="19397"/>
                  <a:pt x="37954" y="18862"/>
                </a:cubicBezTo>
                <a:cubicBezTo>
                  <a:pt x="37952" y="18851"/>
                  <a:pt x="37951" y="18841"/>
                  <a:pt x="37950" y="18830"/>
                </a:cubicBezTo>
                <a:lnTo>
                  <a:pt x="37954" y="18790"/>
                </a:lnTo>
                <a:cubicBezTo>
                  <a:pt x="34825" y="18255"/>
                  <a:pt x="31697" y="17720"/>
                  <a:pt x="28567" y="17185"/>
                </a:cubicBezTo>
                <a:cubicBezTo>
                  <a:pt x="28567" y="17163"/>
                  <a:pt x="28567" y="17142"/>
                  <a:pt x="28567" y="17121"/>
                </a:cubicBezTo>
                <a:cubicBezTo>
                  <a:pt x="31354" y="15531"/>
                  <a:pt x="34140" y="13941"/>
                  <a:pt x="36927" y="12351"/>
                </a:cubicBezTo>
                <a:cubicBezTo>
                  <a:pt x="36919" y="12330"/>
                  <a:pt x="36910" y="12307"/>
                  <a:pt x="36902" y="12285"/>
                </a:cubicBezTo>
                <a:cubicBezTo>
                  <a:pt x="33735" y="12859"/>
                  <a:pt x="30568" y="13434"/>
                  <a:pt x="27338" y="14020"/>
                </a:cubicBezTo>
                <a:cubicBezTo>
                  <a:pt x="29457" y="11519"/>
                  <a:pt x="31541" y="9060"/>
                  <a:pt x="33625" y="6601"/>
                </a:cubicBezTo>
                <a:cubicBezTo>
                  <a:pt x="33608" y="6584"/>
                  <a:pt x="33591" y="6567"/>
                  <a:pt x="33575" y="6550"/>
                </a:cubicBezTo>
                <a:lnTo>
                  <a:pt x="25255" y="11410"/>
                </a:lnTo>
                <a:cubicBezTo>
                  <a:pt x="25240" y="11400"/>
                  <a:pt x="25223" y="11389"/>
                  <a:pt x="25208" y="11377"/>
                </a:cubicBezTo>
                <a:cubicBezTo>
                  <a:pt x="26323" y="8363"/>
                  <a:pt x="27437" y="5349"/>
                  <a:pt x="28552" y="2335"/>
                </a:cubicBezTo>
                <a:cubicBezTo>
                  <a:pt x="28536" y="2325"/>
                  <a:pt x="28520" y="2314"/>
                  <a:pt x="28504" y="2303"/>
                </a:cubicBezTo>
                <a:cubicBezTo>
                  <a:pt x="28434" y="2378"/>
                  <a:pt x="28361" y="2448"/>
                  <a:pt x="28296" y="2526"/>
                </a:cubicBezTo>
                <a:cubicBezTo>
                  <a:pt x="27433" y="3567"/>
                  <a:pt x="26572" y="4609"/>
                  <a:pt x="25708" y="5650"/>
                </a:cubicBezTo>
                <a:cubicBezTo>
                  <a:pt x="24635" y="6942"/>
                  <a:pt x="23561" y="8232"/>
                  <a:pt x="22487" y="9523"/>
                </a:cubicBezTo>
                <a:cubicBezTo>
                  <a:pt x="22447" y="9572"/>
                  <a:pt x="22419" y="9660"/>
                  <a:pt x="22355" y="9660"/>
                </a:cubicBezTo>
                <a:cubicBezTo>
                  <a:pt x="22346" y="9660"/>
                  <a:pt x="22336" y="9659"/>
                  <a:pt x="22326" y="9655"/>
                </a:cubicBezTo>
                <a:cubicBezTo>
                  <a:pt x="22243" y="9626"/>
                  <a:pt x="22282" y="9521"/>
                  <a:pt x="22284" y="9450"/>
                </a:cubicBezTo>
                <a:cubicBezTo>
                  <a:pt x="22301" y="7959"/>
                  <a:pt x="22282" y="6469"/>
                  <a:pt x="22314" y="4978"/>
                </a:cubicBezTo>
                <a:cubicBezTo>
                  <a:pt x="22347" y="3374"/>
                  <a:pt x="22326" y="1768"/>
                  <a:pt x="22326" y="163"/>
                </a:cubicBezTo>
                <a:cubicBezTo>
                  <a:pt x="22326" y="112"/>
                  <a:pt x="22361" y="44"/>
                  <a:pt x="22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789758" y="100710"/>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789758" y="750955"/>
            <a:ext cx="1305614" cy="652837"/>
          </a:xfrm>
          <a:custGeom>
            <a:avLst/>
            <a:gdLst/>
            <a:ahLst/>
            <a:cxnLst/>
            <a:rect l="l" t="t" r="r" b="b"/>
            <a:pathLst>
              <a:path w="22193" h="11097" extrusionOk="0">
                <a:moveTo>
                  <a:pt x="11096" y="0"/>
                </a:moveTo>
                <a:cubicBezTo>
                  <a:pt x="4968" y="0"/>
                  <a:pt x="1" y="4969"/>
                  <a:pt x="1" y="11097"/>
                </a:cubicBezTo>
                <a:lnTo>
                  <a:pt x="22193" y="11097"/>
                </a:lnTo>
                <a:cubicBezTo>
                  <a:pt x="22193" y="4969"/>
                  <a:pt x="17224" y="0"/>
                  <a:pt x="1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txBox="1">
            <a:spLocks noGrp="1"/>
          </p:cNvSpPr>
          <p:nvPr>
            <p:ph type="title"/>
          </p:nvPr>
        </p:nvSpPr>
        <p:spPr>
          <a:xfrm>
            <a:off x="719999" y="1556200"/>
            <a:ext cx="5071201"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a:t>
            </a:r>
            <a:endParaRPr dirty="0"/>
          </a:p>
        </p:txBody>
      </p:sp>
      <p:sp>
        <p:nvSpPr>
          <p:cNvPr id="326" name="Google Shape;326;p35"/>
          <p:cNvSpPr/>
          <p:nvPr/>
        </p:nvSpPr>
        <p:spPr>
          <a:xfrm rot="5400000">
            <a:off x="7757051" y="4062045"/>
            <a:ext cx="1347456" cy="606073"/>
          </a:xfrm>
          <a:custGeom>
            <a:avLst/>
            <a:gdLst/>
            <a:ahLst/>
            <a:cxnLst/>
            <a:rect l="l" t="t" r="r" b="b"/>
            <a:pathLst>
              <a:path w="43607" h="19614" extrusionOk="0">
                <a:moveTo>
                  <a:pt x="10806" y="0"/>
                </a:moveTo>
                <a:cubicBezTo>
                  <a:pt x="7773" y="0"/>
                  <a:pt x="5270" y="1155"/>
                  <a:pt x="3272" y="3422"/>
                </a:cubicBezTo>
                <a:cubicBezTo>
                  <a:pt x="1" y="7132"/>
                  <a:pt x="157" y="13001"/>
                  <a:pt x="3619" y="16551"/>
                </a:cubicBezTo>
                <a:cubicBezTo>
                  <a:pt x="5616" y="18598"/>
                  <a:pt x="8062" y="19601"/>
                  <a:pt x="10907" y="19606"/>
                </a:cubicBezTo>
                <a:cubicBezTo>
                  <a:pt x="14041" y="19612"/>
                  <a:pt x="17175" y="19614"/>
                  <a:pt x="20309" y="19614"/>
                </a:cubicBezTo>
                <a:cubicBezTo>
                  <a:pt x="24188" y="19614"/>
                  <a:pt x="28067" y="19611"/>
                  <a:pt x="31946" y="19610"/>
                </a:cubicBezTo>
                <a:cubicBezTo>
                  <a:pt x="32690" y="19608"/>
                  <a:pt x="33433" y="19607"/>
                  <a:pt x="34177" y="19562"/>
                </a:cubicBezTo>
                <a:cubicBezTo>
                  <a:pt x="36580" y="19416"/>
                  <a:pt x="38644" y="18495"/>
                  <a:pt x="40362" y="16841"/>
                </a:cubicBezTo>
                <a:cubicBezTo>
                  <a:pt x="42074" y="15195"/>
                  <a:pt x="43079" y="13173"/>
                  <a:pt x="43307" y="10796"/>
                </a:cubicBezTo>
                <a:cubicBezTo>
                  <a:pt x="43606" y="7674"/>
                  <a:pt x="42635" y="4973"/>
                  <a:pt x="40412" y="2783"/>
                </a:cubicBezTo>
                <a:cubicBezTo>
                  <a:pt x="38533" y="934"/>
                  <a:pt x="36230" y="0"/>
                  <a:pt x="33567" y="0"/>
                </a:cubicBezTo>
                <a:cubicBezTo>
                  <a:pt x="33561" y="0"/>
                  <a:pt x="33554" y="0"/>
                  <a:pt x="33547" y="0"/>
                </a:cubicBezTo>
                <a:cubicBezTo>
                  <a:pt x="31981" y="4"/>
                  <a:pt x="30415" y="5"/>
                  <a:pt x="28849" y="5"/>
                </a:cubicBezTo>
                <a:cubicBezTo>
                  <a:pt x="26612" y="5"/>
                  <a:pt x="24375" y="3"/>
                  <a:pt x="22138" y="3"/>
                </a:cubicBezTo>
                <a:cubicBezTo>
                  <a:pt x="19877" y="3"/>
                  <a:pt x="17616" y="5"/>
                  <a:pt x="15355" y="5"/>
                </a:cubicBezTo>
                <a:cubicBezTo>
                  <a:pt x="13848" y="5"/>
                  <a:pt x="12341" y="4"/>
                  <a:pt x="10834" y="0"/>
                </a:cubicBezTo>
                <a:cubicBezTo>
                  <a:pt x="10825" y="0"/>
                  <a:pt x="10816" y="0"/>
                  <a:pt x="10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7;p42"/>
          <p:cNvSpPr/>
          <p:nvPr/>
        </p:nvSpPr>
        <p:spPr>
          <a:xfrm>
            <a:off x="762000" y="948866"/>
            <a:ext cx="463585" cy="462002"/>
          </a:xfrm>
          <a:custGeom>
            <a:avLst/>
            <a:gdLst/>
            <a:ahLst/>
            <a:cxnLst/>
            <a:rect l="l" t="t" r="r" b="b"/>
            <a:pathLst>
              <a:path w="37782" h="37653" extrusionOk="0">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6;p42"/>
          <p:cNvSpPr txBox="1">
            <a:spLocks/>
          </p:cNvSpPr>
          <p:nvPr/>
        </p:nvSpPr>
        <p:spPr>
          <a:xfrm>
            <a:off x="1447800" y="766120"/>
            <a:ext cx="1113300" cy="841800"/>
          </a:xfrm>
          <a:prstGeom prst="rect">
            <a:avLst/>
          </a:prstGeom>
          <a:noFill/>
          <a:ln>
            <a:noFill/>
          </a:ln>
        </p:spPr>
        <p:txBody>
          <a:bodyPr spcFirstLastPara="1" wrap="square" lIns="91425" tIns="91425" rIns="91425" bIns="91425" anchor="ctr" anchorCtr="0">
            <a:noAutofit/>
          </a:bodyPr>
          <a:lstStyle/>
          <a:p>
            <a:pPr algn="l" rtl="0">
              <a:buClrTx/>
              <a:buFontTx/>
            </a:pPr>
            <a:endParaRPr lang="en" sz="1800" dirty="0">
              <a:solidFill>
                <a:sysClr val="windowText" lastClr="000000"/>
              </a:solidFill>
            </a:endParaRPr>
          </a:p>
        </p:txBody>
      </p:sp>
      <p:sp>
        <p:nvSpPr>
          <p:cNvPr id="11" name="Google Shape;436;p42"/>
          <p:cNvSpPr txBox="1">
            <a:spLocks/>
          </p:cNvSpPr>
          <p:nvPr/>
        </p:nvSpPr>
        <p:spPr>
          <a:xfrm>
            <a:off x="1295400" y="780216"/>
            <a:ext cx="1113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Sora"/>
              <a:buNone/>
              <a:defRPr sz="50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6000"/>
              <a:buFont typeface="Sora"/>
              <a:buNone/>
              <a:defRPr sz="6000" b="1" i="0" u="none" strike="noStrike" cap="none">
                <a:solidFill>
                  <a:schemeClr val="dk1"/>
                </a:solidFill>
                <a:latin typeface="Sora"/>
                <a:ea typeface="Sora"/>
                <a:cs typeface="Sora"/>
                <a:sym typeface="Sora"/>
              </a:defRPr>
            </a:lvl9pPr>
          </a:lstStyle>
          <a:p>
            <a:r>
              <a:rPr lang="en" dirty="0" smtClean="0"/>
              <a:t>02</a:t>
            </a:r>
          </a:p>
        </p:txBody>
      </p:sp>
      <p:pic>
        <p:nvPicPr>
          <p:cNvPr id="3" name="Picture Placeholder 2"/>
          <p:cNvPicPr>
            <a:picLocks noGrp="1" noChangeAspect="1"/>
          </p:cNvPicPr>
          <p:nvPr>
            <p:ph type="pic" idx="2"/>
          </p:nvPr>
        </p:nvPicPr>
        <p:blipFill>
          <a:blip r:embed="rId3">
            <a:extLst>
              <a:ext uri="{28A0092B-C50C-407E-A947-70E740481C1C}">
                <a14:useLocalDpi xmlns:a14="http://schemas.microsoft.com/office/drawing/2010/main" val="0"/>
              </a:ext>
            </a:extLst>
          </a:blip>
          <a:stretch>
            <a:fillRect/>
          </a:stretch>
        </p:blipFill>
        <p:spPr>
          <a:xfrm>
            <a:off x="5447033" y="780216"/>
            <a:ext cx="3638072" cy="3086934"/>
          </a:xfrm>
        </p:spPr>
      </p:pic>
    </p:spTree>
    <p:extLst>
      <p:ext uri="{BB962C8B-B14F-4D97-AF65-F5344CB8AC3E}">
        <p14:creationId xmlns:p14="http://schemas.microsoft.com/office/powerpoint/2010/main" val="2595373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PreProcessing </a:t>
            </a:r>
            <a:r>
              <a:rPr lang="en" dirty="0" smtClean="0">
                <a:solidFill>
                  <a:srgbClr val="FF0000"/>
                </a:solidFill>
              </a:rPr>
              <a:t>Steps</a:t>
            </a:r>
            <a:endParaRPr dirty="0">
              <a:solidFill>
                <a:srgbClr val="FF0000"/>
              </a:solidFill>
            </a:endParaRPr>
          </a:p>
        </p:txBody>
      </p:sp>
      <p:sp>
        <p:nvSpPr>
          <p:cNvPr id="657" name="Google Shape;657;p50"/>
          <p:cNvSpPr txBox="1"/>
          <p:nvPr/>
        </p:nvSpPr>
        <p:spPr>
          <a:xfrm>
            <a:off x="720000" y="1873324"/>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Collecting Data</a:t>
            </a:r>
            <a:endParaRPr dirty="0">
              <a:solidFill>
                <a:schemeClr val="dk1"/>
              </a:solidFill>
              <a:latin typeface="Poppins"/>
              <a:ea typeface="Poppins"/>
              <a:cs typeface="Poppins"/>
              <a:sym typeface="Poppins"/>
            </a:endParaRPr>
          </a:p>
        </p:txBody>
      </p:sp>
      <p:sp>
        <p:nvSpPr>
          <p:cNvPr id="658" name="Google Shape;658;p50"/>
          <p:cNvSpPr txBox="1"/>
          <p:nvPr/>
        </p:nvSpPr>
        <p:spPr>
          <a:xfrm>
            <a:off x="720000" y="1336200"/>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1st</a:t>
            </a:r>
            <a:endParaRPr sz="2500" dirty="0">
              <a:solidFill>
                <a:schemeClr val="dk1"/>
              </a:solidFill>
              <a:latin typeface="Sora Medium"/>
              <a:ea typeface="Sora Medium"/>
              <a:cs typeface="Sora Medium"/>
              <a:sym typeface="Sora Medium"/>
            </a:endParaRPr>
          </a:p>
        </p:txBody>
      </p:sp>
      <p:sp>
        <p:nvSpPr>
          <p:cNvPr id="659" name="Google Shape;659;p50"/>
          <p:cNvSpPr txBox="1"/>
          <p:nvPr/>
        </p:nvSpPr>
        <p:spPr>
          <a:xfrm>
            <a:off x="3402600" y="1873324"/>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Looking for Features that most Correlated with Attrition</a:t>
            </a:r>
            <a:endParaRPr dirty="0">
              <a:solidFill>
                <a:schemeClr val="dk1"/>
              </a:solidFill>
              <a:latin typeface="Poppins"/>
              <a:ea typeface="Poppins"/>
              <a:cs typeface="Poppins"/>
              <a:sym typeface="Poppins"/>
            </a:endParaRPr>
          </a:p>
        </p:txBody>
      </p:sp>
      <p:sp>
        <p:nvSpPr>
          <p:cNvPr id="660" name="Google Shape;660;p50"/>
          <p:cNvSpPr txBox="1"/>
          <p:nvPr/>
        </p:nvSpPr>
        <p:spPr>
          <a:xfrm>
            <a:off x="3402600" y="1336200"/>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2nd</a:t>
            </a:r>
            <a:endParaRPr sz="2500" dirty="0">
              <a:solidFill>
                <a:schemeClr val="dk1"/>
              </a:solidFill>
              <a:latin typeface="Sora Medium"/>
              <a:ea typeface="Sora Medium"/>
              <a:cs typeface="Sora Medium"/>
              <a:sym typeface="Sora Medium"/>
            </a:endParaRPr>
          </a:p>
        </p:txBody>
      </p:sp>
      <p:sp>
        <p:nvSpPr>
          <p:cNvPr id="661" name="Google Shape;661;p50"/>
          <p:cNvSpPr txBox="1"/>
          <p:nvPr/>
        </p:nvSpPr>
        <p:spPr>
          <a:xfrm>
            <a:off x="6085200" y="1873324"/>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Only Using Column from the result of 2</a:t>
            </a:r>
            <a:r>
              <a:rPr lang="en" baseline="30000" dirty="0" smtClean="0">
                <a:solidFill>
                  <a:schemeClr val="dk1"/>
                </a:solidFill>
                <a:latin typeface="Poppins"/>
                <a:ea typeface="Poppins"/>
                <a:cs typeface="Poppins"/>
                <a:sym typeface="Poppins"/>
              </a:rPr>
              <a:t>nd</a:t>
            </a:r>
            <a:r>
              <a:rPr lang="en" dirty="0" smtClean="0">
                <a:solidFill>
                  <a:schemeClr val="dk1"/>
                </a:solidFill>
                <a:latin typeface="Poppins"/>
                <a:ea typeface="Poppins"/>
                <a:cs typeface="Poppins"/>
                <a:sym typeface="Poppins"/>
              </a:rPr>
              <a:t> Process</a:t>
            </a:r>
          </a:p>
          <a:p>
            <a:pPr marL="0" lvl="0" indent="0" algn="ctr" rtl="0">
              <a:spcBef>
                <a:spcPts val="0"/>
              </a:spcBef>
              <a:spcAft>
                <a:spcPts val="0"/>
              </a:spcAft>
              <a:buNone/>
            </a:pPr>
            <a:endParaRPr dirty="0">
              <a:solidFill>
                <a:schemeClr val="dk1"/>
              </a:solidFill>
              <a:latin typeface="Poppins"/>
              <a:ea typeface="Poppins"/>
              <a:cs typeface="Poppins"/>
              <a:sym typeface="Poppins"/>
            </a:endParaRPr>
          </a:p>
        </p:txBody>
      </p:sp>
      <p:sp>
        <p:nvSpPr>
          <p:cNvPr id="662" name="Google Shape;662;p50"/>
          <p:cNvSpPr txBox="1"/>
          <p:nvPr/>
        </p:nvSpPr>
        <p:spPr>
          <a:xfrm>
            <a:off x="6085200" y="1336200"/>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3rd</a:t>
            </a:r>
          </a:p>
        </p:txBody>
      </p:sp>
      <p:sp>
        <p:nvSpPr>
          <p:cNvPr id="663" name="Google Shape;663;p50"/>
          <p:cNvSpPr txBox="1"/>
          <p:nvPr/>
        </p:nvSpPr>
        <p:spPr>
          <a:xfrm>
            <a:off x="720000" y="3704473"/>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Cleaning Data</a:t>
            </a:r>
          </a:p>
          <a:p>
            <a:pPr marL="0" lvl="0" indent="0" algn="ctr" rtl="0">
              <a:spcBef>
                <a:spcPts val="0"/>
              </a:spcBef>
              <a:spcAft>
                <a:spcPts val="0"/>
              </a:spcAft>
              <a:buNone/>
            </a:pPr>
            <a:r>
              <a:rPr lang="en" dirty="0" smtClean="0">
                <a:solidFill>
                  <a:schemeClr val="dk1"/>
                </a:solidFill>
                <a:latin typeface="Poppins"/>
                <a:ea typeface="Poppins"/>
                <a:cs typeface="Poppins"/>
                <a:sym typeface="Poppins"/>
              </a:rPr>
              <a:t>(Missing Values and Duplicated)</a:t>
            </a:r>
          </a:p>
        </p:txBody>
      </p:sp>
      <p:sp>
        <p:nvSpPr>
          <p:cNvPr id="664" name="Google Shape;664;p50"/>
          <p:cNvSpPr txBox="1"/>
          <p:nvPr/>
        </p:nvSpPr>
        <p:spPr>
          <a:xfrm>
            <a:off x="720000" y="3167343"/>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4th</a:t>
            </a:r>
            <a:endParaRPr sz="2500" dirty="0">
              <a:solidFill>
                <a:schemeClr val="dk1"/>
              </a:solidFill>
              <a:latin typeface="Sora Medium"/>
              <a:ea typeface="Sora Medium"/>
              <a:cs typeface="Sora Medium"/>
              <a:sym typeface="Sora Medium"/>
            </a:endParaRPr>
          </a:p>
        </p:txBody>
      </p:sp>
      <p:sp>
        <p:nvSpPr>
          <p:cNvPr id="665" name="Google Shape;665;p50"/>
          <p:cNvSpPr txBox="1"/>
          <p:nvPr/>
        </p:nvSpPr>
        <p:spPr>
          <a:xfrm>
            <a:off x="3402600" y="3704473"/>
            <a:ext cx="23388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Poppins"/>
                <a:ea typeface="Poppins"/>
                <a:cs typeface="Poppins"/>
                <a:sym typeface="Poppins"/>
              </a:rPr>
              <a:t>Adding new Features based on default Features for better Data Understanding</a:t>
            </a:r>
            <a:endParaRPr dirty="0">
              <a:solidFill>
                <a:schemeClr val="dk1"/>
              </a:solidFill>
              <a:latin typeface="Poppins"/>
              <a:ea typeface="Poppins"/>
              <a:cs typeface="Poppins"/>
              <a:sym typeface="Poppins"/>
            </a:endParaRPr>
          </a:p>
        </p:txBody>
      </p:sp>
      <p:sp>
        <p:nvSpPr>
          <p:cNvPr id="666" name="Google Shape;666;p50"/>
          <p:cNvSpPr txBox="1"/>
          <p:nvPr/>
        </p:nvSpPr>
        <p:spPr>
          <a:xfrm>
            <a:off x="3402600" y="3167343"/>
            <a:ext cx="2338800" cy="474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Sora Medium"/>
                <a:ea typeface="Sora Medium"/>
                <a:cs typeface="Sora Medium"/>
                <a:sym typeface="Sora Medium"/>
              </a:rPr>
              <a:t>Last</a:t>
            </a:r>
            <a:endParaRPr sz="2500" dirty="0">
              <a:solidFill>
                <a:schemeClr val="dk1"/>
              </a:solidFill>
              <a:latin typeface="Sora Medium"/>
              <a:ea typeface="Sora Medium"/>
              <a:cs typeface="Sora Medium"/>
              <a:sym typeface="Sora Medium"/>
            </a:endParaRPr>
          </a:p>
        </p:txBody>
      </p:sp>
      <p:cxnSp>
        <p:nvCxnSpPr>
          <p:cNvPr id="669" name="Google Shape;669;p50"/>
          <p:cNvCxnSpPr>
            <a:stCxn id="658" idx="3"/>
            <a:endCxn id="660" idx="1"/>
          </p:cNvCxnSpPr>
          <p:nvPr/>
        </p:nvCxnSpPr>
        <p:spPr>
          <a:xfrm>
            <a:off x="3058800" y="1573500"/>
            <a:ext cx="343800" cy="600"/>
          </a:xfrm>
          <a:prstGeom prst="bentConnector3">
            <a:avLst>
              <a:gd name="adj1" fmla="val 50004"/>
            </a:avLst>
          </a:prstGeom>
          <a:noFill/>
          <a:ln w="38100" cap="flat" cmpd="sng">
            <a:solidFill>
              <a:schemeClr val="dk1"/>
            </a:solidFill>
            <a:prstDash val="solid"/>
            <a:round/>
            <a:headEnd type="none" w="med" len="med"/>
            <a:tailEnd type="oval" w="med" len="med"/>
          </a:ln>
        </p:spPr>
      </p:cxnSp>
      <p:cxnSp>
        <p:nvCxnSpPr>
          <p:cNvPr id="670" name="Google Shape;670;p50"/>
          <p:cNvCxnSpPr>
            <a:stCxn id="660" idx="3"/>
            <a:endCxn id="662" idx="1"/>
          </p:cNvCxnSpPr>
          <p:nvPr/>
        </p:nvCxnSpPr>
        <p:spPr>
          <a:xfrm>
            <a:off x="5741400" y="1573500"/>
            <a:ext cx="343800" cy="600"/>
          </a:xfrm>
          <a:prstGeom prst="bentConnector3">
            <a:avLst>
              <a:gd name="adj1" fmla="val 50004"/>
            </a:avLst>
          </a:prstGeom>
          <a:noFill/>
          <a:ln w="38100" cap="flat" cmpd="sng">
            <a:solidFill>
              <a:schemeClr val="dk1"/>
            </a:solidFill>
            <a:prstDash val="solid"/>
            <a:round/>
            <a:headEnd type="none" w="med" len="med"/>
            <a:tailEnd type="oval" w="med" len="med"/>
          </a:ln>
        </p:spPr>
      </p:cxnSp>
      <p:cxnSp>
        <p:nvCxnSpPr>
          <p:cNvPr id="671" name="Google Shape;671;p50"/>
          <p:cNvCxnSpPr/>
          <p:nvPr/>
        </p:nvCxnSpPr>
        <p:spPr>
          <a:xfrm rot="5400000">
            <a:off x="4235700" y="240077"/>
            <a:ext cx="672600" cy="5365200"/>
          </a:xfrm>
          <a:prstGeom prst="bentConnector3">
            <a:avLst>
              <a:gd name="adj1" fmla="val 50009"/>
            </a:avLst>
          </a:prstGeom>
          <a:noFill/>
          <a:ln w="38100" cap="flat" cmpd="sng">
            <a:solidFill>
              <a:schemeClr val="dk1"/>
            </a:solidFill>
            <a:prstDash val="solid"/>
            <a:round/>
            <a:headEnd type="none" w="med" len="med"/>
            <a:tailEnd type="oval" w="med" len="med"/>
          </a:ln>
        </p:spPr>
      </p:cxnSp>
      <p:cxnSp>
        <p:nvCxnSpPr>
          <p:cNvPr id="672" name="Google Shape;672;p50"/>
          <p:cNvCxnSpPr>
            <a:stCxn id="664" idx="3"/>
            <a:endCxn id="666" idx="1"/>
          </p:cNvCxnSpPr>
          <p:nvPr/>
        </p:nvCxnSpPr>
        <p:spPr>
          <a:xfrm>
            <a:off x="3058800" y="3404643"/>
            <a:ext cx="343800" cy="600"/>
          </a:xfrm>
          <a:prstGeom prst="bentConnector3">
            <a:avLst>
              <a:gd name="adj1" fmla="val 50004"/>
            </a:avLst>
          </a:prstGeom>
          <a:noFill/>
          <a:ln w="38100"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Soft Skills Development Workshop by Slidesgo">
  <a:themeElements>
    <a:clrScheme name="Simple Light">
      <a:dk1>
        <a:srgbClr val="372E46"/>
      </a:dk1>
      <a:lt1>
        <a:srgbClr val="F2E5E5"/>
      </a:lt1>
      <a:dk2>
        <a:srgbClr val="9BA8E9"/>
      </a:dk2>
      <a:lt2>
        <a:srgbClr val="C7C6EE"/>
      </a:lt2>
      <a:accent1>
        <a:srgbClr val="990000"/>
      </a:accent1>
      <a:accent2>
        <a:srgbClr val="E06666"/>
      </a:accent2>
      <a:accent3>
        <a:srgbClr val="F3F2ED"/>
      </a:accent3>
      <a:accent4>
        <a:srgbClr val="FFFFFF"/>
      </a:accent4>
      <a:accent5>
        <a:srgbClr val="FFFFFF"/>
      </a:accent5>
      <a:accent6>
        <a:srgbClr val="FFFFFF"/>
      </a:accent6>
      <a:hlink>
        <a:srgbClr val="372E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6003</TotalTime>
  <Words>2076</Words>
  <Application>Microsoft Office PowerPoint</Application>
  <PresentationFormat>On-screen Show (16:9)</PresentationFormat>
  <Paragraphs>347</Paragraphs>
  <Slides>41</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41</vt:i4>
      </vt:variant>
    </vt:vector>
  </HeadingPairs>
  <TitlesOfParts>
    <vt:vector size="53" baseType="lpstr">
      <vt:lpstr>Arial</vt:lpstr>
      <vt:lpstr>Open Sans</vt:lpstr>
      <vt:lpstr>Poppins</vt:lpstr>
      <vt:lpstr>Proxima Nova</vt:lpstr>
      <vt:lpstr>Comic Sans MS</vt:lpstr>
      <vt:lpstr>Sora</vt:lpstr>
      <vt:lpstr>Proxima Nova Semibold</vt:lpstr>
      <vt:lpstr>Sora SemiBold</vt:lpstr>
      <vt:lpstr>Sora Medium</vt:lpstr>
      <vt:lpstr>Wingdings</vt:lpstr>
      <vt:lpstr>Soft Skills Development Workshop by Slidesgo</vt:lpstr>
      <vt:lpstr>Slidesgo Final Pages</vt:lpstr>
      <vt:lpstr>About me</vt:lpstr>
      <vt:lpstr>My Project</vt:lpstr>
      <vt:lpstr>Employee Attrition and Factors Syaerul Rochman</vt:lpstr>
      <vt:lpstr>Table of contents</vt:lpstr>
      <vt:lpstr>Background</vt:lpstr>
      <vt:lpstr>Business Problem</vt:lpstr>
      <vt:lpstr>What do we want to Achieve?</vt:lpstr>
      <vt:lpstr>Data Preprocessing</vt:lpstr>
      <vt:lpstr>PreProcessing Steps</vt:lpstr>
      <vt:lpstr>Dataset Information</vt:lpstr>
      <vt:lpstr>Dataset Process</vt:lpstr>
      <vt:lpstr>Exploratory Data Analysis</vt:lpstr>
      <vt:lpstr>Numerical Distribution Univariate Analysis</vt:lpstr>
      <vt:lpstr>Distribution of Attrition  Based on Total Working Years</vt:lpstr>
      <vt:lpstr>Distribution of Attrition based on Age Range</vt:lpstr>
      <vt:lpstr>Distribution of Attrition  Based on Job Involvement</vt:lpstr>
      <vt:lpstr>Distribution of Attrition  Based on Job Level</vt:lpstr>
      <vt:lpstr>Distribution of Attrition  Based on Environment Satisfaction</vt:lpstr>
      <vt:lpstr>Distribution of Attrition  Based on Job Satisfaction</vt:lpstr>
      <vt:lpstr>Distribution of Attrition based on Overtime</vt:lpstr>
      <vt:lpstr>Numerical Distribution Bivariate Analysis</vt:lpstr>
      <vt:lpstr>Average Income of Employee Grouping by Age Range</vt:lpstr>
      <vt:lpstr>Difference Average Income  Stay vs Attrition</vt:lpstr>
      <vt:lpstr>PowerPoint Presentation</vt:lpstr>
      <vt:lpstr>1. Does Business Travel Have Impact on Attrition?</vt:lpstr>
      <vt:lpstr>2. Tendency to do Attrition, Based on Department and Job Role</vt:lpstr>
      <vt:lpstr>3. Tendency to do Attrition, Based on Marital Status and Over Time</vt:lpstr>
      <vt:lpstr>Age Range vs Job Satisfaction</vt:lpstr>
      <vt:lpstr>Years in Company vs Numerical Data</vt:lpstr>
      <vt:lpstr>After 10 Years Work</vt:lpstr>
      <vt:lpstr>Gender and Department vs Numerical Data</vt:lpstr>
      <vt:lpstr>Outlier Handling</vt:lpstr>
      <vt:lpstr>Feature Engineering and Column Drop</vt:lpstr>
      <vt:lpstr>Modeling</vt:lpstr>
      <vt:lpstr>PowerPoint Presentation</vt:lpstr>
      <vt:lpstr>Baseline Model</vt:lpstr>
      <vt:lpstr>Oversampling with SMOTE</vt:lpstr>
      <vt:lpstr>Features Importance Based on Random Forest Model</vt:lpstr>
      <vt:lpstr>Business Recommendation</vt:lpstr>
      <vt:lpstr>Thank you github.com/syaerulid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 Development Workshop</dc:title>
  <dc:creator>Syaerul Rochman</dc:creator>
  <cp:lastModifiedBy>RZHD ID</cp:lastModifiedBy>
  <cp:revision>105</cp:revision>
  <dcterms:modified xsi:type="dcterms:W3CDTF">2023-03-04T08:10:43Z</dcterms:modified>
</cp:coreProperties>
</file>