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CMU Serif" charset="1" panose="02000603000000000000"/>
      <p:regular r:id="rId27"/>
    </p:embeddedFont>
    <p:embeddedFont>
      <p:font typeface="Source Sans Pro" charset="1" panose="020B0503030403020204"/>
      <p:regular r:id="rId28"/>
    </p:embeddedFont>
    <p:embeddedFont>
      <p:font typeface="Source Sans Pro Bold" charset="1" panose="020B0703030403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71117"/>
        </a:solidFill>
      </p:bgPr>
    </p:bg>
    <p:spTree>
      <p:nvGrpSpPr>
        <p:cNvPr id="1" name=""/>
        <p:cNvGrpSpPr/>
        <p:nvPr/>
      </p:nvGrpSpPr>
      <p:grpSpPr>
        <a:xfrm>
          <a:off x="0" y="0"/>
          <a:ext cx="0" cy="0"/>
          <a:chOff x="0" y="0"/>
          <a:chExt cx="0" cy="0"/>
        </a:xfrm>
      </p:grpSpPr>
      <p:grpSp>
        <p:nvGrpSpPr>
          <p:cNvPr name="Group 2" id="2"/>
          <p:cNvGrpSpPr/>
          <p:nvPr/>
        </p:nvGrpSpPr>
        <p:grpSpPr>
          <a:xfrm rot="0">
            <a:off x="15201900" y="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F31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446346" y="2867783"/>
            <a:ext cx="9395308" cy="4551434"/>
            <a:chOff x="0" y="0"/>
            <a:chExt cx="2474484" cy="1198731"/>
          </a:xfrm>
        </p:grpSpPr>
        <p:sp>
          <p:nvSpPr>
            <p:cNvPr name="Freeform 6" id="6"/>
            <p:cNvSpPr/>
            <p:nvPr/>
          </p:nvSpPr>
          <p:spPr>
            <a:xfrm flipH="false" flipV="false" rot="0">
              <a:off x="0" y="0"/>
              <a:ext cx="2474484" cy="1198731"/>
            </a:xfrm>
            <a:custGeom>
              <a:avLst/>
              <a:gdLst/>
              <a:ahLst/>
              <a:cxnLst/>
              <a:rect r="r" b="b" t="t" l="l"/>
              <a:pathLst>
                <a:path h="1198731" w="2474484">
                  <a:moveTo>
                    <a:pt x="0" y="0"/>
                  </a:moveTo>
                  <a:lnTo>
                    <a:pt x="2474484" y="0"/>
                  </a:lnTo>
                  <a:lnTo>
                    <a:pt x="2474484" y="1198731"/>
                  </a:lnTo>
                  <a:lnTo>
                    <a:pt x="0" y="1198731"/>
                  </a:lnTo>
                  <a:close/>
                </a:path>
              </a:pathLst>
            </a:custGeom>
            <a:solidFill>
              <a:srgbClr val="4F3139">
                <a:alpha val="94902"/>
              </a:srgbClr>
            </a:solidFill>
          </p:spPr>
        </p:sp>
        <p:sp>
          <p:nvSpPr>
            <p:cNvPr name="TextBox 7" id="7"/>
            <p:cNvSpPr txBox="true"/>
            <p:nvPr/>
          </p:nvSpPr>
          <p:spPr>
            <a:xfrm>
              <a:off x="0" y="-38100"/>
              <a:ext cx="2474484" cy="123683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73732" y="3837643"/>
            <a:ext cx="1326400" cy="47625"/>
            <a:chOff x="0" y="0"/>
            <a:chExt cx="349340" cy="12543"/>
          </a:xfrm>
        </p:grpSpPr>
        <p:sp>
          <p:nvSpPr>
            <p:cNvPr name="Freeform 9" id="9"/>
            <p:cNvSpPr/>
            <p:nvPr/>
          </p:nvSpPr>
          <p:spPr>
            <a:xfrm flipH="false" flipV="false" rot="0">
              <a:off x="0" y="0"/>
              <a:ext cx="349340" cy="12543"/>
            </a:xfrm>
            <a:custGeom>
              <a:avLst/>
              <a:gdLst/>
              <a:ahLst/>
              <a:cxnLst/>
              <a:rect r="r" b="b" t="t" l="l"/>
              <a:pathLst>
                <a:path h="12543" w="349340">
                  <a:moveTo>
                    <a:pt x="0" y="0"/>
                  </a:moveTo>
                  <a:lnTo>
                    <a:pt x="349340" y="0"/>
                  </a:lnTo>
                  <a:lnTo>
                    <a:pt x="349340" y="12543"/>
                  </a:lnTo>
                  <a:lnTo>
                    <a:pt x="0" y="12543"/>
                  </a:lnTo>
                  <a:close/>
                </a:path>
              </a:pathLst>
            </a:custGeom>
            <a:solidFill>
              <a:srgbClr val="F4F2F1"/>
            </a:solidFill>
          </p:spPr>
        </p:sp>
        <p:sp>
          <p:nvSpPr>
            <p:cNvPr name="TextBox 10" id="10"/>
            <p:cNvSpPr txBox="true"/>
            <p:nvPr/>
          </p:nvSpPr>
          <p:spPr>
            <a:xfrm>
              <a:off x="0" y="-38100"/>
              <a:ext cx="349340"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667551" y="3837643"/>
            <a:ext cx="575422" cy="47625"/>
            <a:chOff x="0" y="0"/>
            <a:chExt cx="151551" cy="12543"/>
          </a:xfrm>
        </p:grpSpPr>
        <p:sp>
          <p:nvSpPr>
            <p:cNvPr name="Freeform 12" id="12"/>
            <p:cNvSpPr/>
            <p:nvPr/>
          </p:nvSpPr>
          <p:spPr>
            <a:xfrm flipH="false" flipV="false" rot="0">
              <a:off x="0" y="0"/>
              <a:ext cx="151551" cy="12543"/>
            </a:xfrm>
            <a:custGeom>
              <a:avLst/>
              <a:gdLst/>
              <a:ahLst/>
              <a:cxnLst/>
              <a:rect r="r" b="b" t="t" l="l"/>
              <a:pathLst>
                <a:path h="12543" w="151551">
                  <a:moveTo>
                    <a:pt x="0" y="0"/>
                  </a:moveTo>
                  <a:lnTo>
                    <a:pt x="151551" y="0"/>
                  </a:lnTo>
                  <a:lnTo>
                    <a:pt x="151551" y="12543"/>
                  </a:lnTo>
                  <a:lnTo>
                    <a:pt x="0" y="12543"/>
                  </a:lnTo>
                  <a:close/>
                </a:path>
              </a:pathLst>
            </a:custGeom>
            <a:solidFill>
              <a:srgbClr val="F4F2F1"/>
            </a:solidFill>
          </p:spPr>
        </p:sp>
        <p:sp>
          <p:nvSpPr>
            <p:cNvPr name="TextBox 13" id="13"/>
            <p:cNvSpPr txBox="true"/>
            <p:nvPr/>
          </p:nvSpPr>
          <p:spPr>
            <a:xfrm>
              <a:off x="0" y="-38100"/>
              <a:ext cx="151551"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7962974" y="9747321"/>
            <a:ext cx="325026" cy="47625"/>
            <a:chOff x="0" y="0"/>
            <a:chExt cx="85604" cy="12543"/>
          </a:xfrm>
        </p:grpSpPr>
        <p:sp>
          <p:nvSpPr>
            <p:cNvPr name="Freeform 15" id="15"/>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16" id="16"/>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6270603" y="5500558"/>
            <a:ext cx="2454604" cy="1036171"/>
          </a:xfrm>
          <a:custGeom>
            <a:avLst/>
            <a:gdLst/>
            <a:ahLst/>
            <a:cxnLst/>
            <a:rect r="r" b="b" t="t" l="l"/>
            <a:pathLst>
              <a:path h="1036171" w="2454604">
                <a:moveTo>
                  <a:pt x="0" y="0"/>
                </a:moveTo>
                <a:lnTo>
                  <a:pt x="2454604" y="0"/>
                </a:lnTo>
                <a:lnTo>
                  <a:pt x="2454604" y="1036172"/>
                </a:lnTo>
                <a:lnTo>
                  <a:pt x="0" y="1036172"/>
                </a:lnTo>
                <a:lnTo>
                  <a:pt x="0" y="0"/>
                </a:lnTo>
                <a:close/>
              </a:path>
            </a:pathLst>
          </a:custGeom>
          <a:blipFill>
            <a:blip r:embed="rId2"/>
            <a:stretch>
              <a:fillRect l="0" t="-22942" r="0" b="-22942"/>
            </a:stretch>
          </a:blipFill>
        </p:spPr>
      </p:sp>
      <p:sp>
        <p:nvSpPr>
          <p:cNvPr name="TextBox 18" id="18"/>
          <p:cNvSpPr txBox="true"/>
          <p:nvPr/>
        </p:nvSpPr>
        <p:spPr>
          <a:xfrm rot="0">
            <a:off x="5173732" y="4369810"/>
            <a:ext cx="7824548" cy="1226145"/>
          </a:xfrm>
          <a:prstGeom prst="rect">
            <a:avLst/>
          </a:prstGeom>
        </p:spPr>
        <p:txBody>
          <a:bodyPr anchor="t" rtlCol="false" tIns="0" lIns="0" bIns="0" rIns="0">
            <a:spAutoFit/>
          </a:bodyPr>
          <a:lstStyle/>
          <a:p>
            <a:pPr algn="l">
              <a:lnSpc>
                <a:spcPts val="10060"/>
              </a:lnSpc>
              <a:spcBef>
                <a:spcPct val="0"/>
              </a:spcBef>
            </a:pPr>
            <a:r>
              <a:rPr lang="en-US" sz="7186">
                <a:solidFill>
                  <a:srgbClr val="F4F2F1"/>
                </a:solidFill>
                <a:latin typeface="CMU Serif Bold"/>
              </a:rPr>
              <a:t>DATA SCIENCE</a:t>
            </a:r>
          </a:p>
        </p:txBody>
      </p:sp>
      <p:sp>
        <p:nvSpPr>
          <p:cNvPr name="TextBox 19" id="19"/>
          <p:cNvSpPr txBox="true"/>
          <p:nvPr/>
        </p:nvSpPr>
        <p:spPr>
          <a:xfrm rot="0">
            <a:off x="7576336" y="8181217"/>
            <a:ext cx="3135328" cy="311470"/>
          </a:xfrm>
          <a:prstGeom prst="rect">
            <a:avLst/>
          </a:prstGeom>
        </p:spPr>
        <p:txBody>
          <a:bodyPr anchor="t" rtlCol="false" tIns="0" lIns="0" bIns="0" rIns="0">
            <a:spAutoFit/>
          </a:bodyPr>
          <a:lstStyle/>
          <a:p>
            <a:pPr algn="l">
              <a:lnSpc>
                <a:spcPts val="2564"/>
              </a:lnSpc>
              <a:spcBef>
                <a:spcPct val="0"/>
              </a:spcBef>
            </a:pPr>
            <a:r>
              <a:rPr lang="en-US" sz="1831">
                <a:solidFill>
                  <a:srgbClr val="F4F2F1"/>
                </a:solidFill>
                <a:latin typeface="Source Sans Pro"/>
              </a:rPr>
              <a:t>BY SYAFIQ FATHINAS SYADDID</a:t>
            </a:r>
          </a:p>
        </p:txBody>
      </p:sp>
      <p:sp>
        <p:nvSpPr>
          <p:cNvPr name="TextBox 20" id="20"/>
          <p:cNvSpPr txBox="true"/>
          <p:nvPr/>
        </p:nvSpPr>
        <p:spPr>
          <a:xfrm rot="0">
            <a:off x="5173732" y="5838797"/>
            <a:ext cx="3008951" cy="312069"/>
          </a:xfrm>
          <a:prstGeom prst="rect">
            <a:avLst/>
          </a:prstGeom>
        </p:spPr>
        <p:txBody>
          <a:bodyPr anchor="t" rtlCol="false" tIns="0" lIns="0" bIns="0" rIns="0">
            <a:spAutoFit/>
          </a:bodyPr>
          <a:lstStyle/>
          <a:p>
            <a:pPr algn="just">
              <a:lnSpc>
                <a:spcPts val="2514"/>
              </a:lnSpc>
              <a:spcBef>
                <a:spcPct val="0"/>
              </a:spcBef>
            </a:pPr>
            <a:r>
              <a:rPr lang="en-US" sz="1795" spc="1291">
                <a:solidFill>
                  <a:srgbClr val="F4F2F1"/>
                </a:solidFill>
                <a:latin typeface="Source Sans Pro"/>
              </a:rPr>
              <a:t>USING </a:t>
            </a:r>
          </a:p>
        </p:txBody>
      </p:sp>
      <p:sp>
        <p:nvSpPr>
          <p:cNvPr name="TextBox 21" id="21"/>
          <p:cNvSpPr txBox="true"/>
          <p:nvPr/>
        </p:nvSpPr>
        <p:spPr>
          <a:xfrm rot="0">
            <a:off x="5173732" y="3224007"/>
            <a:ext cx="6017903" cy="479078"/>
          </a:xfrm>
          <a:prstGeom prst="rect">
            <a:avLst/>
          </a:prstGeom>
        </p:spPr>
        <p:txBody>
          <a:bodyPr anchor="t" rtlCol="false" tIns="0" lIns="0" bIns="0" rIns="0">
            <a:spAutoFit/>
          </a:bodyPr>
          <a:lstStyle/>
          <a:p>
            <a:pPr algn="l">
              <a:lnSpc>
                <a:spcPts val="3916"/>
              </a:lnSpc>
              <a:spcBef>
                <a:spcPct val="0"/>
              </a:spcBef>
            </a:pPr>
            <a:r>
              <a:rPr lang="en-US" sz="2797">
                <a:solidFill>
                  <a:srgbClr val="F4F2F1"/>
                </a:solidFill>
                <a:latin typeface="Source Sans Pro Bold"/>
              </a:rPr>
              <a:t>PYTHON FOR</a:t>
            </a:r>
          </a:p>
        </p:txBody>
      </p:sp>
      <p:sp>
        <p:nvSpPr>
          <p:cNvPr name="TextBox 22" id="22"/>
          <p:cNvSpPr txBox="true"/>
          <p:nvPr/>
        </p:nvSpPr>
        <p:spPr>
          <a:xfrm rot="0">
            <a:off x="8560407" y="5811187"/>
            <a:ext cx="3554909" cy="641258"/>
          </a:xfrm>
          <a:prstGeom prst="rect">
            <a:avLst/>
          </a:prstGeom>
        </p:spPr>
        <p:txBody>
          <a:bodyPr anchor="t" rtlCol="false" tIns="0" lIns="0" bIns="0" rIns="0">
            <a:spAutoFit/>
          </a:bodyPr>
          <a:lstStyle/>
          <a:p>
            <a:pPr algn="l">
              <a:lnSpc>
                <a:spcPts val="2601"/>
              </a:lnSpc>
              <a:spcBef>
                <a:spcPct val="0"/>
              </a:spcBef>
            </a:pPr>
            <a:r>
              <a:rPr lang="en-US" sz="1857">
                <a:solidFill>
                  <a:srgbClr val="F4F2F1"/>
                </a:solidFill>
                <a:latin typeface="Source Sans Pro"/>
              </a:rPr>
              <a:t>WITH EUROPE HOTEL BOOKING SATISFACTION DATASET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2F1"/>
        </a:solidFill>
      </p:bgPr>
    </p:bg>
    <p:spTree>
      <p:nvGrpSpPr>
        <p:cNvPr id="1" name=""/>
        <p:cNvGrpSpPr/>
        <p:nvPr/>
      </p:nvGrpSpPr>
      <p:grpSpPr>
        <a:xfrm>
          <a:off x="0" y="0"/>
          <a:ext cx="0" cy="0"/>
          <a:chOff x="0" y="0"/>
          <a:chExt cx="0" cy="0"/>
        </a:xfrm>
      </p:grpSpPr>
      <p:grpSp>
        <p:nvGrpSpPr>
          <p:cNvPr name="Group 2" id="2"/>
          <p:cNvGrpSpPr/>
          <p:nvPr/>
        </p:nvGrpSpPr>
        <p:grpSpPr>
          <a:xfrm rot="0">
            <a:off x="17962974" y="9747321"/>
            <a:ext cx="325026" cy="47625"/>
            <a:chOff x="0" y="0"/>
            <a:chExt cx="85604" cy="12543"/>
          </a:xfrm>
        </p:grpSpPr>
        <p:sp>
          <p:nvSpPr>
            <p:cNvPr name="Freeform 3" id="3"/>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4" id="4"/>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289000" y="5506853"/>
            <a:ext cx="10673974" cy="3465366"/>
            <a:chOff x="0" y="0"/>
            <a:chExt cx="2811252" cy="912689"/>
          </a:xfrm>
        </p:grpSpPr>
        <p:sp>
          <p:nvSpPr>
            <p:cNvPr name="Freeform 6" id="6"/>
            <p:cNvSpPr/>
            <p:nvPr/>
          </p:nvSpPr>
          <p:spPr>
            <a:xfrm flipH="false" flipV="false" rot="0">
              <a:off x="0" y="0"/>
              <a:ext cx="2811252" cy="912689"/>
            </a:xfrm>
            <a:custGeom>
              <a:avLst/>
              <a:gdLst/>
              <a:ahLst/>
              <a:cxnLst/>
              <a:rect r="r" b="b" t="t" l="l"/>
              <a:pathLst>
                <a:path h="912689" w="2811252">
                  <a:moveTo>
                    <a:pt x="0" y="0"/>
                  </a:moveTo>
                  <a:lnTo>
                    <a:pt x="2811252" y="0"/>
                  </a:lnTo>
                  <a:lnTo>
                    <a:pt x="2811252" y="912689"/>
                  </a:lnTo>
                  <a:lnTo>
                    <a:pt x="0" y="912689"/>
                  </a:lnTo>
                  <a:close/>
                </a:path>
              </a:pathLst>
            </a:custGeom>
            <a:solidFill>
              <a:srgbClr val="4F3139"/>
            </a:solidFill>
          </p:spPr>
        </p:sp>
        <p:sp>
          <p:nvSpPr>
            <p:cNvPr name="TextBox 7" id="7"/>
            <p:cNvSpPr txBox="true"/>
            <p:nvPr/>
          </p:nvSpPr>
          <p:spPr>
            <a:xfrm>
              <a:off x="0" y="-38100"/>
              <a:ext cx="2811252" cy="95078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879181" y="3338930"/>
            <a:ext cx="1245141" cy="47625"/>
            <a:chOff x="0" y="0"/>
            <a:chExt cx="327938" cy="12543"/>
          </a:xfrm>
        </p:grpSpPr>
        <p:sp>
          <p:nvSpPr>
            <p:cNvPr name="Freeform 9" id="9"/>
            <p:cNvSpPr/>
            <p:nvPr/>
          </p:nvSpPr>
          <p:spPr>
            <a:xfrm flipH="false" flipV="false" rot="0">
              <a:off x="0" y="0"/>
              <a:ext cx="327938" cy="12543"/>
            </a:xfrm>
            <a:custGeom>
              <a:avLst/>
              <a:gdLst/>
              <a:ahLst/>
              <a:cxnLst/>
              <a:rect r="r" b="b" t="t" l="l"/>
              <a:pathLst>
                <a:path h="12543" w="327938">
                  <a:moveTo>
                    <a:pt x="0" y="0"/>
                  </a:moveTo>
                  <a:lnTo>
                    <a:pt x="327938" y="0"/>
                  </a:lnTo>
                  <a:lnTo>
                    <a:pt x="327938" y="12543"/>
                  </a:lnTo>
                  <a:lnTo>
                    <a:pt x="0" y="12543"/>
                  </a:lnTo>
                  <a:close/>
                </a:path>
              </a:pathLst>
            </a:custGeom>
            <a:solidFill>
              <a:srgbClr val="F4F2F1"/>
            </a:solidFill>
          </p:spPr>
        </p:sp>
        <p:sp>
          <p:nvSpPr>
            <p:cNvPr name="TextBox 10" id="10"/>
            <p:cNvSpPr txBox="true"/>
            <p:nvPr/>
          </p:nvSpPr>
          <p:spPr>
            <a:xfrm>
              <a:off x="0" y="-38100"/>
              <a:ext cx="327938"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2241228" y="3338930"/>
            <a:ext cx="325026" cy="47625"/>
            <a:chOff x="0" y="0"/>
            <a:chExt cx="85604" cy="12543"/>
          </a:xfrm>
        </p:grpSpPr>
        <p:sp>
          <p:nvSpPr>
            <p:cNvPr name="Freeform 12" id="12"/>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F4F2F1"/>
            </a:solidFill>
          </p:spPr>
        </p:sp>
        <p:sp>
          <p:nvSpPr>
            <p:cNvPr name="TextBox 13" id="13"/>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435644" y="2061817"/>
            <a:ext cx="6302400" cy="5833979"/>
          </a:xfrm>
          <a:custGeom>
            <a:avLst/>
            <a:gdLst/>
            <a:ahLst/>
            <a:cxnLst/>
            <a:rect r="r" b="b" t="t" l="l"/>
            <a:pathLst>
              <a:path h="5833979" w="6302400">
                <a:moveTo>
                  <a:pt x="0" y="0"/>
                </a:moveTo>
                <a:lnTo>
                  <a:pt x="6302400" y="0"/>
                </a:lnTo>
                <a:lnTo>
                  <a:pt x="6302400" y="5833978"/>
                </a:lnTo>
                <a:lnTo>
                  <a:pt x="0" y="5833978"/>
                </a:lnTo>
                <a:lnTo>
                  <a:pt x="0" y="0"/>
                </a:lnTo>
                <a:close/>
              </a:path>
            </a:pathLst>
          </a:custGeom>
          <a:blipFill>
            <a:blip r:embed="rId2"/>
            <a:stretch>
              <a:fillRect l="0" t="0" r="0" b="0"/>
            </a:stretch>
          </a:blipFill>
        </p:spPr>
      </p:sp>
      <p:sp>
        <p:nvSpPr>
          <p:cNvPr name="Freeform 15" id="15"/>
          <p:cNvSpPr/>
          <p:nvPr/>
        </p:nvSpPr>
        <p:spPr>
          <a:xfrm flipH="false" flipV="false" rot="0">
            <a:off x="7289000" y="1592090"/>
            <a:ext cx="10673974" cy="2879602"/>
          </a:xfrm>
          <a:custGeom>
            <a:avLst/>
            <a:gdLst/>
            <a:ahLst/>
            <a:cxnLst/>
            <a:rect r="r" b="b" t="t" l="l"/>
            <a:pathLst>
              <a:path h="2879602" w="10673974">
                <a:moveTo>
                  <a:pt x="0" y="0"/>
                </a:moveTo>
                <a:lnTo>
                  <a:pt x="10673974" y="0"/>
                </a:lnTo>
                <a:lnTo>
                  <a:pt x="10673974" y="2879602"/>
                </a:lnTo>
                <a:lnTo>
                  <a:pt x="0" y="2879602"/>
                </a:lnTo>
                <a:lnTo>
                  <a:pt x="0" y="0"/>
                </a:lnTo>
                <a:close/>
              </a:path>
            </a:pathLst>
          </a:custGeom>
          <a:blipFill>
            <a:blip r:embed="rId3"/>
            <a:stretch>
              <a:fillRect l="0" t="0" r="0" b="-2898"/>
            </a:stretch>
          </a:blipFill>
        </p:spPr>
      </p:sp>
      <p:sp>
        <p:nvSpPr>
          <p:cNvPr name="TextBox 16" id="16"/>
          <p:cNvSpPr txBox="true"/>
          <p:nvPr/>
        </p:nvSpPr>
        <p:spPr>
          <a:xfrm rot="0">
            <a:off x="8605896" y="6393190"/>
            <a:ext cx="8533787" cy="1635542"/>
          </a:xfrm>
          <a:prstGeom prst="rect">
            <a:avLst/>
          </a:prstGeom>
        </p:spPr>
        <p:txBody>
          <a:bodyPr anchor="t" rtlCol="false" tIns="0" lIns="0" bIns="0" rIns="0">
            <a:spAutoFit/>
          </a:bodyPr>
          <a:lstStyle/>
          <a:p>
            <a:pPr algn="l">
              <a:lnSpc>
                <a:spcPts val="4352"/>
              </a:lnSpc>
              <a:spcBef>
                <a:spcPct val="0"/>
              </a:spcBef>
            </a:pPr>
            <a:r>
              <a:rPr lang="en-US" sz="3108">
                <a:solidFill>
                  <a:srgbClr val="F4F2F1"/>
                </a:solidFill>
                <a:latin typeface="Source Sans Pro Bold"/>
              </a:rPr>
              <a:t>47.8% </a:t>
            </a:r>
            <a:r>
              <a:rPr lang="en-US" sz="3108">
                <a:solidFill>
                  <a:srgbClr val="F4F2F1"/>
                </a:solidFill>
                <a:latin typeface="Source Sans Pro"/>
              </a:rPr>
              <a:t>of the type of bookings are group bookings and </a:t>
            </a:r>
            <a:r>
              <a:rPr lang="en-US" sz="3108">
                <a:solidFill>
                  <a:srgbClr val="F4F2F1"/>
                </a:solidFill>
                <a:latin typeface="Source Sans Pro Bold"/>
              </a:rPr>
              <a:t>45.0% </a:t>
            </a:r>
            <a:r>
              <a:rPr lang="en-US" sz="3108">
                <a:solidFill>
                  <a:srgbClr val="F4F2F1"/>
                </a:solidFill>
                <a:latin typeface="Source Sans Pro"/>
              </a:rPr>
              <a:t>of the type of bookings are individual/couple while </a:t>
            </a:r>
            <a:r>
              <a:rPr lang="en-US" sz="3108">
                <a:solidFill>
                  <a:srgbClr val="F4F2F1"/>
                </a:solidFill>
                <a:latin typeface="Source Sans Pro Bold"/>
              </a:rPr>
              <a:t>7.2% </a:t>
            </a:r>
            <a:r>
              <a:rPr lang="en-US" sz="3108">
                <a:solidFill>
                  <a:srgbClr val="F4F2F1"/>
                </a:solidFill>
                <a:latin typeface="Source Sans Pro"/>
              </a:rPr>
              <a:t>are not defined</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271117"/>
        </a:solidFill>
      </p:bgPr>
    </p:bg>
    <p:spTree>
      <p:nvGrpSpPr>
        <p:cNvPr id="1" name=""/>
        <p:cNvGrpSpPr/>
        <p:nvPr/>
      </p:nvGrpSpPr>
      <p:grpSpPr>
        <a:xfrm>
          <a:off x="0" y="0"/>
          <a:ext cx="0" cy="0"/>
          <a:chOff x="0" y="0"/>
          <a:chExt cx="0" cy="0"/>
        </a:xfrm>
      </p:grpSpPr>
      <p:grpSp>
        <p:nvGrpSpPr>
          <p:cNvPr name="Group 2" id="2"/>
          <p:cNvGrpSpPr/>
          <p:nvPr/>
        </p:nvGrpSpPr>
        <p:grpSpPr>
          <a:xfrm rot="0">
            <a:off x="0" y="72009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F31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446346" y="2867783"/>
            <a:ext cx="9395308" cy="4551434"/>
            <a:chOff x="0" y="0"/>
            <a:chExt cx="2474484" cy="1198731"/>
          </a:xfrm>
        </p:grpSpPr>
        <p:sp>
          <p:nvSpPr>
            <p:cNvPr name="Freeform 6" id="6"/>
            <p:cNvSpPr/>
            <p:nvPr/>
          </p:nvSpPr>
          <p:spPr>
            <a:xfrm flipH="false" flipV="false" rot="0">
              <a:off x="0" y="0"/>
              <a:ext cx="2474484" cy="1198731"/>
            </a:xfrm>
            <a:custGeom>
              <a:avLst/>
              <a:gdLst/>
              <a:ahLst/>
              <a:cxnLst/>
              <a:rect r="r" b="b" t="t" l="l"/>
              <a:pathLst>
                <a:path h="1198731" w="2474484">
                  <a:moveTo>
                    <a:pt x="0" y="0"/>
                  </a:moveTo>
                  <a:lnTo>
                    <a:pt x="2474484" y="0"/>
                  </a:lnTo>
                  <a:lnTo>
                    <a:pt x="2474484" y="1198731"/>
                  </a:lnTo>
                  <a:lnTo>
                    <a:pt x="0" y="1198731"/>
                  </a:lnTo>
                  <a:close/>
                </a:path>
              </a:pathLst>
            </a:custGeom>
            <a:solidFill>
              <a:srgbClr val="4F3139">
                <a:alpha val="94902"/>
              </a:srgbClr>
            </a:solidFill>
          </p:spPr>
        </p:sp>
        <p:sp>
          <p:nvSpPr>
            <p:cNvPr name="TextBox 7" id="7"/>
            <p:cNvSpPr txBox="true"/>
            <p:nvPr/>
          </p:nvSpPr>
          <p:spPr>
            <a:xfrm>
              <a:off x="0" y="-38100"/>
              <a:ext cx="2474484" cy="123683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962974" y="9747321"/>
            <a:ext cx="325026" cy="47625"/>
            <a:chOff x="0" y="0"/>
            <a:chExt cx="85604" cy="12543"/>
          </a:xfrm>
        </p:grpSpPr>
        <p:sp>
          <p:nvSpPr>
            <p:cNvPr name="Freeform 9" id="9"/>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10" id="10"/>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8109996" y="1815235"/>
            <a:ext cx="1952021" cy="745957"/>
          </a:xfrm>
          <a:prstGeom prst="rect">
            <a:avLst/>
          </a:prstGeom>
        </p:spPr>
        <p:txBody>
          <a:bodyPr anchor="t" rtlCol="false" tIns="0" lIns="0" bIns="0" rIns="0">
            <a:spAutoFit/>
          </a:bodyPr>
          <a:lstStyle/>
          <a:p>
            <a:pPr algn="just">
              <a:lnSpc>
                <a:spcPts val="6132"/>
              </a:lnSpc>
              <a:spcBef>
                <a:spcPct val="0"/>
              </a:spcBef>
            </a:pPr>
            <a:r>
              <a:rPr lang="en-US" sz="4380" spc="3149">
                <a:solidFill>
                  <a:srgbClr val="F4F2F1"/>
                </a:solidFill>
                <a:latin typeface="Source Sans Pro"/>
              </a:rPr>
              <a:t>#3</a:t>
            </a:r>
          </a:p>
        </p:txBody>
      </p:sp>
      <p:sp>
        <p:nvSpPr>
          <p:cNvPr name="TextBox 12" id="12"/>
          <p:cNvSpPr txBox="true"/>
          <p:nvPr/>
        </p:nvSpPr>
        <p:spPr>
          <a:xfrm rot="0">
            <a:off x="5683009" y="3533648"/>
            <a:ext cx="6921983" cy="3133979"/>
          </a:xfrm>
          <a:prstGeom prst="rect">
            <a:avLst/>
          </a:prstGeom>
        </p:spPr>
        <p:txBody>
          <a:bodyPr anchor="t" rtlCol="false" tIns="0" lIns="0" bIns="0" rIns="0">
            <a:spAutoFit/>
          </a:bodyPr>
          <a:lstStyle/>
          <a:p>
            <a:pPr algn="ctr">
              <a:lnSpc>
                <a:spcPts val="6285"/>
              </a:lnSpc>
              <a:spcBef>
                <a:spcPct val="0"/>
              </a:spcBef>
            </a:pPr>
            <a:r>
              <a:rPr lang="en-US" sz="4489">
                <a:solidFill>
                  <a:srgbClr val="F4F2F1"/>
                </a:solidFill>
                <a:latin typeface="CMU Serif Bold"/>
              </a:rPr>
              <a:t>WHAT IS THE PERCENTAGE DIFFENCE PURPOSE OF TRAVEL?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2F1"/>
        </a:solidFill>
      </p:bgPr>
    </p:bg>
    <p:spTree>
      <p:nvGrpSpPr>
        <p:cNvPr id="1" name=""/>
        <p:cNvGrpSpPr/>
        <p:nvPr/>
      </p:nvGrpSpPr>
      <p:grpSpPr>
        <a:xfrm>
          <a:off x="0" y="0"/>
          <a:ext cx="0" cy="0"/>
          <a:chOff x="0" y="0"/>
          <a:chExt cx="0" cy="0"/>
        </a:xfrm>
      </p:grpSpPr>
      <p:grpSp>
        <p:nvGrpSpPr>
          <p:cNvPr name="Group 2" id="2"/>
          <p:cNvGrpSpPr/>
          <p:nvPr/>
        </p:nvGrpSpPr>
        <p:grpSpPr>
          <a:xfrm rot="0">
            <a:off x="17962974" y="9747321"/>
            <a:ext cx="325026" cy="47625"/>
            <a:chOff x="0" y="0"/>
            <a:chExt cx="85604" cy="12543"/>
          </a:xfrm>
        </p:grpSpPr>
        <p:sp>
          <p:nvSpPr>
            <p:cNvPr name="Freeform 3" id="3"/>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4" id="4"/>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140411" y="6070243"/>
            <a:ext cx="10694390" cy="3465366"/>
            <a:chOff x="0" y="0"/>
            <a:chExt cx="2816629" cy="912689"/>
          </a:xfrm>
        </p:grpSpPr>
        <p:sp>
          <p:nvSpPr>
            <p:cNvPr name="Freeform 6" id="6"/>
            <p:cNvSpPr/>
            <p:nvPr/>
          </p:nvSpPr>
          <p:spPr>
            <a:xfrm flipH="false" flipV="false" rot="0">
              <a:off x="0" y="0"/>
              <a:ext cx="2816629" cy="912689"/>
            </a:xfrm>
            <a:custGeom>
              <a:avLst/>
              <a:gdLst/>
              <a:ahLst/>
              <a:cxnLst/>
              <a:rect r="r" b="b" t="t" l="l"/>
              <a:pathLst>
                <a:path h="912689" w="2816629">
                  <a:moveTo>
                    <a:pt x="0" y="0"/>
                  </a:moveTo>
                  <a:lnTo>
                    <a:pt x="2816629" y="0"/>
                  </a:lnTo>
                  <a:lnTo>
                    <a:pt x="2816629" y="912689"/>
                  </a:lnTo>
                  <a:lnTo>
                    <a:pt x="0" y="912689"/>
                  </a:lnTo>
                  <a:close/>
                </a:path>
              </a:pathLst>
            </a:custGeom>
            <a:solidFill>
              <a:srgbClr val="4F3139"/>
            </a:solidFill>
          </p:spPr>
        </p:sp>
        <p:sp>
          <p:nvSpPr>
            <p:cNvPr name="TextBox 7" id="7"/>
            <p:cNvSpPr txBox="true"/>
            <p:nvPr/>
          </p:nvSpPr>
          <p:spPr>
            <a:xfrm>
              <a:off x="0" y="-38100"/>
              <a:ext cx="2816629" cy="95078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879181" y="3338930"/>
            <a:ext cx="1245141" cy="47625"/>
            <a:chOff x="0" y="0"/>
            <a:chExt cx="327938" cy="12543"/>
          </a:xfrm>
        </p:grpSpPr>
        <p:sp>
          <p:nvSpPr>
            <p:cNvPr name="Freeform 9" id="9"/>
            <p:cNvSpPr/>
            <p:nvPr/>
          </p:nvSpPr>
          <p:spPr>
            <a:xfrm flipH="false" flipV="false" rot="0">
              <a:off x="0" y="0"/>
              <a:ext cx="327938" cy="12543"/>
            </a:xfrm>
            <a:custGeom>
              <a:avLst/>
              <a:gdLst/>
              <a:ahLst/>
              <a:cxnLst/>
              <a:rect r="r" b="b" t="t" l="l"/>
              <a:pathLst>
                <a:path h="12543" w="327938">
                  <a:moveTo>
                    <a:pt x="0" y="0"/>
                  </a:moveTo>
                  <a:lnTo>
                    <a:pt x="327938" y="0"/>
                  </a:lnTo>
                  <a:lnTo>
                    <a:pt x="327938" y="12543"/>
                  </a:lnTo>
                  <a:lnTo>
                    <a:pt x="0" y="12543"/>
                  </a:lnTo>
                  <a:close/>
                </a:path>
              </a:pathLst>
            </a:custGeom>
            <a:solidFill>
              <a:srgbClr val="F4F2F1"/>
            </a:solidFill>
          </p:spPr>
        </p:sp>
        <p:sp>
          <p:nvSpPr>
            <p:cNvPr name="TextBox 10" id="10"/>
            <p:cNvSpPr txBox="true"/>
            <p:nvPr/>
          </p:nvSpPr>
          <p:spPr>
            <a:xfrm>
              <a:off x="0" y="-38100"/>
              <a:ext cx="327938"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2241228" y="3338930"/>
            <a:ext cx="325026" cy="47625"/>
            <a:chOff x="0" y="0"/>
            <a:chExt cx="85604" cy="12543"/>
          </a:xfrm>
        </p:grpSpPr>
        <p:sp>
          <p:nvSpPr>
            <p:cNvPr name="Freeform 12" id="12"/>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F4F2F1"/>
            </a:solidFill>
          </p:spPr>
        </p:sp>
        <p:sp>
          <p:nvSpPr>
            <p:cNvPr name="TextBox 13" id="13"/>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472611" y="2500009"/>
            <a:ext cx="6417405" cy="5809589"/>
          </a:xfrm>
          <a:custGeom>
            <a:avLst/>
            <a:gdLst/>
            <a:ahLst/>
            <a:cxnLst/>
            <a:rect r="r" b="b" t="t" l="l"/>
            <a:pathLst>
              <a:path h="5809589" w="6417405">
                <a:moveTo>
                  <a:pt x="0" y="0"/>
                </a:moveTo>
                <a:lnTo>
                  <a:pt x="6417404" y="0"/>
                </a:lnTo>
                <a:lnTo>
                  <a:pt x="6417404" y="5809589"/>
                </a:lnTo>
                <a:lnTo>
                  <a:pt x="0" y="5809589"/>
                </a:lnTo>
                <a:lnTo>
                  <a:pt x="0" y="0"/>
                </a:lnTo>
                <a:close/>
              </a:path>
            </a:pathLst>
          </a:custGeom>
          <a:blipFill>
            <a:blip r:embed="rId2"/>
            <a:stretch>
              <a:fillRect l="0" t="0" r="0" b="0"/>
            </a:stretch>
          </a:blipFill>
        </p:spPr>
      </p:sp>
      <p:sp>
        <p:nvSpPr>
          <p:cNvPr name="Freeform 15" id="15"/>
          <p:cNvSpPr/>
          <p:nvPr/>
        </p:nvSpPr>
        <p:spPr>
          <a:xfrm flipH="false" flipV="false" rot="0">
            <a:off x="7140411" y="1566664"/>
            <a:ext cx="10822563" cy="3838139"/>
          </a:xfrm>
          <a:custGeom>
            <a:avLst/>
            <a:gdLst/>
            <a:ahLst/>
            <a:cxnLst/>
            <a:rect r="r" b="b" t="t" l="l"/>
            <a:pathLst>
              <a:path h="3838139" w="10822563">
                <a:moveTo>
                  <a:pt x="0" y="0"/>
                </a:moveTo>
                <a:lnTo>
                  <a:pt x="10822563" y="0"/>
                </a:lnTo>
                <a:lnTo>
                  <a:pt x="10822563" y="3838139"/>
                </a:lnTo>
                <a:lnTo>
                  <a:pt x="0" y="3838139"/>
                </a:lnTo>
                <a:lnTo>
                  <a:pt x="0" y="0"/>
                </a:lnTo>
                <a:close/>
              </a:path>
            </a:pathLst>
          </a:custGeom>
          <a:blipFill>
            <a:blip r:embed="rId3"/>
            <a:stretch>
              <a:fillRect l="0" t="0" r="0" b="0"/>
            </a:stretch>
          </a:blipFill>
        </p:spPr>
      </p:sp>
      <p:sp>
        <p:nvSpPr>
          <p:cNvPr name="TextBox 16" id="16"/>
          <p:cNvSpPr txBox="true"/>
          <p:nvPr/>
        </p:nvSpPr>
        <p:spPr>
          <a:xfrm rot="0">
            <a:off x="8220712" y="6680355"/>
            <a:ext cx="8533787" cy="2187992"/>
          </a:xfrm>
          <a:prstGeom prst="rect">
            <a:avLst/>
          </a:prstGeom>
        </p:spPr>
        <p:txBody>
          <a:bodyPr anchor="t" rtlCol="false" tIns="0" lIns="0" bIns="0" rIns="0">
            <a:spAutoFit/>
          </a:bodyPr>
          <a:lstStyle/>
          <a:p>
            <a:pPr algn="l">
              <a:lnSpc>
                <a:spcPts val="4352"/>
              </a:lnSpc>
              <a:spcBef>
                <a:spcPct val="0"/>
              </a:spcBef>
            </a:pPr>
            <a:r>
              <a:rPr lang="en-US" sz="3108">
                <a:solidFill>
                  <a:srgbClr val="F4F2F1"/>
                </a:solidFill>
                <a:latin typeface="Source Sans Pro Bold"/>
              </a:rPr>
              <a:t>30.8</a:t>
            </a:r>
            <a:r>
              <a:rPr lang="en-US" sz="3108">
                <a:solidFill>
                  <a:srgbClr val="F4F2F1"/>
                </a:solidFill>
                <a:latin typeface="Source Sans Pro"/>
              </a:rPr>
              <a:t> of the purpose of the travel is tourism. While for academic it is </a:t>
            </a:r>
            <a:r>
              <a:rPr lang="en-US" sz="3108">
                <a:solidFill>
                  <a:srgbClr val="F4F2F1"/>
                </a:solidFill>
                <a:latin typeface="Source Sans Pro Bold"/>
              </a:rPr>
              <a:t>26.2%</a:t>
            </a:r>
            <a:r>
              <a:rPr lang="en-US" sz="3108">
                <a:solidFill>
                  <a:srgbClr val="F4F2F1"/>
                </a:solidFill>
                <a:latin typeface="Source Sans Pro"/>
              </a:rPr>
              <a:t>, for business it is </a:t>
            </a:r>
            <a:r>
              <a:rPr lang="en-US" sz="3108">
                <a:solidFill>
                  <a:srgbClr val="F4F2F1"/>
                </a:solidFill>
                <a:latin typeface="Source Sans Pro Bold"/>
              </a:rPr>
              <a:t>20.4%</a:t>
            </a:r>
            <a:r>
              <a:rPr lang="en-US" sz="3108">
                <a:solidFill>
                  <a:srgbClr val="F4F2F1"/>
                </a:solidFill>
                <a:latin typeface="Source Sans Pro"/>
              </a:rPr>
              <a:t>, for aviation it is </a:t>
            </a:r>
            <a:r>
              <a:rPr lang="en-US" sz="3108">
                <a:solidFill>
                  <a:srgbClr val="F4F2F1"/>
                </a:solidFill>
                <a:latin typeface="Source Sans Pro Bold"/>
              </a:rPr>
              <a:t>13.3%</a:t>
            </a:r>
            <a:r>
              <a:rPr lang="en-US" sz="3108">
                <a:solidFill>
                  <a:srgbClr val="F4F2F1"/>
                </a:solidFill>
                <a:latin typeface="Source Sans Pro"/>
              </a:rPr>
              <a:t> and for personal it is only </a:t>
            </a:r>
            <a:r>
              <a:rPr lang="en-US" sz="3108">
                <a:solidFill>
                  <a:srgbClr val="F4F2F1"/>
                </a:solidFill>
                <a:latin typeface="Source Sans Pro Bold"/>
              </a:rPr>
              <a:t>9.2%</a:t>
            </a:r>
            <a:r>
              <a:rPr lang="en-US" sz="3108">
                <a:solidFill>
                  <a:srgbClr val="F4F2F1"/>
                </a:solidFill>
                <a:latin typeface="Source Sans Pro"/>
              </a:rPr>
              <a:t>.</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271117"/>
        </a:solidFill>
      </p:bgPr>
    </p:bg>
    <p:spTree>
      <p:nvGrpSpPr>
        <p:cNvPr id="1" name=""/>
        <p:cNvGrpSpPr/>
        <p:nvPr/>
      </p:nvGrpSpPr>
      <p:grpSpPr>
        <a:xfrm>
          <a:off x="0" y="0"/>
          <a:ext cx="0" cy="0"/>
          <a:chOff x="0" y="0"/>
          <a:chExt cx="0" cy="0"/>
        </a:xfrm>
      </p:grpSpPr>
      <p:grpSp>
        <p:nvGrpSpPr>
          <p:cNvPr name="Group 2" id="2"/>
          <p:cNvGrpSpPr/>
          <p:nvPr/>
        </p:nvGrpSpPr>
        <p:grpSpPr>
          <a:xfrm rot="0">
            <a:off x="0" y="72009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F31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446346" y="2867783"/>
            <a:ext cx="9395308" cy="4551434"/>
            <a:chOff x="0" y="0"/>
            <a:chExt cx="2474484" cy="1198731"/>
          </a:xfrm>
        </p:grpSpPr>
        <p:sp>
          <p:nvSpPr>
            <p:cNvPr name="Freeform 6" id="6"/>
            <p:cNvSpPr/>
            <p:nvPr/>
          </p:nvSpPr>
          <p:spPr>
            <a:xfrm flipH="false" flipV="false" rot="0">
              <a:off x="0" y="0"/>
              <a:ext cx="2474484" cy="1198731"/>
            </a:xfrm>
            <a:custGeom>
              <a:avLst/>
              <a:gdLst/>
              <a:ahLst/>
              <a:cxnLst/>
              <a:rect r="r" b="b" t="t" l="l"/>
              <a:pathLst>
                <a:path h="1198731" w="2474484">
                  <a:moveTo>
                    <a:pt x="0" y="0"/>
                  </a:moveTo>
                  <a:lnTo>
                    <a:pt x="2474484" y="0"/>
                  </a:lnTo>
                  <a:lnTo>
                    <a:pt x="2474484" y="1198731"/>
                  </a:lnTo>
                  <a:lnTo>
                    <a:pt x="0" y="1198731"/>
                  </a:lnTo>
                  <a:close/>
                </a:path>
              </a:pathLst>
            </a:custGeom>
            <a:solidFill>
              <a:srgbClr val="4F3139">
                <a:alpha val="94902"/>
              </a:srgbClr>
            </a:solidFill>
          </p:spPr>
        </p:sp>
        <p:sp>
          <p:nvSpPr>
            <p:cNvPr name="TextBox 7" id="7"/>
            <p:cNvSpPr txBox="true"/>
            <p:nvPr/>
          </p:nvSpPr>
          <p:spPr>
            <a:xfrm>
              <a:off x="0" y="-38100"/>
              <a:ext cx="2474484" cy="123683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962974" y="9747321"/>
            <a:ext cx="325026" cy="47625"/>
            <a:chOff x="0" y="0"/>
            <a:chExt cx="85604" cy="12543"/>
          </a:xfrm>
        </p:grpSpPr>
        <p:sp>
          <p:nvSpPr>
            <p:cNvPr name="Freeform 9" id="9"/>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10" id="10"/>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8109996" y="1815235"/>
            <a:ext cx="1952021" cy="745957"/>
          </a:xfrm>
          <a:prstGeom prst="rect">
            <a:avLst/>
          </a:prstGeom>
        </p:spPr>
        <p:txBody>
          <a:bodyPr anchor="t" rtlCol="false" tIns="0" lIns="0" bIns="0" rIns="0">
            <a:spAutoFit/>
          </a:bodyPr>
          <a:lstStyle/>
          <a:p>
            <a:pPr algn="just">
              <a:lnSpc>
                <a:spcPts val="6132"/>
              </a:lnSpc>
              <a:spcBef>
                <a:spcPct val="0"/>
              </a:spcBef>
            </a:pPr>
            <a:r>
              <a:rPr lang="en-US" sz="4380" spc="3149">
                <a:solidFill>
                  <a:srgbClr val="F4F2F1"/>
                </a:solidFill>
                <a:latin typeface="Source Sans Pro"/>
              </a:rPr>
              <a:t>#4</a:t>
            </a:r>
          </a:p>
        </p:txBody>
      </p:sp>
      <p:sp>
        <p:nvSpPr>
          <p:cNvPr name="TextBox 12" id="12"/>
          <p:cNvSpPr txBox="true"/>
          <p:nvPr/>
        </p:nvSpPr>
        <p:spPr>
          <a:xfrm rot="0">
            <a:off x="5683009" y="3533648"/>
            <a:ext cx="6921983" cy="3133979"/>
          </a:xfrm>
          <a:prstGeom prst="rect">
            <a:avLst/>
          </a:prstGeom>
        </p:spPr>
        <p:txBody>
          <a:bodyPr anchor="t" rtlCol="false" tIns="0" lIns="0" bIns="0" rIns="0">
            <a:spAutoFit/>
          </a:bodyPr>
          <a:lstStyle/>
          <a:p>
            <a:pPr algn="ctr">
              <a:lnSpc>
                <a:spcPts val="6285"/>
              </a:lnSpc>
              <a:spcBef>
                <a:spcPct val="0"/>
              </a:spcBef>
            </a:pPr>
            <a:r>
              <a:rPr lang="en-US" sz="4489">
                <a:solidFill>
                  <a:srgbClr val="F4F2F1"/>
                </a:solidFill>
                <a:latin typeface="CMU Serif Bold"/>
              </a:rPr>
              <a:t>WHAT IS THE PERCENTAGE DIFFENCE TYPE OF TRAVEL?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2F1"/>
        </a:solidFill>
      </p:bgPr>
    </p:bg>
    <p:spTree>
      <p:nvGrpSpPr>
        <p:cNvPr id="1" name=""/>
        <p:cNvGrpSpPr/>
        <p:nvPr/>
      </p:nvGrpSpPr>
      <p:grpSpPr>
        <a:xfrm>
          <a:off x="0" y="0"/>
          <a:ext cx="0" cy="0"/>
          <a:chOff x="0" y="0"/>
          <a:chExt cx="0" cy="0"/>
        </a:xfrm>
      </p:grpSpPr>
      <p:grpSp>
        <p:nvGrpSpPr>
          <p:cNvPr name="Group 2" id="2"/>
          <p:cNvGrpSpPr/>
          <p:nvPr/>
        </p:nvGrpSpPr>
        <p:grpSpPr>
          <a:xfrm rot="0">
            <a:off x="17962974" y="9747321"/>
            <a:ext cx="325026" cy="47625"/>
            <a:chOff x="0" y="0"/>
            <a:chExt cx="85604" cy="12543"/>
          </a:xfrm>
        </p:grpSpPr>
        <p:sp>
          <p:nvSpPr>
            <p:cNvPr name="Freeform 3" id="3"/>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4" id="4"/>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140411" y="6070243"/>
            <a:ext cx="10694390" cy="3465366"/>
            <a:chOff x="0" y="0"/>
            <a:chExt cx="2816629" cy="912689"/>
          </a:xfrm>
        </p:grpSpPr>
        <p:sp>
          <p:nvSpPr>
            <p:cNvPr name="Freeform 6" id="6"/>
            <p:cNvSpPr/>
            <p:nvPr/>
          </p:nvSpPr>
          <p:spPr>
            <a:xfrm flipH="false" flipV="false" rot="0">
              <a:off x="0" y="0"/>
              <a:ext cx="2816629" cy="912689"/>
            </a:xfrm>
            <a:custGeom>
              <a:avLst/>
              <a:gdLst/>
              <a:ahLst/>
              <a:cxnLst/>
              <a:rect r="r" b="b" t="t" l="l"/>
              <a:pathLst>
                <a:path h="912689" w="2816629">
                  <a:moveTo>
                    <a:pt x="0" y="0"/>
                  </a:moveTo>
                  <a:lnTo>
                    <a:pt x="2816629" y="0"/>
                  </a:lnTo>
                  <a:lnTo>
                    <a:pt x="2816629" y="912689"/>
                  </a:lnTo>
                  <a:lnTo>
                    <a:pt x="0" y="912689"/>
                  </a:lnTo>
                  <a:close/>
                </a:path>
              </a:pathLst>
            </a:custGeom>
            <a:solidFill>
              <a:srgbClr val="4F3139"/>
            </a:solidFill>
          </p:spPr>
        </p:sp>
        <p:sp>
          <p:nvSpPr>
            <p:cNvPr name="TextBox 7" id="7"/>
            <p:cNvSpPr txBox="true"/>
            <p:nvPr/>
          </p:nvSpPr>
          <p:spPr>
            <a:xfrm>
              <a:off x="0" y="-38100"/>
              <a:ext cx="2816629" cy="95078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879181" y="3338930"/>
            <a:ext cx="1245141" cy="47625"/>
            <a:chOff x="0" y="0"/>
            <a:chExt cx="327938" cy="12543"/>
          </a:xfrm>
        </p:grpSpPr>
        <p:sp>
          <p:nvSpPr>
            <p:cNvPr name="Freeform 9" id="9"/>
            <p:cNvSpPr/>
            <p:nvPr/>
          </p:nvSpPr>
          <p:spPr>
            <a:xfrm flipH="false" flipV="false" rot="0">
              <a:off x="0" y="0"/>
              <a:ext cx="327938" cy="12543"/>
            </a:xfrm>
            <a:custGeom>
              <a:avLst/>
              <a:gdLst/>
              <a:ahLst/>
              <a:cxnLst/>
              <a:rect r="r" b="b" t="t" l="l"/>
              <a:pathLst>
                <a:path h="12543" w="327938">
                  <a:moveTo>
                    <a:pt x="0" y="0"/>
                  </a:moveTo>
                  <a:lnTo>
                    <a:pt x="327938" y="0"/>
                  </a:lnTo>
                  <a:lnTo>
                    <a:pt x="327938" y="12543"/>
                  </a:lnTo>
                  <a:lnTo>
                    <a:pt x="0" y="12543"/>
                  </a:lnTo>
                  <a:close/>
                </a:path>
              </a:pathLst>
            </a:custGeom>
            <a:solidFill>
              <a:srgbClr val="F4F2F1"/>
            </a:solidFill>
          </p:spPr>
        </p:sp>
        <p:sp>
          <p:nvSpPr>
            <p:cNvPr name="TextBox 10" id="10"/>
            <p:cNvSpPr txBox="true"/>
            <p:nvPr/>
          </p:nvSpPr>
          <p:spPr>
            <a:xfrm>
              <a:off x="0" y="-38100"/>
              <a:ext cx="327938"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2241228" y="3338930"/>
            <a:ext cx="325026" cy="47625"/>
            <a:chOff x="0" y="0"/>
            <a:chExt cx="85604" cy="12543"/>
          </a:xfrm>
        </p:grpSpPr>
        <p:sp>
          <p:nvSpPr>
            <p:cNvPr name="Freeform 12" id="12"/>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F4F2F1"/>
            </a:solidFill>
          </p:spPr>
        </p:sp>
        <p:sp>
          <p:nvSpPr>
            <p:cNvPr name="TextBox 13" id="13"/>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606851" y="2267330"/>
            <a:ext cx="6107004" cy="6274947"/>
          </a:xfrm>
          <a:custGeom>
            <a:avLst/>
            <a:gdLst/>
            <a:ahLst/>
            <a:cxnLst/>
            <a:rect r="r" b="b" t="t" l="l"/>
            <a:pathLst>
              <a:path h="6274947" w="6107004">
                <a:moveTo>
                  <a:pt x="0" y="0"/>
                </a:moveTo>
                <a:lnTo>
                  <a:pt x="6107004" y="0"/>
                </a:lnTo>
                <a:lnTo>
                  <a:pt x="6107004" y="6274946"/>
                </a:lnTo>
                <a:lnTo>
                  <a:pt x="0" y="6274946"/>
                </a:lnTo>
                <a:lnTo>
                  <a:pt x="0" y="0"/>
                </a:lnTo>
                <a:close/>
              </a:path>
            </a:pathLst>
          </a:custGeom>
          <a:blipFill>
            <a:blip r:embed="rId2"/>
            <a:stretch>
              <a:fillRect l="0" t="0" r="0" b="0"/>
            </a:stretch>
          </a:blipFill>
        </p:spPr>
      </p:sp>
      <p:sp>
        <p:nvSpPr>
          <p:cNvPr name="Freeform 15" id="15"/>
          <p:cNvSpPr/>
          <p:nvPr/>
        </p:nvSpPr>
        <p:spPr>
          <a:xfrm flipH="false" flipV="false" rot="0">
            <a:off x="7140411" y="2434800"/>
            <a:ext cx="10646962" cy="2983293"/>
          </a:xfrm>
          <a:custGeom>
            <a:avLst/>
            <a:gdLst/>
            <a:ahLst/>
            <a:cxnLst/>
            <a:rect r="r" b="b" t="t" l="l"/>
            <a:pathLst>
              <a:path h="2983293" w="10646962">
                <a:moveTo>
                  <a:pt x="0" y="0"/>
                </a:moveTo>
                <a:lnTo>
                  <a:pt x="10646961" y="0"/>
                </a:lnTo>
                <a:lnTo>
                  <a:pt x="10646961" y="2983293"/>
                </a:lnTo>
                <a:lnTo>
                  <a:pt x="0" y="2983293"/>
                </a:lnTo>
                <a:lnTo>
                  <a:pt x="0" y="0"/>
                </a:lnTo>
                <a:close/>
              </a:path>
            </a:pathLst>
          </a:custGeom>
          <a:blipFill>
            <a:blip r:embed="rId3"/>
            <a:stretch>
              <a:fillRect l="0" t="0" r="0" b="0"/>
            </a:stretch>
          </a:blipFill>
        </p:spPr>
      </p:sp>
      <p:sp>
        <p:nvSpPr>
          <p:cNvPr name="TextBox 16" id="16"/>
          <p:cNvSpPr txBox="true"/>
          <p:nvPr/>
        </p:nvSpPr>
        <p:spPr>
          <a:xfrm rot="0">
            <a:off x="17139683" y="9662623"/>
            <a:ext cx="695118" cy="197971"/>
          </a:xfrm>
          <a:prstGeom prst="rect">
            <a:avLst/>
          </a:prstGeom>
        </p:spPr>
        <p:txBody>
          <a:bodyPr anchor="t" rtlCol="false" tIns="0" lIns="0" bIns="0" rIns="0">
            <a:spAutoFit/>
          </a:bodyPr>
          <a:lstStyle/>
          <a:p>
            <a:pPr algn="r">
              <a:lnSpc>
                <a:spcPts val="1680"/>
              </a:lnSpc>
              <a:spcBef>
                <a:spcPct val="0"/>
              </a:spcBef>
            </a:pPr>
            <a:r>
              <a:rPr lang="en-US" sz="1200">
                <a:solidFill>
                  <a:srgbClr val="201E1E"/>
                </a:solidFill>
                <a:latin typeface="Source Sans Pro"/>
              </a:rPr>
              <a:t>Page 07</a:t>
            </a:r>
          </a:p>
        </p:txBody>
      </p:sp>
      <p:sp>
        <p:nvSpPr>
          <p:cNvPr name="TextBox 17" id="17"/>
          <p:cNvSpPr txBox="true"/>
          <p:nvPr/>
        </p:nvSpPr>
        <p:spPr>
          <a:xfrm rot="0">
            <a:off x="8299360" y="7232805"/>
            <a:ext cx="8533787" cy="1083092"/>
          </a:xfrm>
          <a:prstGeom prst="rect">
            <a:avLst/>
          </a:prstGeom>
        </p:spPr>
        <p:txBody>
          <a:bodyPr anchor="t" rtlCol="false" tIns="0" lIns="0" bIns="0" rIns="0">
            <a:spAutoFit/>
          </a:bodyPr>
          <a:lstStyle/>
          <a:p>
            <a:pPr algn="l">
              <a:lnSpc>
                <a:spcPts val="4352"/>
              </a:lnSpc>
              <a:spcBef>
                <a:spcPct val="0"/>
              </a:spcBef>
            </a:pPr>
            <a:r>
              <a:rPr lang="en-US" sz="3108">
                <a:solidFill>
                  <a:srgbClr val="F4F2F1"/>
                </a:solidFill>
                <a:latin typeface="Source Sans Pro Bold"/>
              </a:rPr>
              <a:t>50.7 % </a:t>
            </a:r>
            <a:r>
              <a:rPr lang="en-US" sz="3108">
                <a:solidFill>
                  <a:srgbClr val="F4F2F1"/>
                </a:solidFill>
                <a:latin typeface="Source Sans Pro"/>
              </a:rPr>
              <a:t> of customers are female while </a:t>
            </a:r>
            <a:r>
              <a:rPr lang="en-US" sz="3108">
                <a:solidFill>
                  <a:srgbClr val="F4F2F1"/>
                </a:solidFill>
                <a:latin typeface="Source Sans Pro Bold"/>
              </a:rPr>
              <a:t>49.3% </a:t>
            </a:r>
            <a:r>
              <a:rPr lang="en-US" sz="3108">
                <a:solidFill>
                  <a:srgbClr val="F4F2F1"/>
                </a:solidFill>
                <a:latin typeface="Source Sans Pro"/>
              </a:rPr>
              <a:t>of customers are male.</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271117"/>
        </a:solidFill>
      </p:bgPr>
    </p:bg>
    <p:spTree>
      <p:nvGrpSpPr>
        <p:cNvPr id="1" name=""/>
        <p:cNvGrpSpPr/>
        <p:nvPr/>
      </p:nvGrpSpPr>
      <p:grpSpPr>
        <a:xfrm>
          <a:off x="0" y="0"/>
          <a:ext cx="0" cy="0"/>
          <a:chOff x="0" y="0"/>
          <a:chExt cx="0" cy="0"/>
        </a:xfrm>
      </p:grpSpPr>
      <p:grpSp>
        <p:nvGrpSpPr>
          <p:cNvPr name="Group 2" id="2"/>
          <p:cNvGrpSpPr/>
          <p:nvPr/>
        </p:nvGrpSpPr>
        <p:grpSpPr>
          <a:xfrm rot="0">
            <a:off x="0" y="72009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F31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446346" y="2867783"/>
            <a:ext cx="9395308" cy="4551434"/>
            <a:chOff x="0" y="0"/>
            <a:chExt cx="2474484" cy="1198731"/>
          </a:xfrm>
        </p:grpSpPr>
        <p:sp>
          <p:nvSpPr>
            <p:cNvPr name="Freeform 6" id="6"/>
            <p:cNvSpPr/>
            <p:nvPr/>
          </p:nvSpPr>
          <p:spPr>
            <a:xfrm flipH="false" flipV="false" rot="0">
              <a:off x="0" y="0"/>
              <a:ext cx="2474484" cy="1198731"/>
            </a:xfrm>
            <a:custGeom>
              <a:avLst/>
              <a:gdLst/>
              <a:ahLst/>
              <a:cxnLst/>
              <a:rect r="r" b="b" t="t" l="l"/>
              <a:pathLst>
                <a:path h="1198731" w="2474484">
                  <a:moveTo>
                    <a:pt x="0" y="0"/>
                  </a:moveTo>
                  <a:lnTo>
                    <a:pt x="2474484" y="0"/>
                  </a:lnTo>
                  <a:lnTo>
                    <a:pt x="2474484" y="1198731"/>
                  </a:lnTo>
                  <a:lnTo>
                    <a:pt x="0" y="1198731"/>
                  </a:lnTo>
                  <a:close/>
                </a:path>
              </a:pathLst>
            </a:custGeom>
            <a:solidFill>
              <a:srgbClr val="4F3139">
                <a:alpha val="94902"/>
              </a:srgbClr>
            </a:solidFill>
          </p:spPr>
        </p:sp>
        <p:sp>
          <p:nvSpPr>
            <p:cNvPr name="TextBox 7" id="7"/>
            <p:cNvSpPr txBox="true"/>
            <p:nvPr/>
          </p:nvSpPr>
          <p:spPr>
            <a:xfrm>
              <a:off x="0" y="-38100"/>
              <a:ext cx="2474484" cy="123683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962974" y="9747321"/>
            <a:ext cx="325026" cy="47625"/>
            <a:chOff x="0" y="0"/>
            <a:chExt cx="85604" cy="12543"/>
          </a:xfrm>
        </p:grpSpPr>
        <p:sp>
          <p:nvSpPr>
            <p:cNvPr name="Freeform 9" id="9"/>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10" id="10"/>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8109996" y="1815235"/>
            <a:ext cx="1952021" cy="745957"/>
          </a:xfrm>
          <a:prstGeom prst="rect">
            <a:avLst/>
          </a:prstGeom>
        </p:spPr>
        <p:txBody>
          <a:bodyPr anchor="t" rtlCol="false" tIns="0" lIns="0" bIns="0" rIns="0">
            <a:spAutoFit/>
          </a:bodyPr>
          <a:lstStyle/>
          <a:p>
            <a:pPr algn="just">
              <a:lnSpc>
                <a:spcPts val="6132"/>
              </a:lnSpc>
              <a:spcBef>
                <a:spcPct val="0"/>
              </a:spcBef>
            </a:pPr>
            <a:r>
              <a:rPr lang="en-US" sz="4380" spc="3149">
                <a:solidFill>
                  <a:srgbClr val="F4F2F1"/>
                </a:solidFill>
                <a:latin typeface="Source Sans Pro"/>
              </a:rPr>
              <a:t>#5</a:t>
            </a:r>
          </a:p>
        </p:txBody>
      </p:sp>
      <p:sp>
        <p:nvSpPr>
          <p:cNvPr name="TextBox 12" id="12"/>
          <p:cNvSpPr txBox="true"/>
          <p:nvPr/>
        </p:nvSpPr>
        <p:spPr>
          <a:xfrm rot="0">
            <a:off x="5625014" y="3138360"/>
            <a:ext cx="6921983" cy="3924554"/>
          </a:xfrm>
          <a:prstGeom prst="rect">
            <a:avLst/>
          </a:prstGeom>
        </p:spPr>
        <p:txBody>
          <a:bodyPr anchor="t" rtlCol="false" tIns="0" lIns="0" bIns="0" rIns="0">
            <a:spAutoFit/>
          </a:bodyPr>
          <a:lstStyle/>
          <a:p>
            <a:pPr algn="ctr">
              <a:lnSpc>
                <a:spcPts val="6285"/>
              </a:lnSpc>
              <a:spcBef>
                <a:spcPct val="0"/>
              </a:spcBef>
            </a:pPr>
            <a:r>
              <a:rPr lang="en-US" sz="4489">
                <a:solidFill>
                  <a:srgbClr val="F4F2F1"/>
                </a:solidFill>
                <a:latin typeface="CMU Serif Bold"/>
              </a:rPr>
              <a:t>WHAT IS THE HIGHEST SATISFACTION FACTOR BASED ON DATA FORM CUSTOMERS?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F2F1"/>
        </a:solidFill>
      </p:bgPr>
    </p:bg>
    <p:spTree>
      <p:nvGrpSpPr>
        <p:cNvPr id="1" name=""/>
        <p:cNvGrpSpPr/>
        <p:nvPr/>
      </p:nvGrpSpPr>
      <p:grpSpPr>
        <a:xfrm>
          <a:off x="0" y="0"/>
          <a:ext cx="0" cy="0"/>
          <a:chOff x="0" y="0"/>
          <a:chExt cx="0" cy="0"/>
        </a:xfrm>
      </p:grpSpPr>
      <p:grpSp>
        <p:nvGrpSpPr>
          <p:cNvPr name="Group 2" id="2"/>
          <p:cNvGrpSpPr/>
          <p:nvPr/>
        </p:nvGrpSpPr>
        <p:grpSpPr>
          <a:xfrm rot="5400000">
            <a:off x="6572250" y="-1428750"/>
            <a:ext cx="5143500" cy="18288000"/>
            <a:chOff x="0" y="0"/>
            <a:chExt cx="1354667" cy="4816593"/>
          </a:xfrm>
        </p:grpSpPr>
        <p:sp>
          <p:nvSpPr>
            <p:cNvPr name="Freeform 3" id="3"/>
            <p:cNvSpPr/>
            <p:nvPr/>
          </p:nvSpPr>
          <p:spPr>
            <a:xfrm flipH="false" flipV="false" rot="0">
              <a:off x="0" y="0"/>
              <a:ext cx="1354667" cy="4816592"/>
            </a:xfrm>
            <a:custGeom>
              <a:avLst/>
              <a:gdLst/>
              <a:ahLst/>
              <a:cxnLst/>
              <a:rect r="r" b="b" t="t" l="l"/>
              <a:pathLst>
                <a:path h="4816592" w="1354667">
                  <a:moveTo>
                    <a:pt x="0" y="0"/>
                  </a:moveTo>
                  <a:lnTo>
                    <a:pt x="1354667" y="0"/>
                  </a:lnTo>
                  <a:lnTo>
                    <a:pt x="1354667" y="4816592"/>
                  </a:lnTo>
                  <a:lnTo>
                    <a:pt x="0" y="4816592"/>
                  </a:lnTo>
                  <a:close/>
                </a:path>
              </a:pathLst>
            </a:custGeom>
            <a:solidFill>
              <a:srgbClr val="4F3139"/>
            </a:solidFill>
          </p:spPr>
        </p:sp>
        <p:sp>
          <p:nvSpPr>
            <p:cNvPr name="TextBox 4" id="4"/>
            <p:cNvSpPr txBox="true"/>
            <p:nvPr/>
          </p:nvSpPr>
          <p:spPr>
            <a:xfrm>
              <a:off x="0" y="-38100"/>
              <a:ext cx="1354667" cy="485469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962974" y="9747321"/>
            <a:ext cx="325026" cy="47625"/>
            <a:chOff x="0" y="0"/>
            <a:chExt cx="85604" cy="12543"/>
          </a:xfrm>
        </p:grpSpPr>
        <p:sp>
          <p:nvSpPr>
            <p:cNvPr name="Freeform 6" id="6"/>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7" id="7"/>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541941" y="1243662"/>
            <a:ext cx="6589036" cy="2620666"/>
            <a:chOff x="0" y="0"/>
            <a:chExt cx="1735384" cy="690217"/>
          </a:xfrm>
        </p:grpSpPr>
        <p:sp>
          <p:nvSpPr>
            <p:cNvPr name="Freeform 9" id="9"/>
            <p:cNvSpPr/>
            <p:nvPr/>
          </p:nvSpPr>
          <p:spPr>
            <a:xfrm flipH="false" flipV="false" rot="0">
              <a:off x="0" y="0"/>
              <a:ext cx="1735384" cy="690217"/>
            </a:xfrm>
            <a:custGeom>
              <a:avLst/>
              <a:gdLst/>
              <a:ahLst/>
              <a:cxnLst/>
              <a:rect r="r" b="b" t="t" l="l"/>
              <a:pathLst>
                <a:path h="690217" w="1735384">
                  <a:moveTo>
                    <a:pt x="0" y="0"/>
                  </a:moveTo>
                  <a:lnTo>
                    <a:pt x="1735384" y="0"/>
                  </a:lnTo>
                  <a:lnTo>
                    <a:pt x="1735384" y="690217"/>
                  </a:lnTo>
                  <a:lnTo>
                    <a:pt x="0" y="690217"/>
                  </a:lnTo>
                  <a:close/>
                </a:path>
              </a:pathLst>
            </a:custGeom>
            <a:solidFill>
              <a:srgbClr val="4F3139"/>
            </a:solidFill>
          </p:spPr>
        </p:sp>
        <p:sp>
          <p:nvSpPr>
            <p:cNvPr name="TextBox 10" id="10"/>
            <p:cNvSpPr txBox="true"/>
            <p:nvPr/>
          </p:nvSpPr>
          <p:spPr>
            <a:xfrm>
              <a:off x="0" y="-38100"/>
              <a:ext cx="1735384" cy="728317"/>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738288" y="2787767"/>
            <a:ext cx="8631838" cy="5711202"/>
          </a:xfrm>
          <a:custGeom>
            <a:avLst/>
            <a:gdLst/>
            <a:ahLst/>
            <a:cxnLst/>
            <a:rect r="r" b="b" t="t" l="l"/>
            <a:pathLst>
              <a:path h="5711202" w="8631838">
                <a:moveTo>
                  <a:pt x="0" y="0"/>
                </a:moveTo>
                <a:lnTo>
                  <a:pt x="8631838" y="0"/>
                </a:lnTo>
                <a:lnTo>
                  <a:pt x="8631838" y="5711203"/>
                </a:lnTo>
                <a:lnTo>
                  <a:pt x="0" y="5711203"/>
                </a:lnTo>
                <a:lnTo>
                  <a:pt x="0" y="0"/>
                </a:lnTo>
                <a:close/>
              </a:path>
            </a:pathLst>
          </a:custGeom>
          <a:blipFill>
            <a:blip r:embed="rId2"/>
            <a:stretch>
              <a:fillRect l="0" t="0" r="0" b="0"/>
            </a:stretch>
          </a:blipFill>
        </p:spPr>
      </p:sp>
      <p:sp>
        <p:nvSpPr>
          <p:cNvPr name="Freeform 12" id="12"/>
          <p:cNvSpPr/>
          <p:nvPr/>
        </p:nvSpPr>
        <p:spPr>
          <a:xfrm flipH="false" flipV="false" rot="0">
            <a:off x="10413617" y="4207779"/>
            <a:ext cx="6845683" cy="5587167"/>
          </a:xfrm>
          <a:custGeom>
            <a:avLst/>
            <a:gdLst/>
            <a:ahLst/>
            <a:cxnLst/>
            <a:rect r="r" b="b" t="t" l="l"/>
            <a:pathLst>
              <a:path h="5587167" w="6845683">
                <a:moveTo>
                  <a:pt x="0" y="0"/>
                </a:moveTo>
                <a:lnTo>
                  <a:pt x="6845683" y="0"/>
                </a:lnTo>
                <a:lnTo>
                  <a:pt x="6845683" y="5587167"/>
                </a:lnTo>
                <a:lnTo>
                  <a:pt x="0" y="5587167"/>
                </a:lnTo>
                <a:lnTo>
                  <a:pt x="0" y="0"/>
                </a:lnTo>
                <a:close/>
              </a:path>
            </a:pathLst>
          </a:custGeom>
          <a:blipFill>
            <a:blip r:embed="rId3"/>
            <a:stretch>
              <a:fillRect l="0" t="0" r="0" b="0"/>
            </a:stretch>
          </a:blipFill>
        </p:spPr>
      </p:sp>
      <p:sp>
        <p:nvSpPr>
          <p:cNvPr name="TextBox 13" id="13"/>
          <p:cNvSpPr txBox="true"/>
          <p:nvPr/>
        </p:nvSpPr>
        <p:spPr>
          <a:xfrm rot="0">
            <a:off x="10594860" y="1543172"/>
            <a:ext cx="6483197" cy="1989472"/>
          </a:xfrm>
          <a:prstGeom prst="rect">
            <a:avLst/>
          </a:prstGeom>
        </p:spPr>
        <p:txBody>
          <a:bodyPr anchor="t" rtlCol="false" tIns="0" lIns="0" bIns="0" rIns="0">
            <a:spAutoFit/>
          </a:bodyPr>
          <a:lstStyle/>
          <a:p>
            <a:pPr algn="just">
              <a:lnSpc>
                <a:spcPts val="3219"/>
              </a:lnSpc>
              <a:spcBef>
                <a:spcPct val="0"/>
              </a:spcBef>
            </a:pPr>
            <a:r>
              <a:rPr lang="en-US" sz="2299">
                <a:solidFill>
                  <a:srgbClr val="F4F2F1"/>
                </a:solidFill>
                <a:latin typeface="Source Sans Pro"/>
              </a:rPr>
              <a:t>The level of satisfaction with other servuces has the highest satisfaction compared to other factors, which is inversely proportional to the hotel wifi service wich has the lowest level so that it needs to be improved.</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271117"/>
        </a:solidFill>
      </p:bgPr>
    </p:bg>
    <p:spTree>
      <p:nvGrpSpPr>
        <p:cNvPr id="1" name=""/>
        <p:cNvGrpSpPr/>
        <p:nvPr/>
      </p:nvGrpSpPr>
      <p:grpSpPr>
        <a:xfrm>
          <a:off x="0" y="0"/>
          <a:ext cx="0" cy="0"/>
          <a:chOff x="0" y="0"/>
          <a:chExt cx="0" cy="0"/>
        </a:xfrm>
      </p:grpSpPr>
      <p:grpSp>
        <p:nvGrpSpPr>
          <p:cNvPr name="Group 2" id="2"/>
          <p:cNvGrpSpPr/>
          <p:nvPr/>
        </p:nvGrpSpPr>
        <p:grpSpPr>
          <a:xfrm rot="0">
            <a:off x="0" y="72009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F31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446346" y="2867783"/>
            <a:ext cx="9395308" cy="4551434"/>
            <a:chOff x="0" y="0"/>
            <a:chExt cx="2474484" cy="1198731"/>
          </a:xfrm>
        </p:grpSpPr>
        <p:sp>
          <p:nvSpPr>
            <p:cNvPr name="Freeform 6" id="6"/>
            <p:cNvSpPr/>
            <p:nvPr/>
          </p:nvSpPr>
          <p:spPr>
            <a:xfrm flipH="false" flipV="false" rot="0">
              <a:off x="0" y="0"/>
              <a:ext cx="2474484" cy="1198731"/>
            </a:xfrm>
            <a:custGeom>
              <a:avLst/>
              <a:gdLst/>
              <a:ahLst/>
              <a:cxnLst/>
              <a:rect r="r" b="b" t="t" l="l"/>
              <a:pathLst>
                <a:path h="1198731" w="2474484">
                  <a:moveTo>
                    <a:pt x="0" y="0"/>
                  </a:moveTo>
                  <a:lnTo>
                    <a:pt x="2474484" y="0"/>
                  </a:lnTo>
                  <a:lnTo>
                    <a:pt x="2474484" y="1198731"/>
                  </a:lnTo>
                  <a:lnTo>
                    <a:pt x="0" y="1198731"/>
                  </a:lnTo>
                  <a:close/>
                </a:path>
              </a:pathLst>
            </a:custGeom>
            <a:solidFill>
              <a:srgbClr val="4F3139">
                <a:alpha val="94902"/>
              </a:srgbClr>
            </a:solidFill>
          </p:spPr>
        </p:sp>
        <p:sp>
          <p:nvSpPr>
            <p:cNvPr name="TextBox 7" id="7"/>
            <p:cNvSpPr txBox="true"/>
            <p:nvPr/>
          </p:nvSpPr>
          <p:spPr>
            <a:xfrm>
              <a:off x="0" y="-38100"/>
              <a:ext cx="2474484" cy="123683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962974" y="9747321"/>
            <a:ext cx="325026" cy="47625"/>
            <a:chOff x="0" y="0"/>
            <a:chExt cx="85604" cy="12543"/>
          </a:xfrm>
        </p:grpSpPr>
        <p:sp>
          <p:nvSpPr>
            <p:cNvPr name="Freeform 9" id="9"/>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10" id="10"/>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8109996" y="1815235"/>
            <a:ext cx="1952021" cy="745957"/>
          </a:xfrm>
          <a:prstGeom prst="rect">
            <a:avLst/>
          </a:prstGeom>
        </p:spPr>
        <p:txBody>
          <a:bodyPr anchor="t" rtlCol="false" tIns="0" lIns="0" bIns="0" rIns="0">
            <a:spAutoFit/>
          </a:bodyPr>
          <a:lstStyle/>
          <a:p>
            <a:pPr algn="just">
              <a:lnSpc>
                <a:spcPts val="6132"/>
              </a:lnSpc>
              <a:spcBef>
                <a:spcPct val="0"/>
              </a:spcBef>
            </a:pPr>
            <a:r>
              <a:rPr lang="en-US" sz="4380" spc="3149">
                <a:solidFill>
                  <a:srgbClr val="F4F2F1"/>
                </a:solidFill>
                <a:latin typeface="Source Sans Pro"/>
              </a:rPr>
              <a:t>#6</a:t>
            </a:r>
          </a:p>
        </p:txBody>
      </p:sp>
      <p:sp>
        <p:nvSpPr>
          <p:cNvPr name="TextBox 12" id="12"/>
          <p:cNvSpPr txBox="true"/>
          <p:nvPr/>
        </p:nvSpPr>
        <p:spPr>
          <a:xfrm rot="0">
            <a:off x="5625014" y="4324223"/>
            <a:ext cx="6921983" cy="1552829"/>
          </a:xfrm>
          <a:prstGeom prst="rect">
            <a:avLst/>
          </a:prstGeom>
        </p:spPr>
        <p:txBody>
          <a:bodyPr anchor="t" rtlCol="false" tIns="0" lIns="0" bIns="0" rIns="0">
            <a:spAutoFit/>
          </a:bodyPr>
          <a:lstStyle/>
          <a:p>
            <a:pPr algn="ctr">
              <a:lnSpc>
                <a:spcPts val="6285"/>
              </a:lnSpc>
              <a:spcBef>
                <a:spcPct val="0"/>
              </a:spcBef>
            </a:pPr>
            <a:r>
              <a:rPr lang="en-US" sz="4489">
                <a:solidFill>
                  <a:srgbClr val="F4F2F1"/>
                </a:solidFill>
                <a:latin typeface="CMU Serif Bold"/>
              </a:rPr>
              <a:t>WHICH GENDER FEELS THE MOST SATISFIED?</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F2F1"/>
        </a:solidFill>
      </p:bgPr>
    </p:bg>
    <p:spTree>
      <p:nvGrpSpPr>
        <p:cNvPr id="1" name=""/>
        <p:cNvGrpSpPr/>
        <p:nvPr/>
      </p:nvGrpSpPr>
      <p:grpSpPr>
        <a:xfrm>
          <a:off x="0" y="0"/>
          <a:ext cx="0" cy="0"/>
          <a:chOff x="0" y="0"/>
          <a:chExt cx="0" cy="0"/>
        </a:xfrm>
      </p:grpSpPr>
      <p:grpSp>
        <p:nvGrpSpPr>
          <p:cNvPr name="Group 2" id="2"/>
          <p:cNvGrpSpPr/>
          <p:nvPr/>
        </p:nvGrpSpPr>
        <p:grpSpPr>
          <a:xfrm rot="5400000">
            <a:off x="6572250" y="-1428750"/>
            <a:ext cx="5143500" cy="18288000"/>
            <a:chOff x="0" y="0"/>
            <a:chExt cx="1354667" cy="4816593"/>
          </a:xfrm>
        </p:grpSpPr>
        <p:sp>
          <p:nvSpPr>
            <p:cNvPr name="Freeform 3" id="3"/>
            <p:cNvSpPr/>
            <p:nvPr/>
          </p:nvSpPr>
          <p:spPr>
            <a:xfrm flipH="false" flipV="false" rot="0">
              <a:off x="0" y="0"/>
              <a:ext cx="1354667" cy="4816592"/>
            </a:xfrm>
            <a:custGeom>
              <a:avLst/>
              <a:gdLst/>
              <a:ahLst/>
              <a:cxnLst/>
              <a:rect r="r" b="b" t="t" l="l"/>
              <a:pathLst>
                <a:path h="4816592" w="1354667">
                  <a:moveTo>
                    <a:pt x="0" y="0"/>
                  </a:moveTo>
                  <a:lnTo>
                    <a:pt x="1354667" y="0"/>
                  </a:lnTo>
                  <a:lnTo>
                    <a:pt x="1354667" y="4816592"/>
                  </a:lnTo>
                  <a:lnTo>
                    <a:pt x="0" y="4816592"/>
                  </a:lnTo>
                  <a:close/>
                </a:path>
              </a:pathLst>
            </a:custGeom>
            <a:solidFill>
              <a:srgbClr val="4F3139"/>
            </a:solidFill>
          </p:spPr>
        </p:sp>
        <p:sp>
          <p:nvSpPr>
            <p:cNvPr name="TextBox 4" id="4"/>
            <p:cNvSpPr txBox="true"/>
            <p:nvPr/>
          </p:nvSpPr>
          <p:spPr>
            <a:xfrm>
              <a:off x="0" y="-38100"/>
              <a:ext cx="1354667" cy="485469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962974" y="9747321"/>
            <a:ext cx="325026" cy="47625"/>
            <a:chOff x="0" y="0"/>
            <a:chExt cx="85604" cy="12543"/>
          </a:xfrm>
        </p:grpSpPr>
        <p:sp>
          <p:nvSpPr>
            <p:cNvPr name="Freeform 6" id="6"/>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7" id="7"/>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757438" y="555250"/>
            <a:ext cx="11984848" cy="3973413"/>
          </a:xfrm>
          <a:custGeom>
            <a:avLst/>
            <a:gdLst/>
            <a:ahLst/>
            <a:cxnLst/>
            <a:rect r="r" b="b" t="t" l="l"/>
            <a:pathLst>
              <a:path h="3973413" w="11984848">
                <a:moveTo>
                  <a:pt x="0" y="0"/>
                </a:moveTo>
                <a:lnTo>
                  <a:pt x="11984848" y="0"/>
                </a:lnTo>
                <a:lnTo>
                  <a:pt x="11984848" y="3973413"/>
                </a:lnTo>
                <a:lnTo>
                  <a:pt x="0" y="3973413"/>
                </a:lnTo>
                <a:lnTo>
                  <a:pt x="0" y="0"/>
                </a:lnTo>
                <a:close/>
              </a:path>
            </a:pathLst>
          </a:custGeom>
          <a:blipFill>
            <a:blip r:embed="rId2"/>
            <a:stretch>
              <a:fillRect l="0" t="0" r="0" b="0"/>
            </a:stretch>
          </a:blipFill>
        </p:spPr>
      </p:sp>
      <p:sp>
        <p:nvSpPr>
          <p:cNvPr name="Freeform 9" id="9"/>
          <p:cNvSpPr/>
          <p:nvPr/>
        </p:nvSpPr>
        <p:spPr>
          <a:xfrm flipH="false" flipV="false" rot="0">
            <a:off x="10385848" y="3319245"/>
            <a:ext cx="7739639" cy="6451889"/>
          </a:xfrm>
          <a:custGeom>
            <a:avLst/>
            <a:gdLst/>
            <a:ahLst/>
            <a:cxnLst/>
            <a:rect r="r" b="b" t="t" l="l"/>
            <a:pathLst>
              <a:path h="6451889" w="7739639">
                <a:moveTo>
                  <a:pt x="0" y="0"/>
                </a:moveTo>
                <a:lnTo>
                  <a:pt x="7739639" y="0"/>
                </a:lnTo>
                <a:lnTo>
                  <a:pt x="7739639" y="6451889"/>
                </a:lnTo>
                <a:lnTo>
                  <a:pt x="0" y="6451889"/>
                </a:lnTo>
                <a:lnTo>
                  <a:pt x="0" y="0"/>
                </a:lnTo>
                <a:close/>
              </a:path>
            </a:pathLst>
          </a:custGeom>
          <a:blipFill>
            <a:blip r:embed="rId3"/>
            <a:stretch>
              <a:fillRect l="0" t="0" r="0" b="0"/>
            </a:stretch>
          </a:blipFill>
        </p:spPr>
      </p:sp>
      <p:sp>
        <p:nvSpPr>
          <p:cNvPr name="TextBox 10" id="10"/>
          <p:cNvSpPr txBox="true"/>
          <p:nvPr/>
        </p:nvSpPr>
        <p:spPr>
          <a:xfrm rot="0">
            <a:off x="1382582" y="6425309"/>
            <a:ext cx="8668863" cy="953418"/>
          </a:xfrm>
          <a:prstGeom prst="rect">
            <a:avLst/>
          </a:prstGeom>
        </p:spPr>
        <p:txBody>
          <a:bodyPr anchor="t" rtlCol="false" tIns="0" lIns="0" bIns="0" rIns="0">
            <a:spAutoFit/>
          </a:bodyPr>
          <a:lstStyle/>
          <a:p>
            <a:pPr algn="l">
              <a:lnSpc>
                <a:spcPts val="3824"/>
              </a:lnSpc>
              <a:spcBef>
                <a:spcPct val="0"/>
              </a:spcBef>
            </a:pPr>
            <a:r>
              <a:rPr lang="en-US" sz="2731">
                <a:solidFill>
                  <a:srgbClr val="F4F2F1"/>
                </a:solidFill>
                <a:latin typeface="Source Sans Pro"/>
              </a:rPr>
              <a:t>It can be seen that male are more satisfied than female by </a:t>
            </a:r>
            <a:r>
              <a:rPr lang="en-US" sz="2731">
                <a:solidFill>
                  <a:srgbClr val="F4F2F1"/>
                </a:solidFill>
                <a:latin typeface="Source Sans Pro Bold"/>
              </a:rPr>
              <a:t>0.25%.</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271117"/>
        </a:solidFill>
      </p:bgPr>
    </p:bg>
    <p:spTree>
      <p:nvGrpSpPr>
        <p:cNvPr id="1" name=""/>
        <p:cNvGrpSpPr/>
        <p:nvPr/>
      </p:nvGrpSpPr>
      <p:grpSpPr>
        <a:xfrm>
          <a:off x="0" y="0"/>
          <a:ext cx="0" cy="0"/>
          <a:chOff x="0" y="0"/>
          <a:chExt cx="0" cy="0"/>
        </a:xfrm>
      </p:grpSpPr>
      <p:grpSp>
        <p:nvGrpSpPr>
          <p:cNvPr name="Group 2" id="2"/>
          <p:cNvGrpSpPr/>
          <p:nvPr/>
        </p:nvGrpSpPr>
        <p:grpSpPr>
          <a:xfrm rot="0">
            <a:off x="0" y="72009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F31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446346" y="2867783"/>
            <a:ext cx="9395308" cy="4551434"/>
            <a:chOff x="0" y="0"/>
            <a:chExt cx="2474484" cy="1198731"/>
          </a:xfrm>
        </p:grpSpPr>
        <p:sp>
          <p:nvSpPr>
            <p:cNvPr name="Freeform 6" id="6"/>
            <p:cNvSpPr/>
            <p:nvPr/>
          </p:nvSpPr>
          <p:spPr>
            <a:xfrm flipH="false" flipV="false" rot="0">
              <a:off x="0" y="0"/>
              <a:ext cx="2474484" cy="1198731"/>
            </a:xfrm>
            <a:custGeom>
              <a:avLst/>
              <a:gdLst/>
              <a:ahLst/>
              <a:cxnLst/>
              <a:rect r="r" b="b" t="t" l="l"/>
              <a:pathLst>
                <a:path h="1198731" w="2474484">
                  <a:moveTo>
                    <a:pt x="0" y="0"/>
                  </a:moveTo>
                  <a:lnTo>
                    <a:pt x="2474484" y="0"/>
                  </a:lnTo>
                  <a:lnTo>
                    <a:pt x="2474484" y="1198731"/>
                  </a:lnTo>
                  <a:lnTo>
                    <a:pt x="0" y="1198731"/>
                  </a:lnTo>
                  <a:close/>
                </a:path>
              </a:pathLst>
            </a:custGeom>
            <a:solidFill>
              <a:srgbClr val="4F3139">
                <a:alpha val="94902"/>
              </a:srgbClr>
            </a:solidFill>
          </p:spPr>
        </p:sp>
        <p:sp>
          <p:nvSpPr>
            <p:cNvPr name="TextBox 7" id="7"/>
            <p:cNvSpPr txBox="true"/>
            <p:nvPr/>
          </p:nvSpPr>
          <p:spPr>
            <a:xfrm>
              <a:off x="0" y="-38100"/>
              <a:ext cx="2474484" cy="123683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962974" y="9747321"/>
            <a:ext cx="325026" cy="47625"/>
            <a:chOff x="0" y="0"/>
            <a:chExt cx="85604" cy="12543"/>
          </a:xfrm>
        </p:grpSpPr>
        <p:sp>
          <p:nvSpPr>
            <p:cNvPr name="Freeform 9" id="9"/>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10" id="10"/>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8109996" y="1815235"/>
            <a:ext cx="1952021" cy="745957"/>
          </a:xfrm>
          <a:prstGeom prst="rect">
            <a:avLst/>
          </a:prstGeom>
        </p:spPr>
        <p:txBody>
          <a:bodyPr anchor="t" rtlCol="false" tIns="0" lIns="0" bIns="0" rIns="0">
            <a:spAutoFit/>
          </a:bodyPr>
          <a:lstStyle/>
          <a:p>
            <a:pPr algn="just">
              <a:lnSpc>
                <a:spcPts val="6132"/>
              </a:lnSpc>
              <a:spcBef>
                <a:spcPct val="0"/>
              </a:spcBef>
            </a:pPr>
            <a:r>
              <a:rPr lang="en-US" sz="4380" spc="3149">
                <a:solidFill>
                  <a:srgbClr val="F4F2F1"/>
                </a:solidFill>
                <a:latin typeface="Source Sans Pro"/>
              </a:rPr>
              <a:t>#7</a:t>
            </a:r>
          </a:p>
        </p:txBody>
      </p:sp>
      <p:sp>
        <p:nvSpPr>
          <p:cNvPr name="TextBox 12" id="12"/>
          <p:cNvSpPr txBox="true"/>
          <p:nvPr/>
        </p:nvSpPr>
        <p:spPr>
          <a:xfrm rot="0">
            <a:off x="5683009" y="3533648"/>
            <a:ext cx="6921983" cy="3133979"/>
          </a:xfrm>
          <a:prstGeom prst="rect">
            <a:avLst/>
          </a:prstGeom>
        </p:spPr>
        <p:txBody>
          <a:bodyPr anchor="t" rtlCol="false" tIns="0" lIns="0" bIns="0" rIns="0">
            <a:spAutoFit/>
          </a:bodyPr>
          <a:lstStyle/>
          <a:p>
            <a:pPr algn="ctr">
              <a:lnSpc>
                <a:spcPts val="6285"/>
              </a:lnSpc>
              <a:spcBef>
                <a:spcPct val="0"/>
              </a:spcBef>
            </a:pPr>
            <a:r>
              <a:rPr lang="en-US" sz="4489">
                <a:solidFill>
                  <a:srgbClr val="F4F2F1"/>
                </a:solidFill>
                <a:latin typeface="CMU Serif Bold"/>
              </a:rPr>
              <a:t>IS THERE ANY RELATION BETWEEN AGE VS TOTAL SATISFACTION?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271117"/>
        </a:solidFill>
      </p:bgPr>
    </p:bg>
    <p:spTree>
      <p:nvGrpSpPr>
        <p:cNvPr id="1" name=""/>
        <p:cNvGrpSpPr/>
        <p:nvPr/>
      </p:nvGrpSpPr>
      <p:grpSpPr>
        <a:xfrm>
          <a:off x="0" y="0"/>
          <a:ext cx="0" cy="0"/>
          <a:chOff x="0" y="0"/>
          <a:chExt cx="0" cy="0"/>
        </a:xfrm>
      </p:grpSpPr>
      <p:grpSp>
        <p:nvGrpSpPr>
          <p:cNvPr name="Group 2" id="2"/>
          <p:cNvGrpSpPr/>
          <p:nvPr/>
        </p:nvGrpSpPr>
        <p:grpSpPr>
          <a:xfrm rot="0">
            <a:off x="17962974" y="9747321"/>
            <a:ext cx="325026" cy="47625"/>
            <a:chOff x="0" y="0"/>
            <a:chExt cx="85604" cy="12543"/>
          </a:xfrm>
        </p:grpSpPr>
        <p:sp>
          <p:nvSpPr>
            <p:cNvPr name="Freeform 3" id="3"/>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4" id="4"/>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8300464" y="1669189"/>
            <a:ext cx="1245141" cy="47625"/>
            <a:chOff x="0" y="0"/>
            <a:chExt cx="327938" cy="12543"/>
          </a:xfrm>
        </p:grpSpPr>
        <p:sp>
          <p:nvSpPr>
            <p:cNvPr name="Freeform 6" id="6"/>
            <p:cNvSpPr/>
            <p:nvPr/>
          </p:nvSpPr>
          <p:spPr>
            <a:xfrm flipH="false" flipV="false" rot="0">
              <a:off x="0" y="0"/>
              <a:ext cx="327938" cy="12543"/>
            </a:xfrm>
            <a:custGeom>
              <a:avLst/>
              <a:gdLst/>
              <a:ahLst/>
              <a:cxnLst/>
              <a:rect r="r" b="b" t="t" l="l"/>
              <a:pathLst>
                <a:path h="12543" w="327938">
                  <a:moveTo>
                    <a:pt x="0" y="0"/>
                  </a:moveTo>
                  <a:lnTo>
                    <a:pt x="327938" y="0"/>
                  </a:lnTo>
                  <a:lnTo>
                    <a:pt x="327938" y="12543"/>
                  </a:lnTo>
                  <a:lnTo>
                    <a:pt x="0" y="12543"/>
                  </a:lnTo>
                  <a:close/>
                </a:path>
              </a:pathLst>
            </a:custGeom>
            <a:solidFill>
              <a:srgbClr val="8F5B69"/>
            </a:solidFill>
          </p:spPr>
        </p:sp>
        <p:sp>
          <p:nvSpPr>
            <p:cNvPr name="TextBox 7" id="7"/>
            <p:cNvSpPr txBox="true"/>
            <p:nvPr/>
          </p:nvSpPr>
          <p:spPr>
            <a:xfrm>
              <a:off x="0" y="-38100"/>
              <a:ext cx="327938"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9662510" y="1669189"/>
            <a:ext cx="325026" cy="47625"/>
            <a:chOff x="0" y="0"/>
            <a:chExt cx="85604" cy="12543"/>
          </a:xfrm>
        </p:grpSpPr>
        <p:sp>
          <p:nvSpPr>
            <p:cNvPr name="Freeform 9" id="9"/>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10" id="10"/>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5031041" y="2011074"/>
            <a:ext cx="8225918" cy="931545"/>
          </a:xfrm>
          <a:prstGeom prst="rect">
            <a:avLst/>
          </a:prstGeom>
        </p:spPr>
        <p:txBody>
          <a:bodyPr anchor="t" rtlCol="false" tIns="0" lIns="0" bIns="0" rIns="0">
            <a:spAutoFit/>
          </a:bodyPr>
          <a:lstStyle/>
          <a:p>
            <a:pPr algn="ctr">
              <a:lnSpc>
                <a:spcPts val="7440"/>
              </a:lnSpc>
            </a:pPr>
            <a:r>
              <a:rPr lang="en-US" sz="6000">
                <a:solidFill>
                  <a:srgbClr val="F4F2F1"/>
                </a:solidFill>
                <a:latin typeface="CMU Serif Bold"/>
              </a:rPr>
              <a:t>TABLE OF CONTENT</a:t>
            </a:r>
          </a:p>
        </p:txBody>
      </p:sp>
      <p:grpSp>
        <p:nvGrpSpPr>
          <p:cNvPr name="Group 12" id="12"/>
          <p:cNvGrpSpPr/>
          <p:nvPr/>
        </p:nvGrpSpPr>
        <p:grpSpPr>
          <a:xfrm rot="0">
            <a:off x="1374465" y="4143910"/>
            <a:ext cx="2542774" cy="738494"/>
            <a:chOff x="0" y="0"/>
            <a:chExt cx="669702" cy="194500"/>
          </a:xfrm>
        </p:grpSpPr>
        <p:sp>
          <p:nvSpPr>
            <p:cNvPr name="Freeform 13" id="13"/>
            <p:cNvSpPr/>
            <p:nvPr/>
          </p:nvSpPr>
          <p:spPr>
            <a:xfrm flipH="false" flipV="false" rot="0">
              <a:off x="0" y="0"/>
              <a:ext cx="669702" cy="194500"/>
            </a:xfrm>
            <a:custGeom>
              <a:avLst/>
              <a:gdLst/>
              <a:ahLst/>
              <a:cxnLst/>
              <a:rect r="r" b="b" t="t" l="l"/>
              <a:pathLst>
                <a:path h="194500" w="669702">
                  <a:moveTo>
                    <a:pt x="0" y="0"/>
                  </a:moveTo>
                  <a:lnTo>
                    <a:pt x="669702" y="0"/>
                  </a:lnTo>
                  <a:lnTo>
                    <a:pt x="669702" y="194500"/>
                  </a:lnTo>
                  <a:lnTo>
                    <a:pt x="0" y="194500"/>
                  </a:lnTo>
                  <a:close/>
                </a:path>
              </a:pathLst>
            </a:custGeom>
            <a:solidFill>
              <a:srgbClr val="4F3139"/>
            </a:solidFill>
          </p:spPr>
        </p:sp>
        <p:sp>
          <p:nvSpPr>
            <p:cNvPr name="TextBox 14" id="14"/>
            <p:cNvSpPr txBox="true"/>
            <p:nvPr/>
          </p:nvSpPr>
          <p:spPr>
            <a:xfrm>
              <a:off x="0" y="-38100"/>
              <a:ext cx="669702" cy="2326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97177" y="4181369"/>
            <a:ext cx="5097351" cy="596900"/>
          </a:xfrm>
          <a:prstGeom prst="rect">
            <a:avLst/>
          </a:prstGeom>
        </p:spPr>
        <p:txBody>
          <a:bodyPr anchor="t" rtlCol="false" tIns="0" lIns="0" bIns="0" rIns="0">
            <a:spAutoFit/>
          </a:bodyPr>
          <a:lstStyle/>
          <a:p>
            <a:pPr algn="ctr">
              <a:lnSpc>
                <a:spcPts val="4900"/>
              </a:lnSpc>
              <a:spcBef>
                <a:spcPct val="0"/>
              </a:spcBef>
            </a:pPr>
            <a:r>
              <a:rPr lang="en-US" sz="3500">
                <a:solidFill>
                  <a:srgbClr val="F4F2F1"/>
                </a:solidFill>
                <a:latin typeface="Source Sans Pro"/>
              </a:rPr>
              <a:t>DATASET</a:t>
            </a:r>
          </a:p>
        </p:txBody>
      </p:sp>
      <p:grpSp>
        <p:nvGrpSpPr>
          <p:cNvPr name="Group 16" id="16"/>
          <p:cNvGrpSpPr/>
          <p:nvPr/>
        </p:nvGrpSpPr>
        <p:grpSpPr>
          <a:xfrm rot="0">
            <a:off x="12521121" y="4143910"/>
            <a:ext cx="4738179" cy="738494"/>
            <a:chOff x="0" y="0"/>
            <a:chExt cx="1247916" cy="194500"/>
          </a:xfrm>
        </p:grpSpPr>
        <p:sp>
          <p:nvSpPr>
            <p:cNvPr name="Freeform 17" id="17"/>
            <p:cNvSpPr/>
            <p:nvPr/>
          </p:nvSpPr>
          <p:spPr>
            <a:xfrm flipH="false" flipV="false" rot="0">
              <a:off x="0" y="0"/>
              <a:ext cx="1247915" cy="194500"/>
            </a:xfrm>
            <a:custGeom>
              <a:avLst/>
              <a:gdLst/>
              <a:ahLst/>
              <a:cxnLst/>
              <a:rect r="r" b="b" t="t" l="l"/>
              <a:pathLst>
                <a:path h="194500" w="1247915">
                  <a:moveTo>
                    <a:pt x="0" y="0"/>
                  </a:moveTo>
                  <a:lnTo>
                    <a:pt x="1247915" y="0"/>
                  </a:lnTo>
                  <a:lnTo>
                    <a:pt x="1247915" y="194500"/>
                  </a:lnTo>
                  <a:lnTo>
                    <a:pt x="0" y="194500"/>
                  </a:lnTo>
                  <a:close/>
                </a:path>
              </a:pathLst>
            </a:custGeom>
            <a:solidFill>
              <a:srgbClr val="4F3139"/>
            </a:solidFill>
          </p:spPr>
        </p:sp>
        <p:sp>
          <p:nvSpPr>
            <p:cNvPr name="TextBox 18" id="18"/>
            <p:cNvSpPr txBox="true"/>
            <p:nvPr/>
          </p:nvSpPr>
          <p:spPr>
            <a:xfrm>
              <a:off x="0" y="-38100"/>
              <a:ext cx="1247916" cy="23260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2341535" y="4181369"/>
            <a:ext cx="5097351" cy="596900"/>
          </a:xfrm>
          <a:prstGeom prst="rect">
            <a:avLst/>
          </a:prstGeom>
        </p:spPr>
        <p:txBody>
          <a:bodyPr anchor="t" rtlCol="false" tIns="0" lIns="0" bIns="0" rIns="0">
            <a:spAutoFit/>
          </a:bodyPr>
          <a:lstStyle/>
          <a:p>
            <a:pPr algn="ctr">
              <a:lnSpc>
                <a:spcPts val="4900"/>
              </a:lnSpc>
              <a:spcBef>
                <a:spcPct val="0"/>
              </a:spcBef>
            </a:pPr>
            <a:r>
              <a:rPr lang="en-US" sz="3500">
                <a:solidFill>
                  <a:srgbClr val="F4F2F1"/>
                </a:solidFill>
                <a:latin typeface="Source Sans Pro"/>
              </a:rPr>
              <a:t>CODE &amp; VISUALIZATION</a:t>
            </a:r>
          </a:p>
        </p:txBody>
      </p:sp>
      <p:grpSp>
        <p:nvGrpSpPr>
          <p:cNvPr name="Group 20" id="20"/>
          <p:cNvGrpSpPr/>
          <p:nvPr/>
        </p:nvGrpSpPr>
        <p:grpSpPr>
          <a:xfrm rot="0">
            <a:off x="5194528" y="4143910"/>
            <a:ext cx="5389479" cy="738494"/>
            <a:chOff x="0" y="0"/>
            <a:chExt cx="1419451" cy="194500"/>
          </a:xfrm>
        </p:grpSpPr>
        <p:sp>
          <p:nvSpPr>
            <p:cNvPr name="Freeform 21" id="21"/>
            <p:cNvSpPr/>
            <p:nvPr/>
          </p:nvSpPr>
          <p:spPr>
            <a:xfrm flipH="false" flipV="false" rot="0">
              <a:off x="0" y="0"/>
              <a:ext cx="1419451" cy="194500"/>
            </a:xfrm>
            <a:custGeom>
              <a:avLst/>
              <a:gdLst/>
              <a:ahLst/>
              <a:cxnLst/>
              <a:rect r="r" b="b" t="t" l="l"/>
              <a:pathLst>
                <a:path h="194500" w="1419451">
                  <a:moveTo>
                    <a:pt x="0" y="0"/>
                  </a:moveTo>
                  <a:lnTo>
                    <a:pt x="1419451" y="0"/>
                  </a:lnTo>
                  <a:lnTo>
                    <a:pt x="1419451" y="194500"/>
                  </a:lnTo>
                  <a:lnTo>
                    <a:pt x="0" y="194500"/>
                  </a:lnTo>
                  <a:close/>
                </a:path>
              </a:pathLst>
            </a:custGeom>
            <a:solidFill>
              <a:srgbClr val="4F3139"/>
            </a:solidFill>
          </p:spPr>
        </p:sp>
        <p:sp>
          <p:nvSpPr>
            <p:cNvPr name="TextBox 22" id="22"/>
            <p:cNvSpPr txBox="true"/>
            <p:nvPr/>
          </p:nvSpPr>
          <p:spPr>
            <a:xfrm>
              <a:off x="0" y="-38100"/>
              <a:ext cx="1419451" cy="232600"/>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5194528" y="4181369"/>
            <a:ext cx="5389479" cy="596900"/>
          </a:xfrm>
          <a:prstGeom prst="rect">
            <a:avLst/>
          </a:prstGeom>
        </p:spPr>
        <p:txBody>
          <a:bodyPr anchor="t" rtlCol="false" tIns="0" lIns="0" bIns="0" rIns="0">
            <a:spAutoFit/>
          </a:bodyPr>
          <a:lstStyle/>
          <a:p>
            <a:pPr algn="ctr">
              <a:lnSpc>
                <a:spcPts val="4900"/>
              </a:lnSpc>
              <a:spcBef>
                <a:spcPct val="0"/>
              </a:spcBef>
            </a:pPr>
            <a:r>
              <a:rPr lang="en-US" sz="3500">
                <a:solidFill>
                  <a:srgbClr val="F4F2F1"/>
                </a:solidFill>
                <a:latin typeface="Source Sans Pro"/>
              </a:rPr>
              <a:t>IMPORT, INFO, DESCRIBE</a:t>
            </a:r>
          </a:p>
        </p:txBody>
      </p:sp>
      <p:grpSp>
        <p:nvGrpSpPr>
          <p:cNvPr name="Group 24" id="24"/>
          <p:cNvGrpSpPr/>
          <p:nvPr/>
        </p:nvGrpSpPr>
        <p:grpSpPr>
          <a:xfrm rot="0">
            <a:off x="97177" y="7206159"/>
            <a:ext cx="18288000" cy="47625"/>
            <a:chOff x="0" y="0"/>
            <a:chExt cx="4816593" cy="12543"/>
          </a:xfrm>
        </p:grpSpPr>
        <p:sp>
          <p:nvSpPr>
            <p:cNvPr name="Freeform 25" id="25"/>
            <p:cNvSpPr/>
            <p:nvPr/>
          </p:nvSpPr>
          <p:spPr>
            <a:xfrm flipH="false" flipV="false" rot="0">
              <a:off x="0" y="0"/>
              <a:ext cx="4816592" cy="12543"/>
            </a:xfrm>
            <a:custGeom>
              <a:avLst/>
              <a:gdLst/>
              <a:ahLst/>
              <a:cxnLst/>
              <a:rect r="r" b="b" t="t" l="l"/>
              <a:pathLst>
                <a:path h="12543" w="4816592">
                  <a:moveTo>
                    <a:pt x="0" y="0"/>
                  </a:moveTo>
                  <a:lnTo>
                    <a:pt x="4816592" y="0"/>
                  </a:lnTo>
                  <a:lnTo>
                    <a:pt x="4816592" y="12543"/>
                  </a:lnTo>
                  <a:lnTo>
                    <a:pt x="0" y="12543"/>
                  </a:lnTo>
                  <a:close/>
                </a:path>
              </a:pathLst>
            </a:custGeom>
            <a:solidFill>
              <a:srgbClr val="8F5B69"/>
            </a:solidFill>
          </p:spPr>
        </p:sp>
        <p:sp>
          <p:nvSpPr>
            <p:cNvPr name="TextBox 26" id="26"/>
            <p:cNvSpPr txBox="true"/>
            <p:nvPr/>
          </p:nvSpPr>
          <p:spPr>
            <a:xfrm>
              <a:off x="0" y="-38100"/>
              <a:ext cx="4816593"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0" y="6288334"/>
            <a:ext cx="18288000" cy="47625"/>
            <a:chOff x="0" y="0"/>
            <a:chExt cx="4816593" cy="12543"/>
          </a:xfrm>
        </p:grpSpPr>
        <p:sp>
          <p:nvSpPr>
            <p:cNvPr name="Freeform 28" id="28"/>
            <p:cNvSpPr/>
            <p:nvPr/>
          </p:nvSpPr>
          <p:spPr>
            <a:xfrm flipH="false" flipV="false" rot="0">
              <a:off x="0" y="0"/>
              <a:ext cx="4816592" cy="12543"/>
            </a:xfrm>
            <a:custGeom>
              <a:avLst/>
              <a:gdLst/>
              <a:ahLst/>
              <a:cxnLst/>
              <a:rect r="r" b="b" t="t" l="l"/>
              <a:pathLst>
                <a:path h="12543" w="4816592">
                  <a:moveTo>
                    <a:pt x="0" y="0"/>
                  </a:moveTo>
                  <a:lnTo>
                    <a:pt x="4816592" y="0"/>
                  </a:lnTo>
                  <a:lnTo>
                    <a:pt x="4816592" y="12543"/>
                  </a:lnTo>
                  <a:lnTo>
                    <a:pt x="0" y="12543"/>
                  </a:lnTo>
                  <a:close/>
                </a:path>
              </a:pathLst>
            </a:custGeom>
            <a:solidFill>
              <a:srgbClr val="8F5B69"/>
            </a:solidFill>
          </p:spPr>
        </p:sp>
        <p:sp>
          <p:nvSpPr>
            <p:cNvPr name="TextBox 29" id="29"/>
            <p:cNvSpPr txBox="true"/>
            <p:nvPr/>
          </p:nvSpPr>
          <p:spPr>
            <a:xfrm>
              <a:off x="0" y="-38100"/>
              <a:ext cx="4816593" cy="50643"/>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4F2F1"/>
        </a:solidFill>
      </p:bgPr>
    </p:bg>
    <p:spTree>
      <p:nvGrpSpPr>
        <p:cNvPr id="1" name=""/>
        <p:cNvGrpSpPr/>
        <p:nvPr/>
      </p:nvGrpSpPr>
      <p:grpSpPr>
        <a:xfrm>
          <a:off x="0" y="0"/>
          <a:ext cx="0" cy="0"/>
          <a:chOff x="0" y="0"/>
          <a:chExt cx="0" cy="0"/>
        </a:xfrm>
      </p:grpSpPr>
      <p:grpSp>
        <p:nvGrpSpPr>
          <p:cNvPr name="Group 2" id="2"/>
          <p:cNvGrpSpPr/>
          <p:nvPr/>
        </p:nvGrpSpPr>
        <p:grpSpPr>
          <a:xfrm rot="5400000">
            <a:off x="6572250" y="-1428750"/>
            <a:ext cx="5143500" cy="18288000"/>
            <a:chOff x="0" y="0"/>
            <a:chExt cx="1354667" cy="4816593"/>
          </a:xfrm>
        </p:grpSpPr>
        <p:sp>
          <p:nvSpPr>
            <p:cNvPr name="Freeform 3" id="3"/>
            <p:cNvSpPr/>
            <p:nvPr/>
          </p:nvSpPr>
          <p:spPr>
            <a:xfrm flipH="false" flipV="false" rot="0">
              <a:off x="0" y="0"/>
              <a:ext cx="1354667" cy="4816592"/>
            </a:xfrm>
            <a:custGeom>
              <a:avLst/>
              <a:gdLst/>
              <a:ahLst/>
              <a:cxnLst/>
              <a:rect r="r" b="b" t="t" l="l"/>
              <a:pathLst>
                <a:path h="4816592" w="1354667">
                  <a:moveTo>
                    <a:pt x="0" y="0"/>
                  </a:moveTo>
                  <a:lnTo>
                    <a:pt x="1354667" y="0"/>
                  </a:lnTo>
                  <a:lnTo>
                    <a:pt x="1354667" y="4816592"/>
                  </a:lnTo>
                  <a:lnTo>
                    <a:pt x="0" y="4816592"/>
                  </a:lnTo>
                  <a:close/>
                </a:path>
              </a:pathLst>
            </a:custGeom>
            <a:solidFill>
              <a:srgbClr val="4F3139"/>
            </a:solidFill>
          </p:spPr>
        </p:sp>
        <p:sp>
          <p:nvSpPr>
            <p:cNvPr name="TextBox 4" id="4"/>
            <p:cNvSpPr txBox="true"/>
            <p:nvPr/>
          </p:nvSpPr>
          <p:spPr>
            <a:xfrm>
              <a:off x="0" y="-38100"/>
              <a:ext cx="1354667" cy="485469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962974" y="9747321"/>
            <a:ext cx="325026" cy="47625"/>
            <a:chOff x="0" y="0"/>
            <a:chExt cx="85604" cy="12543"/>
          </a:xfrm>
        </p:grpSpPr>
        <p:sp>
          <p:nvSpPr>
            <p:cNvPr name="Freeform 6" id="6"/>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7" id="7"/>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40697" y="6637634"/>
            <a:ext cx="6589036" cy="2620666"/>
            <a:chOff x="0" y="0"/>
            <a:chExt cx="1735384" cy="690217"/>
          </a:xfrm>
        </p:grpSpPr>
        <p:sp>
          <p:nvSpPr>
            <p:cNvPr name="Freeform 9" id="9"/>
            <p:cNvSpPr/>
            <p:nvPr/>
          </p:nvSpPr>
          <p:spPr>
            <a:xfrm flipH="false" flipV="false" rot="0">
              <a:off x="0" y="0"/>
              <a:ext cx="1735384" cy="690217"/>
            </a:xfrm>
            <a:custGeom>
              <a:avLst/>
              <a:gdLst/>
              <a:ahLst/>
              <a:cxnLst/>
              <a:rect r="r" b="b" t="t" l="l"/>
              <a:pathLst>
                <a:path h="690217" w="1735384">
                  <a:moveTo>
                    <a:pt x="0" y="0"/>
                  </a:moveTo>
                  <a:lnTo>
                    <a:pt x="1735384" y="0"/>
                  </a:lnTo>
                  <a:lnTo>
                    <a:pt x="1735384" y="690217"/>
                  </a:lnTo>
                  <a:lnTo>
                    <a:pt x="0" y="690217"/>
                  </a:lnTo>
                  <a:close/>
                </a:path>
              </a:pathLst>
            </a:custGeom>
            <a:solidFill>
              <a:srgbClr val="4F3139"/>
            </a:solidFill>
          </p:spPr>
        </p:sp>
        <p:sp>
          <p:nvSpPr>
            <p:cNvPr name="TextBox 10" id="10"/>
            <p:cNvSpPr txBox="true"/>
            <p:nvPr/>
          </p:nvSpPr>
          <p:spPr>
            <a:xfrm>
              <a:off x="0" y="-38100"/>
              <a:ext cx="1735384" cy="728317"/>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581153" y="487835"/>
            <a:ext cx="11176533" cy="4655665"/>
          </a:xfrm>
          <a:custGeom>
            <a:avLst/>
            <a:gdLst/>
            <a:ahLst/>
            <a:cxnLst/>
            <a:rect r="r" b="b" t="t" l="l"/>
            <a:pathLst>
              <a:path h="4655665" w="11176533">
                <a:moveTo>
                  <a:pt x="0" y="0"/>
                </a:moveTo>
                <a:lnTo>
                  <a:pt x="11176534" y="0"/>
                </a:lnTo>
                <a:lnTo>
                  <a:pt x="11176534" y="4655665"/>
                </a:lnTo>
                <a:lnTo>
                  <a:pt x="0" y="4655665"/>
                </a:lnTo>
                <a:lnTo>
                  <a:pt x="0" y="0"/>
                </a:lnTo>
                <a:close/>
              </a:path>
            </a:pathLst>
          </a:custGeom>
          <a:blipFill>
            <a:blip r:embed="rId2"/>
            <a:stretch>
              <a:fillRect l="0" t="0" r="0" b="0"/>
            </a:stretch>
          </a:blipFill>
        </p:spPr>
      </p:sp>
      <p:sp>
        <p:nvSpPr>
          <p:cNvPr name="Freeform 12" id="12"/>
          <p:cNvSpPr/>
          <p:nvPr/>
        </p:nvSpPr>
        <p:spPr>
          <a:xfrm flipH="false" flipV="false" rot="0">
            <a:off x="10596536" y="4186671"/>
            <a:ext cx="6662764" cy="5394231"/>
          </a:xfrm>
          <a:custGeom>
            <a:avLst/>
            <a:gdLst/>
            <a:ahLst/>
            <a:cxnLst/>
            <a:rect r="r" b="b" t="t" l="l"/>
            <a:pathLst>
              <a:path h="5394231" w="6662764">
                <a:moveTo>
                  <a:pt x="0" y="0"/>
                </a:moveTo>
                <a:lnTo>
                  <a:pt x="6662764" y="0"/>
                </a:lnTo>
                <a:lnTo>
                  <a:pt x="6662764" y="5394231"/>
                </a:lnTo>
                <a:lnTo>
                  <a:pt x="0" y="5394231"/>
                </a:lnTo>
                <a:lnTo>
                  <a:pt x="0" y="0"/>
                </a:lnTo>
                <a:close/>
              </a:path>
            </a:pathLst>
          </a:custGeom>
          <a:blipFill>
            <a:blip r:embed="rId3"/>
            <a:stretch>
              <a:fillRect l="0" t="0" r="0" b="0"/>
            </a:stretch>
          </a:blipFill>
        </p:spPr>
      </p:sp>
      <p:sp>
        <p:nvSpPr>
          <p:cNvPr name="TextBox 13" id="13"/>
          <p:cNvSpPr txBox="true"/>
          <p:nvPr/>
        </p:nvSpPr>
        <p:spPr>
          <a:xfrm rot="0">
            <a:off x="1840697" y="6107549"/>
            <a:ext cx="7303303" cy="3167777"/>
          </a:xfrm>
          <a:prstGeom prst="rect">
            <a:avLst/>
          </a:prstGeom>
        </p:spPr>
        <p:txBody>
          <a:bodyPr anchor="t" rtlCol="false" tIns="0" lIns="0" bIns="0" rIns="0">
            <a:spAutoFit/>
          </a:bodyPr>
          <a:lstStyle/>
          <a:p>
            <a:pPr algn="l">
              <a:lnSpc>
                <a:spcPts val="3222"/>
              </a:lnSpc>
              <a:spcBef>
                <a:spcPct val="0"/>
              </a:spcBef>
            </a:pPr>
            <a:r>
              <a:rPr lang="en-US" sz="2301">
                <a:solidFill>
                  <a:srgbClr val="F4F2F1"/>
                </a:solidFill>
                <a:latin typeface="Source Sans Pro"/>
              </a:rPr>
              <a:t>Based on this data, it can be seen that the data is spread evenly across various age ranges. There was no clear pattern indicating that certain ages had higher or lower levels of total satisfaction. And also the density of dots on the plot shows that most respondents have varying levels of total satisfaction in almost every age range. This suggests that age does not significantly influence the level of total satisfaction reported.</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4F2F1"/>
        </a:solidFill>
      </p:bgPr>
    </p:bg>
    <p:spTree>
      <p:nvGrpSpPr>
        <p:cNvPr id="1" name=""/>
        <p:cNvGrpSpPr/>
        <p:nvPr/>
      </p:nvGrpSpPr>
      <p:grpSpPr>
        <a:xfrm>
          <a:off x="0" y="0"/>
          <a:ext cx="0" cy="0"/>
          <a:chOff x="0" y="0"/>
          <a:chExt cx="0" cy="0"/>
        </a:xfrm>
      </p:grpSpPr>
      <p:grpSp>
        <p:nvGrpSpPr>
          <p:cNvPr name="Group 2" id="2"/>
          <p:cNvGrpSpPr/>
          <p:nvPr/>
        </p:nvGrpSpPr>
        <p:grpSpPr>
          <a:xfrm rot="0">
            <a:off x="17962974" y="9747321"/>
            <a:ext cx="325026" cy="47625"/>
            <a:chOff x="0" y="0"/>
            <a:chExt cx="85604" cy="12543"/>
          </a:xfrm>
        </p:grpSpPr>
        <p:sp>
          <p:nvSpPr>
            <p:cNvPr name="Freeform 3" id="3"/>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4" id="4"/>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572000" y="1809055"/>
            <a:ext cx="9144000" cy="6668890"/>
            <a:chOff x="0" y="0"/>
            <a:chExt cx="2408296" cy="1756415"/>
          </a:xfrm>
        </p:grpSpPr>
        <p:sp>
          <p:nvSpPr>
            <p:cNvPr name="Freeform 6" id="6"/>
            <p:cNvSpPr/>
            <p:nvPr/>
          </p:nvSpPr>
          <p:spPr>
            <a:xfrm flipH="false" flipV="false" rot="0">
              <a:off x="0" y="0"/>
              <a:ext cx="2408296" cy="1756415"/>
            </a:xfrm>
            <a:custGeom>
              <a:avLst/>
              <a:gdLst/>
              <a:ahLst/>
              <a:cxnLst/>
              <a:rect r="r" b="b" t="t" l="l"/>
              <a:pathLst>
                <a:path h="1756415" w="2408296">
                  <a:moveTo>
                    <a:pt x="0" y="0"/>
                  </a:moveTo>
                  <a:lnTo>
                    <a:pt x="2408296" y="0"/>
                  </a:lnTo>
                  <a:lnTo>
                    <a:pt x="2408296" y="1756415"/>
                  </a:lnTo>
                  <a:lnTo>
                    <a:pt x="0" y="1756415"/>
                  </a:lnTo>
                  <a:close/>
                </a:path>
              </a:pathLst>
            </a:custGeom>
            <a:solidFill>
              <a:srgbClr val="4F3139"/>
            </a:solidFill>
          </p:spPr>
        </p:sp>
        <p:sp>
          <p:nvSpPr>
            <p:cNvPr name="TextBox 7" id="7"/>
            <p:cNvSpPr txBox="true"/>
            <p:nvPr/>
          </p:nvSpPr>
          <p:spPr>
            <a:xfrm>
              <a:off x="0" y="-38100"/>
              <a:ext cx="2408296" cy="179451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807222" y="4223035"/>
            <a:ext cx="7060394" cy="1501019"/>
          </a:xfrm>
          <a:prstGeom prst="rect">
            <a:avLst/>
          </a:prstGeom>
        </p:spPr>
        <p:txBody>
          <a:bodyPr anchor="t" rtlCol="false" tIns="0" lIns="0" bIns="0" rIns="0">
            <a:spAutoFit/>
          </a:bodyPr>
          <a:lstStyle/>
          <a:p>
            <a:pPr algn="l">
              <a:lnSpc>
                <a:spcPts val="12076"/>
              </a:lnSpc>
            </a:pPr>
            <a:r>
              <a:rPr lang="en-US" sz="9739">
                <a:solidFill>
                  <a:srgbClr val="F4F2F1"/>
                </a:solidFill>
                <a:latin typeface="CMU Serif Bold"/>
              </a:rPr>
              <a:t>Thank You</a:t>
            </a:r>
          </a:p>
        </p:txBody>
      </p:sp>
      <p:grpSp>
        <p:nvGrpSpPr>
          <p:cNvPr name="Group 9" id="9"/>
          <p:cNvGrpSpPr/>
          <p:nvPr/>
        </p:nvGrpSpPr>
        <p:grpSpPr>
          <a:xfrm rot="0">
            <a:off x="5807222" y="3087507"/>
            <a:ext cx="1245141" cy="47625"/>
            <a:chOff x="0" y="0"/>
            <a:chExt cx="327938" cy="12543"/>
          </a:xfrm>
        </p:grpSpPr>
        <p:sp>
          <p:nvSpPr>
            <p:cNvPr name="Freeform 10" id="10"/>
            <p:cNvSpPr/>
            <p:nvPr/>
          </p:nvSpPr>
          <p:spPr>
            <a:xfrm flipH="false" flipV="false" rot="0">
              <a:off x="0" y="0"/>
              <a:ext cx="327938" cy="12543"/>
            </a:xfrm>
            <a:custGeom>
              <a:avLst/>
              <a:gdLst/>
              <a:ahLst/>
              <a:cxnLst/>
              <a:rect r="r" b="b" t="t" l="l"/>
              <a:pathLst>
                <a:path h="12543" w="327938">
                  <a:moveTo>
                    <a:pt x="0" y="0"/>
                  </a:moveTo>
                  <a:lnTo>
                    <a:pt x="327938" y="0"/>
                  </a:lnTo>
                  <a:lnTo>
                    <a:pt x="327938" y="12543"/>
                  </a:lnTo>
                  <a:lnTo>
                    <a:pt x="0" y="12543"/>
                  </a:lnTo>
                  <a:close/>
                </a:path>
              </a:pathLst>
            </a:custGeom>
            <a:solidFill>
              <a:srgbClr val="F4F2F1"/>
            </a:solidFill>
          </p:spPr>
        </p:sp>
        <p:sp>
          <p:nvSpPr>
            <p:cNvPr name="TextBox 11" id="11"/>
            <p:cNvSpPr txBox="true"/>
            <p:nvPr/>
          </p:nvSpPr>
          <p:spPr>
            <a:xfrm>
              <a:off x="0" y="-38100"/>
              <a:ext cx="327938"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7169269" y="3087507"/>
            <a:ext cx="325026" cy="47625"/>
            <a:chOff x="0" y="0"/>
            <a:chExt cx="85604" cy="12543"/>
          </a:xfrm>
        </p:grpSpPr>
        <p:sp>
          <p:nvSpPr>
            <p:cNvPr name="Freeform 13" id="13"/>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F4F2F1"/>
            </a:solidFill>
          </p:spPr>
        </p:sp>
        <p:sp>
          <p:nvSpPr>
            <p:cNvPr name="TextBox 14" id="14"/>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2F1"/>
        </a:solidFill>
      </p:bgPr>
    </p:bg>
    <p:spTree>
      <p:nvGrpSpPr>
        <p:cNvPr id="1" name=""/>
        <p:cNvGrpSpPr/>
        <p:nvPr/>
      </p:nvGrpSpPr>
      <p:grpSpPr>
        <a:xfrm>
          <a:off x="0" y="0"/>
          <a:ext cx="0" cy="0"/>
          <a:chOff x="0" y="0"/>
          <a:chExt cx="0" cy="0"/>
        </a:xfrm>
      </p:grpSpPr>
      <p:grpSp>
        <p:nvGrpSpPr>
          <p:cNvPr name="Group 2" id="2"/>
          <p:cNvGrpSpPr/>
          <p:nvPr/>
        </p:nvGrpSpPr>
        <p:grpSpPr>
          <a:xfrm rot="0">
            <a:off x="17962974" y="9747321"/>
            <a:ext cx="325026" cy="47625"/>
            <a:chOff x="0" y="0"/>
            <a:chExt cx="85604" cy="12543"/>
          </a:xfrm>
        </p:grpSpPr>
        <p:sp>
          <p:nvSpPr>
            <p:cNvPr name="Freeform 3" id="3"/>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4" id="4"/>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371822" y="2696415"/>
            <a:ext cx="1245141" cy="47625"/>
            <a:chOff x="0" y="0"/>
            <a:chExt cx="327938" cy="12543"/>
          </a:xfrm>
        </p:grpSpPr>
        <p:sp>
          <p:nvSpPr>
            <p:cNvPr name="Freeform 6" id="6"/>
            <p:cNvSpPr/>
            <p:nvPr/>
          </p:nvSpPr>
          <p:spPr>
            <a:xfrm flipH="false" flipV="false" rot="0">
              <a:off x="0" y="0"/>
              <a:ext cx="327938" cy="12543"/>
            </a:xfrm>
            <a:custGeom>
              <a:avLst/>
              <a:gdLst/>
              <a:ahLst/>
              <a:cxnLst/>
              <a:rect r="r" b="b" t="t" l="l"/>
              <a:pathLst>
                <a:path h="12543" w="327938">
                  <a:moveTo>
                    <a:pt x="0" y="0"/>
                  </a:moveTo>
                  <a:lnTo>
                    <a:pt x="327938" y="0"/>
                  </a:lnTo>
                  <a:lnTo>
                    <a:pt x="327938" y="12543"/>
                  </a:lnTo>
                  <a:lnTo>
                    <a:pt x="0" y="12543"/>
                  </a:lnTo>
                  <a:close/>
                </a:path>
              </a:pathLst>
            </a:custGeom>
            <a:solidFill>
              <a:srgbClr val="8F5B69"/>
            </a:solidFill>
          </p:spPr>
        </p:sp>
        <p:sp>
          <p:nvSpPr>
            <p:cNvPr name="TextBox 7" id="7"/>
            <p:cNvSpPr txBox="true"/>
            <p:nvPr/>
          </p:nvSpPr>
          <p:spPr>
            <a:xfrm>
              <a:off x="0" y="-38100"/>
              <a:ext cx="327938"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1281138" y="2720228"/>
            <a:ext cx="325026" cy="47625"/>
            <a:chOff x="0" y="0"/>
            <a:chExt cx="85604" cy="12543"/>
          </a:xfrm>
        </p:grpSpPr>
        <p:sp>
          <p:nvSpPr>
            <p:cNvPr name="Freeform 9" id="9"/>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10" id="10"/>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894385" y="2985998"/>
            <a:ext cx="14123637" cy="6406924"/>
          </a:xfrm>
          <a:custGeom>
            <a:avLst/>
            <a:gdLst/>
            <a:ahLst/>
            <a:cxnLst/>
            <a:rect r="r" b="b" t="t" l="l"/>
            <a:pathLst>
              <a:path h="6406924" w="14123637">
                <a:moveTo>
                  <a:pt x="0" y="0"/>
                </a:moveTo>
                <a:lnTo>
                  <a:pt x="14123637" y="0"/>
                </a:lnTo>
                <a:lnTo>
                  <a:pt x="14123637" y="6406924"/>
                </a:lnTo>
                <a:lnTo>
                  <a:pt x="0" y="6406924"/>
                </a:lnTo>
                <a:lnTo>
                  <a:pt x="0" y="0"/>
                </a:lnTo>
                <a:close/>
              </a:path>
            </a:pathLst>
          </a:custGeom>
          <a:blipFill>
            <a:blip r:embed="rId2"/>
            <a:stretch>
              <a:fillRect l="0" t="0" r="0" b="0"/>
            </a:stretch>
          </a:blipFill>
        </p:spPr>
      </p:sp>
      <p:sp>
        <p:nvSpPr>
          <p:cNvPr name="TextBox 12" id="12"/>
          <p:cNvSpPr txBox="true"/>
          <p:nvPr/>
        </p:nvSpPr>
        <p:spPr>
          <a:xfrm rot="0">
            <a:off x="2635704" y="1934298"/>
            <a:ext cx="12641000" cy="762117"/>
          </a:xfrm>
          <a:prstGeom prst="rect">
            <a:avLst/>
          </a:prstGeom>
        </p:spPr>
        <p:txBody>
          <a:bodyPr anchor="t" rtlCol="false" tIns="0" lIns="0" bIns="0" rIns="0">
            <a:spAutoFit/>
          </a:bodyPr>
          <a:lstStyle/>
          <a:p>
            <a:pPr algn="l">
              <a:lnSpc>
                <a:spcPts val="6058"/>
              </a:lnSpc>
            </a:pPr>
            <a:r>
              <a:rPr lang="en-US" sz="4885">
                <a:solidFill>
                  <a:srgbClr val="000000"/>
                </a:solidFill>
                <a:latin typeface="CMU Serif Bold"/>
              </a:rPr>
              <a:t>Europe Hotel Booking Satisfaction Score.CSV</a:t>
            </a:r>
          </a:p>
        </p:txBody>
      </p:sp>
      <p:sp>
        <p:nvSpPr>
          <p:cNvPr name="TextBox 13" id="13"/>
          <p:cNvSpPr txBox="true"/>
          <p:nvPr/>
        </p:nvSpPr>
        <p:spPr>
          <a:xfrm rot="0">
            <a:off x="3991770" y="991323"/>
            <a:ext cx="9928867" cy="514350"/>
          </a:xfrm>
          <a:prstGeom prst="rect">
            <a:avLst/>
          </a:prstGeom>
        </p:spPr>
        <p:txBody>
          <a:bodyPr anchor="t" rtlCol="false" tIns="0" lIns="0" bIns="0" rIns="0">
            <a:spAutoFit/>
          </a:bodyPr>
          <a:lstStyle/>
          <a:p>
            <a:pPr algn="l">
              <a:lnSpc>
                <a:spcPts val="4200"/>
              </a:lnSpc>
              <a:spcBef>
                <a:spcPct val="0"/>
              </a:spcBef>
            </a:pPr>
            <a:r>
              <a:rPr lang="en-US" sz="3000">
                <a:solidFill>
                  <a:srgbClr val="201E1E"/>
                </a:solidFill>
                <a:latin typeface="Source Sans Pro"/>
              </a:rPr>
              <a:t>Here is an quick overview of the dataset i will be  working with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2F1"/>
        </a:solidFill>
      </p:bgPr>
    </p:bg>
    <p:spTree>
      <p:nvGrpSpPr>
        <p:cNvPr id="1" name=""/>
        <p:cNvGrpSpPr/>
        <p:nvPr/>
      </p:nvGrpSpPr>
      <p:grpSpPr>
        <a:xfrm>
          <a:off x="0" y="0"/>
          <a:ext cx="0" cy="0"/>
          <a:chOff x="0" y="0"/>
          <a:chExt cx="0" cy="0"/>
        </a:xfrm>
      </p:grpSpPr>
      <p:grpSp>
        <p:nvGrpSpPr>
          <p:cNvPr name="Group 2" id="2"/>
          <p:cNvGrpSpPr/>
          <p:nvPr/>
        </p:nvGrpSpPr>
        <p:grpSpPr>
          <a:xfrm rot="0">
            <a:off x="17962974" y="9747321"/>
            <a:ext cx="325026" cy="47625"/>
            <a:chOff x="0" y="0"/>
            <a:chExt cx="85604" cy="12543"/>
          </a:xfrm>
        </p:grpSpPr>
        <p:sp>
          <p:nvSpPr>
            <p:cNvPr name="Freeform 3" id="3"/>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4" id="4"/>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761125" y="0"/>
            <a:ext cx="4526875" cy="2284818"/>
            <a:chOff x="0" y="0"/>
            <a:chExt cx="1192263" cy="601763"/>
          </a:xfrm>
        </p:grpSpPr>
        <p:sp>
          <p:nvSpPr>
            <p:cNvPr name="Freeform 6" id="6"/>
            <p:cNvSpPr/>
            <p:nvPr/>
          </p:nvSpPr>
          <p:spPr>
            <a:xfrm flipH="false" flipV="false" rot="0">
              <a:off x="0" y="0"/>
              <a:ext cx="1192263" cy="601763"/>
            </a:xfrm>
            <a:custGeom>
              <a:avLst/>
              <a:gdLst/>
              <a:ahLst/>
              <a:cxnLst/>
              <a:rect r="r" b="b" t="t" l="l"/>
              <a:pathLst>
                <a:path h="601763" w="1192263">
                  <a:moveTo>
                    <a:pt x="0" y="0"/>
                  </a:moveTo>
                  <a:lnTo>
                    <a:pt x="1192263" y="0"/>
                  </a:lnTo>
                  <a:lnTo>
                    <a:pt x="1192263" y="601763"/>
                  </a:lnTo>
                  <a:lnTo>
                    <a:pt x="0" y="601763"/>
                  </a:lnTo>
                  <a:close/>
                </a:path>
              </a:pathLst>
            </a:custGeom>
            <a:solidFill>
              <a:srgbClr val="4F3139"/>
            </a:solidFill>
          </p:spPr>
        </p:sp>
        <p:sp>
          <p:nvSpPr>
            <p:cNvPr name="TextBox 7" id="7"/>
            <p:cNvSpPr txBox="true"/>
            <p:nvPr/>
          </p:nvSpPr>
          <p:spPr>
            <a:xfrm>
              <a:off x="0" y="-38100"/>
              <a:ext cx="1192263" cy="63986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7786628" y="981075"/>
            <a:ext cx="1245141" cy="47625"/>
            <a:chOff x="0" y="0"/>
            <a:chExt cx="327938" cy="12543"/>
          </a:xfrm>
        </p:grpSpPr>
        <p:sp>
          <p:nvSpPr>
            <p:cNvPr name="Freeform 9" id="9"/>
            <p:cNvSpPr/>
            <p:nvPr/>
          </p:nvSpPr>
          <p:spPr>
            <a:xfrm flipH="false" flipV="false" rot="0">
              <a:off x="0" y="0"/>
              <a:ext cx="327938" cy="12543"/>
            </a:xfrm>
            <a:custGeom>
              <a:avLst/>
              <a:gdLst/>
              <a:ahLst/>
              <a:cxnLst/>
              <a:rect r="r" b="b" t="t" l="l"/>
              <a:pathLst>
                <a:path h="12543" w="327938">
                  <a:moveTo>
                    <a:pt x="0" y="0"/>
                  </a:moveTo>
                  <a:lnTo>
                    <a:pt x="327938" y="0"/>
                  </a:lnTo>
                  <a:lnTo>
                    <a:pt x="327938" y="12543"/>
                  </a:lnTo>
                  <a:lnTo>
                    <a:pt x="0" y="12543"/>
                  </a:lnTo>
                  <a:close/>
                </a:path>
              </a:pathLst>
            </a:custGeom>
            <a:solidFill>
              <a:srgbClr val="8F5B69"/>
            </a:solidFill>
          </p:spPr>
        </p:sp>
        <p:sp>
          <p:nvSpPr>
            <p:cNvPr name="TextBox 10" id="10"/>
            <p:cNvSpPr txBox="true"/>
            <p:nvPr/>
          </p:nvSpPr>
          <p:spPr>
            <a:xfrm>
              <a:off x="0" y="-38100"/>
              <a:ext cx="327938"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9148674" y="981075"/>
            <a:ext cx="325026" cy="47625"/>
            <a:chOff x="0" y="0"/>
            <a:chExt cx="85604" cy="12543"/>
          </a:xfrm>
        </p:grpSpPr>
        <p:sp>
          <p:nvSpPr>
            <p:cNvPr name="Freeform 12" id="12"/>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13" id="13"/>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299788" y="2284818"/>
            <a:ext cx="8109410" cy="2189467"/>
          </a:xfrm>
          <a:custGeom>
            <a:avLst/>
            <a:gdLst/>
            <a:ahLst/>
            <a:cxnLst/>
            <a:rect r="r" b="b" t="t" l="l"/>
            <a:pathLst>
              <a:path h="2189467" w="8109410">
                <a:moveTo>
                  <a:pt x="0" y="0"/>
                </a:moveTo>
                <a:lnTo>
                  <a:pt x="8109410" y="0"/>
                </a:lnTo>
                <a:lnTo>
                  <a:pt x="8109410" y="2189467"/>
                </a:lnTo>
                <a:lnTo>
                  <a:pt x="0" y="2189467"/>
                </a:lnTo>
                <a:lnTo>
                  <a:pt x="0" y="0"/>
                </a:lnTo>
                <a:close/>
              </a:path>
            </a:pathLst>
          </a:custGeom>
          <a:blipFill>
            <a:blip r:embed="rId2"/>
            <a:stretch>
              <a:fillRect l="0" t="0" r="-9902" b="0"/>
            </a:stretch>
          </a:blipFill>
        </p:spPr>
      </p:sp>
      <p:sp>
        <p:nvSpPr>
          <p:cNvPr name="Freeform 15" id="15"/>
          <p:cNvSpPr/>
          <p:nvPr/>
        </p:nvSpPr>
        <p:spPr>
          <a:xfrm flipH="false" flipV="false" rot="0">
            <a:off x="299788" y="4883000"/>
            <a:ext cx="10742526" cy="4888134"/>
          </a:xfrm>
          <a:custGeom>
            <a:avLst/>
            <a:gdLst/>
            <a:ahLst/>
            <a:cxnLst/>
            <a:rect r="r" b="b" t="t" l="l"/>
            <a:pathLst>
              <a:path h="4888134" w="10742526">
                <a:moveTo>
                  <a:pt x="0" y="0"/>
                </a:moveTo>
                <a:lnTo>
                  <a:pt x="10742527" y="0"/>
                </a:lnTo>
                <a:lnTo>
                  <a:pt x="10742527" y="4888134"/>
                </a:lnTo>
                <a:lnTo>
                  <a:pt x="0" y="4888134"/>
                </a:lnTo>
                <a:lnTo>
                  <a:pt x="0" y="0"/>
                </a:lnTo>
                <a:close/>
              </a:path>
            </a:pathLst>
          </a:custGeom>
          <a:blipFill>
            <a:blip r:embed="rId3"/>
            <a:stretch>
              <a:fillRect l="0" t="0" r="0" b="0"/>
            </a:stretch>
          </a:blipFill>
        </p:spPr>
      </p:sp>
      <p:sp>
        <p:nvSpPr>
          <p:cNvPr name="TextBox 16" id="16"/>
          <p:cNvSpPr txBox="true"/>
          <p:nvPr/>
        </p:nvSpPr>
        <p:spPr>
          <a:xfrm rot="0">
            <a:off x="4783154" y="1123359"/>
            <a:ext cx="8721692" cy="931545"/>
          </a:xfrm>
          <a:prstGeom prst="rect">
            <a:avLst/>
          </a:prstGeom>
        </p:spPr>
        <p:txBody>
          <a:bodyPr anchor="t" rtlCol="false" tIns="0" lIns="0" bIns="0" rIns="0">
            <a:spAutoFit/>
          </a:bodyPr>
          <a:lstStyle/>
          <a:p>
            <a:pPr algn="ctr">
              <a:lnSpc>
                <a:spcPts val="7440"/>
              </a:lnSpc>
            </a:pPr>
            <a:r>
              <a:rPr lang="en-US" sz="6000">
                <a:solidFill>
                  <a:srgbClr val="000000"/>
                </a:solidFill>
                <a:latin typeface="CMU Serif Bold"/>
              </a:rPr>
              <a:t>LOAD DATA</a:t>
            </a:r>
          </a:p>
        </p:txBody>
      </p:sp>
      <p:sp>
        <p:nvSpPr>
          <p:cNvPr name="TextBox 17" id="17"/>
          <p:cNvSpPr txBox="true"/>
          <p:nvPr/>
        </p:nvSpPr>
        <p:spPr>
          <a:xfrm rot="0">
            <a:off x="8409198" y="2537889"/>
            <a:ext cx="9553776" cy="1645227"/>
          </a:xfrm>
          <a:prstGeom prst="rect">
            <a:avLst/>
          </a:prstGeom>
        </p:spPr>
        <p:txBody>
          <a:bodyPr anchor="t" rtlCol="false" tIns="0" lIns="0" bIns="0" rIns="0">
            <a:spAutoFit/>
          </a:bodyPr>
          <a:lstStyle/>
          <a:p>
            <a:pPr algn="l" marL="414152" indent="-207076" lvl="1">
              <a:lnSpc>
                <a:spcPts val="2685"/>
              </a:lnSpc>
              <a:buAutoNum type="arabicPeriod" startAt="1"/>
            </a:pPr>
            <a:r>
              <a:rPr lang="en-US" sz="1918">
                <a:solidFill>
                  <a:srgbClr val="201E1E"/>
                </a:solidFill>
                <a:latin typeface="Source Sans Pro"/>
              </a:rPr>
              <a:t>Importing 3 libraries : pandas, seaborn, and matplotlib.pyplot.</a:t>
            </a:r>
          </a:p>
          <a:p>
            <a:pPr algn="l" marL="414152" indent="-207076" lvl="1">
              <a:lnSpc>
                <a:spcPts val="2685"/>
              </a:lnSpc>
              <a:buAutoNum type="arabicPeriod" startAt="1"/>
            </a:pPr>
            <a:r>
              <a:rPr lang="en-US" sz="1918">
                <a:solidFill>
                  <a:srgbClr val="201E1E"/>
                </a:solidFill>
                <a:latin typeface="Source Sans Pro"/>
              </a:rPr>
              <a:t>CSV file named “Europe Hotel Booking Satisfaction Score.CSV” is read and stored as a dataframe using pandas.</a:t>
            </a:r>
          </a:p>
          <a:p>
            <a:pPr algn="l" marL="414152" indent="-207076" lvl="1">
              <a:lnSpc>
                <a:spcPts val="2685"/>
              </a:lnSpc>
              <a:spcBef>
                <a:spcPct val="0"/>
              </a:spcBef>
              <a:buAutoNum type="arabicPeriod" startAt="1"/>
            </a:pPr>
            <a:r>
              <a:rPr lang="en-US" sz="1918">
                <a:solidFill>
                  <a:srgbClr val="201E1E"/>
                </a:solidFill>
                <a:latin typeface="Source Sans Pro"/>
              </a:rPr>
              <a:t>Finaly, displaying the dataframe containing Europe Hotel Booking Satisfaction Score data.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2F1"/>
        </a:solidFill>
      </p:bgPr>
    </p:bg>
    <p:spTree>
      <p:nvGrpSpPr>
        <p:cNvPr id="1" name=""/>
        <p:cNvGrpSpPr/>
        <p:nvPr/>
      </p:nvGrpSpPr>
      <p:grpSpPr>
        <a:xfrm>
          <a:off x="0" y="0"/>
          <a:ext cx="0" cy="0"/>
          <a:chOff x="0" y="0"/>
          <a:chExt cx="0" cy="0"/>
        </a:xfrm>
      </p:grpSpPr>
      <p:grpSp>
        <p:nvGrpSpPr>
          <p:cNvPr name="Group 2" id="2"/>
          <p:cNvGrpSpPr/>
          <p:nvPr/>
        </p:nvGrpSpPr>
        <p:grpSpPr>
          <a:xfrm rot="0">
            <a:off x="17962974" y="9747321"/>
            <a:ext cx="325026" cy="47625"/>
            <a:chOff x="0" y="0"/>
            <a:chExt cx="85604" cy="12543"/>
          </a:xfrm>
        </p:grpSpPr>
        <p:sp>
          <p:nvSpPr>
            <p:cNvPr name="Freeform 3" id="3"/>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4" id="4"/>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8923034" y="4564601"/>
            <a:ext cx="7225515" cy="4829518"/>
            <a:chOff x="0" y="0"/>
            <a:chExt cx="1903016" cy="1271972"/>
          </a:xfrm>
        </p:grpSpPr>
        <p:sp>
          <p:nvSpPr>
            <p:cNvPr name="Freeform 6" id="6"/>
            <p:cNvSpPr/>
            <p:nvPr/>
          </p:nvSpPr>
          <p:spPr>
            <a:xfrm flipH="false" flipV="false" rot="0">
              <a:off x="0" y="0"/>
              <a:ext cx="1903016" cy="1271972"/>
            </a:xfrm>
            <a:custGeom>
              <a:avLst/>
              <a:gdLst/>
              <a:ahLst/>
              <a:cxnLst/>
              <a:rect r="r" b="b" t="t" l="l"/>
              <a:pathLst>
                <a:path h="1271972" w="1903016">
                  <a:moveTo>
                    <a:pt x="0" y="0"/>
                  </a:moveTo>
                  <a:lnTo>
                    <a:pt x="1903016" y="0"/>
                  </a:lnTo>
                  <a:lnTo>
                    <a:pt x="1903016" y="1271972"/>
                  </a:lnTo>
                  <a:lnTo>
                    <a:pt x="0" y="1271972"/>
                  </a:lnTo>
                  <a:close/>
                </a:path>
              </a:pathLst>
            </a:custGeom>
            <a:solidFill>
              <a:srgbClr val="4F3139"/>
            </a:solidFill>
          </p:spPr>
        </p:sp>
        <p:sp>
          <p:nvSpPr>
            <p:cNvPr name="TextBox 7" id="7"/>
            <p:cNvSpPr txBox="true"/>
            <p:nvPr/>
          </p:nvSpPr>
          <p:spPr>
            <a:xfrm>
              <a:off x="0" y="-38100"/>
              <a:ext cx="1903016" cy="131007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300464" y="2251023"/>
            <a:ext cx="1245141" cy="47625"/>
            <a:chOff x="0" y="0"/>
            <a:chExt cx="327938" cy="12543"/>
          </a:xfrm>
        </p:grpSpPr>
        <p:sp>
          <p:nvSpPr>
            <p:cNvPr name="Freeform 9" id="9"/>
            <p:cNvSpPr/>
            <p:nvPr/>
          </p:nvSpPr>
          <p:spPr>
            <a:xfrm flipH="false" flipV="false" rot="0">
              <a:off x="0" y="0"/>
              <a:ext cx="327938" cy="12543"/>
            </a:xfrm>
            <a:custGeom>
              <a:avLst/>
              <a:gdLst/>
              <a:ahLst/>
              <a:cxnLst/>
              <a:rect r="r" b="b" t="t" l="l"/>
              <a:pathLst>
                <a:path h="12543" w="327938">
                  <a:moveTo>
                    <a:pt x="0" y="0"/>
                  </a:moveTo>
                  <a:lnTo>
                    <a:pt x="327938" y="0"/>
                  </a:lnTo>
                  <a:lnTo>
                    <a:pt x="327938" y="12543"/>
                  </a:lnTo>
                  <a:lnTo>
                    <a:pt x="0" y="12543"/>
                  </a:lnTo>
                  <a:close/>
                </a:path>
              </a:pathLst>
            </a:custGeom>
            <a:solidFill>
              <a:srgbClr val="8F5B69"/>
            </a:solidFill>
          </p:spPr>
        </p:sp>
        <p:sp>
          <p:nvSpPr>
            <p:cNvPr name="TextBox 10" id="10"/>
            <p:cNvSpPr txBox="true"/>
            <p:nvPr/>
          </p:nvSpPr>
          <p:spPr>
            <a:xfrm>
              <a:off x="0" y="-38100"/>
              <a:ext cx="327938"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9662510" y="2251023"/>
            <a:ext cx="325026" cy="47625"/>
            <a:chOff x="0" y="0"/>
            <a:chExt cx="85604" cy="12543"/>
          </a:xfrm>
        </p:grpSpPr>
        <p:sp>
          <p:nvSpPr>
            <p:cNvPr name="Freeform 12" id="12"/>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13" id="13"/>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2412984" y="3238808"/>
            <a:ext cx="2062344" cy="883862"/>
          </a:xfrm>
          <a:custGeom>
            <a:avLst/>
            <a:gdLst/>
            <a:ahLst/>
            <a:cxnLst/>
            <a:rect r="r" b="b" t="t" l="l"/>
            <a:pathLst>
              <a:path h="883862" w="2062344">
                <a:moveTo>
                  <a:pt x="0" y="0"/>
                </a:moveTo>
                <a:lnTo>
                  <a:pt x="2062344" y="0"/>
                </a:lnTo>
                <a:lnTo>
                  <a:pt x="2062344" y="883862"/>
                </a:lnTo>
                <a:lnTo>
                  <a:pt x="0" y="883862"/>
                </a:lnTo>
                <a:lnTo>
                  <a:pt x="0" y="0"/>
                </a:lnTo>
                <a:close/>
              </a:path>
            </a:pathLst>
          </a:custGeom>
          <a:blipFill>
            <a:blip r:embed="rId2"/>
            <a:stretch>
              <a:fillRect l="0" t="0" r="0" b="0"/>
            </a:stretch>
          </a:blipFill>
        </p:spPr>
      </p:sp>
      <p:sp>
        <p:nvSpPr>
          <p:cNvPr name="Freeform 15" id="15"/>
          <p:cNvSpPr/>
          <p:nvPr/>
        </p:nvSpPr>
        <p:spPr>
          <a:xfrm flipH="false" flipV="false" rot="0">
            <a:off x="2412984" y="4564601"/>
            <a:ext cx="5422151" cy="4829518"/>
          </a:xfrm>
          <a:custGeom>
            <a:avLst/>
            <a:gdLst/>
            <a:ahLst/>
            <a:cxnLst/>
            <a:rect r="r" b="b" t="t" l="l"/>
            <a:pathLst>
              <a:path h="4829518" w="5422151">
                <a:moveTo>
                  <a:pt x="0" y="0"/>
                </a:moveTo>
                <a:lnTo>
                  <a:pt x="5422152" y="0"/>
                </a:lnTo>
                <a:lnTo>
                  <a:pt x="5422152" y="4829518"/>
                </a:lnTo>
                <a:lnTo>
                  <a:pt x="0" y="4829518"/>
                </a:lnTo>
                <a:lnTo>
                  <a:pt x="0" y="0"/>
                </a:lnTo>
                <a:close/>
              </a:path>
            </a:pathLst>
          </a:custGeom>
          <a:blipFill>
            <a:blip r:embed="rId3"/>
            <a:stretch>
              <a:fillRect l="0" t="0" r="0" b="0"/>
            </a:stretch>
          </a:blipFill>
        </p:spPr>
      </p:sp>
      <p:sp>
        <p:nvSpPr>
          <p:cNvPr name="TextBox 16" id="16"/>
          <p:cNvSpPr txBox="true"/>
          <p:nvPr/>
        </p:nvSpPr>
        <p:spPr>
          <a:xfrm rot="0">
            <a:off x="1028700" y="410883"/>
            <a:ext cx="1617152" cy="197971"/>
          </a:xfrm>
          <a:prstGeom prst="rect">
            <a:avLst/>
          </a:prstGeom>
        </p:spPr>
        <p:txBody>
          <a:bodyPr anchor="t" rtlCol="false" tIns="0" lIns="0" bIns="0" rIns="0">
            <a:spAutoFit/>
          </a:bodyPr>
          <a:lstStyle/>
          <a:p>
            <a:pPr algn="l">
              <a:lnSpc>
                <a:spcPts val="1680"/>
              </a:lnSpc>
              <a:spcBef>
                <a:spcPct val="0"/>
              </a:spcBef>
            </a:pPr>
            <a:r>
              <a:rPr lang="en-US" sz="1200">
                <a:solidFill>
                  <a:srgbClr val="F4F2F1"/>
                </a:solidFill>
                <a:latin typeface="Source Sans Pro"/>
              </a:rPr>
              <a:t>Warner &amp; Spencer</a:t>
            </a:r>
          </a:p>
        </p:txBody>
      </p:sp>
      <p:sp>
        <p:nvSpPr>
          <p:cNvPr name="TextBox 17" id="17"/>
          <p:cNvSpPr txBox="true"/>
          <p:nvPr/>
        </p:nvSpPr>
        <p:spPr>
          <a:xfrm rot="0">
            <a:off x="4923729" y="1319478"/>
            <a:ext cx="8440542" cy="931545"/>
          </a:xfrm>
          <a:prstGeom prst="rect">
            <a:avLst/>
          </a:prstGeom>
        </p:spPr>
        <p:txBody>
          <a:bodyPr anchor="t" rtlCol="false" tIns="0" lIns="0" bIns="0" rIns="0">
            <a:spAutoFit/>
          </a:bodyPr>
          <a:lstStyle/>
          <a:p>
            <a:pPr algn="l">
              <a:lnSpc>
                <a:spcPts val="7440"/>
              </a:lnSpc>
            </a:pPr>
            <a:r>
              <a:rPr lang="en-US" sz="6000">
                <a:solidFill>
                  <a:srgbClr val="000000"/>
                </a:solidFill>
                <a:latin typeface="CMU Serif Bold"/>
              </a:rPr>
              <a:t>DISPLAY INFO DATA</a:t>
            </a:r>
          </a:p>
        </p:txBody>
      </p:sp>
      <p:sp>
        <p:nvSpPr>
          <p:cNvPr name="TextBox 18" id="18"/>
          <p:cNvSpPr txBox="true"/>
          <p:nvPr/>
        </p:nvSpPr>
        <p:spPr>
          <a:xfrm rot="0">
            <a:off x="9171738" y="4834375"/>
            <a:ext cx="6728108" cy="4223293"/>
          </a:xfrm>
          <a:prstGeom prst="rect">
            <a:avLst/>
          </a:prstGeom>
        </p:spPr>
        <p:txBody>
          <a:bodyPr anchor="t" rtlCol="false" tIns="0" lIns="0" bIns="0" rIns="0">
            <a:spAutoFit/>
          </a:bodyPr>
          <a:lstStyle/>
          <a:p>
            <a:pPr algn="l">
              <a:lnSpc>
                <a:spcPts val="4918"/>
              </a:lnSpc>
              <a:spcBef>
                <a:spcPct val="0"/>
              </a:spcBef>
            </a:pPr>
            <a:r>
              <a:rPr lang="en-US" sz="3513">
                <a:solidFill>
                  <a:srgbClr val="F4F2F1"/>
                </a:solidFill>
                <a:latin typeface="Source Sans Pro"/>
              </a:rPr>
              <a:t>Based on information, there are 17 columns  and 103904 rows. Most columns contain integers, except for ‘Gender’, ‘purpose_of_travel’, ‘Type of Travel’, ‘Type Of Booking’, and  ‘satisfaction’, which are strings.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2F1"/>
        </a:solidFill>
      </p:bgPr>
    </p:bg>
    <p:spTree>
      <p:nvGrpSpPr>
        <p:cNvPr id="1" name=""/>
        <p:cNvGrpSpPr/>
        <p:nvPr/>
      </p:nvGrpSpPr>
      <p:grpSpPr>
        <a:xfrm>
          <a:off x="0" y="0"/>
          <a:ext cx="0" cy="0"/>
          <a:chOff x="0" y="0"/>
          <a:chExt cx="0" cy="0"/>
        </a:xfrm>
      </p:grpSpPr>
      <p:grpSp>
        <p:nvGrpSpPr>
          <p:cNvPr name="Group 2" id="2"/>
          <p:cNvGrpSpPr/>
          <p:nvPr/>
        </p:nvGrpSpPr>
        <p:grpSpPr>
          <a:xfrm rot="0">
            <a:off x="12454503" y="0"/>
            <a:ext cx="5833497" cy="10287000"/>
            <a:chOff x="0" y="0"/>
            <a:chExt cx="1536394" cy="2709333"/>
          </a:xfrm>
        </p:grpSpPr>
        <p:sp>
          <p:nvSpPr>
            <p:cNvPr name="Freeform 3" id="3"/>
            <p:cNvSpPr/>
            <p:nvPr/>
          </p:nvSpPr>
          <p:spPr>
            <a:xfrm flipH="false" flipV="false" rot="0">
              <a:off x="0" y="0"/>
              <a:ext cx="1536394" cy="2709333"/>
            </a:xfrm>
            <a:custGeom>
              <a:avLst/>
              <a:gdLst/>
              <a:ahLst/>
              <a:cxnLst/>
              <a:rect r="r" b="b" t="t" l="l"/>
              <a:pathLst>
                <a:path h="2709333" w="1536394">
                  <a:moveTo>
                    <a:pt x="0" y="0"/>
                  </a:moveTo>
                  <a:lnTo>
                    <a:pt x="1536394" y="0"/>
                  </a:lnTo>
                  <a:lnTo>
                    <a:pt x="1536394" y="2709333"/>
                  </a:lnTo>
                  <a:lnTo>
                    <a:pt x="0" y="2709333"/>
                  </a:lnTo>
                  <a:close/>
                </a:path>
              </a:pathLst>
            </a:custGeom>
            <a:solidFill>
              <a:srgbClr val="4F3139"/>
            </a:solidFill>
          </p:spPr>
        </p:sp>
        <p:sp>
          <p:nvSpPr>
            <p:cNvPr name="TextBox 4" id="4"/>
            <p:cNvSpPr txBox="true"/>
            <p:nvPr/>
          </p:nvSpPr>
          <p:spPr>
            <a:xfrm>
              <a:off x="0" y="-38100"/>
              <a:ext cx="1536394"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962974" y="9747321"/>
            <a:ext cx="325026" cy="47625"/>
            <a:chOff x="0" y="0"/>
            <a:chExt cx="85604" cy="12543"/>
          </a:xfrm>
        </p:grpSpPr>
        <p:sp>
          <p:nvSpPr>
            <p:cNvPr name="Freeform 6" id="6"/>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7" id="7"/>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8300464" y="1028700"/>
            <a:ext cx="1245141" cy="47625"/>
            <a:chOff x="0" y="0"/>
            <a:chExt cx="327938" cy="12543"/>
          </a:xfrm>
        </p:grpSpPr>
        <p:sp>
          <p:nvSpPr>
            <p:cNvPr name="Freeform 9" id="9"/>
            <p:cNvSpPr/>
            <p:nvPr/>
          </p:nvSpPr>
          <p:spPr>
            <a:xfrm flipH="false" flipV="false" rot="0">
              <a:off x="0" y="0"/>
              <a:ext cx="327938" cy="12543"/>
            </a:xfrm>
            <a:custGeom>
              <a:avLst/>
              <a:gdLst/>
              <a:ahLst/>
              <a:cxnLst/>
              <a:rect r="r" b="b" t="t" l="l"/>
              <a:pathLst>
                <a:path h="12543" w="327938">
                  <a:moveTo>
                    <a:pt x="0" y="0"/>
                  </a:moveTo>
                  <a:lnTo>
                    <a:pt x="327938" y="0"/>
                  </a:lnTo>
                  <a:lnTo>
                    <a:pt x="327938" y="12543"/>
                  </a:lnTo>
                  <a:lnTo>
                    <a:pt x="0" y="12543"/>
                  </a:lnTo>
                  <a:close/>
                </a:path>
              </a:pathLst>
            </a:custGeom>
            <a:solidFill>
              <a:srgbClr val="8F5B69"/>
            </a:solidFill>
          </p:spPr>
        </p:sp>
        <p:sp>
          <p:nvSpPr>
            <p:cNvPr name="TextBox 10" id="10"/>
            <p:cNvSpPr txBox="true"/>
            <p:nvPr/>
          </p:nvSpPr>
          <p:spPr>
            <a:xfrm>
              <a:off x="0" y="-38100"/>
              <a:ext cx="327938"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9662510" y="1028700"/>
            <a:ext cx="325026" cy="47625"/>
            <a:chOff x="0" y="0"/>
            <a:chExt cx="85604" cy="12543"/>
          </a:xfrm>
        </p:grpSpPr>
        <p:sp>
          <p:nvSpPr>
            <p:cNvPr name="Freeform 12" id="12"/>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13" id="13"/>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7781733" y="2392737"/>
            <a:ext cx="2724533" cy="895476"/>
          </a:xfrm>
          <a:custGeom>
            <a:avLst/>
            <a:gdLst/>
            <a:ahLst/>
            <a:cxnLst/>
            <a:rect r="r" b="b" t="t" l="l"/>
            <a:pathLst>
              <a:path h="895476" w="2724533">
                <a:moveTo>
                  <a:pt x="0" y="0"/>
                </a:moveTo>
                <a:lnTo>
                  <a:pt x="2724534" y="0"/>
                </a:lnTo>
                <a:lnTo>
                  <a:pt x="2724534" y="895475"/>
                </a:lnTo>
                <a:lnTo>
                  <a:pt x="0" y="895475"/>
                </a:lnTo>
                <a:lnTo>
                  <a:pt x="0" y="0"/>
                </a:lnTo>
                <a:close/>
              </a:path>
            </a:pathLst>
          </a:custGeom>
          <a:blipFill>
            <a:blip r:embed="rId2"/>
            <a:stretch>
              <a:fillRect l="0" t="0" r="0" b="0"/>
            </a:stretch>
          </a:blipFill>
        </p:spPr>
      </p:sp>
      <p:sp>
        <p:nvSpPr>
          <p:cNvPr name="Freeform 15" id="15"/>
          <p:cNvSpPr/>
          <p:nvPr/>
        </p:nvSpPr>
        <p:spPr>
          <a:xfrm flipH="false" flipV="false" rot="0">
            <a:off x="2745232" y="4389637"/>
            <a:ext cx="12626020" cy="3803018"/>
          </a:xfrm>
          <a:custGeom>
            <a:avLst/>
            <a:gdLst/>
            <a:ahLst/>
            <a:cxnLst/>
            <a:rect r="r" b="b" t="t" l="l"/>
            <a:pathLst>
              <a:path h="3803018" w="12626020">
                <a:moveTo>
                  <a:pt x="0" y="0"/>
                </a:moveTo>
                <a:lnTo>
                  <a:pt x="12626020" y="0"/>
                </a:lnTo>
                <a:lnTo>
                  <a:pt x="12626020" y="3803018"/>
                </a:lnTo>
                <a:lnTo>
                  <a:pt x="0" y="3803018"/>
                </a:lnTo>
                <a:lnTo>
                  <a:pt x="0" y="0"/>
                </a:lnTo>
                <a:close/>
              </a:path>
            </a:pathLst>
          </a:custGeom>
          <a:blipFill>
            <a:blip r:embed="rId3"/>
            <a:stretch>
              <a:fillRect l="0" t="0" r="0" b="0"/>
            </a:stretch>
          </a:blipFill>
        </p:spPr>
      </p:sp>
      <p:sp>
        <p:nvSpPr>
          <p:cNvPr name="TextBox 16" id="16"/>
          <p:cNvSpPr txBox="true"/>
          <p:nvPr/>
        </p:nvSpPr>
        <p:spPr>
          <a:xfrm rot="0">
            <a:off x="5583998" y="1182473"/>
            <a:ext cx="7120005" cy="931545"/>
          </a:xfrm>
          <a:prstGeom prst="rect">
            <a:avLst/>
          </a:prstGeom>
        </p:spPr>
        <p:txBody>
          <a:bodyPr anchor="t" rtlCol="false" tIns="0" lIns="0" bIns="0" rIns="0">
            <a:spAutoFit/>
          </a:bodyPr>
          <a:lstStyle/>
          <a:p>
            <a:pPr algn="ctr">
              <a:lnSpc>
                <a:spcPts val="7440"/>
              </a:lnSpc>
            </a:pPr>
            <a:r>
              <a:rPr lang="en-US" sz="6000">
                <a:solidFill>
                  <a:srgbClr val="000000"/>
                </a:solidFill>
                <a:latin typeface="CMU Serif Bold"/>
              </a:rPr>
              <a:t>DESCRIBE DATA</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271117"/>
        </a:solidFill>
      </p:bgPr>
    </p:bg>
    <p:spTree>
      <p:nvGrpSpPr>
        <p:cNvPr id="1" name=""/>
        <p:cNvGrpSpPr/>
        <p:nvPr/>
      </p:nvGrpSpPr>
      <p:grpSpPr>
        <a:xfrm>
          <a:off x="0" y="0"/>
          <a:ext cx="0" cy="0"/>
          <a:chOff x="0" y="0"/>
          <a:chExt cx="0" cy="0"/>
        </a:xfrm>
      </p:grpSpPr>
      <p:grpSp>
        <p:nvGrpSpPr>
          <p:cNvPr name="Group 2" id="2"/>
          <p:cNvGrpSpPr/>
          <p:nvPr/>
        </p:nvGrpSpPr>
        <p:grpSpPr>
          <a:xfrm rot="0">
            <a:off x="0" y="72009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F31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446346" y="2867783"/>
            <a:ext cx="9395308" cy="4551434"/>
            <a:chOff x="0" y="0"/>
            <a:chExt cx="2474484" cy="1198731"/>
          </a:xfrm>
        </p:grpSpPr>
        <p:sp>
          <p:nvSpPr>
            <p:cNvPr name="Freeform 6" id="6"/>
            <p:cNvSpPr/>
            <p:nvPr/>
          </p:nvSpPr>
          <p:spPr>
            <a:xfrm flipH="false" flipV="false" rot="0">
              <a:off x="0" y="0"/>
              <a:ext cx="2474484" cy="1198731"/>
            </a:xfrm>
            <a:custGeom>
              <a:avLst/>
              <a:gdLst/>
              <a:ahLst/>
              <a:cxnLst/>
              <a:rect r="r" b="b" t="t" l="l"/>
              <a:pathLst>
                <a:path h="1198731" w="2474484">
                  <a:moveTo>
                    <a:pt x="0" y="0"/>
                  </a:moveTo>
                  <a:lnTo>
                    <a:pt x="2474484" y="0"/>
                  </a:lnTo>
                  <a:lnTo>
                    <a:pt x="2474484" y="1198731"/>
                  </a:lnTo>
                  <a:lnTo>
                    <a:pt x="0" y="1198731"/>
                  </a:lnTo>
                  <a:close/>
                </a:path>
              </a:pathLst>
            </a:custGeom>
            <a:solidFill>
              <a:srgbClr val="4F3139">
                <a:alpha val="94902"/>
              </a:srgbClr>
            </a:solidFill>
          </p:spPr>
        </p:sp>
        <p:sp>
          <p:nvSpPr>
            <p:cNvPr name="TextBox 7" id="7"/>
            <p:cNvSpPr txBox="true"/>
            <p:nvPr/>
          </p:nvSpPr>
          <p:spPr>
            <a:xfrm>
              <a:off x="0" y="-38100"/>
              <a:ext cx="2474484" cy="123683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962974" y="9747321"/>
            <a:ext cx="325026" cy="47625"/>
            <a:chOff x="0" y="0"/>
            <a:chExt cx="85604" cy="12543"/>
          </a:xfrm>
        </p:grpSpPr>
        <p:sp>
          <p:nvSpPr>
            <p:cNvPr name="Freeform 9" id="9"/>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10" id="10"/>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4972560" y="3533642"/>
            <a:ext cx="8226891" cy="3133992"/>
          </a:xfrm>
          <a:prstGeom prst="rect">
            <a:avLst/>
          </a:prstGeom>
        </p:spPr>
        <p:txBody>
          <a:bodyPr anchor="t" rtlCol="false" tIns="0" lIns="0" bIns="0" rIns="0">
            <a:spAutoFit/>
          </a:bodyPr>
          <a:lstStyle/>
          <a:p>
            <a:pPr algn="ctr">
              <a:lnSpc>
                <a:spcPts val="6285"/>
              </a:lnSpc>
              <a:spcBef>
                <a:spcPct val="0"/>
              </a:spcBef>
            </a:pPr>
            <a:r>
              <a:rPr lang="en-US" sz="4489">
                <a:solidFill>
                  <a:srgbClr val="F4F2F1"/>
                </a:solidFill>
                <a:latin typeface="CMU Serif Bold"/>
              </a:rPr>
              <a:t>WHAT IS THE PERCENTAGE DIFFENCE BETWEEN MALE AND FEMALE?</a:t>
            </a:r>
          </a:p>
        </p:txBody>
      </p:sp>
      <p:sp>
        <p:nvSpPr>
          <p:cNvPr name="TextBox 12" id="12"/>
          <p:cNvSpPr txBox="true"/>
          <p:nvPr/>
        </p:nvSpPr>
        <p:spPr>
          <a:xfrm rot="0">
            <a:off x="8109996" y="1815235"/>
            <a:ext cx="1952021" cy="745957"/>
          </a:xfrm>
          <a:prstGeom prst="rect">
            <a:avLst/>
          </a:prstGeom>
        </p:spPr>
        <p:txBody>
          <a:bodyPr anchor="t" rtlCol="false" tIns="0" lIns="0" bIns="0" rIns="0">
            <a:spAutoFit/>
          </a:bodyPr>
          <a:lstStyle/>
          <a:p>
            <a:pPr algn="just">
              <a:lnSpc>
                <a:spcPts val="6132"/>
              </a:lnSpc>
              <a:spcBef>
                <a:spcPct val="0"/>
              </a:spcBef>
            </a:pPr>
            <a:r>
              <a:rPr lang="en-US" sz="4380" spc="3149">
                <a:solidFill>
                  <a:srgbClr val="F4F2F1"/>
                </a:solidFill>
                <a:latin typeface="Source Sans Pro"/>
              </a:rPr>
              <a:t>#1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2F1"/>
        </a:solidFill>
      </p:bgPr>
    </p:bg>
    <p:spTree>
      <p:nvGrpSpPr>
        <p:cNvPr id="1" name=""/>
        <p:cNvGrpSpPr/>
        <p:nvPr/>
      </p:nvGrpSpPr>
      <p:grpSpPr>
        <a:xfrm>
          <a:off x="0" y="0"/>
          <a:ext cx="0" cy="0"/>
          <a:chOff x="0" y="0"/>
          <a:chExt cx="0" cy="0"/>
        </a:xfrm>
      </p:grpSpPr>
      <p:grpSp>
        <p:nvGrpSpPr>
          <p:cNvPr name="Group 2" id="2"/>
          <p:cNvGrpSpPr/>
          <p:nvPr/>
        </p:nvGrpSpPr>
        <p:grpSpPr>
          <a:xfrm rot="0">
            <a:off x="17962974" y="9747321"/>
            <a:ext cx="325026" cy="47625"/>
            <a:chOff x="0" y="0"/>
            <a:chExt cx="85604" cy="12543"/>
          </a:xfrm>
        </p:grpSpPr>
        <p:sp>
          <p:nvSpPr>
            <p:cNvPr name="Freeform 3" id="3"/>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4" id="4"/>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275791" y="6216307"/>
            <a:ext cx="10211451" cy="3465366"/>
            <a:chOff x="0" y="0"/>
            <a:chExt cx="2689436" cy="912689"/>
          </a:xfrm>
        </p:grpSpPr>
        <p:sp>
          <p:nvSpPr>
            <p:cNvPr name="Freeform 6" id="6"/>
            <p:cNvSpPr/>
            <p:nvPr/>
          </p:nvSpPr>
          <p:spPr>
            <a:xfrm flipH="false" flipV="false" rot="0">
              <a:off x="0" y="0"/>
              <a:ext cx="2689436" cy="912689"/>
            </a:xfrm>
            <a:custGeom>
              <a:avLst/>
              <a:gdLst/>
              <a:ahLst/>
              <a:cxnLst/>
              <a:rect r="r" b="b" t="t" l="l"/>
              <a:pathLst>
                <a:path h="912689" w="2689436">
                  <a:moveTo>
                    <a:pt x="0" y="0"/>
                  </a:moveTo>
                  <a:lnTo>
                    <a:pt x="2689436" y="0"/>
                  </a:lnTo>
                  <a:lnTo>
                    <a:pt x="2689436" y="912689"/>
                  </a:lnTo>
                  <a:lnTo>
                    <a:pt x="0" y="912689"/>
                  </a:lnTo>
                  <a:close/>
                </a:path>
              </a:pathLst>
            </a:custGeom>
            <a:solidFill>
              <a:srgbClr val="4F3139"/>
            </a:solidFill>
          </p:spPr>
        </p:sp>
        <p:sp>
          <p:nvSpPr>
            <p:cNvPr name="TextBox 7" id="7"/>
            <p:cNvSpPr txBox="true"/>
            <p:nvPr/>
          </p:nvSpPr>
          <p:spPr>
            <a:xfrm>
              <a:off x="0" y="-38100"/>
              <a:ext cx="2689436" cy="95078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879181" y="3338930"/>
            <a:ext cx="1245141" cy="47625"/>
            <a:chOff x="0" y="0"/>
            <a:chExt cx="327938" cy="12543"/>
          </a:xfrm>
        </p:grpSpPr>
        <p:sp>
          <p:nvSpPr>
            <p:cNvPr name="Freeform 9" id="9"/>
            <p:cNvSpPr/>
            <p:nvPr/>
          </p:nvSpPr>
          <p:spPr>
            <a:xfrm flipH="false" flipV="false" rot="0">
              <a:off x="0" y="0"/>
              <a:ext cx="327938" cy="12543"/>
            </a:xfrm>
            <a:custGeom>
              <a:avLst/>
              <a:gdLst/>
              <a:ahLst/>
              <a:cxnLst/>
              <a:rect r="r" b="b" t="t" l="l"/>
              <a:pathLst>
                <a:path h="12543" w="327938">
                  <a:moveTo>
                    <a:pt x="0" y="0"/>
                  </a:moveTo>
                  <a:lnTo>
                    <a:pt x="327938" y="0"/>
                  </a:lnTo>
                  <a:lnTo>
                    <a:pt x="327938" y="12543"/>
                  </a:lnTo>
                  <a:lnTo>
                    <a:pt x="0" y="12543"/>
                  </a:lnTo>
                  <a:close/>
                </a:path>
              </a:pathLst>
            </a:custGeom>
            <a:solidFill>
              <a:srgbClr val="F4F2F1"/>
            </a:solidFill>
          </p:spPr>
        </p:sp>
        <p:sp>
          <p:nvSpPr>
            <p:cNvPr name="TextBox 10" id="10"/>
            <p:cNvSpPr txBox="true"/>
            <p:nvPr/>
          </p:nvSpPr>
          <p:spPr>
            <a:xfrm>
              <a:off x="0" y="-38100"/>
              <a:ext cx="327938" cy="5064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2241228" y="3338930"/>
            <a:ext cx="325026" cy="47625"/>
            <a:chOff x="0" y="0"/>
            <a:chExt cx="85604" cy="12543"/>
          </a:xfrm>
        </p:grpSpPr>
        <p:sp>
          <p:nvSpPr>
            <p:cNvPr name="Freeform 12" id="12"/>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F4F2F1"/>
            </a:solidFill>
          </p:spPr>
        </p:sp>
        <p:sp>
          <p:nvSpPr>
            <p:cNvPr name="TextBox 13" id="13"/>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7275791" y="425334"/>
            <a:ext cx="10255900" cy="5168328"/>
          </a:xfrm>
          <a:custGeom>
            <a:avLst/>
            <a:gdLst/>
            <a:ahLst/>
            <a:cxnLst/>
            <a:rect r="r" b="b" t="t" l="l"/>
            <a:pathLst>
              <a:path h="5168328" w="10255900">
                <a:moveTo>
                  <a:pt x="0" y="0"/>
                </a:moveTo>
                <a:lnTo>
                  <a:pt x="10255900" y="0"/>
                </a:lnTo>
                <a:lnTo>
                  <a:pt x="10255900" y="5168328"/>
                </a:lnTo>
                <a:lnTo>
                  <a:pt x="0" y="5168328"/>
                </a:lnTo>
                <a:lnTo>
                  <a:pt x="0" y="0"/>
                </a:lnTo>
                <a:close/>
              </a:path>
            </a:pathLst>
          </a:custGeom>
          <a:blipFill>
            <a:blip r:embed="rId2"/>
            <a:stretch>
              <a:fillRect l="0" t="0" r="0" b="0"/>
            </a:stretch>
          </a:blipFill>
        </p:spPr>
      </p:sp>
      <p:sp>
        <p:nvSpPr>
          <p:cNvPr name="Freeform 15" id="15"/>
          <p:cNvSpPr/>
          <p:nvPr/>
        </p:nvSpPr>
        <p:spPr>
          <a:xfrm flipH="false" flipV="false" rot="0">
            <a:off x="586145" y="1760777"/>
            <a:ext cx="6029593" cy="6370598"/>
          </a:xfrm>
          <a:custGeom>
            <a:avLst/>
            <a:gdLst/>
            <a:ahLst/>
            <a:cxnLst/>
            <a:rect r="r" b="b" t="t" l="l"/>
            <a:pathLst>
              <a:path h="6370598" w="6029593">
                <a:moveTo>
                  <a:pt x="0" y="0"/>
                </a:moveTo>
                <a:lnTo>
                  <a:pt x="6029593" y="0"/>
                </a:lnTo>
                <a:lnTo>
                  <a:pt x="6029593" y="6370598"/>
                </a:lnTo>
                <a:lnTo>
                  <a:pt x="0" y="6370598"/>
                </a:lnTo>
                <a:lnTo>
                  <a:pt x="0" y="0"/>
                </a:lnTo>
                <a:close/>
              </a:path>
            </a:pathLst>
          </a:custGeom>
          <a:blipFill>
            <a:blip r:embed="rId3"/>
            <a:stretch>
              <a:fillRect l="0" t="0" r="0" b="0"/>
            </a:stretch>
          </a:blipFill>
        </p:spPr>
      </p:sp>
      <p:sp>
        <p:nvSpPr>
          <p:cNvPr name="TextBox 16" id="16"/>
          <p:cNvSpPr txBox="true"/>
          <p:nvPr/>
        </p:nvSpPr>
        <p:spPr>
          <a:xfrm rot="0">
            <a:off x="8136847" y="7378869"/>
            <a:ext cx="8533787" cy="1083092"/>
          </a:xfrm>
          <a:prstGeom prst="rect">
            <a:avLst/>
          </a:prstGeom>
        </p:spPr>
        <p:txBody>
          <a:bodyPr anchor="t" rtlCol="false" tIns="0" lIns="0" bIns="0" rIns="0">
            <a:spAutoFit/>
          </a:bodyPr>
          <a:lstStyle/>
          <a:p>
            <a:pPr algn="l">
              <a:lnSpc>
                <a:spcPts val="4352"/>
              </a:lnSpc>
              <a:spcBef>
                <a:spcPct val="0"/>
              </a:spcBef>
            </a:pPr>
            <a:r>
              <a:rPr lang="en-US" sz="3108">
                <a:solidFill>
                  <a:srgbClr val="F4F2F1"/>
                </a:solidFill>
                <a:latin typeface="Source Sans Pro Bold"/>
              </a:rPr>
              <a:t>50.7 % </a:t>
            </a:r>
            <a:r>
              <a:rPr lang="en-US" sz="3108">
                <a:solidFill>
                  <a:srgbClr val="F4F2F1"/>
                </a:solidFill>
                <a:latin typeface="Source Sans Pro"/>
              </a:rPr>
              <a:t> of customers are female while </a:t>
            </a:r>
            <a:r>
              <a:rPr lang="en-US" sz="3108">
                <a:solidFill>
                  <a:srgbClr val="F4F2F1"/>
                </a:solidFill>
                <a:latin typeface="Source Sans Pro Bold"/>
              </a:rPr>
              <a:t>49.3% </a:t>
            </a:r>
            <a:r>
              <a:rPr lang="en-US" sz="3108">
                <a:solidFill>
                  <a:srgbClr val="F4F2F1"/>
                </a:solidFill>
                <a:latin typeface="Source Sans Pro"/>
              </a:rPr>
              <a:t>of customers are male.</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271117"/>
        </a:solidFill>
      </p:bgPr>
    </p:bg>
    <p:spTree>
      <p:nvGrpSpPr>
        <p:cNvPr id="1" name=""/>
        <p:cNvGrpSpPr/>
        <p:nvPr/>
      </p:nvGrpSpPr>
      <p:grpSpPr>
        <a:xfrm>
          <a:off x="0" y="0"/>
          <a:ext cx="0" cy="0"/>
          <a:chOff x="0" y="0"/>
          <a:chExt cx="0" cy="0"/>
        </a:xfrm>
      </p:grpSpPr>
      <p:grpSp>
        <p:nvGrpSpPr>
          <p:cNvPr name="Group 2" id="2"/>
          <p:cNvGrpSpPr/>
          <p:nvPr/>
        </p:nvGrpSpPr>
        <p:grpSpPr>
          <a:xfrm rot="0">
            <a:off x="0" y="72009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4F31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446346" y="2867783"/>
            <a:ext cx="9395308" cy="4551434"/>
            <a:chOff x="0" y="0"/>
            <a:chExt cx="2474484" cy="1198731"/>
          </a:xfrm>
        </p:grpSpPr>
        <p:sp>
          <p:nvSpPr>
            <p:cNvPr name="Freeform 6" id="6"/>
            <p:cNvSpPr/>
            <p:nvPr/>
          </p:nvSpPr>
          <p:spPr>
            <a:xfrm flipH="false" flipV="false" rot="0">
              <a:off x="0" y="0"/>
              <a:ext cx="2474484" cy="1198731"/>
            </a:xfrm>
            <a:custGeom>
              <a:avLst/>
              <a:gdLst/>
              <a:ahLst/>
              <a:cxnLst/>
              <a:rect r="r" b="b" t="t" l="l"/>
              <a:pathLst>
                <a:path h="1198731" w="2474484">
                  <a:moveTo>
                    <a:pt x="0" y="0"/>
                  </a:moveTo>
                  <a:lnTo>
                    <a:pt x="2474484" y="0"/>
                  </a:lnTo>
                  <a:lnTo>
                    <a:pt x="2474484" y="1198731"/>
                  </a:lnTo>
                  <a:lnTo>
                    <a:pt x="0" y="1198731"/>
                  </a:lnTo>
                  <a:close/>
                </a:path>
              </a:pathLst>
            </a:custGeom>
            <a:solidFill>
              <a:srgbClr val="4F3139">
                <a:alpha val="94902"/>
              </a:srgbClr>
            </a:solidFill>
          </p:spPr>
        </p:sp>
        <p:sp>
          <p:nvSpPr>
            <p:cNvPr name="TextBox 7" id="7"/>
            <p:cNvSpPr txBox="true"/>
            <p:nvPr/>
          </p:nvSpPr>
          <p:spPr>
            <a:xfrm>
              <a:off x="0" y="-38100"/>
              <a:ext cx="2474484" cy="123683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962974" y="9747321"/>
            <a:ext cx="325026" cy="47625"/>
            <a:chOff x="0" y="0"/>
            <a:chExt cx="85604" cy="12543"/>
          </a:xfrm>
        </p:grpSpPr>
        <p:sp>
          <p:nvSpPr>
            <p:cNvPr name="Freeform 9" id="9"/>
            <p:cNvSpPr/>
            <p:nvPr/>
          </p:nvSpPr>
          <p:spPr>
            <a:xfrm flipH="false" flipV="false" rot="0">
              <a:off x="0" y="0"/>
              <a:ext cx="85604" cy="12543"/>
            </a:xfrm>
            <a:custGeom>
              <a:avLst/>
              <a:gdLst/>
              <a:ahLst/>
              <a:cxnLst/>
              <a:rect r="r" b="b" t="t" l="l"/>
              <a:pathLst>
                <a:path h="12543" w="85604">
                  <a:moveTo>
                    <a:pt x="0" y="0"/>
                  </a:moveTo>
                  <a:lnTo>
                    <a:pt x="85604" y="0"/>
                  </a:lnTo>
                  <a:lnTo>
                    <a:pt x="85604" y="12543"/>
                  </a:lnTo>
                  <a:lnTo>
                    <a:pt x="0" y="12543"/>
                  </a:lnTo>
                  <a:close/>
                </a:path>
              </a:pathLst>
            </a:custGeom>
            <a:solidFill>
              <a:srgbClr val="8F5B69"/>
            </a:solidFill>
          </p:spPr>
        </p:sp>
        <p:sp>
          <p:nvSpPr>
            <p:cNvPr name="TextBox 10" id="10"/>
            <p:cNvSpPr txBox="true"/>
            <p:nvPr/>
          </p:nvSpPr>
          <p:spPr>
            <a:xfrm>
              <a:off x="0" y="-38100"/>
              <a:ext cx="85604" cy="50643"/>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5683009" y="3533648"/>
            <a:ext cx="6921983" cy="3133979"/>
          </a:xfrm>
          <a:prstGeom prst="rect">
            <a:avLst/>
          </a:prstGeom>
        </p:spPr>
        <p:txBody>
          <a:bodyPr anchor="t" rtlCol="false" tIns="0" lIns="0" bIns="0" rIns="0">
            <a:spAutoFit/>
          </a:bodyPr>
          <a:lstStyle/>
          <a:p>
            <a:pPr algn="ctr">
              <a:lnSpc>
                <a:spcPts val="6285"/>
              </a:lnSpc>
              <a:spcBef>
                <a:spcPct val="0"/>
              </a:spcBef>
            </a:pPr>
            <a:r>
              <a:rPr lang="en-US" sz="4489">
                <a:solidFill>
                  <a:srgbClr val="F4F2F1"/>
                </a:solidFill>
                <a:latin typeface="CMU Serif Bold"/>
              </a:rPr>
              <a:t>WHAT IS THE PERCENTAGE DIFFENCE TYPE OF BOOKING?</a:t>
            </a:r>
          </a:p>
        </p:txBody>
      </p:sp>
      <p:sp>
        <p:nvSpPr>
          <p:cNvPr name="TextBox 12" id="12"/>
          <p:cNvSpPr txBox="true"/>
          <p:nvPr/>
        </p:nvSpPr>
        <p:spPr>
          <a:xfrm rot="0">
            <a:off x="8109996" y="1815235"/>
            <a:ext cx="1952021" cy="745957"/>
          </a:xfrm>
          <a:prstGeom prst="rect">
            <a:avLst/>
          </a:prstGeom>
        </p:spPr>
        <p:txBody>
          <a:bodyPr anchor="t" rtlCol="false" tIns="0" lIns="0" bIns="0" rIns="0">
            <a:spAutoFit/>
          </a:bodyPr>
          <a:lstStyle/>
          <a:p>
            <a:pPr algn="just">
              <a:lnSpc>
                <a:spcPts val="6132"/>
              </a:lnSpc>
              <a:spcBef>
                <a:spcPct val="0"/>
              </a:spcBef>
            </a:pPr>
            <a:r>
              <a:rPr lang="en-US" sz="4380" spc="3149">
                <a:solidFill>
                  <a:srgbClr val="F4F2F1"/>
                </a:solidFill>
                <a:latin typeface="Source Sans Pro"/>
              </a:rPr>
              <a:t>#2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DAGFfgDd4Vs</dc:identifier>
  <dcterms:modified xsi:type="dcterms:W3CDTF">2011-08-01T06:04:30Z</dcterms:modified>
  <cp:revision>1</cp:revision>
  <dc:title>Brown Modern Hotel Presentation</dc:title>
</cp:coreProperties>
</file>