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63" r:id="rId6"/>
    <p:sldId id="259" r:id="rId7"/>
    <p:sldId id="260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6795" y="2343785"/>
            <a:ext cx="10138410" cy="4074160"/>
          </a:xfrm>
        </p:spPr>
        <p:txBody>
          <a:bodyPr>
            <a:normAutofit/>
          </a:bodyPr>
          <a:lstStyle/>
          <a:p>
            <a:pPr algn="l"/>
            <a:r>
              <a:rPr lang="en-MY" altLang="en-US" sz="1800">
                <a:latin typeface="Adobe Fangsong Std R" panose="02020400000000000000" charset="-122"/>
                <a:ea typeface="Adobe Fangsong Std R" panose="02020400000000000000" charset="-122"/>
                <a:cs typeface="+mj-lt"/>
              </a:rPr>
              <a:t>NAMA SUBJEK :  PENDIDIKAN ISLAM</a:t>
            </a:r>
            <a:endParaRPr lang="en-MY" altLang="en-US" sz="1800">
              <a:latin typeface="Adobe Fangsong Std R" panose="02020400000000000000" charset="-122"/>
              <a:ea typeface="Adobe Fangsong Std R" panose="02020400000000000000" charset="-122"/>
              <a:cs typeface="+mj-lt"/>
            </a:endParaRPr>
          </a:p>
          <a:p>
            <a:pPr algn="l"/>
            <a:r>
              <a:rPr lang="en-MY" altLang="en-US" sz="1800">
                <a:latin typeface="Adobe Fangsong Std R" panose="02020400000000000000" charset="-122"/>
                <a:ea typeface="Adobe Fangsong Std R" panose="02020400000000000000" charset="-122"/>
                <a:cs typeface="+mj-lt"/>
              </a:rPr>
              <a:t>KOD MATAPELAJARAN :  A061001</a:t>
            </a:r>
            <a:endParaRPr lang="en-MY" altLang="en-US" sz="1800">
              <a:latin typeface="Adobe Fangsong Std R" panose="02020400000000000000" charset="-122"/>
              <a:ea typeface="Adobe Fangsong Std R" panose="02020400000000000000" charset="-122"/>
              <a:cs typeface="+mj-lt"/>
            </a:endParaRPr>
          </a:p>
          <a:p>
            <a:pPr algn="l"/>
            <a:r>
              <a:rPr lang="en-MY" altLang="en-US" sz="1800">
                <a:latin typeface="Adobe Fangsong Std R" panose="02020400000000000000" charset="-122"/>
                <a:ea typeface="Adobe Fangsong Std R" panose="02020400000000000000" charset="-122"/>
                <a:cs typeface="+mj-lt"/>
              </a:rPr>
              <a:t>TAJUK : KHULAFA' AL-RASYIDIN</a:t>
            </a:r>
            <a:endParaRPr lang="en-MY" altLang="en-US" sz="1800">
              <a:latin typeface="Adobe Fangsong Std R" panose="02020400000000000000" charset="-122"/>
              <a:ea typeface="Adobe Fangsong Std R" panose="02020400000000000000" charset="-122"/>
              <a:cs typeface="+mj-lt"/>
            </a:endParaRPr>
          </a:p>
          <a:p>
            <a:pPr algn="l"/>
            <a:r>
              <a:rPr lang="en-MY" altLang="en-US" sz="1800">
                <a:latin typeface="Adobe Fangsong Std R" panose="02020400000000000000" charset="-122"/>
                <a:ea typeface="Adobe Fangsong Std R" panose="02020400000000000000" charset="-122"/>
                <a:cs typeface="+mj-lt"/>
              </a:rPr>
              <a:t>NAMA : NUR SYAFIQAH HUMAIRA BINTI KHAIRUL ANUAR &amp; AINUR IMAN BINTI MOHD AZIZAN </a:t>
            </a:r>
            <a:endParaRPr lang="en-MY" altLang="en-US" sz="1800">
              <a:latin typeface="Adobe Fangsong Std R" panose="02020400000000000000" charset="-122"/>
              <a:ea typeface="Adobe Fangsong Std R" panose="02020400000000000000" charset="-122"/>
              <a:cs typeface="+mj-lt"/>
            </a:endParaRPr>
          </a:p>
          <a:p>
            <a:pPr algn="l"/>
            <a:r>
              <a:rPr lang="en-MY" altLang="en-US" sz="1800">
                <a:latin typeface="Adobe Fangsong Std R" panose="02020400000000000000" charset="-122"/>
                <a:ea typeface="Adobe Fangsong Std R" panose="02020400000000000000" charset="-122"/>
                <a:cs typeface="+mj-lt"/>
              </a:rPr>
              <a:t>NO KAD PENGENALAN : 041121010514 &amp; 041201010370</a:t>
            </a:r>
            <a:endParaRPr lang="en-MY" altLang="en-US" sz="1800">
              <a:latin typeface="Adobe Fangsong Std R" panose="02020400000000000000" charset="-122"/>
              <a:ea typeface="Adobe Fangsong Std R" panose="02020400000000000000" charset="-122"/>
              <a:cs typeface="+mj-lt"/>
            </a:endParaRPr>
          </a:p>
          <a:p>
            <a:pPr algn="l"/>
            <a:r>
              <a:rPr lang="en-MY" altLang="en-US" sz="1800">
                <a:latin typeface="Adobe Fangsong Std R" panose="02020400000000000000" charset="-122"/>
                <a:ea typeface="Adobe Fangsong Std R" panose="02020400000000000000" charset="-122"/>
                <a:cs typeface="+mj-lt"/>
              </a:rPr>
              <a:t>NO ANGKA GILIRAN : K531JKPD018 &amp; K531JKPD003</a:t>
            </a:r>
            <a:endParaRPr lang="en-MY" altLang="en-US" sz="1800">
              <a:latin typeface="Adobe Fangsong Std R" panose="02020400000000000000" charset="-122"/>
              <a:ea typeface="Adobe Fangsong Std R" panose="02020400000000000000" charset="-122"/>
              <a:cs typeface="+mj-lt"/>
            </a:endParaRPr>
          </a:p>
          <a:p>
            <a:pPr algn="l"/>
            <a:r>
              <a:rPr lang="en-MY" altLang="en-US" sz="1800">
                <a:latin typeface="Adobe Fangsong Std R" panose="02020400000000000000" charset="-122"/>
                <a:ea typeface="Adobe Fangsong Std R" panose="02020400000000000000" charset="-122"/>
                <a:cs typeface="+mj-lt"/>
              </a:rPr>
              <a:t>KELAS : 1 KPD</a:t>
            </a:r>
            <a:endParaRPr lang="en-MY" altLang="en-US" sz="1800">
              <a:latin typeface="Adobe Fangsong Std R" panose="02020400000000000000" charset="-122"/>
              <a:ea typeface="Adobe Fangsong Std R" panose="02020400000000000000" charset="-122"/>
              <a:cs typeface="+mj-lt"/>
            </a:endParaRPr>
          </a:p>
          <a:p>
            <a:pPr algn="l"/>
            <a:r>
              <a:rPr lang="en-MY" altLang="en-US" sz="1800">
                <a:latin typeface="Adobe Fangsong Std R" panose="02020400000000000000" charset="-122"/>
                <a:ea typeface="Adobe Fangsong Std R" panose="02020400000000000000" charset="-122"/>
                <a:cs typeface="+mj-lt"/>
              </a:rPr>
              <a:t>NAMA PENSYARAH : JUHAIDA HUSNA BINTI MD SYUKOR</a:t>
            </a:r>
            <a:endParaRPr lang="en-MY" altLang="en-US" sz="1800">
              <a:latin typeface="Adobe Fangsong Std R" panose="02020400000000000000" charset="-122"/>
              <a:ea typeface="Adobe Fangsong Std R" panose="02020400000000000000" charset="-122"/>
              <a:cs typeface="+mj-lt"/>
            </a:endParaRPr>
          </a:p>
          <a:p>
            <a:pPr algn="l"/>
            <a:r>
              <a:rPr lang="en-MY" altLang="en-US" sz="1800">
                <a:latin typeface="Adobe Fangsong Std R" panose="02020400000000000000" charset="-122"/>
                <a:ea typeface="Adobe Fangsong Std R" panose="02020400000000000000" charset="-122"/>
                <a:cs typeface="+mj-lt"/>
              </a:rPr>
              <a:t>TARIKH HANTAR : 30/3/2020</a:t>
            </a:r>
            <a:endParaRPr lang="en-MY" altLang="en-US" sz="1800">
              <a:latin typeface="Adobe Fangsong Std R" panose="02020400000000000000" charset="-122"/>
              <a:ea typeface="Adobe Fangsong Std R" panose="02020400000000000000" charset="-122"/>
              <a:cs typeface="+mj-lt"/>
            </a:endParaRPr>
          </a:p>
          <a:p>
            <a:pPr algn="l"/>
            <a:endParaRPr lang="en-MY" altLang="en-US" sz="1800">
              <a:latin typeface="Adobe Fangsong Std R" panose="02020400000000000000" charset="-122"/>
              <a:ea typeface="Adobe Fangsong Std R" panose="02020400000000000000" charset="-122"/>
              <a:cs typeface="+mj-lt"/>
            </a:endParaRPr>
          </a:p>
        </p:txBody>
      </p:sp>
      <p:pic>
        <p:nvPicPr>
          <p:cNvPr id="4" name="Picture 3" descr="download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2545" y="203835"/>
            <a:ext cx="2169160" cy="19672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MY" altLang="en-US">
                <a:latin typeface="Kozuka Gothic Pr6N H" panose="020B0800000000000000" charset="-128"/>
                <a:ea typeface="Kozuka Gothic Pr6N H" panose="020B0800000000000000" charset="-128"/>
              </a:rPr>
              <a:t>KESIMPULAN</a:t>
            </a:r>
            <a:endParaRPr lang="en-MY" altLang="en-US">
              <a:latin typeface="Kozuka Gothic Pr6N H" panose="020B0800000000000000" charset="-128"/>
              <a:ea typeface="Kozuka Gothic Pr6N H" panose="020B0800000000000000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MY" altLang="en-US"/>
              <a:t>setiap khalifah banyak memberikan sumbangan kepada tamadun islam dan dapat meluaskan wilayah islam</a:t>
            </a:r>
            <a:endParaRPr lang="en-MY" altLang="en-US"/>
          </a:p>
          <a:p>
            <a:r>
              <a:rPr lang="en-MY" altLang="en-US"/>
              <a:t>kerajaan islam semakin berkembang serta dapat menjadi sebuah kerajaan yang kuat dan kawasan pentadbiran yang stabil</a:t>
            </a:r>
            <a:endParaRPr lang="en-MY" altLang="en-US"/>
          </a:p>
          <a:p>
            <a:r>
              <a:rPr lang="en-MY" altLang="en-US"/>
              <a:t>kita mestilah mencontohi sifat-sifat terpuji yang terdapat dalam diri setiap khalifah yang ada</a:t>
            </a:r>
            <a:endParaRPr lang="en-MY" altLang="en-US"/>
          </a:p>
          <a:p>
            <a:r>
              <a:rPr lang="en-MY" altLang="en-US"/>
              <a:t>kita mestilah melantik khalifah yang mempunyai akhlak terpuji agar kerajaan dapat ditadbir dengan sempurna</a:t>
            </a:r>
            <a:endParaRPr lang="en-MY" altLang="en-US"/>
          </a:p>
          <a:p>
            <a:pPr marL="0" indent="0">
              <a:buNone/>
            </a:pPr>
            <a:endParaRPr lang="en-MY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985"/>
            <a:ext cx="10515600" cy="113855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en-MY" altLang="en-US" sz="36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Kozuka Gothic Pro H" panose="020B0800000000000000" charset="-128"/>
                <a:ea typeface="Kozuka Gothic Pro H" panose="020B0800000000000000" charset="-128"/>
              </a:rPr>
              <a:t>PENDAHULUAN</a:t>
            </a:r>
            <a:endParaRPr lang="en-MY" altLang="en-US" sz="36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Kozuka Gothic Pro H" panose="020B0800000000000000" charset="-128"/>
              <a:ea typeface="Kozuka Gothic Pro H" panose="020B0800000000000000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0610"/>
            <a:ext cx="10515600" cy="512064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MY" altLang="en-US" sz="36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Fangsong Std R" panose="02020400000000000000" charset="-122"/>
                <a:ea typeface="Adobe Fangsong Std R" panose="02020400000000000000" charset="-122"/>
              </a:rPr>
              <a:t>  </a:t>
            </a:r>
            <a:r>
              <a:rPr lang="en-MY" alt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Fangsong Std R" panose="02020400000000000000" charset="-122"/>
                <a:ea typeface="Adobe Fangsong Std R" panose="02020400000000000000" charset="-122"/>
              </a:rPr>
              <a:t>KERAJAAN KHULAFA' AL-RASYIDIN</a:t>
            </a:r>
            <a:endParaRPr lang="en-MY" altLang="en-US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MY" altLang="en-US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MY" altLang="en-US" sz="2800">
                <a:solidFill>
                  <a:schemeClr val="bg1"/>
                </a:solidFill>
                <a:latin typeface="+mj-lt"/>
                <a:cs typeface="+mj-lt"/>
              </a:rPr>
              <a:t>Dipimpin oleh</a:t>
            </a:r>
            <a:r>
              <a:rPr lang="en-MY" altLang="en-US" sz="2800" b="1">
                <a:solidFill>
                  <a:schemeClr val="bg1"/>
                </a:solidFill>
                <a:latin typeface="+mj-lt"/>
                <a:cs typeface="+mj-lt"/>
              </a:rPr>
              <a:t> 4 orang sahabat Nabi Muhammad SAW</a:t>
            </a:r>
            <a:r>
              <a:rPr lang="en-MY" altLang="en-US" sz="2800">
                <a:solidFill>
                  <a:schemeClr val="bg1"/>
                </a:solidFill>
                <a:latin typeface="+mj-lt"/>
                <a:cs typeface="+mj-lt"/>
              </a:rPr>
              <a:t> yang meneruskan kesinambungan pemerintahannya yang berpusat di madinah</a:t>
            </a:r>
            <a:endParaRPr lang="en-MY" altLang="en-US" sz="2800">
              <a:solidFill>
                <a:schemeClr val="bg1"/>
              </a:solidFill>
              <a:latin typeface="+mj-lt"/>
              <a:cs typeface="+mj-lt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en-MY" altLang="en-US" sz="2800">
              <a:solidFill>
                <a:schemeClr val="bg1"/>
              </a:solidFill>
              <a:latin typeface="+mj-lt"/>
              <a:cs typeface="+mj-lt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MY" altLang="en-US" sz="2800">
                <a:solidFill>
                  <a:schemeClr val="bg1"/>
                </a:solidFill>
                <a:latin typeface="+mj-lt"/>
                <a:cs typeface="+mj-lt"/>
              </a:rPr>
              <a:t>bermula dengan </a:t>
            </a:r>
            <a:r>
              <a:rPr lang="en-MY" altLang="en-US" sz="2800" b="1">
                <a:solidFill>
                  <a:schemeClr val="bg1"/>
                </a:solidFill>
                <a:latin typeface="+mj-lt"/>
                <a:cs typeface="+mj-lt"/>
              </a:rPr>
              <a:t>Saidina Abu Bakar Al-Siddiq</a:t>
            </a:r>
            <a:r>
              <a:rPr lang="en-MY" altLang="en-US" sz="2800">
                <a:solidFill>
                  <a:schemeClr val="bg1"/>
                </a:solidFill>
                <a:latin typeface="+mj-lt"/>
                <a:cs typeface="+mj-lt"/>
              </a:rPr>
              <a:t> , </a:t>
            </a:r>
            <a:r>
              <a:rPr lang="en-MY" altLang="en-US" sz="2800" b="1">
                <a:solidFill>
                  <a:schemeClr val="bg1"/>
                </a:solidFill>
                <a:latin typeface="+mj-lt"/>
                <a:cs typeface="+mj-lt"/>
              </a:rPr>
              <a:t>Saidina Umar Al-Khattab</a:t>
            </a:r>
            <a:r>
              <a:rPr lang="en-MY" altLang="en-US" sz="2800">
                <a:solidFill>
                  <a:schemeClr val="bg1"/>
                </a:solidFill>
                <a:latin typeface="+mj-lt"/>
                <a:cs typeface="+mj-lt"/>
              </a:rPr>
              <a:t> ,</a:t>
            </a:r>
            <a:r>
              <a:rPr lang="en-MY" altLang="en-US" sz="2800" b="1">
                <a:solidFill>
                  <a:schemeClr val="bg1"/>
                </a:solidFill>
                <a:latin typeface="+mj-lt"/>
                <a:cs typeface="+mj-lt"/>
              </a:rPr>
              <a:t>Saidina Uthman bin Affan</a:t>
            </a:r>
            <a:r>
              <a:rPr lang="en-MY" altLang="en-US" sz="2800">
                <a:solidFill>
                  <a:schemeClr val="bg1"/>
                </a:solidFill>
                <a:latin typeface="+mj-lt"/>
                <a:cs typeface="+mj-lt"/>
              </a:rPr>
              <a:t> dan </a:t>
            </a:r>
            <a:r>
              <a:rPr lang="en-MY" altLang="en-US" sz="2800" b="1">
                <a:solidFill>
                  <a:schemeClr val="bg1"/>
                </a:solidFill>
                <a:latin typeface="+mj-lt"/>
                <a:cs typeface="+mj-lt"/>
              </a:rPr>
              <a:t>Ali bin Abi Talib</a:t>
            </a:r>
            <a:endParaRPr lang="en-MY" altLang="en-US" sz="2800">
              <a:solidFill>
                <a:schemeClr val="bg1"/>
              </a:solidFill>
              <a:latin typeface="+mj-lt"/>
              <a:cs typeface="+mj-lt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en-MY" altLang="en-US" sz="2800">
              <a:solidFill>
                <a:schemeClr val="bg1"/>
              </a:solidFill>
              <a:latin typeface="+mj-lt"/>
              <a:cs typeface="+mj-lt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MY" altLang="en-US" sz="2800">
                <a:solidFill>
                  <a:schemeClr val="bg1"/>
                </a:solidFill>
                <a:latin typeface="+mj-lt"/>
                <a:cs typeface="+mj-lt"/>
              </a:rPr>
              <a:t>mereka menggunakan </a:t>
            </a:r>
            <a:r>
              <a:rPr lang="en-MY" altLang="en-US" sz="2800" b="1">
                <a:solidFill>
                  <a:schemeClr val="bg1"/>
                </a:solidFill>
                <a:effectLst/>
                <a:latin typeface="+mj-lt"/>
                <a:cs typeface="+mj-lt"/>
              </a:rPr>
              <a:t>gelaran khalifah</a:t>
            </a:r>
            <a:endParaRPr lang="en-MY" altLang="en-US" sz="2800">
              <a:solidFill>
                <a:schemeClr val="bg1"/>
              </a:solidFill>
              <a:latin typeface="+mj-lt"/>
              <a:cs typeface="+mj-lt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en-MY" altLang="en-US" sz="2800">
              <a:solidFill>
                <a:schemeClr val="bg1"/>
              </a:solidFill>
              <a:latin typeface="+mj-lt"/>
              <a:cs typeface="+mj-lt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MY" altLang="en-US" sz="2800" b="1">
                <a:solidFill>
                  <a:schemeClr val="bg1"/>
                </a:solidFill>
                <a:latin typeface="+mj-lt"/>
                <a:cs typeface="+mj-lt"/>
              </a:rPr>
              <a:t>KHALIFAH</a:t>
            </a:r>
            <a:r>
              <a:rPr lang="en-MY" altLang="en-US" sz="2800">
                <a:solidFill>
                  <a:schemeClr val="bg1"/>
                </a:solidFill>
                <a:latin typeface="+mj-lt"/>
                <a:cs typeface="+mj-lt"/>
              </a:rPr>
              <a:t> bermaksud orang yang memegang jawatan ketua negara islam</a:t>
            </a:r>
            <a:endParaRPr lang="en-MY" altLang="en-US" sz="2800">
              <a:solidFill>
                <a:schemeClr val="bg1"/>
              </a:solidFill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230"/>
            <a:ext cx="10515600" cy="1325563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p>
            <a:r>
              <a:rPr lang="en-MY" altLang="en-US" sz="3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Kozuka Gothic Pro H" panose="020B0800000000000000" charset="-128"/>
                <a:ea typeface="Kozuka Gothic Pro H" panose="020B0800000000000000" charset="-128"/>
              </a:rPr>
              <a:t>DASAR PEMERINTAHAN KHULAFA AL-RASYIDIN</a:t>
            </a:r>
            <a:endParaRPr lang="en-MY" altLang="en-US" sz="36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Kozuka Gothic Pro H" panose="020B0800000000000000" charset="-128"/>
              <a:ea typeface="Kozuka Gothic Pro H" panose="020B0800000000000000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555" y="1108710"/>
            <a:ext cx="10168890" cy="4770755"/>
          </a:xfrm>
        </p:spPr>
        <p:txBody>
          <a:bodyPr>
            <a:normAutofit lnSpcReduction="10000"/>
          </a:bodyPr>
          <a:p>
            <a:pPr>
              <a:buFont typeface="Wingdings" panose="05000000000000000000" charset="0"/>
              <a:buChar char="v"/>
            </a:pPr>
            <a:r>
              <a:rPr lang="en-MY" altLang="en-US">
                <a:solidFill>
                  <a:schemeClr val="bg1">
                    <a:lumMod val="95000"/>
                  </a:schemeClr>
                </a:solidFill>
                <a:latin typeface="+mj-lt"/>
                <a:cs typeface="+mj-lt"/>
              </a:rPr>
              <a:t>Khalifah berkuasa dalam membuat keputusan</a:t>
            </a:r>
            <a:endParaRPr lang="en-MY" altLang="en-US">
              <a:solidFill>
                <a:schemeClr val="bg1">
                  <a:lumMod val="95000"/>
                </a:schemeClr>
              </a:solidFill>
              <a:latin typeface="+mj-lt"/>
              <a:cs typeface="+mj-lt"/>
            </a:endParaRPr>
          </a:p>
          <a:p>
            <a:pPr marL="0" indent="0">
              <a:buFont typeface="Wingdings" panose="05000000000000000000" charset="0"/>
              <a:buNone/>
            </a:pPr>
            <a:endParaRPr lang="en-MY" altLang="en-US">
              <a:solidFill>
                <a:schemeClr val="bg1">
                  <a:lumMod val="95000"/>
                </a:schemeClr>
              </a:solidFill>
              <a:latin typeface="+mj-lt"/>
              <a:cs typeface="+mj-lt"/>
            </a:endParaRPr>
          </a:p>
          <a:p>
            <a:pPr>
              <a:buFont typeface="Wingdings" panose="05000000000000000000" charset="0"/>
              <a:buChar char="v"/>
            </a:pPr>
            <a:r>
              <a:rPr lang="en-MY" altLang="en-US">
                <a:solidFill>
                  <a:schemeClr val="bg1">
                    <a:lumMod val="95000"/>
                  </a:schemeClr>
                </a:solidFill>
                <a:latin typeface="+mj-lt"/>
                <a:cs typeface="+mj-lt"/>
              </a:rPr>
              <a:t>khalifah merupakan ketua negara Islam</a:t>
            </a:r>
            <a:endParaRPr lang="en-MY" altLang="en-US">
              <a:solidFill>
                <a:schemeClr val="bg1">
                  <a:lumMod val="95000"/>
                </a:schemeClr>
              </a:solidFill>
              <a:latin typeface="+mj-lt"/>
              <a:cs typeface="+mj-lt"/>
            </a:endParaRPr>
          </a:p>
          <a:p>
            <a:pPr marL="0" indent="0">
              <a:buFont typeface="Wingdings" panose="05000000000000000000" charset="0"/>
              <a:buNone/>
            </a:pPr>
            <a:endParaRPr lang="en-MY" altLang="en-US">
              <a:solidFill>
                <a:schemeClr val="bg1">
                  <a:lumMod val="95000"/>
                </a:schemeClr>
              </a:solidFill>
              <a:latin typeface="+mj-lt"/>
              <a:cs typeface="+mj-lt"/>
            </a:endParaRPr>
          </a:p>
          <a:p>
            <a:pPr>
              <a:buFont typeface="Wingdings" panose="05000000000000000000" charset="0"/>
              <a:buChar char="v"/>
            </a:pPr>
            <a:r>
              <a:rPr lang="en-MY" altLang="en-US">
                <a:solidFill>
                  <a:schemeClr val="bg1">
                    <a:lumMod val="95000"/>
                  </a:schemeClr>
                </a:solidFill>
                <a:latin typeface="+mj-lt"/>
                <a:cs typeface="+mj-lt"/>
              </a:rPr>
              <a:t>khalifah bertanggungjawab menegak kebenaran </a:t>
            </a:r>
            <a:endParaRPr lang="en-MY" altLang="en-US">
              <a:solidFill>
                <a:schemeClr val="bg1">
                  <a:lumMod val="95000"/>
                </a:schemeClr>
              </a:solidFill>
              <a:latin typeface="+mj-lt"/>
              <a:cs typeface="+mj-lt"/>
            </a:endParaRPr>
          </a:p>
          <a:p>
            <a:pPr marL="0" indent="0">
              <a:buFont typeface="Wingdings" panose="05000000000000000000" charset="0"/>
              <a:buNone/>
            </a:pPr>
            <a:endParaRPr lang="en-MY" altLang="en-US">
              <a:solidFill>
                <a:schemeClr val="bg1">
                  <a:lumMod val="95000"/>
                </a:schemeClr>
              </a:solidFill>
              <a:latin typeface="+mj-lt"/>
              <a:cs typeface="+mj-lt"/>
            </a:endParaRPr>
          </a:p>
          <a:p>
            <a:pPr>
              <a:buFont typeface="Wingdings" panose="05000000000000000000" charset="0"/>
              <a:buChar char="v"/>
            </a:pPr>
            <a:r>
              <a:rPr lang="en-MY" altLang="en-US">
                <a:solidFill>
                  <a:schemeClr val="bg1">
                    <a:lumMod val="95000"/>
                  </a:schemeClr>
                </a:solidFill>
                <a:latin typeface="+mj-lt"/>
                <a:cs typeface="+mj-lt"/>
              </a:rPr>
              <a:t>menjalankan pemerintahan dengan adil</a:t>
            </a:r>
            <a:endParaRPr lang="en-MY" altLang="en-US">
              <a:solidFill>
                <a:schemeClr val="bg1">
                  <a:lumMod val="95000"/>
                </a:schemeClr>
              </a:solidFill>
              <a:latin typeface="+mj-lt"/>
              <a:cs typeface="+mj-lt"/>
            </a:endParaRPr>
          </a:p>
          <a:p>
            <a:pPr marL="0" indent="0">
              <a:buFont typeface="Wingdings" panose="05000000000000000000" charset="0"/>
              <a:buNone/>
            </a:pPr>
            <a:endParaRPr lang="en-MY" altLang="en-US">
              <a:solidFill>
                <a:schemeClr val="bg1">
                  <a:lumMod val="95000"/>
                </a:schemeClr>
              </a:solidFill>
              <a:latin typeface="+mj-lt"/>
              <a:cs typeface="+mj-lt"/>
            </a:endParaRPr>
          </a:p>
          <a:p>
            <a:pPr>
              <a:buFont typeface="Wingdings" panose="05000000000000000000" charset="0"/>
              <a:buChar char="v"/>
            </a:pPr>
            <a:r>
              <a:rPr lang="en-MY" altLang="en-US">
                <a:solidFill>
                  <a:schemeClr val="bg1">
                    <a:lumMod val="95000"/>
                  </a:schemeClr>
                </a:solidFill>
                <a:latin typeface="+mj-lt"/>
                <a:cs typeface="+mj-lt"/>
              </a:rPr>
              <a:t>rakyat wajib taat dan patuh kepada perintah khalifah mengikut syariat Allah SWT dan Nabi Muhammad SAW</a:t>
            </a:r>
            <a:endParaRPr lang="en-MY" altLang="en-US">
              <a:solidFill>
                <a:schemeClr val="bg1">
                  <a:lumMod val="95000"/>
                </a:schemeClr>
              </a:solidFill>
              <a:latin typeface="+mj-lt"/>
              <a:cs typeface="+mj-lt"/>
            </a:endParaRPr>
          </a:p>
          <a:p>
            <a:pPr>
              <a:buFont typeface="Wingdings" panose="05000000000000000000" charset="0"/>
              <a:buChar char="v"/>
            </a:pPr>
            <a:endParaRPr lang="en-MY" altLang="en-US">
              <a:solidFill>
                <a:schemeClr val="bg1">
                  <a:lumMod val="95000"/>
                </a:schemeClr>
              </a:solidFill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27455"/>
          </a:xfrm>
        </p:spPr>
        <p:txBody>
          <a:bodyPr>
            <a:normAutofit fontScale="90000"/>
          </a:bodyPr>
          <a:p>
            <a:pPr algn="ctr"/>
            <a:br>
              <a:rPr lang="en-MY" altLang="en-US">
                <a:solidFill>
                  <a:schemeClr val="accent3"/>
                </a:solidFill>
                <a:latin typeface="Kozuka Gothic Pro H" panose="020B0800000000000000" charset="-128"/>
                <a:ea typeface="Kozuka Gothic Pro H" panose="020B0800000000000000" charset="-128"/>
                <a:sym typeface="+mn-ea"/>
              </a:rPr>
            </a:br>
            <a:r>
              <a:rPr lang="en-MY" altLang="en-US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Kozuka Gothic Pro H" panose="020B0800000000000000" charset="-128"/>
                <a:ea typeface="Kozuka Gothic Pro H" panose="020B0800000000000000" charset="-128"/>
                <a:sym typeface="+mn-ea"/>
              </a:rPr>
              <a:t>KHALIFAH ABU BAKAR AS-SIDDIQ</a:t>
            </a:r>
            <a:br>
              <a:rPr lang="en-MY" altLang="en-US">
                <a:solidFill>
                  <a:schemeClr val="accent3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Kozuka Gothic Pro H" panose="020B0800000000000000" charset="-128"/>
                <a:ea typeface="Kozuka Gothic Pro H" panose="020B0800000000000000" charset="-128"/>
                <a:sym typeface="+mn-ea"/>
              </a:rPr>
            </a:br>
            <a:br>
              <a:rPr lang="en-MY" altLang="en-US"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Kozuka Gothic Pro H" panose="020B0800000000000000" charset="-128"/>
                <a:ea typeface="Kozuka Gothic Pro H" panose="020B0800000000000000" charset="-128"/>
              </a:rPr>
            </a:br>
            <a:r>
              <a:rPr lang="en-MY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Fangsong Std R" panose="02020400000000000000" charset="-122"/>
                <a:ea typeface="Adobe Fangsong Std R" panose="02020400000000000000" charset="-122"/>
              </a:rPr>
              <a:t>RIWAYAT HIDUP</a:t>
            </a:r>
            <a:endParaRPr lang="en-MY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Fangsong Std R" panose="02020400000000000000" charset="-122"/>
              <a:ea typeface="Adobe Fangsong Std R" panose="02020400000000000000" charset="-122"/>
            </a:endParaRPr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21665" y="2344420"/>
          <a:ext cx="10963275" cy="4085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960"/>
                <a:gridCol w="8743315"/>
              </a:tblGrid>
              <a:tr h="5086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MY" altLang="en-US" sz="2800">
                          <a:solidFill>
                            <a:schemeClr val="tx1"/>
                          </a:solidFill>
                        </a:rPr>
                        <a:t>NAMA</a:t>
                      </a:r>
                      <a:endParaRPr lang="en-MY" altLang="en-US" sz="2800">
                        <a:solidFill>
                          <a:schemeClr val="tx1"/>
                        </a:solidFill>
                      </a:endParaRPr>
                    </a:p>
                  </a:txBody>
                  <a:tcPr anchor="t" anchorCtr="0">
                    <a:pattFill prst="pct30">
                      <a:fgClr>
                        <a:schemeClr val="bg2">
                          <a:lumMod val="9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MY" altLang="en-US" sz="2400" b="1">
                          <a:solidFill>
                            <a:schemeClr val="tx1"/>
                          </a:solidFill>
                          <a:latin typeface="+mj-lt"/>
                          <a:cs typeface="+mj-lt"/>
                          <a:sym typeface="+mn-ea"/>
                        </a:rPr>
                        <a:t>Abdullah bin qahafah</a:t>
                      </a:r>
                      <a:endParaRPr lang="en-MY" altLang="en-US" sz="2400" b="1">
                        <a:solidFill>
                          <a:schemeClr val="tx1"/>
                        </a:solidFill>
                        <a:latin typeface="+mj-lt"/>
                        <a:cs typeface="+mj-lt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08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MY" altLang="en-US" sz="2800" b="1">
                          <a:solidFill>
                            <a:schemeClr val="tx1"/>
                          </a:solidFill>
                        </a:rPr>
                        <a:t>DILAHIRKAN</a:t>
                      </a:r>
                      <a:endParaRPr lang="en-MY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30">
                      <a:fgClr>
                        <a:schemeClr val="bg2">
                          <a:lumMod val="9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MY" altLang="en-US" sz="2400" b="1">
                          <a:solidFill>
                            <a:schemeClr val="tx1"/>
                          </a:solidFill>
                          <a:latin typeface="+mj-lt"/>
                          <a:cs typeface="+mj-lt"/>
                          <a:sym typeface="+mn-ea"/>
                        </a:rPr>
                        <a:t>2 tahun selepas kelahiran Nabi Muhamad SAW</a:t>
                      </a:r>
                      <a:endParaRPr lang="en-MY" altLang="en-US" sz="2400" b="1">
                        <a:solidFill>
                          <a:schemeClr val="tx1"/>
                        </a:solidFill>
                        <a:latin typeface="+mj-lt"/>
                        <a:cs typeface="+mj-lt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086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MY" altLang="en-US" sz="2800" b="1">
                          <a:solidFill>
                            <a:schemeClr val="tx1"/>
                          </a:solidFill>
                        </a:rPr>
                        <a:t>KETURUNAN</a:t>
                      </a:r>
                      <a:endParaRPr lang="en-MY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30">
                      <a:fgClr>
                        <a:schemeClr val="bg2">
                          <a:lumMod val="9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MY" altLang="en-US" sz="2400" b="1">
                          <a:solidFill>
                            <a:schemeClr val="tx1"/>
                          </a:solidFill>
                          <a:latin typeface="+mj-lt"/>
                          <a:cs typeface="+mj-lt"/>
                          <a:sym typeface="+mn-ea"/>
                        </a:rPr>
                        <a:t>Bani Tamim (orang yang pertama memegang islam)</a:t>
                      </a:r>
                      <a:endParaRPr lang="en-MY" altLang="en-US" sz="2400" b="1">
                        <a:solidFill>
                          <a:schemeClr val="tx1"/>
                        </a:solidFill>
                        <a:latin typeface="+mj-lt"/>
                        <a:cs typeface="+mj-lt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8540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MY" altLang="en-US" sz="2800" b="1">
                          <a:solidFill>
                            <a:schemeClr val="tx1"/>
                          </a:solidFill>
                        </a:rPr>
                        <a:t>GELARAN</a:t>
                      </a:r>
                      <a:endParaRPr lang="en-MY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30">
                      <a:fgClr>
                        <a:schemeClr val="bg2">
                          <a:lumMod val="9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MY" altLang="en-US" sz="2400" b="1">
                          <a:solidFill>
                            <a:schemeClr val="tx1"/>
                          </a:solidFill>
                          <a:latin typeface="+mj-lt"/>
                          <a:cs typeface="+mj-lt"/>
                          <a:sym typeface="+mn-ea"/>
                        </a:rPr>
                        <a:t>al-siddiq (mengaku kebenaran peristiwa isra' dan mi'raj)</a:t>
                      </a:r>
                      <a:endParaRPr lang="en-MY" altLang="en-US" sz="2400" b="1">
                        <a:solidFill>
                          <a:schemeClr val="tx1"/>
                        </a:solidFill>
                        <a:latin typeface="+mj-lt"/>
                        <a:cs typeface="+mj-lt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MY" altLang="en-US" sz="2400" b="1">
                        <a:solidFill>
                          <a:schemeClr val="tx1"/>
                        </a:solidFill>
                        <a:latin typeface="+mj-lt"/>
                        <a:cs typeface="+mj-lt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086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MY" altLang="en-US" sz="2800" b="1">
                          <a:solidFill>
                            <a:schemeClr val="tx1"/>
                          </a:solidFill>
                        </a:rPr>
                        <a:t>JAWATAN</a:t>
                      </a:r>
                      <a:endParaRPr lang="en-MY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30">
                      <a:fgClr>
                        <a:schemeClr val="bg2">
                          <a:lumMod val="9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MY" altLang="en-US" sz="2400" b="1">
                          <a:solidFill>
                            <a:schemeClr val="tx1"/>
                          </a:solidFill>
                          <a:latin typeface="+mj-lt"/>
                          <a:cs typeface="+mj-lt"/>
                          <a:sym typeface="+mn-ea"/>
                        </a:rPr>
                        <a:t>memegang jawatan khalifah selama 2 tahun sehingga tahun ke 13 hijrah</a:t>
                      </a:r>
                      <a:endParaRPr lang="en-MY" altLang="en-US" sz="2400" b="1">
                        <a:solidFill>
                          <a:schemeClr val="tx1"/>
                        </a:solidFill>
                        <a:latin typeface="+mj-lt"/>
                        <a:cs typeface="+mj-lt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8540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MY" altLang="en-US" sz="2800" b="1">
                          <a:solidFill>
                            <a:schemeClr val="tx1"/>
                          </a:solidFill>
                        </a:rPr>
                        <a:t>WAFAT</a:t>
                      </a:r>
                      <a:endParaRPr lang="en-MY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30">
                      <a:fgClr>
                        <a:schemeClr val="bg2">
                          <a:lumMod val="9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MY" altLang="en-US" sz="2400" b="1">
                          <a:solidFill>
                            <a:schemeClr val="tx1"/>
                          </a:solidFill>
                          <a:latin typeface="+mj-lt"/>
                          <a:cs typeface="+mj-lt"/>
                          <a:sym typeface="+mn-ea"/>
                        </a:rPr>
                        <a:t>23 Jamadil Akhir tahun 13 hijrah dan dimakamkan bersebelahan dengan makam Nabi Muhammad SAW</a:t>
                      </a:r>
                      <a:endParaRPr lang="en-MY" altLang="en-US" sz="2400" b="1">
                        <a:solidFill>
                          <a:schemeClr val="tx1"/>
                        </a:solidFill>
                        <a:latin typeface="+mj-lt"/>
                        <a:cs typeface="+mj-lt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235"/>
          </a:xfrm>
        </p:spPr>
        <p:txBody>
          <a:bodyPr>
            <a:normAutofit/>
          </a:bodyPr>
          <a:p>
            <a:r>
              <a:rPr lang="en-MY" altLang="en-US" sz="3600">
                <a:solidFill>
                  <a:schemeClr val="accent1">
                    <a:lumMod val="50000"/>
                  </a:schemeClr>
                </a:solidFill>
                <a:latin typeface="Adobe Fangsong Std R" panose="02020400000000000000" charset="-122"/>
                <a:ea typeface="Adobe Fangsong Std R" panose="02020400000000000000" charset="-122"/>
              </a:rPr>
              <a:t>KEPERIBADIAN</a:t>
            </a:r>
            <a:endParaRPr lang="en-MY" altLang="en-US" sz="3600">
              <a:solidFill>
                <a:schemeClr val="accent1">
                  <a:lumMod val="50000"/>
                </a:schemeClr>
              </a:solidFill>
              <a:latin typeface="Adobe Fangsong Std R" panose="02020400000000000000" charset="-122"/>
              <a:ea typeface="Adobe Fangsong Std R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565" y="1115060"/>
            <a:ext cx="10676255" cy="5419090"/>
          </a:xfrm>
        </p:spPr>
        <p:txBody>
          <a:bodyPr>
            <a:normAutofit lnSpcReduction="20000"/>
          </a:bodyPr>
          <a:p>
            <a:r>
              <a:rPr lang="en-MY" altLang="en-US">
                <a:latin typeface="+mj-lt"/>
                <a:cs typeface="+mj-lt"/>
              </a:rPr>
              <a:t>seorang yang jujur</a:t>
            </a:r>
            <a:endParaRPr lang="en-MY" altLang="en-US">
              <a:latin typeface="+mj-lt"/>
              <a:cs typeface="+mj-lt"/>
            </a:endParaRPr>
          </a:p>
          <a:p>
            <a:r>
              <a:rPr lang="en-MY" altLang="en-US">
                <a:latin typeface="+mj-lt"/>
                <a:cs typeface="+mj-lt"/>
              </a:rPr>
              <a:t>mempunyai pekerti yang baik dan tingkahlaku yang terpuji</a:t>
            </a:r>
            <a:endParaRPr lang="en-MY" altLang="en-US">
              <a:latin typeface="+mj-lt"/>
              <a:cs typeface="+mj-lt"/>
            </a:endParaRPr>
          </a:p>
          <a:p>
            <a:r>
              <a:rPr lang="en-MY" altLang="en-US">
                <a:latin typeface="+mj-lt"/>
                <a:cs typeface="+mj-lt"/>
              </a:rPr>
              <a:t>sangat berani</a:t>
            </a:r>
            <a:endParaRPr lang="en-MY" altLang="en-US">
              <a:latin typeface="+mj-lt"/>
              <a:cs typeface="+mj-lt"/>
            </a:endParaRPr>
          </a:p>
          <a:p>
            <a:r>
              <a:rPr lang="en-MY" altLang="en-US">
                <a:latin typeface="+mj-lt"/>
                <a:cs typeface="+mj-lt"/>
              </a:rPr>
              <a:t>sangat amanah dalam menjalankan tugas</a:t>
            </a:r>
            <a:endParaRPr lang="en-MY" altLang="en-US">
              <a:latin typeface="+mj-lt"/>
              <a:cs typeface="+mj-lt"/>
            </a:endParaRPr>
          </a:p>
          <a:p>
            <a:pPr marL="0" indent="0">
              <a:buNone/>
            </a:pPr>
            <a:endParaRPr lang="en-MY" altLang="en-US" sz="3600">
              <a:latin typeface="Adobe Fangsong Std R" panose="02020400000000000000" charset="-122"/>
              <a:ea typeface="Adobe Fangsong Std R" panose="02020400000000000000" charset="-122"/>
              <a:cs typeface="+mj-lt"/>
            </a:endParaRPr>
          </a:p>
          <a:p>
            <a:pPr marL="0" indent="0">
              <a:buNone/>
            </a:pPr>
            <a:r>
              <a:rPr lang="en-MY" altLang="en-US" sz="360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Fangsong Std R" panose="02020400000000000000" charset="-122"/>
                <a:ea typeface="Adobe Fangsong Std R" panose="02020400000000000000" charset="-122"/>
                <a:cs typeface="+mj-lt"/>
              </a:rPr>
              <a:t>KEGIGIHAN</a:t>
            </a:r>
            <a:r>
              <a:rPr lang="en-MY" altLang="en-US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cs typeface="+mj-lt"/>
              </a:rPr>
              <a:t> </a:t>
            </a:r>
            <a:r>
              <a:rPr lang="en-MY" altLang="en-US" sz="360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Fangsong Std R" panose="02020400000000000000" charset="-122"/>
                <a:ea typeface="Adobe Fangsong Std R" panose="02020400000000000000" charset="-122"/>
                <a:cs typeface="+mj-lt"/>
              </a:rPr>
              <a:t>DALAM MENUNTUT ILMU</a:t>
            </a:r>
            <a:endParaRPr lang="en-MY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Fangsong Std R" panose="02020400000000000000" charset="-122"/>
              <a:ea typeface="Adobe Fangsong Std R" panose="02020400000000000000" charset="-122"/>
              <a:cs typeface="+mj-lt"/>
            </a:endParaRPr>
          </a:p>
          <a:p>
            <a:r>
              <a:rPr lang="en-MY" altLang="en-US">
                <a:latin typeface="+mj-lt"/>
                <a:ea typeface="Adobe Fangsong Std R" panose="02020400000000000000" charset="-122"/>
                <a:cs typeface="+mj-lt"/>
              </a:rPr>
              <a:t>orang yang pertama memeluk Islam</a:t>
            </a:r>
            <a:endParaRPr lang="en-MY" altLang="en-US">
              <a:latin typeface="+mj-lt"/>
              <a:ea typeface="Adobe Fangsong Std R" panose="02020400000000000000" charset="-122"/>
              <a:cs typeface="+mj-lt"/>
            </a:endParaRPr>
          </a:p>
          <a:p>
            <a:r>
              <a:rPr lang="en-MY" altLang="en-US">
                <a:latin typeface="+mj-lt"/>
                <a:ea typeface="Adobe Fangsong Std R" panose="02020400000000000000" charset="-122"/>
                <a:cs typeface="+mj-lt"/>
              </a:rPr>
              <a:t>sentiasa berdamping dengan Nabi Muhammad SAW</a:t>
            </a:r>
            <a:endParaRPr lang="en-MY" altLang="en-US">
              <a:latin typeface="+mj-lt"/>
              <a:ea typeface="Adobe Fangsong Std R" panose="02020400000000000000" charset="-122"/>
              <a:cs typeface="+mj-lt"/>
            </a:endParaRPr>
          </a:p>
          <a:p>
            <a:r>
              <a:rPr lang="en-MY" altLang="en-US">
                <a:latin typeface="+mj-lt"/>
                <a:ea typeface="Adobe Fangsong Std R" panose="02020400000000000000" charset="-122"/>
                <a:cs typeface="+mj-lt"/>
              </a:rPr>
              <a:t>berani melaksanakan beberapa keputusan penting</a:t>
            </a:r>
            <a:endParaRPr lang="en-MY" altLang="en-US">
              <a:latin typeface="+mj-lt"/>
              <a:ea typeface="Adobe Fangsong Std R" panose="02020400000000000000" charset="-122"/>
              <a:cs typeface="+mj-lt"/>
            </a:endParaRPr>
          </a:p>
          <a:p>
            <a:r>
              <a:rPr lang="en-MY" altLang="en-US">
                <a:latin typeface="+mj-lt"/>
                <a:ea typeface="Adobe Fangsong Std R" panose="02020400000000000000" charset="-122"/>
                <a:cs typeface="+mj-lt"/>
              </a:rPr>
              <a:t>tidak berputus asa dalam menuntut ilmu</a:t>
            </a:r>
            <a:endParaRPr lang="en-MY" altLang="en-US">
              <a:latin typeface="+mj-lt"/>
              <a:ea typeface="Adobe Fangsong Std R" panose="02020400000000000000" charset="-122"/>
              <a:cs typeface="+mj-lt"/>
            </a:endParaRPr>
          </a:p>
          <a:p>
            <a:pPr marL="0" indent="0">
              <a:buNone/>
            </a:pPr>
            <a:endParaRPr lang="en-MY" altLang="en-US" sz="3600">
              <a:latin typeface="Adobe Fangsong Std R" panose="02020400000000000000" charset="-122"/>
              <a:ea typeface="Adobe Fangsong Std R" panose="02020400000000000000" charset="-122"/>
              <a:cs typeface="+mj-lt"/>
            </a:endParaRPr>
          </a:p>
          <a:p>
            <a:pPr marL="0" indent="0">
              <a:buNone/>
            </a:pPr>
            <a:endParaRPr lang="en-MY" altLang="en-US" sz="3600">
              <a:latin typeface="Adobe Fangsong Std R" panose="02020400000000000000" charset="-122"/>
              <a:ea typeface="Adobe Fangsong Std R" panose="02020400000000000000" charset="-122"/>
              <a:cs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7800"/>
            <a:ext cx="10515600" cy="892810"/>
          </a:xfrm>
        </p:spPr>
        <p:txBody>
          <a:bodyPr>
            <a:normAutofit/>
          </a:bodyPr>
          <a:p>
            <a:r>
              <a:rPr lang="en-MY" altLang="en-US" sz="3600"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Fangsong Std R" panose="02020400000000000000" charset="-122"/>
                <a:ea typeface="Adobe Fangsong Std R" panose="02020400000000000000" charset="-122"/>
              </a:rPr>
              <a:t>SUMBANGAN</a:t>
            </a:r>
            <a:r>
              <a:rPr lang="en-MY" altLang="en-US"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MY" altLang="en-US" sz="3600"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Fangsong Std R" panose="02020400000000000000" charset="-122"/>
                <a:ea typeface="Adobe Fangsong Std R" panose="02020400000000000000" charset="-122"/>
              </a:rPr>
              <a:t>KEPADA TAMADUN ISLAM</a:t>
            </a:r>
            <a:endParaRPr lang="en-MY" altLang="en-US" sz="3600"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Fangsong Std R" panose="02020400000000000000" charset="-122"/>
              <a:ea typeface="Adobe Fangsong Std R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5545"/>
            <a:ext cx="10379075" cy="5367655"/>
          </a:xfrm>
        </p:spPr>
        <p:txBody>
          <a:bodyPr>
            <a:normAutofit fontScale="90000" lnSpcReduction="10000"/>
          </a:bodyPr>
          <a:p>
            <a:pPr>
              <a:buFont typeface="Wingdings" panose="05000000000000000000" charset="0"/>
              <a:buChar char="§"/>
            </a:pPr>
            <a:r>
              <a:rPr lang="en-MY" altLang="en-US">
                <a:latin typeface="+mj-lt"/>
                <a:cs typeface="+mj-lt"/>
              </a:rPr>
              <a:t>memerangi nabi palsu</a:t>
            </a:r>
            <a:endParaRPr lang="en-MY" altLang="en-US">
              <a:latin typeface="+mj-lt"/>
              <a:cs typeface="+mj-lt"/>
            </a:endParaRPr>
          </a:p>
          <a:p>
            <a:pPr>
              <a:buFont typeface="Wingdings" panose="05000000000000000000" charset="0"/>
              <a:buChar char="§"/>
            </a:pPr>
            <a:r>
              <a:rPr lang="en-MY" altLang="en-US">
                <a:latin typeface="+mj-lt"/>
                <a:cs typeface="+mj-lt"/>
              </a:rPr>
              <a:t>memerangi golongan yang murtad</a:t>
            </a:r>
            <a:endParaRPr lang="en-MY" altLang="en-US">
              <a:latin typeface="+mj-lt"/>
              <a:cs typeface="+mj-lt"/>
            </a:endParaRPr>
          </a:p>
          <a:p>
            <a:pPr>
              <a:buFont typeface="Wingdings" panose="05000000000000000000" charset="0"/>
              <a:buChar char="§"/>
            </a:pPr>
            <a:r>
              <a:rPr lang="en-MY" altLang="en-US">
                <a:latin typeface="+mj-lt"/>
                <a:cs typeface="+mj-lt"/>
              </a:rPr>
              <a:t>memulakan langkah pengumpulan al-quran</a:t>
            </a:r>
            <a:endParaRPr lang="en-MY" altLang="en-US">
              <a:latin typeface="+mj-lt"/>
              <a:cs typeface="+mj-lt"/>
            </a:endParaRPr>
          </a:p>
          <a:p>
            <a:pPr>
              <a:buFont typeface="Wingdings" panose="05000000000000000000" charset="0"/>
              <a:buChar char="§"/>
            </a:pPr>
            <a:r>
              <a:rPr lang="en-MY" altLang="en-US">
                <a:latin typeface="+mj-lt"/>
                <a:cs typeface="+mj-lt"/>
              </a:rPr>
              <a:t>memerangi golongan yang enggan membayar zakat</a:t>
            </a:r>
            <a:endParaRPr lang="en-MY" altLang="en-US">
              <a:latin typeface="+mj-lt"/>
              <a:cs typeface="+mj-lt"/>
            </a:endParaRPr>
          </a:p>
          <a:p>
            <a:pPr>
              <a:buFont typeface="Wingdings" panose="05000000000000000000" charset="0"/>
              <a:buChar char="§"/>
            </a:pPr>
            <a:endParaRPr lang="en-MY" altLang="en-US">
              <a:latin typeface="+mj-lt"/>
              <a:cs typeface="+mj-lt"/>
            </a:endParaRPr>
          </a:p>
          <a:p>
            <a:pPr>
              <a:buNone/>
            </a:pPr>
            <a:r>
              <a:rPr lang="en-MY" altLang="en-US" sz="3600"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Fangsong Std R" panose="02020400000000000000" charset="-122"/>
                <a:ea typeface="Adobe Fangsong Std R" panose="02020400000000000000" charset="-122"/>
                <a:cs typeface="+mj-lt"/>
              </a:rPr>
              <a:t>IKTIBAR</a:t>
            </a:r>
            <a:endParaRPr lang="en-MY" altLang="en-US">
              <a:latin typeface="+mj-lt"/>
              <a:cs typeface="+mj-lt"/>
            </a:endParaRPr>
          </a:p>
          <a:p>
            <a:pPr>
              <a:buFont typeface="Wingdings" panose="05000000000000000000" charset="0"/>
              <a:buChar char="§"/>
            </a:pPr>
            <a:r>
              <a:rPr lang="en-MY" altLang="en-US">
                <a:solidFill>
                  <a:schemeClr val="tx1"/>
                </a:solidFill>
                <a:latin typeface="+mj-lt"/>
                <a:cs typeface="+mj-lt"/>
              </a:rPr>
              <a:t>melahirkan generasi yang sangat menyintai ilmu</a:t>
            </a:r>
            <a:endParaRPr lang="en-MY" altLang="en-US">
              <a:solidFill>
                <a:schemeClr val="tx1"/>
              </a:solidFill>
              <a:latin typeface="+mj-lt"/>
              <a:cs typeface="+mj-lt"/>
            </a:endParaRPr>
          </a:p>
          <a:p>
            <a:pPr>
              <a:buFont typeface="Wingdings" panose="05000000000000000000" charset="0"/>
              <a:buChar char="§"/>
            </a:pPr>
            <a:r>
              <a:rPr lang="en-MY" altLang="en-US">
                <a:solidFill>
                  <a:schemeClr val="tx1"/>
                </a:solidFill>
                <a:latin typeface="+mj-lt"/>
                <a:cs typeface="+mj-lt"/>
              </a:rPr>
              <a:t>kerajaan Islam semakin berkembang dan mula mendapat perhatian beberapa kerajaan lain</a:t>
            </a:r>
            <a:endParaRPr lang="en-MY" altLang="en-US">
              <a:solidFill>
                <a:schemeClr val="tx1"/>
              </a:solidFill>
              <a:latin typeface="+mj-lt"/>
              <a:cs typeface="+mj-lt"/>
            </a:endParaRPr>
          </a:p>
          <a:p>
            <a:pPr>
              <a:buFont typeface="Wingdings" panose="05000000000000000000" charset="0"/>
              <a:buChar char="§"/>
            </a:pPr>
            <a:r>
              <a:rPr lang="en-MY" altLang="en-US">
                <a:solidFill>
                  <a:schemeClr val="tx1"/>
                </a:solidFill>
                <a:latin typeface="+mj-lt"/>
                <a:cs typeface="+mj-lt"/>
              </a:rPr>
              <a:t>akidah umat islam terpelihara walaupun selepas kewafatan Nabi Muhammad SAW</a:t>
            </a:r>
            <a:endParaRPr lang="en-MY" altLang="en-US">
              <a:solidFill>
                <a:schemeClr val="tx1"/>
              </a:solidFill>
              <a:latin typeface="+mj-lt"/>
              <a:cs typeface="+mj-lt"/>
            </a:endParaRPr>
          </a:p>
          <a:p>
            <a:pPr>
              <a:buFont typeface="Wingdings" panose="05000000000000000000" charset="0"/>
              <a:buChar char="§"/>
            </a:pPr>
            <a:r>
              <a:rPr lang="en-MY" altLang="en-US">
                <a:solidFill>
                  <a:schemeClr val="tx1"/>
                </a:solidFill>
                <a:latin typeface="+mj-lt"/>
                <a:cs typeface="+mj-lt"/>
              </a:rPr>
              <a:t>memupuk semangat kerjasama dalam membuat keputusan dengan terbentuknya Majlis Syura</a:t>
            </a:r>
            <a:endParaRPr lang="en-MY" altLang="en-US">
              <a:solidFill>
                <a:schemeClr val="tx1"/>
              </a:solidFill>
              <a:latin typeface="+mj-lt"/>
              <a:cs typeface="+mj-lt"/>
            </a:endParaRPr>
          </a:p>
          <a:p>
            <a:pPr>
              <a:buFont typeface="Wingdings" panose="05000000000000000000" charset="0"/>
              <a:buChar char="§"/>
            </a:pPr>
            <a:endParaRPr lang="en-MY" altLang="en-US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§"/>
            </a:pPr>
            <a:endParaRPr lang="en-MY" altLang="en-US"/>
          </a:p>
          <a:p>
            <a:endParaRPr lang="en-MY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1550"/>
            <a:ext cx="10515600" cy="1036955"/>
          </a:xfrm>
        </p:spPr>
        <p:txBody>
          <a:bodyPr>
            <a:normAutofit fontScale="90000"/>
          </a:bodyPr>
          <a:p>
            <a:pPr algn="ctr"/>
            <a:r>
              <a:rPr lang="en-MY" altLang="en-US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zuka Gothic Pr6N H" panose="020B0800000000000000" charset="-128"/>
                <a:ea typeface="Kozuka Gothic Pr6N H" panose="020B0800000000000000" charset="-128"/>
              </a:rPr>
              <a:t>KHALIFAH UMAR BIN AL-KHATTAB</a:t>
            </a:r>
            <a:br>
              <a:rPr lang="en-MY" altLang="en-US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zuka Gothic Pr6N H" panose="020B0800000000000000" charset="-128"/>
                <a:ea typeface="Kozuka Gothic Pr6N H" panose="020B0800000000000000" charset="-128"/>
              </a:rPr>
            </a:br>
            <a:br>
              <a:rPr lang="en-MY" altLang="en-US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zuka Gothic Pr6N H" panose="020B0800000000000000" charset="-128"/>
                <a:ea typeface="Kozuka Gothic Pr6N H" panose="020B0800000000000000" charset="-128"/>
              </a:rPr>
            </a:br>
            <a:r>
              <a:rPr lang="en-MY" altLang="en-US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Fangsong Std R" panose="02020400000000000000" charset="-122"/>
                <a:ea typeface="Adobe Fangsong Std R" panose="02020400000000000000" charset="-122"/>
              </a:rPr>
              <a:t>RIWAYAT HIDUP</a:t>
            </a:r>
            <a:endParaRPr lang="en-MY" altLang="en-US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Fangsong Std R" panose="02020400000000000000" charset="-122"/>
              <a:ea typeface="Adobe Fangsong Std R" panose="02020400000000000000" charset="-122"/>
            </a:endParaRPr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838200" y="2383155"/>
          <a:ext cx="10861675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925"/>
                <a:gridCol w="9175750"/>
              </a:tblGrid>
              <a:tr h="5664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MY" altLang="en-US" sz="2000">
                          <a:latin typeface="+mj-lt"/>
                          <a:cs typeface="+mj-lt"/>
                        </a:rPr>
                        <a:t>NAMA</a:t>
                      </a:r>
                      <a:endParaRPr lang="en-MY" altLang="en-US" sz="2000">
                        <a:latin typeface="+mj-lt"/>
                        <a:cs typeface="+mj-lt"/>
                      </a:endParaRPr>
                    </a:p>
                  </a:txBody>
                  <a:tcPr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MY" altLang="en-US" sz="2000" b="1">
                          <a:solidFill>
                            <a:schemeClr val="tx1"/>
                          </a:solidFill>
                          <a:latin typeface="+mj-lt"/>
                          <a:cs typeface="+mj-lt"/>
                        </a:rPr>
                        <a:t>Umar Bin Al-Khattab Bin Naufal</a:t>
                      </a:r>
                      <a:endParaRPr lang="en-MY" altLang="en-US" sz="2000" b="1">
                        <a:solidFill>
                          <a:schemeClr val="tx1"/>
                        </a:solidFill>
                        <a:latin typeface="+mj-lt"/>
                        <a:cs typeface="+mj-lt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657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MY" altLang="en-US" sz="2000" b="1">
                          <a:solidFill>
                            <a:schemeClr val="bg1"/>
                          </a:solidFill>
                          <a:latin typeface="+mj-lt"/>
                          <a:cs typeface="+mj-lt"/>
                        </a:rPr>
                        <a:t>DILAHIRKAN</a:t>
                      </a:r>
                      <a:endParaRPr lang="en-MY" altLang="en-US" sz="2000" b="1">
                        <a:solidFill>
                          <a:schemeClr val="bg1"/>
                        </a:solidFill>
                        <a:latin typeface="+mj-lt"/>
                        <a:cs typeface="+mj-lt"/>
                      </a:endParaRPr>
                    </a:p>
                  </a:txBody>
                  <a:tcPr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MY" altLang="en-US" sz="2000" b="1">
                          <a:solidFill>
                            <a:schemeClr val="tx1"/>
                          </a:solidFill>
                          <a:latin typeface="+mj-lt"/>
                          <a:cs typeface="+mj-lt"/>
                        </a:rPr>
                        <a:t>13 tahun selepas kelahiran Nabi Muhammad SAW</a:t>
                      </a:r>
                      <a:endParaRPr lang="en-MY" altLang="en-US" sz="2000" b="1">
                        <a:solidFill>
                          <a:schemeClr val="tx1"/>
                        </a:solidFill>
                        <a:latin typeface="+mj-lt"/>
                        <a:cs typeface="+mj-lt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4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MY" altLang="en-US" sz="2000" b="1">
                          <a:solidFill>
                            <a:schemeClr val="bg1"/>
                          </a:solidFill>
                          <a:latin typeface="+mj-lt"/>
                          <a:cs typeface="+mj-lt"/>
                        </a:rPr>
                        <a:t>KETURUNAN</a:t>
                      </a:r>
                      <a:endParaRPr lang="en-MY" altLang="en-US" sz="2000" b="1">
                        <a:solidFill>
                          <a:schemeClr val="bg1"/>
                        </a:solidFill>
                        <a:latin typeface="+mj-lt"/>
                        <a:cs typeface="+mj-lt"/>
                      </a:endParaRPr>
                    </a:p>
                  </a:txBody>
                  <a:tcPr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MY" altLang="en-US" sz="2000" b="1">
                          <a:solidFill>
                            <a:schemeClr val="tx1"/>
                          </a:solidFill>
                          <a:latin typeface="+mj-lt"/>
                          <a:cs typeface="+mj-lt"/>
                        </a:rPr>
                        <a:t>Bani A'di (orang pertama yang memeluk islam)</a:t>
                      </a:r>
                      <a:endParaRPr lang="en-MY" altLang="en-US" sz="2000" b="1">
                        <a:solidFill>
                          <a:schemeClr val="tx1"/>
                        </a:solidFill>
                        <a:latin typeface="+mj-lt"/>
                        <a:cs typeface="+mj-lt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664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MY" altLang="en-US" sz="2000" b="1">
                          <a:solidFill>
                            <a:schemeClr val="bg1"/>
                          </a:solidFill>
                          <a:latin typeface="+mj-lt"/>
                          <a:cs typeface="+mj-lt"/>
                        </a:rPr>
                        <a:t>GELARAN</a:t>
                      </a:r>
                      <a:endParaRPr lang="en-MY" altLang="en-US" sz="2000" b="1">
                        <a:solidFill>
                          <a:schemeClr val="bg1"/>
                        </a:solidFill>
                        <a:latin typeface="+mj-lt"/>
                        <a:cs typeface="+mj-lt"/>
                      </a:endParaRPr>
                    </a:p>
                  </a:txBody>
                  <a:tcPr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MY" altLang="en-US" sz="2000" b="1">
                          <a:solidFill>
                            <a:schemeClr val="tx1"/>
                          </a:solidFill>
                          <a:latin typeface="+mj-lt"/>
                          <a:cs typeface="+mj-lt"/>
                        </a:rPr>
                        <a:t>Al-Faruq (orang yang membezakan antara yang benar dan yang salah)</a:t>
                      </a:r>
                      <a:endParaRPr lang="en-MY" altLang="en-US" sz="2000" b="1">
                        <a:solidFill>
                          <a:schemeClr val="tx1"/>
                        </a:solidFill>
                        <a:latin typeface="+mj-lt"/>
                        <a:cs typeface="+mj-lt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50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MY" altLang="en-US" sz="2000" b="1">
                          <a:solidFill>
                            <a:schemeClr val="bg1"/>
                          </a:solidFill>
                          <a:latin typeface="+mj-lt"/>
                          <a:cs typeface="+mj-lt"/>
                        </a:rPr>
                        <a:t>JAWATAN</a:t>
                      </a:r>
                      <a:endParaRPr lang="en-MY" altLang="en-US" sz="2000" b="1">
                        <a:solidFill>
                          <a:schemeClr val="bg1"/>
                        </a:solidFill>
                        <a:latin typeface="+mj-lt"/>
                        <a:cs typeface="+mj-lt"/>
                      </a:endParaRPr>
                    </a:p>
                  </a:txBody>
                  <a:tcPr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MY" altLang="en-US" sz="2000" b="1">
                          <a:solidFill>
                            <a:schemeClr val="tx1"/>
                          </a:solidFill>
                          <a:latin typeface="+mj-lt"/>
                          <a:cs typeface="+mj-lt"/>
                        </a:rPr>
                        <a:t>memegang jawatan khalifah selama 10 bermula selepas kewafatan Saidina Abu Bakar sehingga tahun ke 23 hijrah</a:t>
                      </a:r>
                      <a:endParaRPr lang="en-MY" altLang="en-US" sz="2000" b="1">
                        <a:solidFill>
                          <a:schemeClr val="tx1"/>
                        </a:solidFill>
                        <a:latin typeface="+mj-lt"/>
                        <a:cs typeface="+mj-lt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518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MY" altLang="en-US" sz="2000" b="1">
                          <a:solidFill>
                            <a:schemeClr val="bg1"/>
                          </a:solidFill>
                          <a:latin typeface="+mj-lt"/>
                          <a:cs typeface="+mj-lt"/>
                        </a:rPr>
                        <a:t>WAFAT</a:t>
                      </a:r>
                      <a:endParaRPr lang="en-MY" altLang="en-US" sz="2000" b="1">
                        <a:solidFill>
                          <a:schemeClr val="bg1"/>
                        </a:solidFill>
                        <a:latin typeface="+mj-lt"/>
                        <a:cs typeface="+mj-lt"/>
                      </a:endParaRPr>
                    </a:p>
                  </a:txBody>
                  <a:tcPr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MY" altLang="en-US" sz="2000" b="1">
                          <a:solidFill>
                            <a:schemeClr val="tx1"/>
                          </a:solidFill>
                          <a:latin typeface="+mj-lt"/>
                          <a:cs typeface="+mj-lt"/>
                        </a:rPr>
                        <a:t>Akhir bulan Zulhijjah tahun 23 hijrah ketika berusia 63 tahun (dimakamkan berhampiran makam Nabi Muhammad SAW dan makam Saidina Abu Bakar)</a:t>
                      </a:r>
                      <a:endParaRPr lang="en-MY" altLang="en-US" sz="2000" b="1">
                        <a:solidFill>
                          <a:schemeClr val="tx1"/>
                        </a:solidFill>
                        <a:latin typeface="+mj-lt"/>
                        <a:cs typeface="+mj-lt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415"/>
          </a:xfrm>
        </p:spPr>
        <p:txBody>
          <a:bodyPr>
            <a:normAutofit/>
          </a:bodyPr>
          <a:p>
            <a:r>
              <a:rPr lang="en-MY" altLang="en-US" sz="3600">
                <a:latin typeface="Adobe Fangsong Std R" panose="02020400000000000000" charset="-122"/>
                <a:ea typeface="Adobe Fangsong Std R" panose="02020400000000000000" charset="-122"/>
              </a:rPr>
              <a:t>KEPERIBADIAN</a:t>
            </a:r>
            <a:endParaRPr lang="en-MY" altLang="en-US" sz="3600">
              <a:latin typeface="Adobe Fangsong Std R" panose="02020400000000000000" charset="-122"/>
              <a:ea typeface="Adobe Fangsong Std R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1905"/>
            <a:ext cx="10515600" cy="4905375"/>
          </a:xfrm>
        </p:spPr>
        <p:txBody>
          <a:bodyPr>
            <a:normAutofit lnSpcReduction="10000"/>
          </a:bodyPr>
          <a:p>
            <a:r>
              <a:rPr lang="en-MY" altLang="en-US">
                <a:latin typeface="+mj-lt"/>
                <a:cs typeface="+mj-lt"/>
              </a:rPr>
              <a:t>seorang yang berani dan tegas</a:t>
            </a:r>
            <a:endParaRPr lang="en-MY" altLang="en-US">
              <a:latin typeface="+mj-lt"/>
              <a:cs typeface="+mj-lt"/>
            </a:endParaRPr>
          </a:p>
          <a:p>
            <a:r>
              <a:rPr lang="en-MY" altLang="en-US">
                <a:latin typeface="+mj-lt"/>
                <a:cs typeface="+mj-lt"/>
              </a:rPr>
              <a:t>seorang yang tidak pandai berpura-pura</a:t>
            </a:r>
            <a:endParaRPr lang="en-MY" altLang="en-US">
              <a:latin typeface="+mj-lt"/>
              <a:cs typeface="+mj-lt"/>
            </a:endParaRPr>
          </a:p>
          <a:p>
            <a:r>
              <a:rPr lang="en-MY" altLang="en-US">
                <a:latin typeface="+mj-lt"/>
                <a:cs typeface="+mj-lt"/>
              </a:rPr>
              <a:t>seorang yang sentiasa berterus terang dalam menyatakan sesuatu perkara</a:t>
            </a:r>
            <a:endParaRPr lang="en-MY" altLang="en-US">
              <a:latin typeface="+mj-lt"/>
              <a:cs typeface="+mj-lt"/>
            </a:endParaRPr>
          </a:p>
          <a:p>
            <a:pPr marL="0" indent="0">
              <a:buNone/>
            </a:pPr>
            <a:endParaRPr lang="en-MY" altLang="en-US"/>
          </a:p>
          <a:p>
            <a:pPr marL="0" indent="0">
              <a:buNone/>
            </a:pPr>
            <a:r>
              <a:rPr lang="en-MY" altLang="en-US" sz="3600">
                <a:latin typeface="Adobe Fangsong Std R" panose="02020400000000000000" charset="-122"/>
                <a:ea typeface="Adobe Fangsong Std R" panose="02020400000000000000" charset="-122"/>
              </a:rPr>
              <a:t>KEGIGIHAN DALAM MENUNTUT ILMU</a:t>
            </a:r>
            <a:endParaRPr lang="en-MY" altLang="en-US" sz="3600">
              <a:latin typeface="Adobe Fangsong Std R" panose="02020400000000000000" charset="-122"/>
              <a:ea typeface="Adobe Fangsong Std R" panose="02020400000000000000" charset="-122"/>
            </a:endParaRPr>
          </a:p>
          <a:p>
            <a:r>
              <a:rPr lang="en-MY" altLang="en-US">
                <a:latin typeface="+mj-lt"/>
                <a:cs typeface="+mj-lt"/>
              </a:rPr>
              <a:t>menuntut ilmu walupun dengan orang yang lebih muda dari kita</a:t>
            </a:r>
            <a:endParaRPr lang="en-MY" altLang="en-US">
              <a:latin typeface="+mj-lt"/>
              <a:cs typeface="+mj-lt"/>
            </a:endParaRPr>
          </a:p>
          <a:p>
            <a:r>
              <a:rPr lang="en-MY" altLang="en-US">
                <a:latin typeface="+mj-lt"/>
                <a:cs typeface="+mj-lt"/>
              </a:rPr>
              <a:t>sentiasa mendampingi golongan alim ulama yang benar dalam mencari ilmu </a:t>
            </a:r>
            <a:endParaRPr lang="en-MY" altLang="en-US">
              <a:latin typeface="+mj-lt"/>
              <a:cs typeface="+mj-lt"/>
            </a:endParaRPr>
          </a:p>
          <a:p>
            <a:r>
              <a:rPr lang="en-MY" altLang="en-US">
                <a:latin typeface="+mj-lt"/>
                <a:cs typeface="+mj-lt"/>
              </a:rPr>
              <a:t>melantik orang yang mempunyai ilmu yang luas dalam pentadbiran</a:t>
            </a:r>
            <a:endParaRPr lang="en-MY" altLang="en-US">
              <a:latin typeface="+mj-lt"/>
              <a:cs typeface="+mj-lt"/>
            </a:endParaRPr>
          </a:p>
          <a:p>
            <a:endParaRPr lang="en-MY" altLang="en-US"/>
          </a:p>
          <a:p>
            <a:pPr>
              <a:buFont typeface="Arial" panose="020B0604020202020204" pitchFamily="34" charset="0"/>
              <a:buChar char="•"/>
            </a:pPr>
            <a:endParaRPr lang="en-MY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1690"/>
          </a:xfrm>
        </p:spPr>
        <p:txBody>
          <a:bodyPr/>
          <a:p>
            <a:r>
              <a:rPr lang="en-MY" altLang="en-US" sz="3600">
                <a:latin typeface="Adobe Fangsong Std R" panose="02020400000000000000" charset="-122"/>
                <a:ea typeface="Adobe Fangsong Std R" panose="02020400000000000000" charset="-122"/>
              </a:rPr>
              <a:t>SUMBANGAN KEPADA TAMADUN ISLAM</a:t>
            </a:r>
            <a:endParaRPr lang="en-MY" altLang="en-US" sz="3600">
              <a:latin typeface="Adobe Fangsong Std R" panose="02020400000000000000" charset="-122"/>
              <a:ea typeface="Adobe Fangsong Std R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7450"/>
            <a:ext cx="10515600" cy="5379085"/>
          </a:xfrm>
        </p:spPr>
        <p:txBody>
          <a:bodyPr>
            <a:normAutofit fontScale="90000"/>
          </a:bodyPr>
          <a:p>
            <a:r>
              <a:rPr lang="en-MY" altLang="en-US">
                <a:latin typeface="+mj-lt"/>
                <a:cs typeface="+mj-lt"/>
              </a:rPr>
              <a:t>menyusun undang-undang berkaitantanah negara</a:t>
            </a:r>
            <a:endParaRPr lang="en-MY" altLang="en-US">
              <a:latin typeface="+mj-lt"/>
              <a:cs typeface="+mj-lt"/>
            </a:endParaRPr>
          </a:p>
          <a:p>
            <a:r>
              <a:rPr lang="en-MY" altLang="en-US">
                <a:latin typeface="+mj-lt"/>
                <a:cs typeface="+mj-lt"/>
              </a:rPr>
              <a:t>memulakan penggunaan kalendar dalam Islam</a:t>
            </a:r>
            <a:endParaRPr lang="en-MY" altLang="en-US">
              <a:latin typeface="+mj-lt"/>
              <a:cs typeface="+mj-lt"/>
            </a:endParaRPr>
          </a:p>
          <a:p>
            <a:r>
              <a:rPr lang="en-MY" altLang="en-US">
                <a:latin typeface="+mj-lt"/>
                <a:cs typeface="+mj-lt"/>
              </a:rPr>
              <a:t>menubuhkan pasukan keselamatan untuk mengawasi laut</a:t>
            </a:r>
            <a:endParaRPr lang="en-MY" altLang="en-US">
              <a:latin typeface="+mj-lt"/>
              <a:cs typeface="+mj-lt"/>
            </a:endParaRPr>
          </a:p>
          <a:p>
            <a:r>
              <a:rPr lang="en-MY" altLang="en-US">
                <a:latin typeface="+mj-lt"/>
                <a:cs typeface="+mj-lt"/>
              </a:rPr>
              <a:t>meneruskan usaha Saidina Abu Bakar dalam mengumpul al-quran</a:t>
            </a:r>
            <a:endParaRPr lang="en-MY" altLang="en-US">
              <a:latin typeface="+mj-lt"/>
              <a:cs typeface="+mj-lt"/>
            </a:endParaRPr>
          </a:p>
          <a:p>
            <a:pPr marL="0" indent="0">
              <a:buNone/>
            </a:pPr>
            <a:endParaRPr lang="en-MY" altLang="en-US"/>
          </a:p>
          <a:p>
            <a:pPr marL="0" indent="0">
              <a:buNone/>
            </a:pPr>
            <a:r>
              <a:rPr lang="en-MY" altLang="en-US" sz="3600">
                <a:latin typeface="Adobe Fangsong Std R" panose="02020400000000000000" charset="-122"/>
                <a:ea typeface="Adobe Fangsong Std R" panose="02020400000000000000" charset="-122"/>
              </a:rPr>
              <a:t>IKTIBAR</a:t>
            </a:r>
            <a:endParaRPr lang="en-MY" altLang="en-US"/>
          </a:p>
          <a:p>
            <a:r>
              <a:rPr lang="en-MY" altLang="en-US">
                <a:latin typeface="+mj-lt"/>
                <a:cs typeface="+mj-lt"/>
              </a:rPr>
              <a:t>seorang pemimpin perlulah berani dalam membuat keputusan dan melakukan perubahan-perubahan yang baik</a:t>
            </a:r>
            <a:endParaRPr lang="en-MY" altLang="en-US">
              <a:latin typeface="+mj-lt"/>
              <a:cs typeface="+mj-lt"/>
            </a:endParaRPr>
          </a:p>
          <a:p>
            <a:r>
              <a:rPr lang="en-MY" altLang="en-US">
                <a:latin typeface="+mj-lt"/>
                <a:cs typeface="+mj-lt"/>
              </a:rPr>
              <a:t>pemimpin bertanggungjawab terhadap pegangan akidah semua rakyatnya</a:t>
            </a:r>
            <a:endParaRPr lang="en-MY" altLang="en-US">
              <a:latin typeface="+mj-lt"/>
              <a:cs typeface="+mj-lt"/>
            </a:endParaRPr>
          </a:p>
          <a:p>
            <a:r>
              <a:rPr lang="en-MY" altLang="en-US">
                <a:latin typeface="+mj-lt"/>
                <a:cs typeface="+mj-lt"/>
              </a:rPr>
              <a:t>pelaksanaan kalendar Islam memudahkan urus tadbir kerajaan</a:t>
            </a:r>
            <a:endParaRPr lang="en-MY" altLang="en-US">
              <a:latin typeface="+mj-lt"/>
              <a:cs typeface="+mj-lt"/>
            </a:endParaRPr>
          </a:p>
          <a:p>
            <a:r>
              <a:rPr lang="en-MY" altLang="en-US">
                <a:latin typeface="+mj-lt"/>
                <a:cs typeface="+mj-lt"/>
              </a:rPr>
              <a:t>perluasan kuasa menyebabkan semakin ramai yang memeluk Islam</a:t>
            </a:r>
            <a:endParaRPr lang="en-MY" altLang="en-US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4028</Words>
  <Application>WPS Presentation</Application>
  <PresentationFormat>Widescreen</PresentationFormat>
  <Paragraphs>154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Adobe Fangsong Std R</vt:lpstr>
      <vt:lpstr>Kozuka Gothic Pro H</vt:lpstr>
      <vt:lpstr>Wingdings</vt:lpstr>
      <vt:lpstr>Kozuka Gothic Pr6N H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PENDAHULUAN</vt:lpstr>
      <vt:lpstr>DASAR PEMERINTAHAN KHULAFA AL-RASYIDIN</vt:lpstr>
      <vt:lpstr> KHALIFAH ABU BAKAR AS-SIDDIQ  RIWAYAT HIDUP</vt:lpstr>
      <vt:lpstr>KEPERIBADIAN</vt:lpstr>
      <vt:lpstr>SUMBANGAN KEPADA TAMADUN ISLAM</vt:lpstr>
      <vt:lpstr>KHALIFAH UMAR BIN AL-KHATTAB  RIWAYAT HIDUP</vt:lpstr>
      <vt:lpstr>KEPERIBADIAN</vt:lpstr>
      <vt:lpstr>SUMBANGAN KEPADA TAMADUN ISLAM</vt:lpstr>
      <vt:lpstr>KESIMPULAN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akmal</cp:lastModifiedBy>
  <cp:revision>2</cp:revision>
  <dcterms:created xsi:type="dcterms:W3CDTF">2020-03-29T13:25:00Z</dcterms:created>
  <dcterms:modified xsi:type="dcterms:W3CDTF">2020-03-31T12:37:32Z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1033-11.2.0.9232</vt:lpwstr>
  </property>
</Properties>
</file>