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79" r:id="rId5"/>
    <p:sldId id="295" r:id="rId6"/>
    <p:sldId id="330" r:id="rId7"/>
    <p:sldId id="287" r:id="rId8"/>
    <p:sldId id="290" r:id="rId9"/>
    <p:sldId id="291" r:id="rId10"/>
    <p:sldId id="292" r:id="rId11"/>
    <p:sldId id="296" r:id="rId12"/>
    <p:sldId id="331" r:id="rId13"/>
    <p:sldId id="332" r:id="rId14"/>
    <p:sldId id="333" r:id="rId15"/>
    <p:sldId id="334" r:id="rId16"/>
    <p:sldId id="300" r:id="rId17"/>
    <p:sldId id="301" r:id="rId18"/>
    <p:sldId id="302" r:id="rId19"/>
    <p:sldId id="304" r:id="rId20"/>
    <p:sldId id="306" r:id="rId21"/>
    <p:sldId id="305" r:id="rId22"/>
    <p:sldId id="309" r:id="rId23"/>
    <p:sldId id="307" r:id="rId24"/>
    <p:sldId id="310" r:id="rId25"/>
    <p:sldId id="308" r:id="rId26"/>
    <p:sldId id="311" r:id="rId27"/>
    <p:sldId id="312" r:id="rId28"/>
    <p:sldId id="313" r:id="rId29"/>
    <p:sldId id="314" r:id="rId30"/>
    <p:sldId id="316" r:id="rId31"/>
    <p:sldId id="315" r:id="rId32"/>
    <p:sldId id="318" r:id="rId33"/>
    <p:sldId id="319" r:id="rId34"/>
    <p:sldId id="320" r:id="rId35"/>
    <p:sldId id="321" r:id="rId36"/>
    <p:sldId id="322" r:id="rId37"/>
    <p:sldId id="323" r:id="rId38"/>
    <p:sldId id="324" r:id="rId39"/>
    <p:sldId id="325"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3" d="100"/>
          <a:sy n="73" d="100"/>
        </p:scale>
        <p:origin x="61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12/18/2016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12/18/2016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12/18/2016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12/18/2016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12/18/2016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12/18/2016</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12/18/2016</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12/18/2016</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12/18/2016</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Eras Bold ITC" panose="020B0907030504020204" pitchFamily="34" charset="0"/>
              </a:rPr>
              <a:t>Centralized bus </a:t>
            </a:r>
            <a:br>
              <a:rPr lang="en-US" dirty="0" smtClean="0">
                <a:latin typeface="Eras Bold ITC" panose="020B0907030504020204" pitchFamily="34" charset="0"/>
              </a:rPr>
            </a:br>
            <a:r>
              <a:rPr lang="en-US" dirty="0" smtClean="0">
                <a:latin typeface="Eras Bold ITC" panose="020B0907030504020204" pitchFamily="34" charset="0"/>
              </a:rPr>
              <a:t>management system</a:t>
            </a:r>
            <a:br>
              <a:rPr lang="en-US" dirty="0" smtClean="0">
                <a:latin typeface="Eras Bold ITC" panose="020B0907030504020204" pitchFamily="34" charset="0"/>
              </a:rPr>
            </a:br>
            <a:r>
              <a:rPr lang="en-US" dirty="0" smtClean="0">
                <a:latin typeface="Eras Bold ITC" panose="020B0907030504020204" pitchFamily="34" charset="0"/>
              </a:rPr>
              <a:t>(</a:t>
            </a:r>
            <a:r>
              <a:rPr lang="en-US" dirty="0" err="1" smtClean="0">
                <a:latin typeface="Eras Bold ITC" panose="020B0907030504020204" pitchFamily="34" charset="0"/>
              </a:rPr>
              <a:t>BusFriend</a:t>
            </a:r>
            <a:r>
              <a:rPr lang="en-US" dirty="0" smtClean="0">
                <a:latin typeface="Eras Bold ITC" panose="020B0907030504020204" pitchFamily="34" charset="0"/>
              </a:rPr>
              <a:t>)</a:t>
            </a:r>
            <a:endParaRPr lang="en-US" dirty="0">
              <a:latin typeface="Eras Bold ITC" panose="020B0907030504020204" pitchFamily="34" charset="0"/>
            </a:endParaRPr>
          </a:p>
        </p:txBody>
      </p:sp>
      <p:sp>
        <p:nvSpPr>
          <p:cNvPr id="2" name="Subtitle 1"/>
          <p:cNvSpPr>
            <a:spLocks noGrp="1"/>
          </p:cNvSpPr>
          <p:nvPr>
            <p:ph type="subTitle" idx="1"/>
          </p:nvPr>
        </p:nvSpPr>
        <p:spPr>
          <a:xfrm>
            <a:off x="1218883" y="4140200"/>
            <a:ext cx="9751060" cy="2336800"/>
          </a:xfrm>
        </p:spPr>
        <p:txBody>
          <a:bodyPr>
            <a:normAutofit/>
          </a:bodyPr>
          <a:lstStyle/>
          <a:p>
            <a:r>
              <a:rPr lang="en-US" b="1" dirty="0" err="1" smtClean="0"/>
              <a:t>Mohd</a:t>
            </a:r>
            <a:r>
              <a:rPr lang="en-US" b="1" dirty="0" smtClean="0"/>
              <a:t> </a:t>
            </a:r>
            <a:r>
              <a:rPr lang="en-US" b="1" dirty="0" err="1" smtClean="0"/>
              <a:t>Amirul</a:t>
            </a:r>
            <a:r>
              <a:rPr lang="en-US" b="1" dirty="0" smtClean="0"/>
              <a:t> </a:t>
            </a:r>
            <a:r>
              <a:rPr lang="en-US" b="1" dirty="0" err="1" smtClean="0"/>
              <a:t>Syafiq</a:t>
            </a:r>
            <a:r>
              <a:rPr lang="en-US" b="1" dirty="0" smtClean="0"/>
              <a:t> Bin </a:t>
            </a:r>
            <a:r>
              <a:rPr lang="en-US" b="1" dirty="0" err="1" smtClean="0"/>
              <a:t>Mohd</a:t>
            </a:r>
            <a:r>
              <a:rPr lang="en-US" b="1" dirty="0" smtClean="0"/>
              <a:t> </a:t>
            </a:r>
            <a:r>
              <a:rPr lang="en-US" b="1" dirty="0" err="1" smtClean="0"/>
              <a:t>Safie</a:t>
            </a:r>
            <a:endParaRPr lang="en-US" b="1" dirty="0" smtClean="0"/>
          </a:p>
          <a:p>
            <a:r>
              <a:rPr lang="en-US" b="1" dirty="0" smtClean="0"/>
              <a:t>2015839404</a:t>
            </a:r>
          </a:p>
          <a:p>
            <a:endParaRPr lang="en-US" b="1" dirty="0" smtClean="0"/>
          </a:p>
          <a:p>
            <a:r>
              <a:rPr lang="en-US" b="1" dirty="0" smtClean="0"/>
              <a:t>Supervisor:</a:t>
            </a:r>
            <a:endParaRPr lang="en-US" b="1" dirty="0"/>
          </a:p>
          <a:p>
            <a:r>
              <a:rPr lang="en-US" b="1" dirty="0" smtClean="0"/>
              <a:t>Dr. Nor </a:t>
            </a:r>
            <a:r>
              <a:rPr lang="en-US" b="1" dirty="0" err="1" smtClean="0"/>
              <a:t>Shahniza</a:t>
            </a:r>
            <a:r>
              <a:rPr lang="en-US" b="1" dirty="0" smtClean="0"/>
              <a:t> Kamal </a:t>
            </a:r>
            <a:r>
              <a:rPr lang="en-US" b="1" dirty="0" err="1" smtClean="0"/>
              <a:t>Bashah</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683" y="342559"/>
            <a:ext cx="1752600" cy="14165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11" y="685800"/>
            <a:ext cx="3170427" cy="107334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5012" y="527470"/>
            <a:ext cx="1231673" cy="123167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527471"/>
            <a:ext cx="2962010" cy="1231673"/>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6554998"/>
              </p:ext>
            </p:extLst>
          </p:nvPr>
        </p:nvGraphicFramePr>
        <p:xfrm>
          <a:off x="914400" y="838200"/>
          <a:ext cx="10360026" cy="4990289"/>
        </p:xfrm>
        <a:graphic>
          <a:graphicData uri="http://schemas.openxmlformats.org/drawingml/2006/table">
            <a:tbl>
              <a:tblPr firstRow="1" bandRow="1">
                <a:tableStyleId>{F5AB1C69-6EDB-4FF4-983F-18BD219EF322}</a:tableStyleId>
              </a:tblPr>
              <a:tblGrid>
                <a:gridCol w="3453342">
                  <a:extLst>
                    <a:ext uri="{9D8B030D-6E8A-4147-A177-3AD203B41FA5}">
                      <a16:colId xmlns:a16="http://schemas.microsoft.com/office/drawing/2014/main" val="1572138479"/>
                    </a:ext>
                  </a:extLst>
                </a:gridCol>
                <a:gridCol w="3453342">
                  <a:extLst>
                    <a:ext uri="{9D8B030D-6E8A-4147-A177-3AD203B41FA5}">
                      <a16:colId xmlns:a16="http://schemas.microsoft.com/office/drawing/2014/main" val="3579177516"/>
                    </a:ext>
                  </a:extLst>
                </a:gridCol>
                <a:gridCol w="3453342">
                  <a:extLst>
                    <a:ext uri="{9D8B030D-6E8A-4147-A177-3AD203B41FA5}">
                      <a16:colId xmlns:a16="http://schemas.microsoft.com/office/drawing/2014/main" val="4180623674"/>
                    </a:ext>
                  </a:extLst>
                </a:gridCol>
              </a:tblGrid>
              <a:tr h="1129706">
                <a:tc>
                  <a:txBody>
                    <a:bodyPr/>
                    <a:lstStyle/>
                    <a:p>
                      <a:r>
                        <a:rPr lang="en-US" dirty="0" smtClean="0"/>
                        <a:t>Mobile Technology</a:t>
                      </a:r>
                      <a:endParaRPr lang="en-US" dirty="0"/>
                    </a:p>
                  </a:txBody>
                  <a:tcPr/>
                </a:tc>
                <a:tc>
                  <a:txBody>
                    <a:bodyPr/>
                    <a:lstStyle/>
                    <a:p>
                      <a:r>
                        <a:rPr lang="en-US" dirty="0" smtClean="0"/>
                        <a:t>Database</a:t>
                      </a:r>
                      <a:endParaRPr lang="en-US" dirty="0"/>
                    </a:p>
                  </a:txBody>
                  <a:tcPr/>
                </a:tc>
                <a:tc>
                  <a:txBody>
                    <a:bodyPr/>
                    <a:lstStyle/>
                    <a:p>
                      <a:r>
                        <a:rPr lang="en-US" dirty="0" smtClean="0"/>
                        <a:t>Online Payment Gateway</a:t>
                      </a:r>
                      <a:endParaRPr lang="en-US" dirty="0"/>
                    </a:p>
                  </a:txBody>
                  <a:tcPr/>
                </a:tc>
                <a:extLst>
                  <a:ext uri="{0D108BD9-81ED-4DB2-BD59-A6C34878D82A}">
                    <a16:rowId xmlns:a16="http://schemas.microsoft.com/office/drawing/2014/main" val="4010923216"/>
                  </a:ext>
                </a:extLst>
              </a:tr>
              <a:tr h="851494">
                <a:tc>
                  <a:txBody>
                    <a:bodyPr/>
                    <a:lstStyle/>
                    <a:p>
                      <a:r>
                        <a:rPr lang="en-US" dirty="0" smtClean="0"/>
                        <a:t>Windows Phone OS</a:t>
                      </a:r>
                      <a:endParaRPr lang="en-US" dirty="0"/>
                    </a:p>
                  </a:txBody>
                  <a:tcPr/>
                </a:tc>
                <a:tc>
                  <a:txBody>
                    <a:bodyPr/>
                    <a:lstStyle/>
                    <a:p>
                      <a:r>
                        <a:rPr lang="en-US" dirty="0" smtClean="0"/>
                        <a:t>DB2</a:t>
                      </a:r>
                      <a:endParaRPr lang="en-US" dirty="0"/>
                    </a:p>
                  </a:txBody>
                  <a:tcPr/>
                </a:tc>
                <a:tc>
                  <a:txBody>
                    <a:bodyPr/>
                    <a:lstStyle/>
                    <a:p>
                      <a:r>
                        <a:rPr lang="en-US" dirty="0" smtClean="0"/>
                        <a:t>iPay88</a:t>
                      </a:r>
                      <a:endParaRPr lang="en-US" dirty="0"/>
                    </a:p>
                  </a:txBody>
                  <a:tcPr/>
                </a:tc>
                <a:extLst>
                  <a:ext uri="{0D108BD9-81ED-4DB2-BD59-A6C34878D82A}">
                    <a16:rowId xmlns:a16="http://schemas.microsoft.com/office/drawing/2014/main" val="1220560122"/>
                  </a:ext>
                </a:extLst>
              </a:tr>
              <a:tr h="828472">
                <a:tc>
                  <a:txBody>
                    <a:bodyPr/>
                    <a:lstStyle/>
                    <a:p>
                      <a:r>
                        <a:rPr lang="en-US" dirty="0" smtClean="0"/>
                        <a:t>Apple</a:t>
                      </a:r>
                      <a:r>
                        <a:rPr lang="en-US" baseline="0" dirty="0" smtClean="0"/>
                        <a:t> iOS</a:t>
                      </a:r>
                      <a:endParaRPr lang="en-US" dirty="0"/>
                    </a:p>
                  </a:txBody>
                  <a:tcPr/>
                </a:tc>
                <a:tc>
                  <a:txBody>
                    <a:bodyPr/>
                    <a:lstStyle/>
                    <a:p>
                      <a:r>
                        <a:rPr lang="en-US" dirty="0" smtClean="0"/>
                        <a:t>Oracle</a:t>
                      </a:r>
                      <a:endParaRPr lang="en-US" dirty="0"/>
                    </a:p>
                  </a:txBody>
                  <a:tcPr/>
                </a:tc>
                <a:tc rowSpan="3">
                  <a:txBody>
                    <a:bodyPr/>
                    <a:lstStyle/>
                    <a:p>
                      <a:r>
                        <a:rPr lang="en-US" dirty="0" smtClean="0"/>
                        <a:t>PayPal</a:t>
                      </a:r>
                      <a:endParaRPr lang="en-US" dirty="0"/>
                    </a:p>
                  </a:txBody>
                  <a:tcPr/>
                </a:tc>
                <a:extLst>
                  <a:ext uri="{0D108BD9-81ED-4DB2-BD59-A6C34878D82A}">
                    <a16:rowId xmlns:a16="http://schemas.microsoft.com/office/drawing/2014/main" val="2710461951"/>
                  </a:ext>
                </a:extLst>
              </a:tr>
              <a:tr h="1050911">
                <a:tc rowSpan="2">
                  <a:txBody>
                    <a:bodyPr/>
                    <a:lstStyle/>
                    <a:p>
                      <a:r>
                        <a:rPr lang="en-US" dirty="0" smtClean="0"/>
                        <a:t>Android</a:t>
                      </a:r>
                      <a:endParaRPr lang="en-US" dirty="0"/>
                    </a:p>
                  </a:txBody>
                  <a:tcPr/>
                </a:tc>
                <a:tc>
                  <a:txBody>
                    <a:bodyPr/>
                    <a:lstStyle/>
                    <a:p>
                      <a:r>
                        <a:rPr lang="en-US" dirty="0" smtClean="0"/>
                        <a:t>SQLite</a:t>
                      </a:r>
                      <a:endParaRPr lang="en-US" dirty="0"/>
                    </a:p>
                  </a:txBody>
                  <a:tcPr/>
                </a:tc>
                <a:tc vMerge="1">
                  <a:txBody>
                    <a:bodyPr/>
                    <a:lstStyle/>
                    <a:p>
                      <a:endParaRPr lang="en-US" dirty="0"/>
                    </a:p>
                  </a:txBody>
                  <a:tcPr/>
                </a:tc>
                <a:extLst>
                  <a:ext uri="{0D108BD9-81ED-4DB2-BD59-A6C34878D82A}">
                    <a16:rowId xmlns:a16="http://schemas.microsoft.com/office/drawing/2014/main" val="2457569597"/>
                  </a:ext>
                </a:extLst>
              </a:tr>
              <a:tr h="1129706">
                <a:tc vMerge="1">
                  <a:txBody>
                    <a:bodyPr/>
                    <a:lstStyle/>
                    <a:p>
                      <a:endParaRPr lang="en-US" dirty="0"/>
                    </a:p>
                  </a:txBody>
                  <a:tcPr/>
                </a:tc>
                <a:tc>
                  <a:txBody>
                    <a:bodyPr/>
                    <a:lstStyle/>
                    <a:p>
                      <a:r>
                        <a:rPr lang="en-US" dirty="0" smtClean="0"/>
                        <a:t>MySQL</a:t>
                      </a:r>
                      <a:endParaRPr lang="en-US" dirty="0"/>
                    </a:p>
                  </a:txBody>
                  <a:tcPr/>
                </a:tc>
                <a:tc vMerge="1">
                  <a:txBody>
                    <a:bodyPr/>
                    <a:lstStyle/>
                    <a:p>
                      <a:endParaRPr lang="en-US" dirty="0"/>
                    </a:p>
                  </a:txBody>
                  <a:tcPr/>
                </a:tc>
                <a:extLst>
                  <a:ext uri="{0D108BD9-81ED-4DB2-BD59-A6C34878D82A}">
                    <a16:rowId xmlns:a16="http://schemas.microsoft.com/office/drawing/2014/main" val="1724421091"/>
                  </a:ext>
                </a:extLst>
              </a:tr>
            </a:tbl>
          </a:graphicData>
        </a:graphic>
      </p:graphicFrame>
    </p:spTree>
    <p:extLst>
      <p:ext uri="{BB962C8B-B14F-4D97-AF65-F5344CB8AC3E}">
        <p14:creationId xmlns:p14="http://schemas.microsoft.com/office/powerpoint/2010/main" val="39663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related works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4201586"/>
              </p:ext>
            </p:extLst>
          </p:nvPr>
        </p:nvGraphicFramePr>
        <p:xfrm>
          <a:off x="914400" y="1803400"/>
          <a:ext cx="10360026" cy="4389120"/>
        </p:xfrm>
        <a:graphic>
          <a:graphicData uri="http://schemas.openxmlformats.org/drawingml/2006/table">
            <a:tbl>
              <a:tblPr firstRow="1" bandRow="1">
                <a:tableStyleId>{D03447BB-5D67-496B-8E87-E561075AD55C}</a:tableStyleId>
              </a:tblPr>
              <a:tblGrid>
                <a:gridCol w="3453342">
                  <a:extLst>
                    <a:ext uri="{9D8B030D-6E8A-4147-A177-3AD203B41FA5}">
                      <a16:colId xmlns:a16="http://schemas.microsoft.com/office/drawing/2014/main" val="1725758620"/>
                    </a:ext>
                  </a:extLst>
                </a:gridCol>
                <a:gridCol w="3453342">
                  <a:extLst>
                    <a:ext uri="{9D8B030D-6E8A-4147-A177-3AD203B41FA5}">
                      <a16:colId xmlns:a16="http://schemas.microsoft.com/office/drawing/2014/main" val="2115542326"/>
                    </a:ext>
                  </a:extLst>
                </a:gridCol>
                <a:gridCol w="3453342">
                  <a:extLst>
                    <a:ext uri="{9D8B030D-6E8A-4147-A177-3AD203B41FA5}">
                      <a16:colId xmlns:a16="http://schemas.microsoft.com/office/drawing/2014/main" val="3547192409"/>
                    </a:ext>
                  </a:extLst>
                </a:gridCol>
              </a:tblGrid>
              <a:tr h="370840">
                <a:tc>
                  <a:txBody>
                    <a:bodyPr/>
                    <a:lstStyle/>
                    <a:p>
                      <a:endParaRPr lang="en-US" dirty="0"/>
                    </a:p>
                  </a:txBody>
                  <a:tcPr/>
                </a:tc>
                <a:tc>
                  <a:txBody>
                    <a:bodyPr/>
                    <a:lstStyle/>
                    <a:p>
                      <a:pPr algn="ctr"/>
                      <a:r>
                        <a:rPr lang="en-US" dirty="0" smtClean="0"/>
                        <a:t>Differences</a:t>
                      </a:r>
                      <a:endParaRPr lang="en-US" dirty="0"/>
                    </a:p>
                  </a:txBody>
                  <a:tcPr/>
                </a:tc>
                <a:tc>
                  <a:txBody>
                    <a:bodyPr/>
                    <a:lstStyle/>
                    <a:p>
                      <a:pPr algn="ctr"/>
                      <a:r>
                        <a:rPr lang="en-US" dirty="0" smtClean="0"/>
                        <a:t>Similarity</a:t>
                      </a:r>
                      <a:endParaRPr lang="en-US" dirty="0"/>
                    </a:p>
                  </a:txBody>
                  <a:tcPr/>
                </a:tc>
                <a:extLst>
                  <a:ext uri="{0D108BD9-81ED-4DB2-BD59-A6C34878D82A}">
                    <a16:rowId xmlns:a16="http://schemas.microsoft.com/office/drawing/2014/main" val="927170641"/>
                  </a:ext>
                </a:extLst>
              </a:tr>
              <a:tr h="370840">
                <a:tc>
                  <a:txBody>
                    <a:bodyPr/>
                    <a:lstStyle/>
                    <a:p>
                      <a:r>
                        <a:rPr lang="en-US" sz="2000" dirty="0" smtClean="0"/>
                        <a:t>Centralized Bus Management System</a:t>
                      </a:r>
                    </a:p>
                    <a:p>
                      <a:r>
                        <a:rPr lang="en-US" sz="2000" dirty="0" smtClean="0"/>
                        <a:t>(</a:t>
                      </a:r>
                      <a:r>
                        <a:rPr lang="en-US" sz="2000" dirty="0" err="1" smtClean="0"/>
                        <a:t>BusFriend</a:t>
                      </a:r>
                      <a:r>
                        <a:rPr lang="en-US" sz="2000" dirty="0" smtClean="0"/>
                        <a:t>)</a:t>
                      </a:r>
                      <a:endParaRPr lang="en-US" sz="2000" dirty="0"/>
                    </a:p>
                  </a:txBody>
                  <a:tcPr/>
                </a:tc>
                <a:tc>
                  <a:txBody>
                    <a:bodyPr/>
                    <a:lstStyle/>
                    <a:p>
                      <a:pPr marL="342900" lvl="0" indent="-342900">
                        <a:buFont typeface="Arial" panose="020B0604020202020204" pitchFamily="34" charset="0"/>
                        <a:buChar char="•"/>
                      </a:pPr>
                      <a:r>
                        <a:rPr lang="en-MY" sz="2000" kern="1200" dirty="0" smtClean="0">
                          <a:solidFill>
                            <a:schemeClr val="lt1"/>
                          </a:solidFill>
                          <a:effectLst/>
                          <a:latin typeface="+mn-lt"/>
                          <a:ea typeface="+mn-ea"/>
                          <a:cs typeface="+mn-cs"/>
                        </a:rPr>
                        <a:t>Use programming to give notification.</a:t>
                      </a:r>
                      <a:endParaRPr lang="en-US" sz="2000" kern="1200" dirty="0" smtClean="0">
                        <a:solidFill>
                          <a:schemeClr val="lt1"/>
                        </a:solidFill>
                        <a:effectLst/>
                        <a:latin typeface="+mn-lt"/>
                        <a:ea typeface="+mn-ea"/>
                        <a:cs typeface="+mn-cs"/>
                      </a:endParaRPr>
                    </a:p>
                    <a:p>
                      <a:pPr marL="342900" lvl="0" indent="-342900">
                        <a:buFont typeface="Arial" panose="020B0604020202020204" pitchFamily="34" charset="0"/>
                        <a:buChar char="•"/>
                      </a:pPr>
                      <a:r>
                        <a:rPr lang="en-MY" sz="2000" kern="1200" dirty="0" smtClean="0">
                          <a:solidFill>
                            <a:schemeClr val="lt1"/>
                          </a:solidFill>
                          <a:effectLst/>
                          <a:latin typeface="+mn-lt"/>
                          <a:ea typeface="+mn-ea"/>
                          <a:cs typeface="+mn-cs"/>
                        </a:rPr>
                        <a:t>Web-based and mobile application</a:t>
                      </a:r>
                      <a:endParaRPr lang="en-US" sz="2000" kern="1200" dirty="0" smtClean="0">
                        <a:solidFill>
                          <a:schemeClr val="lt1"/>
                        </a:solidFill>
                        <a:effectLst/>
                        <a:latin typeface="+mn-lt"/>
                        <a:ea typeface="+mn-ea"/>
                        <a:cs typeface="+mn-cs"/>
                      </a:endParaRPr>
                    </a:p>
                    <a:p>
                      <a:pPr marL="342900" lvl="0" indent="-342900">
                        <a:buFont typeface="Arial" panose="020B0604020202020204" pitchFamily="34" charset="0"/>
                        <a:buChar char="•"/>
                      </a:pPr>
                      <a:r>
                        <a:rPr lang="en-MY" sz="2000" kern="1200" dirty="0" smtClean="0">
                          <a:solidFill>
                            <a:schemeClr val="lt1"/>
                          </a:solidFill>
                          <a:effectLst/>
                          <a:latin typeface="+mn-lt"/>
                          <a:ea typeface="+mn-ea"/>
                          <a:cs typeface="+mn-cs"/>
                        </a:rPr>
                        <a:t>School bus and charter bus.</a:t>
                      </a:r>
                      <a:endParaRPr lang="en-US" sz="2000" kern="1200" dirty="0" smtClean="0">
                        <a:solidFill>
                          <a:schemeClr val="lt1"/>
                        </a:solidFill>
                        <a:effectLst/>
                        <a:latin typeface="+mn-lt"/>
                        <a:ea typeface="+mn-ea"/>
                        <a:cs typeface="+mn-cs"/>
                      </a:endParaRPr>
                    </a:p>
                    <a:p>
                      <a:pPr marL="342900" indent="-342900">
                        <a:buFont typeface="Arial" panose="020B0604020202020204" pitchFamily="34" charset="0"/>
                        <a:buChar char="•"/>
                      </a:pPr>
                      <a:r>
                        <a:rPr lang="en-MY" sz="2000" kern="1200" dirty="0" smtClean="0">
                          <a:solidFill>
                            <a:schemeClr val="lt1"/>
                          </a:solidFill>
                          <a:effectLst/>
                          <a:latin typeface="+mn-lt"/>
                          <a:ea typeface="+mn-ea"/>
                          <a:cs typeface="+mn-cs"/>
                        </a:rPr>
                        <a:t>Online payment.</a:t>
                      </a:r>
                      <a:endParaRPr lang="en-US" sz="2000" dirty="0"/>
                    </a:p>
                  </a:txBody>
                  <a:tcPr/>
                </a:tc>
                <a:tc rowSpan="3">
                  <a:txBody>
                    <a:bodyPr/>
                    <a:lstStyle/>
                    <a:p>
                      <a:pPr marL="342900" lvl="0" indent="-342900" algn="l">
                        <a:buFont typeface="Arial" panose="020B0604020202020204" pitchFamily="34" charset="0"/>
                        <a:buChar char="•"/>
                      </a:pPr>
                      <a:r>
                        <a:rPr lang="en-MY" sz="2000" kern="1200" dirty="0" smtClean="0">
                          <a:solidFill>
                            <a:schemeClr val="lt1"/>
                          </a:solidFill>
                          <a:effectLst/>
                          <a:latin typeface="+mn-lt"/>
                          <a:ea typeface="+mn-ea"/>
                          <a:cs typeface="+mn-cs"/>
                        </a:rPr>
                        <a:t>Transport management system</a:t>
                      </a:r>
                    </a:p>
                    <a:p>
                      <a:pPr marL="0" lvl="0" indent="0" algn="l">
                        <a:buFont typeface="Arial" panose="020B0604020202020204" pitchFamily="34" charset="0"/>
                        <a:buNone/>
                      </a:pPr>
                      <a:endParaRPr lang="en-US" sz="2000" kern="1200" dirty="0" smtClean="0">
                        <a:solidFill>
                          <a:schemeClr val="lt1"/>
                        </a:solidFill>
                        <a:effectLst/>
                        <a:latin typeface="+mn-lt"/>
                        <a:ea typeface="+mn-ea"/>
                        <a:cs typeface="+mn-cs"/>
                      </a:endParaRPr>
                    </a:p>
                    <a:p>
                      <a:pPr marL="342900" indent="-342900" algn="l">
                        <a:buFont typeface="Arial" panose="020B0604020202020204" pitchFamily="34" charset="0"/>
                        <a:buChar char="•"/>
                      </a:pPr>
                      <a:r>
                        <a:rPr lang="en-MY" sz="2000" kern="1200" dirty="0" smtClean="0">
                          <a:solidFill>
                            <a:schemeClr val="lt1"/>
                          </a:solidFill>
                          <a:effectLst/>
                          <a:latin typeface="+mn-lt"/>
                          <a:ea typeface="+mn-ea"/>
                          <a:cs typeface="+mn-cs"/>
                        </a:rPr>
                        <a:t>CRUD</a:t>
                      </a:r>
                      <a:endParaRPr lang="en-US" sz="1800" dirty="0"/>
                    </a:p>
                  </a:txBody>
                  <a:tcPr/>
                </a:tc>
                <a:extLst>
                  <a:ext uri="{0D108BD9-81ED-4DB2-BD59-A6C34878D82A}">
                    <a16:rowId xmlns:a16="http://schemas.microsoft.com/office/drawing/2014/main" val="4261395835"/>
                  </a:ext>
                </a:extLst>
              </a:tr>
              <a:tr h="370840">
                <a:tc>
                  <a:txBody>
                    <a:bodyPr/>
                    <a:lstStyle/>
                    <a:p>
                      <a:r>
                        <a:rPr lang="en-US" sz="2000" dirty="0" smtClean="0"/>
                        <a:t>Car Rental Management</a:t>
                      </a:r>
                      <a:r>
                        <a:rPr lang="en-US" sz="2000" baseline="0" dirty="0" smtClean="0"/>
                        <a:t> System (CRMS)</a:t>
                      </a:r>
                      <a:endParaRPr lang="en-US" sz="2000" dirty="0"/>
                    </a:p>
                  </a:txBody>
                  <a:tcPr/>
                </a:tc>
                <a:tc>
                  <a:txBody>
                    <a:bodyPr/>
                    <a:lstStyle/>
                    <a:p>
                      <a:pPr marL="342900" indent="-342900">
                        <a:buFont typeface="Arial" panose="020B0604020202020204" pitchFamily="34" charset="0"/>
                        <a:buChar char="•"/>
                      </a:pPr>
                      <a:r>
                        <a:rPr lang="en-MY" sz="2000" kern="1200" dirty="0" smtClean="0">
                          <a:solidFill>
                            <a:schemeClr val="lt1"/>
                          </a:solidFill>
                          <a:effectLst/>
                          <a:latin typeface="+mn-lt"/>
                          <a:ea typeface="+mn-ea"/>
                          <a:cs typeface="+mn-cs"/>
                        </a:rPr>
                        <a:t>For car rental.</a:t>
                      </a:r>
                      <a:endParaRPr lang="en-US" sz="2000" dirty="0"/>
                    </a:p>
                  </a:txBody>
                  <a:tcPr/>
                </a:tc>
                <a:tc vMerge="1">
                  <a:txBody>
                    <a:bodyPr/>
                    <a:lstStyle/>
                    <a:p>
                      <a:endParaRPr lang="en-US" dirty="0"/>
                    </a:p>
                  </a:txBody>
                  <a:tcPr/>
                </a:tc>
                <a:extLst>
                  <a:ext uri="{0D108BD9-81ED-4DB2-BD59-A6C34878D82A}">
                    <a16:rowId xmlns:a16="http://schemas.microsoft.com/office/drawing/2014/main" val="4022518528"/>
                  </a:ext>
                </a:extLst>
              </a:tr>
              <a:tr h="370840">
                <a:tc>
                  <a:txBody>
                    <a:bodyPr/>
                    <a:lstStyle/>
                    <a:p>
                      <a:r>
                        <a:rPr lang="en-US" sz="2000" dirty="0" smtClean="0"/>
                        <a:t>Bus Alert System (BAS)</a:t>
                      </a:r>
                      <a:endParaRPr lang="en-US" sz="2000" dirty="0"/>
                    </a:p>
                  </a:txBody>
                  <a:tcPr/>
                </a:tc>
                <a:tc>
                  <a:txBody>
                    <a:bodyPr/>
                    <a:lstStyle/>
                    <a:p>
                      <a:pPr marL="342900" indent="-342900">
                        <a:buFont typeface="Arial" panose="020B0604020202020204" pitchFamily="34" charset="0"/>
                        <a:buChar char="•"/>
                      </a:pPr>
                      <a:r>
                        <a:rPr lang="en-MY" sz="2000" kern="1200" dirty="0" smtClean="0">
                          <a:solidFill>
                            <a:schemeClr val="lt1"/>
                          </a:solidFill>
                          <a:effectLst/>
                          <a:latin typeface="+mn-lt"/>
                          <a:ea typeface="+mn-ea"/>
                          <a:cs typeface="+mn-cs"/>
                        </a:rPr>
                        <a:t>Use hardware like Arduino to alert user when the bus arrival.</a:t>
                      </a:r>
                      <a:endParaRPr lang="en-US" sz="2000" dirty="0"/>
                    </a:p>
                  </a:txBody>
                  <a:tcPr/>
                </a:tc>
                <a:tc vMerge="1">
                  <a:txBody>
                    <a:bodyPr/>
                    <a:lstStyle/>
                    <a:p>
                      <a:endParaRPr lang="en-US" dirty="0"/>
                    </a:p>
                  </a:txBody>
                  <a:tcPr/>
                </a:tc>
                <a:extLst>
                  <a:ext uri="{0D108BD9-81ED-4DB2-BD59-A6C34878D82A}">
                    <a16:rowId xmlns:a16="http://schemas.microsoft.com/office/drawing/2014/main" val="3157106192"/>
                  </a:ext>
                </a:extLst>
              </a:tr>
            </a:tbl>
          </a:graphicData>
        </a:graphic>
      </p:graphicFrame>
    </p:spTree>
    <p:extLst>
      <p:ext uri="{BB962C8B-B14F-4D97-AF65-F5344CB8AC3E}">
        <p14:creationId xmlns:p14="http://schemas.microsoft.com/office/powerpoint/2010/main" val="6006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803" y="76200"/>
            <a:ext cx="10360501" cy="1219200"/>
          </a:xfrm>
        </p:spPr>
        <p:txBody>
          <a:bodyPr/>
          <a:lstStyle/>
          <a:p>
            <a:r>
              <a:rPr lang="en-US" dirty="0"/>
              <a:t>Comparison of related works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0793274"/>
              </p:ext>
            </p:extLst>
          </p:nvPr>
        </p:nvGraphicFramePr>
        <p:xfrm>
          <a:off x="890803" y="1447800"/>
          <a:ext cx="10360026" cy="5098625"/>
        </p:xfrm>
        <a:graphic>
          <a:graphicData uri="http://schemas.openxmlformats.org/drawingml/2006/table">
            <a:tbl>
              <a:tblPr firstRow="1" bandRow="1">
                <a:tableStyleId>{D03447BB-5D67-496B-8E87-E561075AD55C}</a:tableStyleId>
              </a:tblPr>
              <a:tblGrid>
                <a:gridCol w="3755809">
                  <a:extLst>
                    <a:ext uri="{9D8B030D-6E8A-4147-A177-3AD203B41FA5}">
                      <a16:colId xmlns:a16="http://schemas.microsoft.com/office/drawing/2014/main" val="2701678882"/>
                    </a:ext>
                  </a:extLst>
                </a:gridCol>
                <a:gridCol w="3505200">
                  <a:extLst>
                    <a:ext uri="{9D8B030D-6E8A-4147-A177-3AD203B41FA5}">
                      <a16:colId xmlns:a16="http://schemas.microsoft.com/office/drawing/2014/main" val="889461273"/>
                    </a:ext>
                  </a:extLst>
                </a:gridCol>
                <a:gridCol w="3099017">
                  <a:extLst>
                    <a:ext uri="{9D8B030D-6E8A-4147-A177-3AD203B41FA5}">
                      <a16:colId xmlns:a16="http://schemas.microsoft.com/office/drawing/2014/main" val="596909780"/>
                    </a:ext>
                  </a:extLst>
                </a:gridCol>
              </a:tblGrid>
              <a:tr h="472319">
                <a:tc>
                  <a:txBody>
                    <a:bodyPr/>
                    <a:lstStyle/>
                    <a:p>
                      <a:endParaRPr lang="en-US" dirty="0"/>
                    </a:p>
                  </a:txBody>
                  <a:tcPr/>
                </a:tc>
                <a:tc>
                  <a:txBody>
                    <a:bodyPr/>
                    <a:lstStyle/>
                    <a:p>
                      <a:pPr algn="ctr"/>
                      <a:r>
                        <a:rPr lang="en-US" dirty="0" smtClean="0"/>
                        <a:t>Differences</a:t>
                      </a:r>
                      <a:endParaRPr lang="en-US" dirty="0"/>
                    </a:p>
                  </a:txBody>
                  <a:tcPr/>
                </a:tc>
                <a:tc>
                  <a:txBody>
                    <a:bodyPr/>
                    <a:lstStyle/>
                    <a:p>
                      <a:pPr algn="ctr"/>
                      <a:r>
                        <a:rPr lang="en-US" dirty="0" smtClean="0"/>
                        <a:t>Similarity</a:t>
                      </a:r>
                      <a:endParaRPr lang="en-US" dirty="0"/>
                    </a:p>
                  </a:txBody>
                  <a:tcPr/>
                </a:tc>
                <a:extLst>
                  <a:ext uri="{0D108BD9-81ED-4DB2-BD59-A6C34878D82A}">
                    <a16:rowId xmlns:a16="http://schemas.microsoft.com/office/drawing/2014/main" val="1646830906"/>
                  </a:ext>
                </a:extLst>
              </a:tr>
              <a:tr h="1228030">
                <a:tc>
                  <a:txBody>
                    <a:bodyPr/>
                    <a:lstStyle/>
                    <a:p>
                      <a:r>
                        <a:rPr lang="en-MY" sz="2000" kern="1200" dirty="0" smtClean="0">
                          <a:solidFill>
                            <a:schemeClr val="lt1"/>
                          </a:solidFill>
                          <a:effectLst/>
                          <a:latin typeface="+mn-lt"/>
                          <a:ea typeface="+mn-ea"/>
                          <a:cs typeface="+mn-cs"/>
                        </a:rPr>
                        <a:t>Bus Approaching Notification System</a:t>
                      </a:r>
                      <a:endParaRPr lang="en-US" sz="2000" dirty="0"/>
                    </a:p>
                  </a:txBody>
                  <a:tcPr/>
                </a:tc>
                <a:tc>
                  <a:txBody>
                    <a:bodyPr/>
                    <a:lstStyle/>
                    <a:p>
                      <a:pPr marL="342900" indent="-342900">
                        <a:buFont typeface="Arial" panose="020B0604020202020204" pitchFamily="34" charset="0"/>
                        <a:buChar char="•"/>
                      </a:pPr>
                      <a:r>
                        <a:rPr lang="en-MY" sz="2400" kern="1200" dirty="0" smtClean="0">
                          <a:solidFill>
                            <a:schemeClr val="lt1"/>
                          </a:solidFill>
                          <a:effectLst/>
                          <a:latin typeface="+mn-lt"/>
                          <a:ea typeface="+mn-ea"/>
                          <a:cs typeface="+mn-cs"/>
                        </a:rPr>
                        <a:t>Use hardware like microcontroller to notify the user. </a:t>
                      </a:r>
                      <a:endParaRPr lang="en-US" sz="2000" dirty="0"/>
                    </a:p>
                  </a:txBody>
                  <a:tcPr/>
                </a:tc>
                <a:tc rowSpan="4">
                  <a:txBody>
                    <a:bodyPr/>
                    <a:lstStyle/>
                    <a:p>
                      <a:pPr marL="342900" lvl="0" indent="-342900">
                        <a:buFont typeface="Arial" panose="020B0604020202020204" pitchFamily="34" charset="0"/>
                        <a:buChar char="•"/>
                      </a:pPr>
                      <a:r>
                        <a:rPr lang="en-MY" sz="2400" kern="1200" dirty="0" smtClean="0">
                          <a:solidFill>
                            <a:schemeClr val="lt1"/>
                          </a:solidFill>
                          <a:effectLst/>
                          <a:latin typeface="+mn-lt"/>
                          <a:ea typeface="+mn-ea"/>
                          <a:cs typeface="+mn-cs"/>
                        </a:rPr>
                        <a:t>Transport management system</a:t>
                      </a:r>
                    </a:p>
                    <a:p>
                      <a:pPr marL="342900" lvl="0" indent="-342900">
                        <a:buFont typeface="Arial" panose="020B0604020202020204" pitchFamily="34" charset="0"/>
                        <a:buChar char="•"/>
                      </a:pPr>
                      <a:endParaRPr lang="en-US" sz="2400" kern="1200" dirty="0" smtClean="0">
                        <a:solidFill>
                          <a:schemeClr val="lt1"/>
                        </a:solidFill>
                        <a:effectLst/>
                        <a:latin typeface="+mn-lt"/>
                        <a:ea typeface="+mn-ea"/>
                        <a:cs typeface="+mn-cs"/>
                      </a:endParaRPr>
                    </a:p>
                    <a:p>
                      <a:pPr marL="342900" indent="-342900">
                        <a:buFont typeface="Arial" panose="020B0604020202020204" pitchFamily="34" charset="0"/>
                        <a:buChar char="•"/>
                      </a:pPr>
                      <a:r>
                        <a:rPr lang="en-MY" sz="2400" kern="1200" dirty="0" smtClean="0">
                          <a:solidFill>
                            <a:schemeClr val="lt1"/>
                          </a:solidFill>
                          <a:effectLst/>
                          <a:latin typeface="+mn-lt"/>
                          <a:ea typeface="+mn-ea"/>
                          <a:cs typeface="+mn-cs"/>
                        </a:rPr>
                        <a:t>CRUD</a:t>
                      </a:r>
                      <a:endParaRPr lang="en-US" sz="2000" dirty="0"/>
                    </a:p>
                  </a:txBody>
                  <a:tcPr/>
                </a:tc>
                <a:extLst>
                  <a:ext uri="{0D108BD9-81ED-4DB2-BD59-A6C34878D82A}">
                    <a16:rowId xmlns:a16="http://schemas.microsoft.com/office/drawing/2014/main" val="3406503431"/>
                  </a:ext>
                </a:extLst>
              </a:tr>
              <a:tr h="122803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MY" sz="2000" kern="1200" dirty="0" smtClean="0">
                          <a:solidFill>
                            <a:schemeClr val="lt1"/>
                          </a:solidFill>
                          <a:effectLst/>
                          <a:latin typeface="+mn-lt"/>
                          <a:ea typeface="+mn-ea"/>
                          <a:cs typeface="+mn-cs"/>
                        </a:rPr>
                        <a:t>E-Transport Online Booking Transport</a:t>
                      </a:r>
                      <a:endParaRPr lang="en-US" sz="2000" kern="1200" dirty="0" smtClean="0">
                        <a:solidFill>
                          <a:schemeClr val="lt1"/>
                        </a:solidFill>
                        <a:effectLst/>
                        <a:latin typeface="+mn-lt"/>
                        <a:ea typeface="+mn-ea"/>
                        <a:cs typeface="+mn-cs"/>
                      </a:endParaRPr>
                    </a:p>
                  </a:txBody>
                  <a:tcPr/>
                </a:tc>
                <a:tc>
                  <a:txBody>
                    <a:bodyPr/>
                    <a:lstStyle/>
                    <a:p>
                      <a:pPr marL="342900" indent="-342900">
                        <a:buFont typeface="Arial" panose="020B0604020202020204" pitchFamily="34" charset="0"/>
                        <a:buChar char="•"/>
                      </a:pPr>
                      <a:r>
                        <a:rPr lang="en-MY" sz="2400" kern="1200" dirty="0" smtClean="0">
                          <a:solidFill>
                            <a:schemeClr val="lt1"/>
                          </a:solidFill>
                          <a:effectLst/>
                          <a:latin typeface="+mn-lt"/>
                          <a:ea typeface="+mn-ea"/>
                          <a:cs typeface="+mn-cs"/>
                        </a:rPr>
                        <a:t>Booking bus only in </a:t>
                      </a:r>
                      <a:r>
                        <a:rPr lang="en-MY" sz="2400" kern="1200" dirty="0" err="1" smtClean="0">
                          <a:solidFill>
                            <a:schemeClr val="lt1"/>
                          </a:solidFill>
                          <a:effectLst/>
                          <a:latin typeface="+mn-lt"/>
                          <a:ea typeface="+mn-ea"/>
                          <a:cs typeface="+mn-cs"/>
                        </a:rPr>
                        <a:t>UTeM</a:t>
                      </a:r>
                      <a:r>
                        <a:rPr lang="en-MY" sz="2400" kern="1200" dirty="0" smtClean="0">
                          <a:solidFill>
                            <a:schemeClr val="lt1"/>
                          </a:solidFill>
                          <a:effectLst/>
                          <a:latin typeface="+mn-lt"/>
                          <a:ea typeface="+mn-ea"/>
                          <a:cs typeface="+mn-cs"/>
                        </a:rPr>
                        <a:t>.</a:t>
                      </a:r>
                      <a:endParaRPr lang="en-US" sz="2000" dirty="0"/>
                    </a:p>
                  </a:txBody>
                  <a:tcPr/>
                </a:tc>
                <a:tc vMerge="1">
                  <a:txBody>
                    <a:bodyPr/>
                    <a:lstStyle/>
                    <a:p>
                      <a:endParaRPr lang="en-US" sz="2000" dirty="0"/>
                    </a:p>
                  </a:txBody>
                  <a:tcPr/>
                </a:tc>
                <a:extLst>
                  <a:ext uri="{0D108BD9-81ED-4DB2-BD59-A6C34878D82A}">
                    <a16:rowId xmlns:a16="http://schemas.microsoft.com/office/drawing/2014/main" val="2764387165"/>
                  </a:ext>
                </a:extLst>
              </a:tr>
              <a:tr h="472319">
                <a:tc>
                  <a:txBody>
                    <a:bodyPr/>
                    <a:lstStyle/>
                    <a:p>
                      <a:r>
                        <a:rPr lang="en-MY" sz="2000" kern="1200" dirty="0" smtClean="0">
                          <a:solidFill>
                            <a:schemeClr val="lt1"/>
                          </a:solidFill>
                          <a:effectLst/>
                          <a:latin typeface="+mn-lt"/>
                          <a:ea typeface="+mn-ea"/>
                          <a:cs typeface="+mn-cs"/>
                        </a:rPr>
                        <a:t>E-Bus Ticketing System</a:t>
                      </a:r>
                      <a:endParaRPr lang="en-US" sz="2000" dirty="0"/>
                    </a:p>
                  </a:txBody>
                  <a:tcPr/>
                </a:tc>
                <a:tc>
                  <a:txBody>
                    <a:bodyPr/>
                    <a:lstStyle/>
                    <a:p>
                      <a:pPr marL="342900" indent="-342900">
                        <a:buFont typeface="Arial" panose="020B0604020202020204" pitchFamily="34" charset="0"/>
                        <a:buChar char="•"/>
                      </a:pPr>
                      <a:r>
                        <a:rPr lang="en-MY" sz="2400" kern="1200" dirty="0" smtClean="0">
                          <a:solidFill>
                            <a:schemeClr val="lt1"/>
                          </a:solidFill>
                          <a:effectLst/>
                          <a:latin typeface="+mn-lt"/>
                          <a:ea typeface="+mn-ea"/>
                          <a:cs typeface="+mn-cs"/>
                        </a:rPr>
                        <a:t>Buy bus ticket.</a:t>
                      </a:r>
                      <a:endParaRPr lang="en-US" sz="2000" dirty="0"/>
                    </a:p>
                  </a:txBody>
                  <a:tcPr/>
                </a:tc>
                <a:tc vMerge="1">
                  <a:txBody>
                    <a:bodyPr/>
                    <a:lstStyle/>
                    <a:p>
                      <a:endParaRPr lang="en-US" sz="2000" dirty="0"/>
                    </a:p>
                  </a:txBody>
                  <a:tcPr/>
                </a:tc>
                <a:extLst>
                  <a:ext uri="{0D108BD9-81ED-4DB2-BD59-A6C34878D82A}">
                    <a16:rowId xmlns:a16="http://schemas.microsoft.com/office/drawing/2014/main" val="2756665035"/>
                  </a:ext>
                </a:extLst>
              </a:tr>
              <a:tr h="1697927">
                <a:tc>
                  <a:txBody>
                    <a:bodyPr/>
                    <a:lstStyle/>
                    <a:p>
                      <a:r>
                        <a:rPr lang="en-MY" sz="2000" kern="1200" dirty="0" smtClean="0">
                          <a:solidFill>
                            <a:schemeClr val="lt1"/>
                          </a:solidFill>
                          <a:effectLst/>
                          <a:latin typeface="+mn-lt"/>
                          <a:ea typeface="+mn-ea"/>
                          <a:cs typeface="+mn-cs"/>
                        </a:rPr>
                        <a:t>Development of a Map-based Mobile Web Application with Mobile</a:t>
                      </a:r>
                      <a:r>
                        <a:rPr lang="en-MY" sz="2000" kern="1200" baseline="0" dirty="0" smtClean="0">
                          <a:solidFill>
                            <a:schemeClr val="lt1"/>
                          </a:solidFill>
                          <a:effectLst/>
                          <a:latin typeface="+mn-lt"/>
                          <a:ea typeface="+mn-ea"/>
                          <a:cs typeface="+mn-cs"/>
                        </a:rPr>
                        <a:t> </a:t>
                      </a:r>
                      <a:r>
                        <a:rPr lang="en-MY" sz="2000" kern="1200" dirty="0" smtClean="0">
                          <a:solidFill>
                            <a:schemeClr val="lt1"/>
                          </a:solidFill>
                          <a:effectLst/>
                          <a:latin typeface="+mn-lt"/>
                          <a:ea typeface="+mn-ea"/>
                          <a:cs typeface="+mn-cs"/>
                        </a:rPr>
                        <a:t>Payment Gateway for Public Transport Booking</a:t>
                      </a:r>
                      <a:endParaRPr lang="en-US" sz="2000" dirty="0"/>
                    </a:p>
                  </a:txBody>
                  <a:tcPr/>
                </a:tc>
                <a:tc>
                  <a:txBody>
                    <a:bodyPr/>
                    <a:lstStyle/>
                    <a:p>
                      <a:pPr marL="342900" indent="-342900">
                        <a:buFont typeface="Arial" panose="020B0604020202020204" pitchFamily="34" charset="0"/>
                        <a:buChar char="•"/>
                      </a:pPr>
                      <a:r>
                        <a:rPr lang="en-MY" sz="2400" kern="1200" dirty="0" smtClean="0">
                          <a:solidFill>
                            <a:schemeClr val="lt1"/>
                          </a:solidFill>
                          <a:effectLst/>
                          <a:latin typeface="+mn-lt"/>
                          <a:ea typeface="+mn-ea"/>
                          <a:cs typeface="+mn-cs"/>
                        </a:rPr>
                        <a:t>Use QR code technology.</a:t>
                      </a:r>
                      <a:endParaRPr lang="en-US" sz="2000" dirty="0"/>
                    </a:p>
                  </a:txBody>
                  <a:tcPr/>
                </a:tc>
                <a:tc vMerge="1">
                  <a:txBody>
                    <a:bodyPr/>
                    <a:lstStyle/>
                    <a:p>
                      <a:endParaRPr lang="en-US" sz="2000" dirty="0"/>
                    </a:p>
                  </a:txBody>
                  <a:tcPr/>
                </a:tc>
                <a:extLst>
                  <a:ext uri="{0D108BD9-81ED-4DB2-BD59-A6C34878D82A}">
                    <a16:rowId xmlns:a16="http://schemas.microsoft.com/office/drawing/2014/main" val="3876255824"/>
                  </a:ext>
                </a:extLst>
              </a:tr>
            </a:tbl>
          </a:graphicData>
        </a:graphic>
      </p:graphicFrame>
    </p:spTree>
    <p:extLst>
      <p:ext uri="{BB962C8B-B14F-4D97-AF65-F5344CB8AC3E}">
        <p14:creationId xmlns:p14="http://schemas.microsoft.com/office/powerpoint/2010/main" val="166000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334" y="533400"/>
            <a:ext cx="10360501" cy="1219200"/>
          </a:xfrm>
        </p:spPr>
        <p:txBody>
          <a:bodyPr>
            <a:noAutofit/>
          </a:bodyPr>
          <a:lstStyle/>
          <a:p>
            <a:pPr algn="ctr"/>
            <a:r>
              <a:rPr lang="en-US" sz="6600" dirty="0" smtClean="0"/>
              <a:t>Research Methodology</a:t>
            </a:r>
            <a:endParaRPr lang="en-US" sz="6600" dirty="0"/>
          </a:p>
        </p:txBody>
      </p:sp>
      <p:sp>
        <p:nvSpPr>
          <p:cNvPr id="3" name="Content Placeholder 2"/>
          <p:cNvSpPr>
            <a:spLocks noGrp="1"/>
          </p:cNvSpPr>
          <p:nvPr>
            <p:ph idx="1"/>
          </p:nvPr>
        </p:nvSpPr>
        <p:spPr>
          <a:xfrm>
            <a:off x="914162" y="1905000"/>
            <a:ext cx="10360501" cy="4140199"/>
          </a:xfrm>
        </p:spPr>
        <p:txBody>
          <a:bodyPr>
            <a:noAutofit/>
          </a:bodyPr>
          <a:lstStyle/>
          <a:p>
            <a:r>
              <a:rPr lang="en-US" sz="2000" dirty="0" smtClean="0"/>
              <a:t>Method</a:t>
            </a:r>
          </a:p>
          <a:p>
            <a:r>
              <a:rPr lang="en-US" sz="2000" dirty="0" smtClean="0"/>
              <a:t>Project Development Methodology Summary</a:t>
            </a:r>
          </a:p>
          <a:p>
            <a:r>
              <a:rPr lang="en-US" sz="2000" dirty="0" smtClean="0"/>
              <a:t>Use-case Diagram</a:t>
            </a:r>
          </a:p>
          <a:p>
            <a:r>
              <a:rPr lang="en-US" sz="2000" dirty="0" smtClean="0"/>
              <a:t>Sequence Diagram</a:t>
            </a:r>
          </a:p>
          <a:p>
            <a:r>
              <a:rPr lang="en-US" sz="2000" dirty="0" smtClean="0"/>
              <a:t>Entity Relationship Diagram</a:t>
            </a:r>
          </a:p>
          <a:p>
            <a:r>
              <a:rPr lang="en-US" sz="2000" dirty="0" smtClean="0"/>
              <a:t>Web-based Interface</a:t>
            </a:r>
          </a:p>
          <a:p>
            <a:r>
              <a:rPr lang="en-US" sz="2000" dirty="0"/>
              <a:t>Mobile Application Interface</a:t>
            </a:r>
          </a:p>
          <a:p>
            <a:r>
              <a:rPr lang="en-US" sz="2000" dirty="0"/>
              <a:t>Hardware Requirements</a:t>
            </a:r>
          </a:p>
          <a:p>
            <a:r>
              <a:rPr lang="en-US" sz="2000" dirty="0"/>
              <a:t>Software Tools</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78100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agile methodology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2" y="1981200"/>
            <a:ext cx="5668679" cy="4470400"/>
          </a:xfrm>
        </p:spPr>
      </p:pic>
    </p:spTree>
    <p:extLst>
      <p:ext uri="{BB962C8B-B14F-4D97-AF65-F5344CB8AC3E}">
        <p14:creationId xmlns:p14="http://schemas.microsoft.com/office/powerpoint/2010/main" val="35066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lstStyle/>
          <a:p>
            <a:r>
              <a:rPr lang="en-US" dirty="0" smtClean="0"/>
              <a:t>Defined as the ability to move quickly and easily.</a:t>
            </a:r>
          </a:p>
          <a:p>
            <a:r>
              <a:rPr lang="en-US" dirty="0"/>
              <a:t>S</a:t>
            </a:r>
            <a:r>
              <a:rPr lang="en-US" dirty="0" smtClean="0"/>
              <a:t>uitable to use for web-based system development and mobile application development.</a:t>
            </a:r>
          </a:p>
          <a:p>
            <a:r>
              <a:rPr lang="en-US" dirty="0" smtClean="0"/>
              <a:t>Ability for release in a short period of time.</a:t>
            </a:r>
          </a:p>
        </p:txBody>
      </p:sp>
    </p:spTree>
    <p:extLst>
      <p:ext uri="{BB962C8B-B14F-4D97-AF65-F5344CB8AC3E}">
        <p14:creationId xmlns:p14="http://schemas.microsoft.com/office/powerpoint/2010/main" val="319204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598612" y="1905000"/>
            <a:ext cx="9084103" cy="4285257"/>
          </a:xfrm>
          <a:prstGeom prst="rect">
            <a:avLst/>
          </a:prstGeom>
        </p:spPr>
      </p:pic>
      <p:sp>
        <p:nvSpPr>
          <p:cNvPr id="9" name="Title 8"/>
          <p:cNvSpPr>
            <a:spLocks noGrp="1"/>
          </p:cNvSpPr>
          <p:nvPr>
            <p:ph type="title"/>
          </p:nvPr>
        </p:nvSpPr>
        <p:spPr>
          <a:xfrm>
            <a:off x="769238" y="457200"/>
            <a:ext cx="10742850" cy="1219200"/>
          </a:xfrm>
        </p:spPr>
        <p:txBody>
          <a:bodyPr>
            <a:normAutofit/>
          </a:bodyPr>
          <a:lstStyle/>
          <a:p>
            <a:r>
              <a:rPr lang="en-US" dirty="0" smtClean="0"/>
              <a:t>Project development methodology summary</a:t>
            </a:r>
            <a:endParaRPr lang="en-US" dirty="0"/>
          </a:p>
        </p:txBody>
      </p:sp>
    </p:spTree>
    <p:extLst>
      <p:ext uri="{BB962C8B-B14F-4D97-AF65-F5344CB8AC3E}">
        <p14:creationId xmlns:p14="http://schemas.microsoft.com/office/powerpoint/2010/main" val="2715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2012" y="762000"/>
            <a:ext cx="8229600" cy="5549898"/>
          </a:xfrm>
          <a:prstGeom prst="rect">
            <a:avLst/>
          </a:prstGeom>
        </p:spPr>
      </p:pic>
    </p:spTree>
    <p:extLst>
      <p:ext uri="{BB962C8B-B14F-4D97-AF65-F5344CB8AC3E}">
        <p14:creationId xmlns:p14="http://schemas.microsoft.com/office/powerpoint/2010/main" val="395769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27212" y="990600"/>
            <a:ext cx="8833515" cy="4898868"/>
          </a:xfrm>
          <a:prstGeom prst="rect">
            <a:avLst/>
          </a:prstGeom>
        </p:spPr>
      </p:pic>
    </p:spTree>
    <p:extLst>
      <p:ext uri="{BB962C8B-B14F-4D97-AF65-F5344CB8AC3E}">
        <p14:creationId xmlns:p14="http://schemas.microsoft.com/office/powerpoint/2010/main" val="15386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133600"/>
            <a:ext cx="10360501" cy="1219200"/>
          </a:xfrm>
        </p:spPr>
        <p:txBody>
          <a:bodyPr>
            <a:normAutofit/>
          </a:bodyPr>
          <a:lstStyle/>
          <a:p>
            <a:pPr algn="ctr"/>
            <a:r>
              <a:rPr lang="en-US" sz="4400" dirty="0" smtClean="0"/>
              <a:t>Use-case diagram</a:t>
            </a:r>
            <a:endParaRPr lang="en-US" sz="4400" dirty="0"/>
          </a:p>
        </p:txBody>
      </p:sp>
    </p:spTree>
    <p:extLst>
      <p:ext uri="{BB962C8B-B14F-4D97-AF65-F5344CB8AC3E}">
        <p14:creationId xmlns:p14="http://schemas.microsoft.com/office/powerpoint/2010/main" val="25422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9012" y="838200"/>
            <a:ext cx="10360501" cy="1524000"/>
          </a:xfrm>
        </p:spPr>
        <p:txBody>
          <a:bodyPr>
            <a:normAutofit/>
          </a:bodyPr>
          <a:lstStyle/>
          <a:p>
            <a:pPr algn="ctr"/>
            <a:r>
              <a:rPr lang="en-US" sz="7200" dirty="0" smtClean="0"/>
              <a:t>introduction</a:t>
            </a:r>
            <a:endParaRPr lang="en-US" sz="6600" dirty="0"/>
          </a:p>
        </p:txBody>
      </p:sp>
      <p:sp>
        <p:nvSpPr>
          <p:cNvPr id="5" name="Content Placeholder 4"/>
          <p:cNvSpPr>
            <a:spLocks noGrp="1"/>
          </p:cNvSpPr>
          <p:nvPr>
            <p:ph idx="1"/>
          </p:nvPr>
        </p:nvSpPr>
        <p:spPr>
          <a:xfrm>
            <a:off x="914162" y="2819400"/>
            <a:ext cx="10360501" cy="3149599"/>
          </a:xfrm>
        </p:spPr>
        <p:txBody>
          <a:bodyPr/>
          <a:lstStyle/>
          <a:p>
            <a:r>
              <a:rPr lang="en-US" sz="2000" dirty="0" smtClean="0"/>
              <a:t>Background Of Study</a:t>
            </a:r>
          </a:p>
          <a:p>
            <a:r>
              <a:rPr lang="en-US" sz="2000" dirty="0" smtClean="0"/>
              <a:t>Problem Statement</a:t>
            </a:r>
          </a:p>
          <a:p>
            <a:r>
              <a:rPr lang="en-US" sz="2000" dirty="0" smtClean="0"/>
              <a:t>Objective</a:t>
            </a:r>
          </a:p>
          <a:p>
            <a:r>
              <a:rPr lang="en-US" sz="2000" dirty="0" smtClean="0"/>
              <a:t>Project Scope</a:t>
            </a:r>
          </a:p>
          <a:p>
            <a:r>
              <a:rPr lang="en-US" sz="2000" dirty="0" smtClean="0"/>
              <a:t>Project Significant</a:t>
            </a:r>
          </a:p>
          <a:p>
            <a:endParaRPr lang="en-US" dirty="0"/>
          </a:p>
        </p:txBody>
      </p:sp>
    </p:spTree>
    <p:extLst>
      <p:ext uri="{BB962C8B-B14F-4D97-AF65-F5344CB8AC3E}">
        <p14:creationId xmlns:p14="http://schemas.microsoft.com/office/powerpoint/2010/main" val="332663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6412" y="228600"/>
            <a:ext cx="6400800" cy="6477000"/>
          </a:xfrm>
          <a:prstGeom prst="rect">
            <a:avLst/>
          </a:prstGeom>
        </p:spPr>
      </p:pic>
    </p:spTree>
    <p:extLst>
      <p:ext uri="{BB962C8B-B14F-4D97-AF65-F5344CB8AC3E}">
        <p14:creationId xmlns:p14="http://schemas.microsoft.com/office/powerpoint/2010/main" val="43500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362200"/>
            <a:ext cx="10360501" cy="1219200"/>
          </a:xfrm>
        </p:spPr>
        <p:txBody>
          <a:bodyPr>
            <a:normAutofit/>
          </a:bodyPr>
          <a:lstStyle/>
          <a:p>
            <a:pPr algn="ctr"/>
            <a:r>
              <a:rPr lang="en-US" sz="4400" dirty="0" smtClean="0"/>
              <a:t>Sequence diagram</a:t>
            </a:r>
            <a:endParaRPr lang="en-US" sz="4400" dirty="0"/>
          </a:p>
        </p:txBody>
      </p:sp>
    </p:spTree>
    <p:extLst>
      <p:ext uri="{BB962C8B-B14F-4D97-AF65-F5344CB8AC3E}">
        <p14:creationId xmlns:p14="http://schemas.microsoft.com/office/powerpoint/2010/main" val="3695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79612" y="762000"/>
            <a:ext cx="8153400" cy="5486400"/>
          </a:xfrm>
          <a:prstGeom prst="rect">
            <a:avLst/>
          </a:prstGeom>
        </p:spPr>
      </p:pic>
    </p:spTree>
    <p:extLst>
      <p:ext uri="{BB962C8B-B14F-4D97-AF65-F5344CB8AC3E}">
        <p14:creationId xmlns:p14="http://schemas.microsoft.com/office/powerpoint/2010/main" val="229408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2412" y="533400"/>
            <a:ext cx="8991600" cy="6019800"/>
          </a:xfrm>
          <a:prstGeom prst="rect">
            <a:avLst/>
          </a:prstGeom>
        </p:spPr>
      </p:pic>
    </p:spTree>
    <p:extLst>
      <p:ext uri="{BB962C8B-B14F-4D97-AF65-F5344CB8AC3E}">
        <p14:creationId xmlns:p14="http://schemas.microsoft.com/office/powerpoint/2010/main" val="38777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3812" y="762000"/>
            <a:ext cx="9829800" cy="5714999"/>
          </a:xfrm>
          <a:prstGeom prst="rect">
            <a:avLst/>
          </a:prstGeom>
        </p:spPr>
      </p:pic>
    </p:spTree>
    <p:extLst>
      <p:ext uri="{BB962C8B-B14F-4D97-AF65-F5344CB8AC3E}">
        <p14:creationId xmlns:p14="http://schemas.microsoft.com/office/powerpoint/2010/main" val="7920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1412" y="609600"/>
            <a:ext cx="9905999" cy="5867400"/>
          </a:xfrm>
          <a:prstGeom prst="rect">
            <a:avLst/>
          </a:prstGeom>
        </p:spPr>
      </p:pic>
    </p:spTree>
    <p:extLst>
      <p:ext uri="{BB962C8B-B14F-4D97-AF65-F5344CB8AC3E}">
        <p14:creationId xmlns:p14="http://schemas.microsoft.com/office/powerpoint/2010/main" val="231969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70012" y="457201"/>
            <a:ext cx="9448799" cy="6096000"/>
          </a:xfrm>
          <a:prstGeom prst="rect">
            <a:avLst/>
          </a:prstGeom>
        </p:spPr>
      </p:pic>
    </p:spTree>
    <p:extLst>
      <p:ext uri="{BB962C8B-B14F-4D97-AF65-F5344CB8AC3E}">
        <p14:creationId xmlns:p14="http://schemas.microsoft.com/office/powerpoint/2010/main" val="420988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133600"/>
            <a:ext cx="10360501" cy="1219200"/>
          </a:xfrm>
        </p:spPr>
        <p:txBody>
          <a:bodyPr>
            <a:normAutofit/>
          </a:bodyPr>
          <a:lstStyle/>
          <a:p>
            <a:pPr algn="ctr"/>
            <a:r>
              <a:rPr lang="en-US" sz="4400" dirty="0" smtClean="0"/>
              <a:t>Entity relationship diagram</a:t>
            </a:r>
            <a:endParaRPr lang="en-US" sz="4400" dirty="0"/>
          </a:p>
        </p:txBody>
      </p:sp>
    </p:spTree>
    <p:extLst>
      <p:ext uri="{BB962C8B-B14F-4D97-AF65-F5344CB8AC3E}">
        <p14:creationId xmlns:p14="http://schemas.microsoft.com/office/powerpoint/2010/main" val="247098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903412" y="228600"/>
            <a:ext cx="7924800" cy="6476999"/>
          </a:xfrm>
          <a:prstGeom prst="rect">
            <a:avLst/>
          </a:prstGeom>
        </p:spPr>
      </p:pic>
    </p:spTree>
    <p:extLst>
      <p:ext uri="{BB962C8B-B14F-4D97-AF65-F5344CB8AC3E}">
        <p14:creationId xmlns:p14="http://schemas.microsoft.com/office/powerpoint/2010/main" val="159845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362200"/>
            <a:ext cx="10360501" cy="1219200"/>
          </a:xfrm>
        </p:spPr>
        <p:txBody>
          <a:bodyPr/>
          <a:lstStyle/>
          <a:p>
            <a:pPr algn="ctr"/>
            <a:r>
              <a:rPr lang="en-US" dirty="0" smtClean="0"/>
              <a:t>Web-based interface</a:t>
            </a:r>
            <a:endParaRPr lang="en-US" dirty="0"/>
          </a:p>
        </p:txBody>
      </p:sp>
    </p:spTree>
    <p:extLst>
      <p:ext uri="{BB962C8B-B14F-4D97-AF65-F5344CB8AC3E}">
        <p14:creationId xmlns:p14="http://schemas.microsoft.com/office/powerpoint/2010/main" val="34895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of study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t>Bus is one of the transports that normally used for travel and services such as school bus and charter bus.</a:t>
            </a:r>
          </a:p>
          <a:p>
            <a:pPr lvl="1">
              <a:buFont typeface="Wingdings" panose="05000000000000000000" pitchFamily="2" charset="2"/>
              <a:buChar char="§"/>
            </a:pPr>
            <a:r>
              <a:rPr lang="en-US" dirty="0" smtClean="0"/>
              <a:t>Easy</a:t>
            </a:r>
          </a:p>
          <a:p>
            <a:pPr lvl="1">
              <a:buFont typeface="Wingdings" panose="05000000000000000000" pitchFamily="2" charset="2"/>
              <a:buChar char="§"/>
            </a:pPr>
            <a:r>
              <a:rPr lang="en-US" dirty="0" smtClean="0"/>
              <a:t>Cheap</a:t>
            </a:r>
          </a:p>
          <a:p>
            <a:pPr lvl="1">
              <a:buFont typeface="Wingdings" panose="05000000000000000000" pitchFamily="2" charset="2"/>
              <a:buChar char="§"/>
            </a:pPr>
            <a:r>
              <a:rPr lang="en-US" dirty="0" smtClean="0"/>
              <a:t>Comfortable</a:t>
            </a:r>
          </a:p>
          <a:p>
            <a:pPr>
              <a:buFont typeface="Wingdings" panose="05000000000000000000" pitchFamily="2" charset="2"/>
              <a:buChar char="v"/>
            </a:pPr>
            <a:r>
              <a:rPr lang="en-US" sz="2400" dirty="0" smtClean="0"/>
              <a:t>Current manual system takes longer time than computer application.</a:t>
            </a:r>
          </a:p>
          <a:p>
            <a:pPr lvl="1">
              <a:buFont typeface="Wingdings" panose="05000000000000000000" pitchFamily="2" charset="2"/>
              <a:buChar char="§"/>
            </a:pPr>
            <a:r>
              <a:rPr lang="en-US" dirty="0" smtClean="0"/>
              <a:t>Slow</a:t>
            </a:r>
            <a:endParaRPr lang="en-US" dirty="0" smtClean="0"/>
          </a:p>
          <a:p>
            <a:pPr lvl="1">
              <a:buFont typeface="Wingdings" panose="05000000000000000000" pitchFamily="2" charset="2"/>
              <a:buChar char="§"/>
            </a:pPr>
            <a:r>
              <a:rPr lang="en-US" dirty="0" smtClean="0"/>
              <a:t>Not Reliable</a:t>
            </a:r>
            <a:endParaRPr lang="en-US" dirty="0" smtClean="0"/>
          </a:p>
          <a:p>
            <a:pPr lvl="1">
              <a:buFont typeface="Wingdings" panose="05000000000000000000" pitchFamily="2" charset="2"/>
              <a:buChar char="§"/>
            </a:pPr>
            <a:r>
              <a:rPr lang="en-US" dirty="0" smtClean="0"/>
              <a:t>Not Efficient </a:t>
            </a:r>
            <a:endParaRPr lang="en-US" dirty="0" smtClean="0"/>
          </a:p>
          <a:p>
            <a:endParaRPr lang="en-US" dirty="0" smtClean="0"/>
          </a:p>
          <a:p>
            <a:endParaRPr lang="en-US" dirty="0"/>
          </a:p>
        </p:txBody>
      </p:sp>
    </p:spTree>
    <p:extLst>
      <p:ext uri="{BB962C8B-B14F-4D97-AF65-F5344CB8AC3E}">
        <p14:creationId xmlns:p14="http://schemas.microsoft.com/office/powerpoint/2010/main" val="14418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93812" y="533400"/>
            <a:ext cx="9905999" cy="5791199"/>
          </a:xfrm>
          <a:prstGeom prst="rect">
            <a:avLst/>
          </a:prstGeom>
        </p:spPr>
      </p:pic>
    </p:spTree>
    <p:extLst>
      <p:ext uri="{BB962C8B-B14F-4D97-AF65-F5344CB8AC3E}">
        <p14:creationId xmlns:p14="http://schemas.microsoft.com/office/powerpoint/2010/main" val="332943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589212" y="304800"/>
            <a:ext cx="7062787" cy="6251257"/>
          </a:xfrm>
          <a:prstGeom prst="rect">
            <a:avLst/>
          </a:prstGeom>
        </p:spPr>
      </p:pic>
    </p:spTree>
    <p:extLst>
      <p:ext uri="{BB962C8B-B14F-4D97-AF65-F5344CB8AC3E}">
        <p14:creationId xmlns:p14="http://schemas.microsoft.com/office/powerpoint/2010/main" val="98158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284412" y="457200"/>
            <a:ext cx="7772399" cy="6172200"/>
          </a:xfrm>
          <a:prstGeom prst="rect">
            <a:avLst/>
          </a:prstGeom>
        </p:spPr>
      </p:pic>
    </p:spTree>
    <p:extLst>
      <p:ext uri="{BB962C8B-B14F-4D97-AF65-F5344CB8AC3E}">
        <p14:creationId xmlns:p14="http://schemas.microsoft.com/office/powerpoint/2010/main" val="164770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981200"/>
            <a:ext cx="10360501" cy="1219200"/>
          </a:xfrm>
        </p:spPr>
        <p:txBody>
          <a:bodyPr/>
          <a:lstStyle/>
          <a:p>
            <a:pPr algn="ctr"/>
            <a:r>
              <a:rPr lang="en-US" dirty="0" smtClean="0"/>
              <a:t>Mobile application interface</a:t>
            </a:r>
            <a:endParaRPr lang="en-US" dirty="0"/>
          </a:p>
        </p:txBody>
      </p:sp>
    </p:spTree>
    <p:extLst>
      <p:ext uri="{BB962C8B-B14F-4D97-AF65-F5344CB8AC3E}">
        <p14:creationId xmlns:p14="http://schemas.microsoft.com/office/powerpoint/2010/main" val="210053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31812" y="492457"/>
            <a:ext cx="3429000" cy="59436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418012" y="501555"/>
            <a:ext cx="3505200" cy="59436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8304212" y="501555"/>
            <a:ext cx="3276600" cy="5934501"/>
          </a:xfrm>
          <a:prstGeom prst="rect">
            <a:avLst/>
          </a:prstGeom>
        </p:spPr>
      </p:pic>
    </p:spTree>
    <p:extLst>
      <p:ext uri="{BB962C8B-B14F-4D97-AF65-F5344CB8AC3E}">
        <p14:creationId xmlns:p14="http://schemas.microsoft.com/office/powerpoint/2010/main" val="205769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0" y="228600"/>
            <a:ext cx="10360501" cy="1219200"/>
          </a:xfrm>
        </p:spPr>
        <p:txBody>
          <a:bodyPr/>
          <a:lstStyle/>
          <a:p>
            <a:r>
              <a:rPr lang="en-US" dirty="0" smtClean="0"/>
              <a:t>Hardware requirements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03111792"/>
              </p:ext>
            </p:extLst>
          </p:nvPr>
        </p:nvGraphicFramePr>
        <p:xfrm>
          <a:off x="531812" y="1600197"/>
          <a:ext cx="11125199" cy="4958921"/>
        </p:xfrm>
        <a:graphic>
          <a:graphicData uri="http://schemas.openxmlformats.org/drawingml/2006/table">
            <a:tbl>
              <a:tblPr firstRow="1" firstCol="1" bandRow="1">
                <a:tableStyleId>{D03447BB-5D67-496B-8E87-E561075AD55C}</a:tableStyleId>
              </a:tblPr>
              <a:tblGrid>
                <a:gridCol w="1336082">
                  <a:extLst>
                    <a:ext uri="{9D8B030D-6E8A-4147-A177-3AD203B41FA5}">
                      <a16:colId xmlns:a16="http://schemas.microsoft.com/office/drawing/2014/main" val="1323064552"/>
                    </a:ext>
                  </a:extLst>
                </a:gridCol>
                <a:gridCol w="2777992">
                  <a:extLst>
                    <a:ext uri="{9D8B030D-6E8A-4147-A177-3AD203B41FA5}">
                      <a16:colId xmlns:a16="http://schemas.microsoft.com/office/drawing/2014/main" val="1135919692"/>
                    </a:ext>
                  </a:extLst>
                </a:gridCol>
                <a:gridCol w="2591526">
                  <a:extLst>
                    <a:ext uri="{9D8B030D-6E8A-4147-A177-3AD203B41FA5}">
                      <a16:colId xmlns:a16="http://schemas.microsoft.com/office/drawing/2014/main" val="3201221253"/>
                    </a:ext>
                  </a:extLst>
                </a:gridCol>
                <a:gridCol w="4419599">
                  <a:extLst>
                    <a:ext uri="{9D8B030D-6E8A-4147-A177-3AD203B41FA5}">
                      <a16:colId xmlns:a16="http://schemas.microsoft.com/office/drawing/2014/main" val="246110800"/>
                    </a:ext>
                  </a:extLst>
                </a:gridCol>
              </a:tblGrid>
              <a:tr h="402356">
                <a:tc>
                  <a:txBody>
                    <a:bodyPr/>
                    <a:lstStyle/>
                    <a:p>
                      <a:pPr marL="0" marR="0" algn="ctr">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rPr>
                        <a:t>Hardware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50000"/>
                        </a:lnSpc>
                        <a:spcBef>
                          <a:spcPts val="0"/>
                        </a:spcBef>
                        <a:spcAft>
                          <a:spcPts val="0"/>
                        </a:spcAft>
                      </a:pPr>
                      <a:r>
                        <a:rPr lang="en-US" sz="1200" dirty="0">
                          <a:effectLst/>
                        </a:rPr>
                        <a:t>Specification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41227353"/>
                  </a:ext>
                </a:extLst>
              </a:tr>
              <a:tr h="402356">
                <a:tc rowSpan="5">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5">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Laptop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rPr>
                        <a:t>Model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rPr>
                        <a:t>Acer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101613"/>
                  </a:ext>
                </a:extLst>
              </a:tr>
              <a:tr h="853245">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Processor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Intel® Core</a:t>
                      </a:r>
                      <a:r>
                        <a:rPr lang="en-US" sz="1800" baseline="30000">
                          <a:effectLst/>
                          <a:latin typeface="Times New Roman" panose="02020603050405020304" pitchFamily="18" charset="0"/>
                          <a:cs typeface="Times New Roman" panose="02020603050405020304" pitchFamily="18" charset="0"/>
                        </a:rPr>
                        <a:t>TM</a:t>
                      </a:r>
                      <a:r>
                        <a:rPr lang="en-US" sz="1800">
                          <a:effectLst/>
                          <a:latin typeface="Times New Roman" panose="02020603050405020304" pitchFamily="18" charset="0"/>
                          <a:cs typeface="Times New Roman" panose="02020603050405020304" pitchFamily="18" charset="0"/>
                        </a:rPr>
                        <a:t> i5-2450M processor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8361802"/>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Processor Speed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2.5 GHz</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825135"/>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Memory (RAM)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8 GB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7774137"/>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Operating System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Windows 10 Pro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022983"/>
                  </a:ext>
                </a:extLst>
              </a:tr>
              <a:tr h="402356">
                <a:tc rowSpan="5">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5">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Smartphone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Model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Sony Xperia Z2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8133444"/>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Android Version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Marshmallow 6.0.1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642899"/>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Processor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Snapdragon 801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482692"/>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Processor Speed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2.3 GHz Quad-Core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0871114"/>
                  </a:ext>
                </a:extLst>
              </a:tr>
              <a:tr h="4023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Memory (RAM)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 GB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6807544"/>
                  </a:ext>
                </a:extLst>
              </a:tr>
            </a:tbl>
          </a:graphicData>
        </a:graphic>
      </p:graphicFrame>
    </p:spTree>
    <p:extLst>
      <p:ext uri="{BB962C8B-B14F-4D97-AF65-F5344CB8AC3E}">
        <p14:creationId xmlns:p14="http://schemas.microsoft.com/office/powerpoint/2010/main" val="573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278" y="152400"/>
            <a:ext cx="10360501" cy="1219200"/>
          </a:xfrm>
        </p:spPr>
        <p:txBody>
          <a:bodyPr/>
          <a:lstStyle/>
          <a:p>
            <a:r>
              <a:rPr lang="en-US" dirty="0" smtClean="0"/>
              <a:t>Software tools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1495547"/>
              </p:ext>
            </p:extLst>
          </p:nvPr>
        </p:nvGraphicFramePr>
        <p:xfrm>
          <a:off x="914162" y="1524000"/>
          <a:ext cx="10590450" cy="5029200"/>
        </p:xfrm>
        <a:graphic>
          <a:graphicData uri="http://schemas.openxmlformats.org/drawingml/2006/table">
            <a:tbl>
              <a:tblPr firstRow="1" firstCol="1" bandRow="1">
                <a:tableStyleId>{D03447BB-5D67-496B-8E87-E561075AD55C}</a:tableStyleId>
              </a:tblPr>
              <a:tblGrid>
                <a:gridCol w="1098315">
                  <a:extLst>
                    <a:ext uri="{9D8B030D-6E8A-4147-A177-3AD203B41FA5}">
                      <a16:colId xmlns:a16="http://schemas.microsoft.com/office/drawing/2014/main" val="3997703904"/>
                    </a:ext>
                  </a:extLst>
                </a:gridCol>
                <a:gridCol w="4638691">
                  <a:extLst>
                    <a:ext uri="{9D8B030D-6E8A-4147-A177-3AD203B41FA5}">
                      <a16:colId xmlns:a16="http://schemas.microsoft.com/office/drawing/2014/main" val="2085234449"/>
                    </a:ext>
                  </a:extLst>
                </a:gridCol>
                <a:gridCol w="4853444">
                  <a:extLst>
                    <a:ext uri="{9D8B030D-6E8A-4147-A177-3AD203B41FA5}">
                      <a16:colId xmlns:a16="http://schemas.microsoft.com/office/drawing/2014/main" val="3941713737"/>
                    </a:ext>
                  </a:extLst>
                </a:gridCol>
              </a:tblGrid>
              <a:tr h="450273">
                <a:tc>
                  <a:txBody>
                    <a:bodyPr/>
                    <a:lstStyle/>
                    <a:p>
                      <a:pPr marL="0" marR="0" algn="ctr">
                        <a:lnSpc>
                          <a:spcPct val="150000"/>
                        </a:lnSpc>
                        <a:spcBef>
                          <a:spcPts val="0"/>
                        </a:spcBef>
                        <a:spcAft>
                          <a:spcPts val="0"/>
                        </a:spcAft>
                      </a:pPr>
                      <a:r>
                        <a:rPr lang="en-US" sz="20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a:effectLst/>
                        </a:rPr>
                        <a:t>Software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dirty="0">
                          <a:effectLst/>
                        </a:rPr>
                        <a:t>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25338"/>
                  </a:ext>
                </a:extLst>
              </a:tr>
              <a:tr h="450273">
                <a:tc>
                  <a:txBody>
                    <a:bodyPr/>
                    <a:lstStyle/>
                    <a:p>
                      <a:pPr marL="0" marR="0" algn="ctr">
                        <a:lnSpc>
                          <a:spcPct val="150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Windows 10 Pro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Operating System (OS)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4616751"/>
                  </a:ext>
                </a:extLst>
              </a:tr>
              <a:tr h="450273">
                <a:tc>
                  <a:txBody>
                    <a:bodyPr/>
                    <a:lstStyle/>
                    <a:p>
                      <a:pPr marL="0" marR="0" algn="ctr">
                        <a:lnSpc>
                          <a:spcPct val="150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Google Chrome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Web Browser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30052"/>
                  </a:ext>
                </a:extLst>
              </a:tr>
              <a:tr h="450273">
                <a:tc>
                  <a:txBody>
                    <a:bodyPr/>
                    <a:lstStyle/>
                    <a:p>
                      <a:pPr marL="0" marR="0" algn="ctr">
                        <a:lnSpc>
                          <a:spcPct val="150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Microsoft Office 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Report and Documentation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254030"/>
                  </a:ext>
                </a:extLst>
              </a:tr>
              <a:tr h="450273">
                <a:tc>
                  <a:txBody>
                    <a:bodyPr/>
                    <a:lstStyle/>
                    <a:p>
                      <a:pPr marL="0" marR="0" algn="ctr">
                        <a:lnSpc>
                          <a:spcPct val="150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Laravel 5 Framework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System Framework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940876"/>
                  </a:ext>
                </a:extLst>
              </a:tr>
              <a:tr h="450273">
                <a:tc>
                  <a:txBody>
                    <a:bodyPr/>
                    <a:lstStyle/>
                    <a:p>
                      <a:pPr marL="0" marR="0" algn="ctr">
                        <a:lnSpc>
                          <a:spcPct val="150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XAMPP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Bundle Server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898939"/>
                  </a:ext>
                </a:extLst>
              </a:tr>
              <a:tr h="450273">
                <a:tc>
                  <a:txBody>
                    <a:bodyPr/>
                    <a:lstStyle/>
                    <a:p>
                      <a:pPr marL="0" marR="0" algn="ctr">
                        <a:lnSpc>
                          <a:spcPct val="150000"/>
                        </a:lnSpc>
                        <a:spcBef>
                          <a:spcPts val="0"/>
                        </a:spcBef>
                        <a:spcAft>
                          <a:spcPts val="0"/>
                        </a:spcAft>
                      </a:pPr>
                      <a:r>
                        <a:rPr lang="en-US" sz="20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MySQL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Database Server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2786762"/>
                  </a:ext>
                </a:extLst>
              </a:tr>
              <a:tr h="450273">
                <a:tc>
                  <a:txBody>
                    <a:bodyPr/>
                    <a:lstStyle/>
                    <a:p>
                      <a:pPr marL="0" marR="0" algn="ctr">
                        <a:lnSpc>
                          <a:spcPct val="150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Android Studio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Coding Workshop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076671"/>
                  </a:ext>
                </a:extLst>
              </a:tr>
              <a:tr h="450273">
                <a:tc>
                  <a:txBody>
                    <a:bodyPr/>
                    <a:lstStyle/>
                    <a:p>
                      <a:pPr marL="0" marR="0" algn="ctr">
                        <a:lnSpc>
                          <a:spcPct val="150000"/>
                        </a:lnSpc>
                        <a:spcBef>
                          <a:spcPts val="0"/>
                        </a:spcBef>
                        <a:spcAft>
                          <a:spcPts val="0"/>
                        </a:spcAft>
                      </a:pPr>
                      <a:r>
                        <a:rPr lang="en-US" sz="20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Moqups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Design Tools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577405"/>
                  </a:ext>
                </a:extLst>
              </a:tr>
              <a:tr h="450273">
                <a:tc>
                  <a:txBody>
                    <a:bodyPr/>
                    <a:lstStyle/>
                    <a:p>
                      <a:pPr marL="0" marR="0" algn="ctr">
                        <a:lnSpc>
                          <a:spcPct val="150000"/>
                        </a:lnSpc>
                        <a:spcBef>
                          <a:spcPts val="0"/>
                        </a:spcBef>
                        <a:spcAft>
                          <a:spcPts val="0"/>
                        </a:spcAft>
                      </a:pPr>
                      <a:r>
                        <a:rPr lang="en-US" sz="20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Sublime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Coding Workshop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261110"/>
                  </a:ext>
                </a:extLst>
              </a:tr>
              <a:tr h="450273">
                <a:tc>
                  <a:txBody>
                    <a:bodyPr/>
                    <a:lstStyle/>
                    <a:p>
                      <a:pPr marL="0" marR="0" algn="ctr">
                        <a:lnSpc>
                          <a:spcPct val="150000"/>
                        </a:lnSpc>
                        <a:spcBef>
                          <a:spcPts val="0"/>
                        </a:spcBef>
                        <a:spcAft>
                          <a:spcPts val="0"/>
                        </a:spcAft>
                      </a:pPr>
                      <a:r>
                        <a:rPr lang="en-US" sz="20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Adobe Photoshop CS6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dirty="0">
                          <a:effectLst/>
                        </a:rPr>
                        <a:t>Design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2198590"/>
                  </a:ext>
                </a:extLst>
              </a:tr>
            </a:tbl>
          </a:graphicData>
        </a:graphic>
      </p:graphicFrame>
    </p:spTree>
    <p:extLst>
      <p:ext uri="{BB962C8B-B14F-4D97-AF65-F5344CB8AC3E}">
        <p14:creationId xmlns:p14="http://schemas.microsoft.com/office/powerpoint/2010/main" val="72570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statement</a:t>
            </a:r>
            <a:endParaRPr lang="en-US" dirty="0"/>
          </a:p>
        </p:txBody>
      </p:sp>
      <p:sp>
        <p:nvSpPr>
          <p:cNvPr id="14" name="Content Placeholder 13"/>
          <p:cNvSpPr>
            <a:spLocks noGrp="1"/>
          </p:cNvSpPr>
          <p:nvPr>
            <p:ph idx="1"/>
          </p:nvPr>
        </p:nvSpPr>
        <p:spPr/>
        <p:txBody>
          <a:bodyPr/>
          <a:lstStyle/>
          <a:p>
            <a:pPr marL="514350" indent="-514350">
              <a:buAutoNum type="alphaLcParenR"/>
            </a:pPr>
            <a:r>
              <a:rPr lang="en-US" dirty="0" smtClean="0"/>
              <a:t>Parents hard to find and get the available school bus which can transport their children to the designated school.</a:t>
            </a:r>
          </a:p>
          <a:p>
            <a:pPr marL="514350" indent="-514350">
              <a:buAutoNum type="alphaLcParenR"/>
            </a:pPr>
            <a:r>
              <a:rPr lang="en-US" dirty="0" smtClean="0"/>
              <a:t>People get wrong information about the charter bus services such as inactive bus status and contact information.</a:t>
            </a:r>
          </a:p>
          <a:p>
            <a:pPr marL="514350" indent="-514350">
              <a:buFont typeface="Arial" pitchFamily="34" charset="0"/>
              <a:buAutoNum type="alphaLcParenR"/>
            </a:pPr>
            <a:r>
              <a:rPr lang="en-US" dirty="0"/>
              <a:t>Many parents so worried about their children weather their children have arrived safely at home while they are not at home</a:t>
            </a:r>
            <a:r>
              <a:rPr lang="en-US" dirty="0" smtClean="0"/>
              <a:t>.</a:t>
            </a:r>
          </a:p>
          <a:p>
            <a:pPr marL="0" indent="0">
              <a:buNone/>
            </a:pPr>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normAutofit/>
          </a:bodyPr>
          <a:lstStyle/>
          <a:p>
            <a:pPr marL="514350" indent="-514350">
              <a:buFont typeface="Arial" pitchFamily="34" charset="0"/>
              <a:buAutoNum type="arabicParenR"/>
            </a:pPr>
            <a:r>
              <a:rPr lang="en-MY" dirty="0"/>
              <a:t>To identify the requirements for Centralized Bus Management System (</a:t>
            </a:r>
            <a:r>
              <a:rPr lang="en-MY" dirty="0" err="1"/>
              <a:t>BusFriend</a:t>
            </a:r>
            <a:r>
              <a:rPr lang="en-MY" dirty="0" smtClean="0"/>
              <a:t>).</a:t>
            </a:r>
            <a:endParaRPr lang="en-US" dirty="0" smtClean="0"/>
          </a:p>
          <a:p>
            <a:pPr marL="514350" indent="-514350">
              <a:buAutoNum type="arabicParenR"/>
            </a:pPr>
            <a:r>
              <a:rPr lang="en-US" dirty="0" smtClean="0"/>
              <a:t>To develop a centralized web based bus management system which provides notification to the users via mobile application, information about school bus, charter bus and the payment method.</a:t>
            </a:r>
          </a:p>
          <a:p>
            <a:pPr marL="514350" indent="-514350">
              <a:buAutoNum type="arabicParenR"/>
            </a:pPr>
            <a:r>
              <a:rPr lang="en-US" dirty="0" smtClean="0"/>
              <a:t>To evaluate the satisfactory level of user acceptance towards the system via </a:t>
            </a:r>
            <a:r>
              <a:rPr lang="en-US" dirty="0" smtClean="0"/>
              <a:t>User Acceptance Testing (UAT).</a:t>
            </a:r>
            <a:endParaRPr lang="en-US" dirty="0" smtClean="0"/>
          </a:p>
        </p:txBody>
      </p:sp>
    </p:spTree>
    <p:extLst>
      <p:ext uri="{BB962C8B-B14F-4D97-AF65-F5344CB8AC3E}">
        <p14:creationId xmlns:p14="http://schemas.microsoft.com/office/powerpoint/2010/main" val="339392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t>
            </a:r>
            <a:endParaRPr lang="en-US" dirty="0"/>
          </a:p>
        </p:txBody>
      </p:sp>
      <p:sp>
        <p:nvSpPr>
          <p:cNvPr id="3" name="Content Placeholder 2"/>
          <p:cNvSpPr>
            <a:spLocks noGrp="1"/>
          </p:cNvSpPr>
          <p:nvPr>
            <p:ph idx="1"/>
          </p:nvPr>
        </p:nvSpPr>
        <p:spPr/>
        <p:txBody>
          <a:bodyPr/>
          <a:lstStyle/>
          <a:p>
            <a:pPr marL="514350" indent="-514350">
              <a:buAutoNum type="alphaLcParenR"/>
            </a:pPr>
            <a:r>
              <a:rPr lang="en-US" dirty="0" smtClean="0"/>
              <a:t>Target user</a:t>
            </a:r>
          </a:p>
          <a:p>
            <a:pPr lvl="1"/>
            <a:r>
              <a:rPr lang="en-US" dirty="0" smtClean="0"/>
              <a:t>People who are using bus as their main transportation system.</a:t>
            </a:r>
          </a:p>
          <a:p>
            <a:pPr marL="514350" indent="-514350">
              <a:buAutoNum type="alphaLcParenR"/>
            </a:pPr>
            <a:r>
              <a:rPr lang="en-US" dirty="0" smtClean="0"/>
              <a:t>Coverage area</a:t>
            </a:r>
          </a:p>
          <a:p>
            <a:pPr lvl="1"/>
            <a:r>
              <a:rPr lang="en-US" dirty="0" smtClean="0"/>
              <a:t>Selangor and Kuala Lumpur.</a:t>
            </a:r>
          </a:p>
          <a:p>
            <a:pPr marL="514350" indent="-514350">
              <a:buAutoNum type="alphaLcParenR"/>
            </a:pPr>
            <a:r>
              <a:rPr lang="en-US" dirty="0" smtClean="0"/>
              <a:t>Transportation type</a:t>
            </a:r>
          </a:p>
          <a:p>
            <a:pPr lvl="1"/>
            <a:r>
              <a:rPr lang="en-US" dirty="0" smtClean="0"/>
              <a:t>School bus and charter bus.</a:t>
            </a:r>
          </a:p>
          <a:p>
            <a:pPr marL="514350" indent="-514350">
              <a:buAutoNum type="alphaLcParenR"/>
            </a:pPr>
            <a:r>
              <a:rPr lang="en-US" dirty="0" smtClean="0"/>
              <a:t>Technology</a:t>
            </a:r>
          </a:p>
          <a:p>
            <a:pPr lvl="1"/>
            <a:r>
              <a:rPr lang="en-US" dirty="0" smtClean="0"/>
              <a:t>Web application and mobile application.</a:t>
            </a:r>
          </a:p>
          <a:p>
            <a:pPr marL="0" indent="0">
              <a:buNone/>
            </a:pPr>
            <a:endParaRPr lang="en-US" dirty="0"/>
          </a:p>
        </p:txBody>
      </p:sp>
    </p:spTree>
    <p:extLst>
      <p:ext uri="{BB962C8B-B14F-4D97-AF65-F5344CB8AC3E}">
        <p14:creationId xmlns:p14="http://schemas.microsoft.com/office/powerpoint/2010/main" val="27998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1041400"/>
          </a:xfrm>
        </p:spPr>
        <p:txBody>
          <a:bodyPr/>
          <a:lstStyle/>
          <a:p>
            <a:r>
              <a:rPr lang="en-US" dirty="0" smtClean="0"/>
              <a:t>Project significant</a:t>
            </a:r>
            <a:endParaRPr lang="en-US" dirty="0"/>
          </a:p>
        </p:txBody>
      </p:sp>
      <p:sp>
        <p:nvSpPr>
          <p:cNvPr id="3" name="Content Placeholder 2"/>
          <p:cNvSpPr>
            <a:spLocks noGrp="1"/>
          </p:cNvSpPr>
          <p:nvPr>
            <p:ph idx="1"/>
          </p:nvPr>
        </p:nvSpPr>
        <p:spPr>
          <a:xfrm>
            <a:off x="914162" y="1524000"/>
            <a:ext cx="10360501" cy="4953000"/>
          </a:xfrm>
        </p:spPr>
        <p:txBody>
          <a:bodyPr>
            <a:normAutofit lnSpcReduction="10000"/>
          </a:bodyPr>
          <a:lstStyle/>
          <a:p>
            <a:pPr marL="514350" indent="-514350">
              <a:buAutoNum type="arabicParenR"/>
            </a:pPr>
            <a:r>
              <a:rPr lang="en-US" dirty="0" smtClean="0"/>
              <a:t>User</a:t>
            </a:r>
          </a:p>
          <a:p>
            <a:pPr lvl="1">
              <a:buFont typeface="Wingdings" panose="05000000000000000000" pitchFamily="2" charset="2"/>
              <a:buChar char="Ø"/>
            </a:pPr>
            <a:r>
              <a:rPr lang="en-US" dirty="0" smtClean="0"/>
              <a:t>End user : the system will ensure on the updated information about bus 	           services. </a:t>
            </a:r>
          </a:p>
          <a:p>
            <a:pPr lvl="1">
              <a:buFont typeface="Wingdings" panose="05000000000000000000" pitchFamily="2" charset="2"/>
              <a:buChar char="Ø"/>
            </a:pPr>
            <a:r>
              <a:rPr lang="en-US" dirty="0" smtClean="0"/>
              <a:t>Bus service operator : help to get customer who need their services and 		               manage on the system bus process.</a:t>
            </a:r>
          </a:p>
          <a:p>
            <a:pPr marL="514350" indent="-514350">
              <a:buAutoNum type="arabicParenR"/>
            </a:pPr>
            <a:r>
              <a:rPr lang="en-US" dirty="0" smtClean="0"/>
              <a:t>Time</a:t>
            </a:r>
          </a:p>
          <a:p>
            <a:pPr lvl="1">
              <a:buFont typeface="Wingdings" panose="05000000000000000000" pitchFamily="2" charset="2"/>
              <a:buChar char="Ø"/>
            </a:pPr>
            <a:r>
              <a:rPr lang="en-US" dirty="0" smtClean="0"/>
              <a:t>Helps to reduce time especially for the people who want to find bus services.</a:t>
            </a:r>
          </a:p>
          <a:p>
            <a:pPr marL="514350" indent="-514350">
              <a:buAutoNum type="arabicParenR"/>
            </a:pPr>
            <a:r>
              <a:rPr lang="en-US" dirty="0" smtClean="0"/>
              <a:t>Technology</a:t>
            </a:r>
          </a:p>
          <a:p>
            <a:pPr lvl="1">
              <a:buFont typeface="Wingdings" panose="05000000000000000000" pitchFamily="2" charset="2"/>
              <a:buChar char="Ø"/>
            </a:pPr>
            <a:r>
              <a:rPr lang="en-US" dirty="0" smtClean="0"/>
              <a:t>The system utilized the current mobile and web technologies</a:t>
            </a:r>
          </a:p>
          <a:p>
            <a:pPr lvl="2">
              <a:buFont typeface="Wingdings" panose="05000000000000000000" pitchFamily="2" charset="2"/>
              <a:buChar char="Ø"/>
            </a:pPr>
            <a:r>
              <a:rPr lang="en-US" dirty="0" smtClean="0"/>
              <a:t>Notification system for bus arrival to the destination.</a:t>
            </a:r>
          </a:p>
          <a:p>
            <a:pPr lvl="2">
              <a:buFont typeface="Wingdings" panose="05000000000000000000" pitchFamily="2" charset="2"/>
              <a:buChar char="Ø"/>
            </a:pPr>
            <a:r>
              <a:rPr lang="en-US" dirty="0" smtClean="0"/>
              <a:t>Email system used for the notification to the user upon successful of the bus booking.</a:t>
            </a:r>
          </a:p>
        </p:txBody>
      </p:sp>
    </p:spTree>
    <p:extLst>
      <p:ext uri="{BB962C8B-B14F-4D97-AF65-F5344CB8AC3E}">
        <p14:creationId xmlns:p14="http://schemas.microsoft.com/office/powerpoint/2010/main" val="328238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326" y="1219200"/>
            <a:ext cx="10360501" cy="1219200"/>
          </a:xfrm>
        </p:spPr>
        <p:txBody>
          <a:bodyPr>
            <a:normAutofit/>
          </a:bodyPr>
          <a:lstStyle/>
          <a:p>
            <a:pPr algn="ctr"/>
            <a:r>
              <a:rPr lang="en-US" sz="7200" dirty="0" smtClean="0"/>
              <a:t>Literature review</a:t>
            </a:r>
            <a:endParaRPr lang="en-US" sz="7200" dirty="0"/>
          </a:p>
        </p:txBody>
      </p:sp>
      <p:sp>
        <p:nvSpPr>
          <p:cNvPr id="3" name="Content Placeholder 2"/>
          <p:cNvSpPr>
            <a:spLocks noGrp="1"/>
          </p:cNvSpPr>
          <p:nvPr>
            <p:ph idx="1"/>
          </p:nvPr>
        </p:nvSpPr>
        <p:spPr>
          <a:xfrm>
            <a:off x="863327" y="3048000"/>
            <a:ext cx="10360501" cy="2590800"/>
          </a:xfrm>
        </p:spPr>
        <p:txBody>
          <a:bodyPr>
            <a:normAutofit/>
          </a:bodyPr>
          <a:lstStyle/>
          <a:p>
            <a:r>
              <a:rPr lang="en-US" sz="2000" dirty="0" smtClean="0"/>
              <a:t>Web Technology</a:t>
            </a:r>
          </a:p>
          <a:p>
            <a:r>
              <a:rPr lang="en-US" sz="2000" dirty="0" smtClean="0"/>
              <a:t>Mobile Technology</a:t>
            </a:r>
          </a:p>
          <a:p>
            <a:r>
              <a:rPr lang="en-US" sz="2000" dirty="0" smtClean="0"/>
              <a:t>Database</a:t>
            </a:r>
          </a:p>
          <a:p>
            <a:r>
              <a:rPr lang="en-US" sz="2000" dirty="0" smtClean="0"/>
              <a:t>Online Payment Gateway</a:t>
            </a:r>
          </a:p>
          <a:p>
            <a:r>
              <a:rPr lang="en-US" sz="2000" dirty="0" smtClean="0"/>
              <a:t>Comparison of Related Works</a:t>
            </a:r>
            <a:endParaRPr lang="en-US" sz="2000" dirty="0"/>
          </a:p>
        </p:txBody>
      </p:sp>
    </p:spTree>
    <p:extLst>
      <p:ext uri="{BB962C8B-B14F-4D97-AF65-F5344CB8AC3E}">
        <p14:creationId xmlns:p14="http://schemas.microsoft.com/office/powerpoint/2010/main" val="12685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38776891"/>
              </p:ext>
            </p:extLst>
          </p:nvPr>
        </p:nvGraphicFramePr>
        <p:xfrm>
          <a:off x="905519" y="761999"/>
          <a:ext cx="10360263" cy="5324549"/>
        </p:xfrm>
        <a:graphic>
          <a:graphicData uri="http://schemas.openxmlformats.org/drawingml/2006/table">
            <a:tbl>
              <a:tblPr firstRow="1" bandRow="1">
                <a:tableStyleId>{F5AB1C69-6EDB-4FF4-983F-18BD219EF322}</a:tableStyleId>
              </a:tblPr>
              <a:tblGrid>
                <a:gridCol w="3453421">
                  <a:extLst>
                    <a:ext uri="{9D8B030D-6E8A-4147-A177-3AD203B41FA5}">
                      <a16:colId xmlns:a16="http://schemas.microsoft.com/office/drawing/2014/main" val="1740328301"/>
                    </a:ext>
                  </a:extLst>
                </a:gridCol>
                <a:gridCol w="2858117">
                  <a:extLst>
                    <a:ext uri="{9D8B030D-6E8A-4147-A177-3AD203B41FA5}">
                      <a16:colId xmlns:a16="http://schemas.microsoft.com/office/drawing/2014/main" val="3696798009"/>
                    </a:ext>
                  </a:extLst>
                </a:gridCol>
                <a:gridCol w="4048725">
                  <a:extLst>
                    <a:ext uri="{9D8B030D-6E8A-4147-A177-3AD203B41FA5}">
                      <a16:colId xmlns:a16="http://schemas.microsoft.com/office/drawing/2014/main" val="841771550"/>
                    </a:ext>
                  </a:extLst>
                </a:gridCol>
              </a:tblGrid>
              <a:tr h="609601">
                <a:tc gridSpan="3">
                  <a:txBody>
                    <a:bodyPr/>
                    <a:lstStyle/>
                    <a:p>
                      <a:pPr algn="ctr"/>
                      <a:r>
                        <a:rPr lang="en-US" dirty="0" smtClean="0"/>
                        <a:t>Web Technology</a:t>
                      </a:r>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024034347"/>
                  </a:ext>
                </a:extLst>
              </a:tr>
              <a:tr h="1038153">
                <a:tc>
                  <a:txBody>
                    <a:bodyPr/>
                    <a:lstStyle/>
                    <a:p>
                      <a:r>
                        <a:rPr lang="en-US" dirty="0" smtClean="0"/>
                        <a:t>Client</a:t>
                      </a:r>
                      <a:r>
                        <a:rPr lang="en-US" baseline="0" dirty="0" smtClean="0"/>
                        <a:t>-side Technology</a:t>
                      </a:r>
                      <a:endParaRPr lang="en-US" dirty="0"/>
                    </a:p>
                  </a:txBody>
                  <a:tcPr/>
                </a:tc>
                <a:tc gridSpan="2">
                  <a:txBody>
                    <a:bodyPr/>
                    <a:lstStyle/>
                    <a:p>
                      <a:r>
                        <a:rPr lang="en-US" dirty="0" smtClean="0"/>
                        <a:t>Server-side</a:t>
                      </a:r>
                      <a:r>
                        <a:rPr lang="en-US" baseline="0" dirty="0" smtClean="0"/>
                        <a:t> Technology</a:t>
                      </a:r>
                      <a:endParaRPr lang="en-US" dirty="0"/>
                    </a:p>
                  </a:txBody>
                  <a:tcPr/>
                </a:tc>
                <a:tc hMerge="1">
                  <a:txBody>
                    <a:bodyPr/>
                    <a:lstStyle/>
                    <a:p>
                      <a:endParaRPr lang="en-US" dirty="0"/>
                    </a:p>
                  </a:txBody>
                  <a:tcPr/>
                </a:tc>
                <a:extLst>
                  <a:ext uri="{0D108BD9-81ED-4DB2-BD59-A6C34878D82A}">
                    <a16:rowId xmlns:a16="http://schemas.microsoft.com/office/drawing/2014/main" val="2827410790"/>
                  </a:ext>
                </a:extLst>
              </a:tr>
              <a:tr h="735359">
                <a:tc rowSpan="5">
                  <a:txBody>
                    <a:bodyPr/>
                    <a:lstStyle/>
                    <a:p>
                      <a:r>
                        <a:rPr lang="en-US" dirty="0" smtClean="0"/>
                        <a:t>Browser</a:t>
                      </a:r>
                      <a:endParaRPr lang="en-US" dirty="0"/>
                    </a:p>
                  </a:txBody>
                  <a:tcPr/>
                </a:tc>
                <a:tc gridSpan="2">
                  <a:txBody>
                    <a:bodyPr/>
                    <a:lstStyle/>
                    <a:p>
                      <a:r>
                        <a:rPr lang="en-US" dirty="0" smtClean="0"/>
                        <a:t>JAVA</a:t>
                      </a:r>
                      <a:endParaRPr lang="en-US" dirty="0"/>
                    </a:p>
                  </a:txBody>
                  <a:tcPr/>
                </a:tc>
                <a:tc hMerge="1">
                  <a:txBody>
                    <a:bodyPr/>
                    <a:lstStyle/>
                    <a:p>
                      <a:endParaRPr lang="en-US" dirty="0"/>
                    </a:p>
                  </a:txBody>
                  <a:tcPr/>
                </a:tc>
                <a:extLst>
                  <a:ext uri="{0D108BD9-81ED-4DB2-BD59-A6C34878D82A}">
                    <a16:rowId xmlns:a16="http://schemas.microsoft.com/office/drawing/2014/main" val="956539181"/>
                  </a:ext>
                </a:extLst>
              </a:tr>
              <a:tr h="735359">
                <a:tc vMerge="1">
                  <a:txBody>
                    <a:bodyPr/>
                    <a:lstStyle/>
                    <a:p>
                      <a:endParaRPr lang="en-US" dirty="0"/>
                    </a:p>
                  </a:txBody>
                  <a:tcPr/>
                </a:tc>
                <a:tc gridSpan="2">
                  <a:txBody>
                    <a:bodyPr/>
                    <a:lstStyle/>
                    <a:p>
                      <a:r>
                        <a:rPr lang="en-US" dirty="0" smtClean="0"/>
                        <a:t>Ruby</a:t>
                      </a:r>
                      <a:r>
                        <a:rPr lang="en-US" baseline="0" dirty="0" smtClean="0"/>
                        <a:t> on Rails</a:t>
                      </a:r>
                      <a:endParaRPr lang="en-US" dirty="0"/>
                    </a:p>
                  </a:txBody>
                  <a:tcPr/>
                </a:tc>
                <a:tc hMerge="1">
                  <a:txBody>
                    <a:bodyPr/>
                    <a:lstStyle/>
                    <a:p>
                      <a:endParaRPr lang="en-US" dirty="0"/>
                    </a:p>
                  </a:txBody>
                  <a:tcPr/>
                </a:tc>
                <a:extLst>
                  <a:ext uri="{0D108BD9-81ED-4DB2-BD59-A6C34878D82A}">
                    <a16:rowId xmlns:a16="http://schemas.microsoft.com/office/drawing/2014/main" val="1937721556"/>
                  </a:ext>
                </a:extLst>
              </a:tr>
              <a:tr h="735359">
                <a:tc vMerge="1">
                  <a:txBody>
                    <a:bodyPr/>
                    <a:lstStyle/>
                    <a:p>
                      <a:endParaRPr lang="en-US" dirty="0"/>
                    </a:p>
                  </a:txBody>
                  <a:tcPr/>
                </a:tc>
                <a:tc rowSpan="3">
                  <a:txBody>
                    <a:bodyPr/>
                    <a:lstStyle/>
                    <a:p>
                      <a:r>
                        <a:rPr lang="en-US" dirty="0" smtClean="0"/>
                        <a:t>PHP</a:t>
                      </a:r>
                      <a:endParaRPr lang="en-US" dirty="0"/>
                    </a:p>
                  </a:txBody>
                  <a:tcPr/>
                </a:tc>
                <a:tc>
                  <a:txBody>
                    <a:bodyPr/>
                    <a:lstStyle/>
                    <a:p>
                      <a:r>
                        <a:rPr lang="en-US" dirty="0" smtClean="0"/>
                        <a:t>Zend Framework</a:t>
                      </a:r>
                      <a:endParaRPr lang="en-US" dirty="0"/>
                    </a:p>
                  </a:txBody>
                  <a:tcPr/>
                </a:tc>
                <a:extLst>
                  <a:ext uri="{0D108BD9-81ED-4DB2-BD59-A6C34878D82A}">
                    <a16:rowId xmlns:a16="http://schemas.microsoft.com/office/drawing/2014/main" val="887478979"/>
                  </a:ext>
                </a:extLst>
              </a:tr>
              <a:tr h="735359">
                <a:tc vMerge="1">
                  <a:txBody>
                    <a:bodyPr/>
                    <a:lstStyle/>
                    <a:p>
                      <a:endParaRPr lang="en-US" dirty="0"/>
                    </a:p>
                  </a:txBody>
                  <a:tcPr/>
                </a:tc>
                <a:tc vMerge="1">
                  <a:txBody>
                    <a:bodyPr/>
                    <a:lstStyle/>
                    <a:p>
                      <a:endParaRPr lang="en-US" dirty="0"/>
                    </a:p>
                  </a:txBody>
                  <a:tcPr/>
                </a:tc>
                <a:tc>
                  <a:txBody>
                    <a:bodyPr/>
                    <a:lstStyle/>
                    <a:p>
                      <a:r>
                        <a:rPr lang="en-US" dirty="0" err="1" smtClean="0"/>
                        <a:t>Yii</a:t>
                      </a:r>
                      <a:r>
                        <a:rPr lang="en-US" dirty="0" smtClean="0"/>
                        <a:t> Framework</a:t>
                      </a:r>
                      <a:endParaRPr lang="en-US" dirty="0"/>
                    </a:p>
                  </a:txBody>
                  <a:tcPr/>
                </a:tc>
                <a:extLst>
                  <a:ext uri="{0D108BD9-81ED-4DB2-BD59-A6C34878D82A}">
                    <a16:rowId xmlns:a16="http://schemas.microsoft.com/office/drawing/2014/main" val="3790651503"/>
                  </a:ext>
                </a:extLst>
              </a:tr>
              <a:tr h="735359">
                <a:tc vMerge="1">
                  <a:txBody>
                    <a:bodyPr/>
                    <a:lstStyle/>
                    <a:p>
                      <a:endParaRPr lang="en-US" dirty="0"/>
                    </a:p>
                  </a:txBody>
                  <a:tcPr/>
                </a:tc>
                <a:tc vMerge="1">
                  <a:txBody>
                    <a:bodyPr/>
                    <a:lstStyle/>
                    <a:p>
                      <a:endParaRPr lang="en-US" dirty="0"/>
                    </a:p>
                  </a:txBody>
                  <a:tcPr/>
                </a:tc>
                <a:tc>
                  <a:txBody>
                    <a:bodyPr/>
                    <a:lstStyle/>
                    <a:p>
                      <a:r>
                        <a:rPr lang="en-US" dirty="0" err="1" smtClean="0"/>
                        <a:t>Laravel</a:t>
                      </a:r>
                      <a:r>
                        <a:rPr lang="en-US" dirty="0" smtClean="0"/>
                        <a:t> Framework</a:t>
                      </a:r>
                      <a:endParaRPr lang="en-US" dirty="0"/>
                    </a:p>
                  </a:txBody>
                  <a:tcPr/>
                </a:tc>
                <a:extLst>
                  <a:ext uri="{0D108BD9-81ED-4DB2-BD59-A6C34878D82A}">
                    <a16:rowId xmlns:a16="http://schemas.microsoft.com/office/drawing/2014/main" val="3437896807"/>
                  </a:ext>
                </a:extLst>
              </a:tr>
            </a:tbl>
          </a:graphicData>
        </a:graphic>
      </p:graphicFrame>
    </p:spTree>
    <p:extLst>
      <p:ext uri="{BB962C8B-B14F-4D97-AF65-F5344CB8AC3E}">
        <p14:creationId xmlns:p14="http://schemas.microsoft.com/office/powerpoint/2010/main" val="83886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1684</TotalTime>
  <Words>626</Words>
  <Application>Microsoft Office PowerPoint</Application>
  <PresentationFormat>Custom</PresentationFormat>
  <Paragraphs>190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Eras Bold ITC</vt:lpstr>
      <vt:lpstr>Times New Roman</vt:lpstr>
      <vt:lpstr>Wingdings</vt:lpstr>
      <vt:lpstr>Red Radial 16x9</vt:lpstr>
      <vt:lpstr>Centralized bus  management system (BusFriend)</vt:lpstr>
      <vt:lpstr>introduction</vt:lpstr>
      <vt:lpstr>Background of study</vt:lpstr>
      <vt:lpstr>Problem statement</vt:lpstr>
      <vt:lpstr>Objective </vt:lpstr>
      <vt:lpstr>Project scope </vt:lpstr>
      <vt:lpstr>Project significant</vt:lpstr>
      <vt:lpstr>Literature review</vt:lpstr>
      <vt:lpstr>PowerPoint Presentation</vt:lpstr>
      <vt:lpstr>PowerPoint Presentation</vt:lpstr>
      <vt:lpstr>Comparison of related works</vt:lpstr>
      <vt:lpstr>Comparison of related works</vt:lpstr>
      <vt:lpstr>Research Methodology</vt:lpstr>
      <vt:lpstr>Method – agile methodology</vt:lpstr>
      <vt:lpstr>Agile methodology</vt:lpstr>
      <vt:lpstr>Project development methodology summary</vt:lpstr>
      <vt:lpstr>PowerPoint Presentation</vt:lpstr>
      <vt:lpstr>PowerPoint Presentation</vt:lpstr>
      <vt:lpstr>Use-case diagram</vt:lpstr>
      <vt:lpstr>PowerPoint Presentation</vt:lpstr>
      <vt:lpstr>Sequence diagram</vt:lpstr>
      <vt:lpstr>PowerPoint Presentation</vt:lpstr>
      <vt:lpstr>PowerPoint Presentation</vt:lpstr>
      <vt:lpstr>PowerPoint Presentation</vt:lpstr>
      <vt:lpstr>PowerPoint Presentation</vt:lpstr>
      <vt:lpstr>PowerPoint Presentation</vt:lpstr>
      <vt:lpstr>Entity relationship diagram</vt:lpstr>
      <vt:lpstr>PowerPoint Presentation</vt:lpstr>
      <vt:lpstr>Web-based interface</vt:lpstr>
      <vt:lpstr>PowerPoint Presentation</vt:lpstr>
      <vt:lpstr>PowerPoint Presentation</vt:lpstr>
      <vt:lpstr>PowerPoint Presentation</vt:lpstr>
      <vt:lpstr>Mobile application interface</vt:lpstr>
      <vt:lpstr>PowerPoint Presentation</vt:lpstr>
      <vt:lpstr>Hardware requirements</vt:lpstr>
      <vt:lpstr>Software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bus  management system (bUSfriend)</dc:title>
  <dc:creator>Windows User</dc:creator>
  <cp:lastModifiedBy>Windows User</cp:lastModifiedBy>
  <cp:revision>91</cp:revision>
  <dcterms:created xsi:type="dcterms:W3CDTF">2016-12-04T11:55:07Z</dcterms:created>
  <dcterms:modified xsi:type="dcterms:W3CDTF">2016-12-19T00:59:41Z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