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sldIdLst>
    <p:sldId id="382" r:id="rId3"/>
    <p:sldId id="492" r:id="rId4"/>
    <p:sldId id="509" r:id="rId5"/>
    <p:sldId id="516" r:id="rId6"/>
    <p:sldId id="512" r:id="rId7"/>
    <p:sldId id="514" r:id="rId8"/>
    <p:sldId id="515" r:id="rId9"/>
    <p:sldId id="517" r:id="rId10"/>
    <p:sldId id="505" r:id="rId11"/>
    <p:sldId id="519" r:id="rId12"/>
    <p:sldId id="520" r:id="rId13"/>
    <p:sldId id="518" r:id="rId1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9" autoAdjust="0"/>
  </p:normalViewPr>
  <p:slideViewPr>
    <p:cSldViewPr>
      <p:cViewPr>
        <p:scale>
          <a:sx n="120" d="100"/>
          <a:sy n="120" d="100"/>
        </p:scale>
        <p:origin x="-368" y="-35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79497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763000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 </a:t>
            </a:r>
            <a:br>
              <a:rPr lang="en-US" sz="9000" dirty="0" smtClean="0"/>
            </a:br>
            <a:r>
              <a:rPr lang="en-US" sz="5000" dirty="0" smtClean="0"/>
              <a:t>Support Vector Machines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>
          <a:xfrm>
            <a:off x="414337" y="1104900"/>
            <a:ext cx="8418512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ourier New"/>
                <a:cs typeface="Courier New"/>
              </a:rPr>
              <a:t>rbf_svc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sklearn.svm.SVC</a:t>
            </a:r>
            <a:r>
              <a:rPr lang="en-US" dirty="0" smtClean="0">
                <a:latin typeface="Courier New"/>
                <a:cs typeface="Courier New"/>
              </a:rPr>
              <a:t>() # default kernel</a:t>
            </a:r>
            <a:r>
              <a:rPr lang="en-US" dirty="0">
                <a:latin typeface="Courier New"/>
                <a:cs typeface="Courier New"/>
              </a:rPr>
              <a:t>='</a:t>
            </a:r>
            <a:r>
              <a:rPr lang="en-US" dirty="0" err="1" smtClean="0">
                <a:latin typeface="Courier New"/>
                <a:cs typeface="Courier New"/>
              </a:rPr>
              <a:t>rbf</a:t>
            </a:r>
            <a:r>
              <a:rPr lang="en-US" dirty="0">
                <a:latin typeface="Courier New"/>
                <a:cs typeface="Courier New"/>
              </a:rPr>
              <a:t>'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svc = </a:t>
            </a:r>
            <a:r>
              <a:rPr lang="en-US" dirty="0" err="1">
                <a:latin typeface="Courier New"/>
                <a:cs typeface="Courier New"/>
              </a:rPr>
              <a:t>sklearn.svm.SVC</a:t>
            </a:r>
            <a:r>
              <a:rPr lang="en-US" dirty="0">
                <a:latin typeface="Courier New"/>
                <a:cs typeface="Courier New"/>
              </a:rPr>
              <a:t>(kernel='</a:t>
            </a:r>
            <a:r>
              <a:rPr lang="en-US" dirty="0" smtClean="0">
                <a:latin typeface="Courier New"/>
                <a:cs typeface="Courier New"/>
              </a:rPr>
              <a:t>linear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ourier New"/>
                <a:cs typeface="Courier New"/>
              </a:rPr>
              <a:t>poly_svc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sklearn.svm.SVC</a:t>
            </a:r>
            <a:r>
              <a:rPr lang="en-US" dirty="0">
                <a:latin typeface="Courier New"/>
                <a:cs typeface="Courier New"/>
              </a:rPr>
              <a:t>(kernel='poly', degree=</a:t>
            </a:r>
            <a:r>
              <a:rPr lang="en-US" dirty="0" smtClean="0">
                <a:latin typeface="Courier New"/>
                <a:cs typeface="Courier New"/>
              </a:rPr>
              <a:t>3)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vc.fit</a:t>
            </a:r>
            <a:r>
              <a:rPr lang="en-US" dirty="0" smtClean="0">
                <a:latin typeface="Courier New"/>
                <a:cs typeface="Courier New"/>
              </a:rPr>
              <a:t>(…)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vc.predict</a:t>
            </a:r>
            <a:r>
              <a:rPr lang="en-US" dirty="0" smtClean="0">
                <a:latin typeface="Courier New"/>
                <a:cs typeface="Courier New"/>
              </a:rPr>
              <a:t>(…)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vc.predict_proba</a:t>
            </a:r>
            <a:r>
              <a:rPr lang="en-US" dirty="0" smtClean="0">
                <a:latin typeface="Courier New"/>
                <a:cs typeface="Courier New"/>
              </a:rPr>
              <a:t>(…)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urier New"/>
                <a:cs typeface="Courier New"/>
              </a:rPr>
              <a:t># only if probability=True passed to constructor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8102" y="4667190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Parameters to grid </a:t>
            </a:r>
            <a:r>
              <a:rPr lang="en-US" sz="2000" dirty="0" err="1" smtClean="0"/>
              <a:t>seach</a:t>
            </a:r>
            <a:r>
              <a:rPr lang="en-US" sz="2000" dirty="0" smtClean="0"/>
              <a:t> / CV: gamma,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45781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SUPPORT VECTOR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6" y="1034652"/>
            <a:ext cx="5630863" cy="42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882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95" name="Shape 3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 anchor="ctr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dirty="0"/>
              <a:t>LAB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>
              <a:buNone/>
            </a:pPr>
            <a:r>
              <a:rPr dirty="0"/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21463514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137" y="11811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Constructs a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in </a:t>
            </a:r>
            <a:r>
              <a:rPr lang="en-US" dirty="0" smtClean="0"/>
              <a:t>space.</a:t>
            </a:r>
          </a:p>
          <a:p>
            <a:pPr marL="571500" indent="-571500" algn="l">
              <a:buFont typeface="Arial"/>
              <a:buChar char="•"/>
            </a:pPr>
            <a:r>
              <a:rPr lang="en-US" sz="2000" dirty="0" smtClean="0"/>
              <a:t>2 columns in your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? Make a line to separate them</a:t>
            </a:r>
          </a:p>
          <a:p>
            <a:pPr marL="571500" indent="-571500" algn="l">
              <a:buFont typeface="Arial"/>
              <a:buChar char="•"/>
            </a:pPr>
            <a:r>
              <a:rPr lang="en-US" sz="2000" dirty="0" smtClean="0"/>
              <a:t>3 columns in your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? Make a 2D-plane to separate them</a:t>
            </a:r>
          </a:p>
          <a:p>
            <a:pPr marL="571500" indent="-571500" algn="l">
              <a:buFont typeface="Arial"/>
              <a:buChar char="•"/>
            </a:pPr>
            <a:r>
              <a:rPr lang="en-US" sz="2000" dirty="0" smtClean="0"/>
              <a:t>4 columns…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20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2D Example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952500"/>
            <a:ext cx="4101717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37" y="1333500"/>
            <a:ext cx="198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want to maximize </a:t>
            </a:r>
          </a:p>
          <a:p>
            <a:r>
              <a:rPr lang="en-US" sz="2500" dirty="0" smtClean="0"/>
              <a:t>the width of the margin</a:t>
            </a:r>
            <a:endParaRPr lang="en-US" sz="25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672137" y="2171700"/>
            <a:ext cx="2133600" cy="1066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986337" y="2400300"/>
            <a:ext cx="2819400" cy="1676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eform 20"/>
          <p:cNvSpPr/>
          <p:nvPr/>
        </p:nvSpPr>
        <p:spPr>
          <a:xfrm>
            <a:off x="4529411" y="1164284"/>
            <a:ext cx="3809784" cy="1788763"/>
          </a:xfrm>
          <a:custGeom>
            <a:avLst/>
            <a:gdLst>
              <a:gd name="connsiteX0" fmla="*/ 3809784 w 3809784"/>
              <a:gd name="connsiteY0" fmla="*/ 1788763 h 1788763"/>
              <a:gd name="connsiteX1" fmla="*/ 3735705 w 3809784"/>
              <a:gd name="connsiteY1" fmla="*/ 1651166 h 1788763"/>
              <a:gd name="connsiteX2" fmla="*/ 3693374 w 3809784"/>
              <a:gd name="connsiteY2" fmla="*/ 1566491 h 1788763"/>
              <a:gd name="connsiteX3" fmla="*/ 3661626 w 3809784"/>
              <a:gd name="connsiteY3" fmla="*/ 1471231 h 1788763"/>
              <a:gd name="connsiteX4" fmla="*/ 3651043 w 3809784"/>
              <a:gd name="connsiteY4" fmla="*/ 1333634 h 1788763"/>
              <a:gd name="connsiteX5" fmla="*/ 3640461 w 3809784"/>
              <a:gd name="connsiteY5" fmla="*/ 1291296 h 1788763"/>
              <a:gd name="connsiteX6" fmla="*/ 3608712 w 3809784"/>
              <a:gd name="connsiteY6" fmla="*/ 1259543 h 1788763"/>
              <a:gd name="connsiteX7" fmla="*/ 3566381 w 3809784"/>
              <a:gd name="connsiteY7" fmla="*/ 1206621 h 1788763"/>
              <a:gd name="connsiteX8" fmla="*/ 3513468 w 3809784"/>
              <a:gd name="connsiteY8" fmla="*/ 1132530 h 1788763"/>
              <a:gd name="connsiteX9" fmla="*/ 3291230 w 3809784"/>
              <a:gd name="connsiteY9" fmla="*/ 942011 h 1788763"/>
              <a:gd name="connsiteX10" fmla="*/ 3248899 w 3809784"/>
              <a:gd name="connsiteY10" fmla="*/ 910258 h 1788763"/>
              <a:gd name="connsiteX11" fmla="*/ 3068993 w 3809784"/>
              <a:gd name="connsiteY11" fmla="*/ 719739 h 1788763"/>
              <a:gd name="connsiteX12" fmla="*/ 2624518 w 3809784"/>
              <a:gd name="connsiteY12" fmla="*/ 370454 h 1788763"/>
              <a:gd name="connsiteX13" fmla="*/ 2391698 w 3809784"/>
              <a:gd name="connsiteY13" fmla="*/ 201103 h 1788763"/>
              <a:gd name="connsiteX14" fmla="*/ 2275288 w 3809784"/>
              <a:gd name="connsiteY14" fmla="*/ 95259 h 1788763"/>
              <a:gd name="connsiteX15" fmla="*/ 2137712 w 3809784"/>
              <a:gd name="connsiteY15" fmla="*/ 52922 h 1788763"/>
              <a:gd name="connsiteX16" fmla="*/ 2074216 w 3809784"/>
              <a:gd name="connsiteY16" fmla="*/ 10584 h 1788763"/>
              <a:gd name="connsiteX17" fmla="*/ 1650906 w 3809784"/>
              <a:gd name="connsiteY17" fmla="*/ 10584 h 1788763"/>
              <a:gd name="connsiteX18" fmla="*/ 1375755 w 3809784"/>
              <a:gd name="connsiteY18" fmla="*/ 52922 h 1788763"/>
              <a:gd name="connsiteX19" fmla="*/ 539719 w 3809784"/>
              <a:gd name="connsiteY19" fmla="*/ 116428 h 1788763"/>
              <a:gd name="connsiteX20" fmla="*/ 571467 w 3809784"/>
              <a:gd name="connsiteY20" fmla="*/ 222272 h 1788763"/>
              <a:gd name="connsiteX21" fmla="*/ 306899 w 3809784"/>
              <a:gd name="connsiteY21" fmla="*/ 613895 h 1788763"/>
              <a:gd name="connsiteX22" fmla="*/ 84662 w 3809784"/>
              <a:gd name="connsiteY22" fmla="*/ 878505 h 1788763"/>
              <a:gd name="connsiteX23" fmla="*/ 52913 w 3809784"/>
              <a:gd name="connsiteY23" fmla="*/ 994933 h 1788763"/>
              <a:gd name="connsiteX24" fmla="*/ 42331 w 3809784"/>
              <a:gd name="connsiteY24" fmla="*/ 1121946 h 1788763"/>
              <a:gd name="connsiteX25" fmla="*/ 21165 w 3809784"/>
              <a:gd name="connsiteY25" fmla="*/ 1206621 h 1788763"/>
              <a:gd name="connsiteX26" fmla="*/ 0 w 3809784"/>
              <a:gd name="connsiteY26" fmla="*/ 1206621 h 178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09784" h="1788763">
                <a:moveTo>
                  <a:pt x="3809784" y="1788763"/>
                </a:moveTo>
                <a:cubicBezTo>
                  <a:pt x="3714019" y="1654669"/>
                  <a:pt x="3788439" y="1774230"/>
                  <a:pt x="3735705" y="1651166"/>
                </a:cubicBezTo>
                <a:cubicBezTo>
                  <a:pt x="3723276" y="1622161"/>
                  <a:pt x="3705092" y="1595790"/>
                  <a:pt x="3693374" y="1566491"/>
                </a:cubicBezTo>
                <a:cubicBezTo>
                  <a:pt x="3666807" y="1500062"/>
                  <a:pt x="3676816" y="1532001"/>
                  <a:pt x="3661626" y="1471231"/>
                </a:cubicBezTo>
                <a:cubicBezTo>
                  <a:pt x="3658098" y="1425365"/>
                  <a:pt x="3656417" y="1379320"/>
                  <a:pt x="3651043" y="1333634"/>
                </a:cubicBezTo>
                <a:cubicBezTo>
                  <a:pt x="3649344" y="1319187"/>
                  <a:pt x="3647677" y="1303927"/>
                  <a:pt x="3640461" y="1291296"/>
                </a:cubicBezTo>
                <a:cubicBezTo>
                  <a:pt x="3633036" y="1278300"/>
                  <a:pt x="3618567" y="1270808"/>
                  <a:pt x="3608712" y="1259543"/>
                </a:cubicBezTo>
                <a:cubicBezTo>
                  <a:pt x="3593838" y="1242541"/>
                  <a:pt x="3579933" y="1224694"/>
                  <a:pt x="3566381" y="1206621"/>
                </a:cubicBezTo>
                <a:cubicBezTo>
                  <a:pt x="3548174" y="1182341"/>
                  <a:pt x="3535343" y="1153567"/>
                  <a:pt x="3513468" y="1132530"/>
                </a:cubicBezTo>
                <a:cubicBezTo>
                  <a:pt x="3443138" y="1064895"/>
                  <a:pt x="3369285" y="1000561"/>
                  <a:pt x="3291230" y="942011"/>
                </a:cubicBezTo>
                <a:cubicBezTo>
                  <a:pt x="3277120" y="931427"/>
                  <a:pt x="3261371" y="922732"/>
                  <a:pt x="3248899" y="910258"/>
                </a:cubicBezTo>
                <a:cubicBezTo>
                  <a:pt x="3187141" y="848490"/>
                  <a:pt x="3140546" y="769834"/>
                  <a:pt x="3068993" y="719739"/>
                </a:cubicBezTo>
                <a:cubicBezTo>
                  <a:pt x="2594576" y="387594"/>
                  <a:pt x="3135361" y="776871"/>
                  <a:pt x="2624518" y="370454"/>
                </a:cubicBezTo>
                <a:cubicBezTo>
                  <a:pt x="2549420" y="310707"/>
                  <a:pt x="2467074" y="260499"/>
                  <a:pt x="2391698" y="201103"/>
                </a:cubicBezTo>
                <a:cubicBezTo>
                  <a:pt x="2350505" y="168643"/>
                  <a:pt x="2320587" y="121687"/>
                  <a:pt x="2275288" y="95259"/>
                </a:cubicBezTo>
                <a:cubicBezTo>
                  <a:pt x="2233845" y="71080"/>
                  <a:pt x="2183571" y="67034"/>
                  <a:pt x="2137712" y="52922"/>
                </a:cubicBezTo>
                <a:cubicBezTo>
                  <a:pt x="2116547" y="38809"/>
                  <a:pt x="2098895" y="16755"/>
                  <a:pt x="2074216" y="10584"/>
                </a:cubicBezTo>
                <a:cubicBezTo>
                  <a:pt x="1982901" y="-12248"/>
                  <a:pt x="1700440" y="8679"/>
                  <a:pt x="1650906" y="10584"/>
                </a:cubicBezTo>
                <a:cubicBezTo>
                  <a:pt x="1559189" y="24697"/>
                  <a:pt x="1468250" y="45447"/>
                  <a:pt x="1375755" y="52922"/>
                </a:cubicBezTo>
                <a:lnTo>
                  <a:pt x="539719" y="116428"/>
                </a:lnTo>
                <a:cubicBezTo>
                  <a:pt x="550518" y="143429"/>
                  <a:pt x="573302" y="191080"/>
                  <a:pt x="571467" y="222272"/>
                </a:cubicBezTo>
                <a:cubicBezTo>
                  <a:pt x="559005" y="434154"/>
                  <a:pt x="500057" y="410800"/>
                  <a:pt x="306899" y="613895"/>
                </a:cubicBezTo>
                <a:cubicBezTo>
                  <a:pt x="183061" y="744104"/>
                  <a:pt x="143953" y="742960"/>
                  <a:pt x="84662" y="878505"/>
                </a:cubicBezTo>
                <a:cubicBezTo>
                  <a:pt x="77324" y="895281"/>
                  <a:pt x="59631" y="968059"/>
                  <a:pt x="52913" y="994933"/>
                </a:cubicBezTo>
                <a:cubicBezTo>
                  <a:pt x="49386" y="1037271"/>
                  <a:pt x="48632" y="1079932"/>
                  <a:pt x="42331" y="1121946"/>
                </a:cubicBezTo>
                <a:cubicBezTo>
                  <a:pt x="38016" y="1150718"/>
                  <a:pt x="50258" y="1206621"/>
                  <a:pt x="21165" y="1206621"/>
                </a:cubicBezTo>
                <a:lnTo>
                  <a:pt x="0" y="1206621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 bwMode="auto">
          <a:xfrm rot="10800000" flipV="1">
            <a:off x="4529137" y="1257300"/>
            <a:ext cx="3048000" cy="1143000"/>
          </a:xfrm>
          <a:prstGeom prst="curvedConnector3">
            <a:avLst>
              <a:gd name="adj1" fmla="val 104164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81" name="TextBox 20480"/>
          <p:cNvSpPr txBox="1"/>
          <p:nvPr/>
        </p:nvSpPr>
        <p:spPr>
          <a:xfrm>
            <a:off x="7577137" y="1181100"/>
            <a:ext cx="1633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These points leave us only one choice for the line, so these are the </a:t>
            </a:r>
            <a:r>
              <a:rPr lang="en-US" sz="1800" b="1" dirty="0" smtClean="0">
                <a:solidFill>
                  <a:srgbClr val="FF0000"/>
                </a:solidFill>
              </a:rPr>
              <a:t>support vectors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12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LINEAR SEPARABILITY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537" y="1485900"/>
            <a:ext cx="6629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/>
              <a:t>We can only draw one line, so in this picture: w</a:t>
            </a:r>
            <a:r>
              <a:rPr lang="en-US" sz="2500" dirty="0" smtClean="0"/>
              <a:t>e can’t cleanly separate + and – with one straight line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/>
              <a:t>Option #1: use a straight line and choose the one with the fewest </a:t>
            </a:r>
            <a:r>
              <a:rPr lang="en-US" sz="2500" dirty="0" err="1" smtClean="0"/>
              <a:t>mis</a:t>
            </a:r>
            <a:r>
              <a:rPr lang="en-US" sz="2500" dirty="0" smtClean="0"/>
              <a:t>-classifications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/>
              <a:t>Option #2: use a curvy line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537" y="11811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67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OPTION 2 (SLIGHTLY MORE REALISTIC)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952500"/>
            <a:ext cx="5397500" cy="41674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8338" y="1428894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Pretty much no </a:t>
            </a:r>
            <a:r>
              <a:rPr lang="en-US" sz="3000" dirty="0" smtClean="0"/>
              <a:t>hyper-plane</a:t>
            </a:r>
            <a:endParaRPr lang="en-US" sz="3000" dirty="0" smtClean="0"/>
          </a:p>
          <a:p>
            <a:pPr algn="l"/>
            <a:r>
              <a:rPr lang="en-US" sz="3000" dirty="0" smtClean="0"/>
              <a:t> will separate this out, but what if we could add a third dimension?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0361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2937" y="12573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Q. OK fine, but what if I have 100 predictors? How many dimensions should I project into?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42937" y="30861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A.  </a:t>
            </a:r>
            <a:r>
              <a:rPr lang="en-US" sz="3000" dirty="0" smtClean="0"/>
              <a:t>Probably around 10,000.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700337" y="4152900"/>
            <a:ext cx="6083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 but this can take time..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90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KERNEL TRICK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9737" y="22479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4337" y="1181100"/>
            <a:ext cx="612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There are a few dimensionality extenders which happen to be quite easy to compute with: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98049"/>
              </p:ext>
            </p:extLst>
          </p:nvPr>
        </p:nvGraphicFramePr>
        <p:xfrm>
          <a:off x="490537" y="2247900"/>
          <a:ext cx="7772400" cy="3034432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2743200"/>
                <a:gridCol w="5029200"/>
              </a:tblGrid>
              <a:tr h="44697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Linear Kernel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Creates</a:t>
                      </a:r>
                      <a:r>
                        <a:rPr lang="en-US" sz="20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a linear boundary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790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Polynomial Kernel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Creates a curved boundary: e.g. a parabola or a conic section. </a:t>
                      </a:r>
                      <a:r>
                        <a:rPr lang="en-US" sz="2000" baseline="0" dirty="0" smtClean="0">
                          <a:latin typeface="Gill Sans"/>
                          <a:cs typeface="Gill Sans"/>
                        </a:rPr>
                        <a:t>Useful when you have logical ANDs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790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Gaussian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Creates a spherical</a:t>
                      </a:r>
                      <a:r>
                        <a:rPr lang="en-US" sz="2000" baseline="0" dirty="0" smtClean="0">
                          <a:latin typeface="Gill Sans"/>
                          <a:cs typeface="Gill Sans"/>
                        </a:rPr>
                        <a:t> / circular boundary. Works well when there is some kind of continuity 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7908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Sigmoid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Creates a step-like shape; works well for some</a:t>
                      </a:r>
                      <a:r>
                        <a:rPr lang="en-US" sz="2000" baseline="0" dirty="0" smtClean="0">
                          <a:latin typeface="Gill Sans"/>
                          <a:cs typeface="Gill Sans"/>
                        </a:rPr>
                        <a:t> image recognition problems.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156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864070"/>
            <a:ext cx="2971801" cy="2145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086100"/>
            <a:ext cx="2924929" cy="2111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337" y="3086100"/>
            <a:ext cx="2982310" cy="2153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7" y="918658"/>
            <a:ext cx="2896204" cy="20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905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Support Vector Machines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9275" y="1181100"/>
            <a:ext cx="5651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875" y="1181100"/>
            <a:ext cx="11635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7075" y="1181100"/>
            <a:ext cx="13397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075" y="22479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Very fast training and predicting with kernel trick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Built on solid mathematical foundation (unlike ANN)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Very common and in </a:t>
            </a:r>
            <a:r>
              <a:rPr lang="en-US" sz="2000" dirty="0" err="1" smtClean="0"/>
              <a:t>sklearn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91075" y="22479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lot of “guess work” with kernels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Hard to grasp math behind it (ok if you accept the black box)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930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12575</TotalTime>
  <Pages>0</Pages>
  <Words>417</Words>
  <Characters>0</Characters>
  <Application>Microsoft Macintosh PowerPoint</Application>
  <PresentationFormat>Custom</PresentationFormat>
  <Lines>0</Lines>
  <Paragraphs>70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GA_Instructor_Template_Deck</vt:lpstr>
      <vt:lpstr>Agenda</vt:lpstr>
      <vt:lpstr>DATA SCIENCE 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Greg Baker</cp:lastModifiedBy>
  <cp:revision>1077</cp:revision>
  <dcterms:modified xsi:type="dcterms:W3CDTF">2016-08-02T05:46:50Z</dcterms:modified>
</cp:coreProperties>
</file>