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key_log.txt" TargetMode="External"/><Relationship Id="rId2" Type="http://schemas.openxmlformats.org/officeDocument/2006/relationships/hyperlink" Target="file:///E:\vs%20cod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6131366"/>
            <a:ext cx="9172193" cy="570669"/>
          </a:xfrm>
          <a:prstGeom prst="rect">
            <a:avLst/>
          </a:prstGeom>
          <a:solidFill>
            <a:schemeClr val="bg1"/>
          </a:solidFill>
        </p:spPr>
        <p:txBody>
          <a:bodyPr vert="horz" wrap="square" lIns="0" tIns="16510" rIns="0" bIns="0" rtlCol="0">
            <a:spAutoFit/>
          </a:bodyPr>
          <a:lstStyle/>
          <a:p>
            <a:pPr marL="3213735">
              <a:lnSpc>
                <a:spcPct val="100000"/>
              </a:lnSpc>
              <a:spcBef>
                <a:spcPts val="130"/>
              </a:spcBef>
            </a:pPr>
            <a:r>
              <a:rPr lang="en-US" sz="3600" spc="15" dirty="0">
                <a:latin typeface="Algerian" panose="04020705040A02060702" charset="0"/>
                <a:cs typeface="Algerian" panose="04020705040A02060702" charset="0"/>
              </a:rPr>
              <a:t>S.BHANU PRAKASH REDDY</a:t>
            </a:r>
          </a:p>
        </p:txBody>
      </p:sp>
      <p:sp>
        <p:nvSpPr>
          <p:cNvPr id="8" name="object 8"/>
          <p:cNvSpPr txBox="1"/>
          <p:nvPr/>
        </p:nvSpPr>
        <p:spPr>
          <a:xfrm>
            <a:off x="3733800" y="2819717"/>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panose="020B0603020202020204"/>
              </a:rPr>
              <a:t>KEYLOGGER AND SECURITY</a:t>
            </a:r>
            <a:endParaRPr sz="4000" u="sng" dirty="0">
              <a:latin typeface="Sitka Small Semibold" pitchFamily="2" charset="0"/>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419100"/>
            <a:ext cx="3152140" cy="690245"/>
          </a:xfrm>
          <a:prstGeom prst="rect">
            <a:avLst/>
          </a:prstGeom>
        </p:spPr>
        <p:txBody>
          <a:bodyPr vert="horz" wrap="square" lIns="0" tIns="13335" rIns="0" bIns="0" rtlCol="0">
            <a:spAutoFit/>
          </a:bodyPr>
          <a:lstStyle/>
          <a:p>
            <a:pPr marL="12700">
              <a:lnSpc>
                <a:spcPct val="100000"/>
              </a:lnSpc>
              <a:spcBef>
                <a:spcPts val="105"/>
              </a:spcBef>
            </a:pPr>
            <a:r>
              <a:rPr dirty="0">
                <a:latin typeface="Bodoni MT Black" panose="02070A03080606020203" charset="0"/>
                <a:cs typeface="Bodoni MT Black" panose="02070A03080606020203" charset="0"/>
              </a:rPr>
              <a:t>R</a:t>
            </a:r>
            <a:r>
              <a:rPr spc="-40" dirty="0">
                <a:latin typeface="Bodoni MT Black" panose="02070A03080606020203" charset="0"/>
                <a:cs typeface="Bodoni MT Black" panose="02070A03080606020203" charset="0"/>
              </a:rPr>
              <a:t>E</a:t>
            </a:r>
            <a:r>
              <a:rPr spc="15" dirty="0">
                <a:latin typeface="Bodoni MT Black" panose="02070A03080606020203" charset="0"/>
                <a:cs typeface="Bodoni MT Black" panose="02070A03080606020203" charset="0"/>
              </a:rPr>
              <a:t>S</a:t>
            </a:r>
            <a:r>
              <a:rPr spc="-30" dirty="0">
                <a:latin typeface="Bodoni MT Black" panose="02070A03080606020203" charset="0"/>
                <a:cs typeface="Bodoni MT Black" panose="02070A03080606020203" charset="0"/>
              </a:rPr>
              <a:t>U</a:t>
            </a:r>
            <a:r>
              <a:rPr spc="-405" dirty="0">
                <a:latin typeface="Bodoni MT Black" panose="02070A03080606020203" charset="0"/>
                <a:cs typeface="Bodoni MT Black" panose="02070A03080606020203" charset="0"/>
              </a:rPr>
              <a:t>L</a:t>
            </a:r>
            <a:r>
              <a:rPr dirty="0">
                <a:latin typeface="Bodoni MT Black" panose="02070A03080606020203" charset="0"/>
                <a:cs typeface="Bodoni MT Black" panose="02070A03080606020203" charset="0"/>
              </a:rPr>
              <a:t>TS</a:t>
            </a:r>
            <a:r>
              <a:rPr lang="en-US" dirty="0">
                <a:latin typeface="Bodoni MT Black" panose="02070A03080606020203" charset="0"/>
                <a:cs typeface="Bodoni MT Black" panose="02070A03080606020203" charset="0"/>
              </a:rPr>
              <a: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Rectangle: Single Corner Rounded 9"/>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38200" y="1857375"/>
            <a:ext cx="8696325" cy="3353435"/>
          </a:xfrm>
          <a:prstGeom prst="rect">
            <a:avLst/>
          </a:prstGeom>
          <a:noFill/>
        </p:spPr>
        <p:txBody>
          <a:bodyPr wrap="square" rtlCol="0">
            <a:spAutoFit/>
          </a:bodyPr>
          <a:lstStyle/>
          <a:p>
            <a:r>
              <a:rPr lang="en-US" sz="3200" dirty="0">
                <a:latin typeface="Arial Rounded MT Bold" panose="020F0704030504030204" pitchFamily="34" charset="0"/>
                <a:cs typeface="Arial Black" panose="020B0A04020102020204" charset="0"/>
              </a:rPr>
              <a:t>The best way to protect your devices from keylogging is to use a high-quality antivirus or firewall. You can also take other precautions to make an infection less likely</a:t>
            </a:r>
            <a:r>
              <a:rPr lang="en-US" sz="4800" dirty="0">
                <a:latin typeface="Arial Rounded MT Bold" panose="020F0704030504030204" pitchFamily="34" charset="0"/>
                <a:cs typeface="Vivaldi" panose="03020602050506090804" charset="0"/>
              </a:rPr>
              <a:t>.</a:t>
            </a:r>
            <a:r>
              <a:rPr lang="en-US" sz="3600" dirty="0">
                <a:latin typeface="Arial Rounded MT Bold" panose="020F0704030504030204" pitchFamily="34" charset="0"/>
              </a:rPr>
              <a:t> </a:t>
            </a:r>
          </a:p>
          <a:p>
            <a:endParaRPr lang="en-IN" sz="3600" dirty="0">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914400" y="762000"/>
            <a:ext cx="7924800" cy="2123658"/>
          </a:xfrm>
          <a:prstGeom prst="rect">
            <a:avLst/>
          </a:prstGeom>
          <a:noFill/>
        </p:spPr>
        <p:txBody>
          <a:bodyPr wrap="square" rtlCol="0">
            <a:spAutoFit/>
            <a:scene3d>
              <a:camera prst="orthographicFront"/>
              <a:lightRig rig="threePt" dir="t"/>
            </a:scene3d>
          </a:bodyPr>
          <a:lstStyle/>
          <a:p>
            <a:r>
              <a:rPr lang="en-US" altLang="en-IN" sz="6600" dirty="0">
                <a:ln w="22225">
                  <a:solidFill>
                    <a:schemeClr val="accent2"/>
                  </a:solidFill>
                  <a:prstDash val="solid"/>
                </a:ln>
                <a:effectLst/>
                <a:latin typeface="Algerian" panose="04020705040A02060702" pitchFamily="82" charset="0"/>
              </a:rPr>
              <a:t>project git-link:-</a:t>
            </a:r>
            <a:endParaRPr lang="en-IN" sz="6600" dirty="0">
              <a:ln w="22225">
                <a:solidFill>
                  <a:schemeClr val="accent2"/>
                </a:solidFill>
                <a:prstDash val="solid"/>
              </a:ln>
              <a:effectLst/>
              <a:latin typeface="Algerian" panose="04020705040A02060702" pitchFamily="82" charset="0"/>
            </a:endParaRPr>
          </a:p>
          <a:p>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p:txBody>
      </p:sp>
      <p:sp>
        <p:nvSpPr>
          <p:cNvPr id="5" name="Text Box 4">
            <a:hlinkClick r:id="rId2" action="ppaction://hlinkfile"/>
          </p:cNvPr>
          <p:cNvSpPr txBox="1"/>
          <p:nvPr/>
        </p:nvSpPr>
        <p:spPr>
          <a:xfrm>
            <a:off x="762000" y="3276600"/>
            <a:ext cx="11865610" cy="1242060"/>
          </a:xfrm>
          <a:prstGeom prst="rect">
            <a:avLst/>
          </a:prstGeom>
          <a:noFill/>
        </p:spPr>
        <p:txBody>
          <a:bodyPr wrap="square" rtlCol="0">
            <a:noAutofit/>
          </a:bodyPr>
          <a:lstStyle/>
          <a:p>
            <a:r>
              <a:rPr lang="en-US" sz="2400" dirty="0">
                <a:latin typeface="Baskerville Old Face" panose="02020602080505020303" charset="0"/>
                <a:cs typeface="Baskerville Old Face" panose="02020602080505020303" charset="0"/>
              </a:rPr>
              <a:t>https://github.com/syagamreddybhanuprakashreddy/</a:t>
            </a:r>
            <a:r>
              <a:rPr lang="en-US" sz="2400" dirty="0">
                <a:latin typeface="Baskerville Old Face" panose="02020602080505020303" charset="0"/>
                <a:cs typeface="Baskerville Old Face" panose="02020602080505020303" charset="0"/>
                <a:hlinkClick r:id="rId3" action="ppaction://hlinkfile"/>
              </a:rPr>
              <a:t>KEYLOGGER-SECURITY</a:t>
            </a:r>
            <a:r>
              <a:rPr lang="en-US" sz="2400" dirty="0">
                <a:latin typeface="Baskerville Old Face" panose="02020602080505020303" charset="0"/>
                <a:cs typeface="Baskerville Old Face" panose="02020602080505020303" charset="0"/>
              </a:rPr>
              <a:t>.git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945197"/>
            <a:ext cx="3909695" cy="447040"/>
          </a:xfrm>
          <a:prstGeom prst="rect">
            <a:avLst/>
          </a:prstGeom>
        </p:spPr>
        <p:txBody>
          <a:bodyPr vert="horz" wrap="square" lIns="0" tIns="16510" rIns="0" bIns="0" rtlCol="0">
            <a:spAutoFit/>
          </a:bodyPr>
          <a:lstStyle/>
          <a:p>
            <a:pPr marL="12700">
              <a:lnSpc>
                <a:spcPct val="100000"/>
              </a:lnSpc>
              <a:spcBef>
                <a:spcPts val="130"/>
              </a:spcBef>
            </a:pPr>
            <a:r>
              <a:rPr sz="2800" spc="5" dirty="0">
                <a:latin typeface="Arial Black" panose="020B0A04020102020204" charset="0"/>
                <a:cs typeface="Arial Black" panose="020B0A04020102020204" charset="0"/>
              </a:rPr>
              <a:t>PROJECT</a:t>
            </a:r>
            <a:r>
              <a:rPr sz="2800" spc="-85" dirty="0">
                <a:latin typeface="Arial Black" panose="020B0A04020102020204" charset="0"/>
                <a:cs typeface="Arial Black" panose="020B0A04020102020204" charset="0"/>
              </a:rPr>
              <a:t> </a:t>
            </a:r>
            <a:r>
              <a:rPr sz="2800" spc="25" dirty="0">
                <a:latin typeface="Arial Black" panose="020B0A04020102020204" charset="0"/>
                <a:cs typeface="Arial Black" panose="020B0A04020102020204" charset="0"/>
              </a:rPr>
              <a:t>TITLE</a:t>
            </a:r>
            <a:r>
              <a:rPr lang="en-US" sz="2800" spc="25" dirty="0">
                <a:latin typeface="Arial Black" panose="020B0A04020102020204" charset="0"/>
                <a:cs typeface="Arial Black" panose="020B0A04020102020204" charset="0"/>
              </a:rPr>
              <a:t>:-</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1371600" y="2743200"/>
            <a:ext cx="8230932" cy="2306955"/>
          </a:xfrm>
          <a:prstGeom prst="rect">
            <a:avLst/>
          </a:prstGeom>
          <a:noFill/>
        </p:spPr>
        <p:txBody>
          <a:bodyPr wrap="square" rtlCol="0">
            <a:spAutoFit/>
          </a:bodyPr>
          <a:lstStyle/>
          <a:p>
            <a:r>
              <a:rPr lang="en-US" sz="4800" dirty="0">
                <a:latin typeface="Cambria Math" panose="02040503050406030204" pitchFamily="18" charset="0"/>
                <a:ea typeface="Cambria Math" panose="02040503050406030204" pitchFamily="18" charset="0"/>
                <a:cs typeface="Bodoni MT Black" panose="02070A03080606020203" charset="0"/>
              </a:rPr>
              <a:t>KEYLOGGER</a:t>
            </a:r>
            <a:br>
              <a:rPr lang="en-US" sz="4800" dirty="0">
                <a:latin typeface="Cambria Math" panose="02040503050406030204" pitchFamily="18" charset="0"/>
                <a:ea typeface="Cambria Math" panose="02040503050406030204" pitchFamily="18" charset="0"/>
                <a:cs typeface="Bodoni MT Black" panose="02070A03080606020203" charset="0"/>
              </a:rPr>
            </a:br>
            <a:r>
              <a:rPr lang="en-US" sz="4800" dirty="0">
                <a:latin typeface="Cambria Math" panose="02040503050406030204" pitchFamily="18" charset="0"/>
                <a:ea typeface="Cambria Math" panose="02040503050406030204" pitchFamily="18" charset="0"/>
                <a:cs typeface="Bodoni MT Black" panose="02070A03080606020203" charset="0"/>
              </a:rPr>
              <a:t>          &amp;</a:t>
            </a:r>
            <a:br>
              <a:rPr lang="en-US" sz="4800" dirty="0">
                <a:latin typeface="Cambria Math" panose="02040503050406030204" pitchFamily="18" charset="0"/>
                <a:ea typeface="Cambria Math" panose="02040503050406030204" pitchFamily="18" charset="0"/>
                <a:cs typeface="Bodoni MT Black" panose="02070A03080606020203" charset="0"/>
              </a:rPr>
            </a:br>
            <a:r>
              <a:rPr lang="en-US" sz="4800" dirty="0">
                <a:latin typeface="Cambria Math" panose="02040503050406030204" pitchFamily="18" charset="0"/>
                <a:ea typeface="Cambria Math" panose="02040503050406030204" pitchFamily="18" charset="0"/>
                <a:cs typeface="Bodoni MT Black" panose="02070A03080606020203" charset="0"/>
              </a:rPr>
              <a:t> SECURITY</a:t>
            </a:r>
            <a:endParaRPr lang="en-IN" sz="4800" dirty="0">
              <a:latin typeface="Cambria Math" panose="02040503050406030204" pitchFamily="18" charset="0"/>
              <a:ea typeface="Cambria Math" panose="02040503050406030204" pitchFamily="18" charset="0"/>
              <a:cs typeface="Bodoni MT Black" panose="02070A03080606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425"/>
            <a:ext cx="2776855" cy="690245"/>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charset="0"/>
                <a:cs typeface="Algerian" panose="04020705040A02060702" charset="0"/>
              </a:rPr>
              <a:t>A</a:t>
            </a:r>
            <a:r>
              <a:rPr spc="-5" dirty="0">
                <a:latin typeface="Algerian" panose="04020705040A02060702" charset="0"/>
                <a:cs typeface="Algerian" panose="04020705040A02060702" charset="0"/>
              </a:rPr>
              <a:t>G</a:t>
            </a:r>
            <a:r>
              <a:rPr spc="-35" dirty="0">
                <a:latin typeface="Algerian" panose="04020705040A02060702" charset="0"/>
                <a:cs typeface="Algerian" panose="04020705040A02060702" charset="0"/>
              </a:rPr>
              <a:t>E</a:t>
            </a:r>
            <a:r>
              <a:rPr spc="15" dirty="0">
                <a:latin typeface="Algerian" panose="04020705040A02060702" charset="0"/>
                <a:cs typeface="Algerian" panose="04020705040A02060702" charset="0"/>
              </a:rPr>
              <a:t>N</a:t>
            </a:r>
            <a:r>
              <a:rPr dirty="0">
                <a:latin typeface="Algerian" panose="04020705040A02060702" charset="0"/>
                <a:cs typeface="Algerian" panose="04020705040A02060702" charset="0"/>
              </a:rPr>
              <a:t>DA</a:t>
            </a:r>
            <a:r>
              <a:rPr lang="en-US" dirty="0">
                <a:latin typeface="Algerian" panose="04020705040A02060702" charset="0"/>
                <a:cs typeface="Algerian" panose="04020705040A02060702" charset="0"/>
              </a:rPr>
              <a:t>:-</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latin typeface="Arial Rounded MT Bold" panose="020F0704030504030204" pitchFamily="34" charset="0"/>
              </a:rPr>
              <a:t>Introduction to Keyloggers and Security</a:t>
            </a:r>
          </a:p>
          <a:p>
            <a:pPr marL="457200" indent="-457200">
              <a:buFont typeface="Wingdings" panose="05000000000000000000" pitchFamily="2" charset="2"/>
              <a:buChar char="v"/>
            </a:pPr>
            <a:r>
              <a:rPr lang="en-US" sz="3200" dirty="0">
                <a:latin typeface="Arial Rounded MT Bold" panose="020F0704030504030204" pitchFamily="34" charset="0"/>
              </a:rPr>
              <a:t>Understanding the Problem Statement </a:t>
            </a:r>
          </a:p>
          <a:p>
            <a:pPr marL="457200" indent="-457200">
              <a:buFont typeface="Wingdings" panose="05000000000000000000" pitchFamily="2" charset="2"/>
              <a:buChar char="v"/>
            </a:pPr>
            <a:r>
              <a:rPr lang="en-US" sz="3200" dirty="0">
                <a:latin typeface="Arial Rounded MT Bold" panose="020F0704030504030204" pitchFamily="34" charset="0"/>
              </a:rPr>
              <a:t>Overview of the project</a:t>
            </a:r>
          </a:p>
          <a:p>
            <a:pPr marL="457200" indent="-457200">
              <a:buFont typeface="Wingdings" panose="05000000000000000000" pitchFamily="2" charset="2"/>
              <a:buChar char="v"/>
            </a:pPr>
            <a:r>
              <a:rPr lang="en-US" sz="3200" dirty="0">
                <a:latin typeface="Arial Rounded MT Bold" panose="020F0704030504030204" pitchFamily="34" charset="0"/>
              </a:rPr>
              <a:t>Identifying the End Users</a:t>
            </a:r>
          </a:p>
          <a:p>
            <a:pPr marL="457200" indent="-457200">
              <a:buFont typeface="Wingdings" panose="05000000000000000000" pitchFamily="2" charset="2"/>
              <a:buChar char="v"/>
            </a:pPr>
            <a:r>
              <a:rPr lang="en-US" sz="3200" dirty="0">
                <a:latin typeface="Arial Rounded MT Bold" panose="020F0704030504030204" pitchFamily="34" charset="0"/>
              </a:rPr>
              <a:t>Introducing Your Solution </a:t>
            </a:r>
          </a:p>
          <a:p>
            <a:pPr marL="457200" indent="-457200">
              <a:buFont typeface="Wingdings" panose="05000000000000000000" pitchFamily="2" charset="2"/>
              <a:buChar char="v"/>
            </a:pPr>
            <a:r>
              <a:rPr lang="en-US" sz="3200" dirty="0">
                <a:latin typeface="Arial Rounded MT Bold" panose="020F0704030504030204" pitchFamily="34" charset="0"/>
              </a:rPr>
              <a:t>Highlighting the unique value proposition </a:t>
            </a:r>
          </a:p>
          <a:p>
            <a:pPr marL="457200" indent="-457200">
              <a:buFont typeface="Wingdings" panose="05000000000000000000" pitchFamily="2" charset="2"/>
              <a:buChar char="v"/>
            </a:pPr>
            <a:r>
              <a:rPr lang="en-US" sz="3200" dirty="0">
                <a:latin typeface="Arial Rounded MT Bold" panose="020F0704030504030204" pitchFamily="34" charset="0"/>
              </a:rPr>
              <a:t>Discussing the key Modelling Approaches</a:t>
            </a:r>
          </a:p>
          <a:p>
            <a:pPr marL="457200" indent="-457200">
              <a:buFont typeface="Wingdings" panose="05000000000000000000" pitchFamily="2" charset="2"/>
              <a:buChar char="v"/>
            </a:pPr>
            <a:r>
              <a:rPr lang="en-US" sz="3200" dirty="0">
                <a:latin typeface="Arial Rounded MT Bold" panose="020F0704030504030204" pitchFamily="34" charset="0"/>
              </a:rPr>
              <a:t>Results</a:t>
            </a:r>
          </a:p>
          <a:p>
            <a:pPr marL="457200" indent="-457200">
              <a:buFont typeface="Wingdings" panose="05000000000000000000" pitchFamily="2" charset="2"/>
              <a:buChar char="v"/>
            </a:pPr>
            <a:r>
              <a:rPr lang="en-IN" sz="3200" dirty="0">
                <a:latin typeface="Arial Rounded MT Bold" panose="020F0704030504030204" pitchFamily="34" charset="0"/>
              </a:rPr>
              <a:t>Project </a:t>
            </a:r>
            <a:r>
              <a:rPr lang="en-IN" sz="3200" dirty="0" err="1">
                <a:latin typeface="Arial Rounded MT Bold" panose="020F0704030504030204" pitchFamily="34" charset="0"/>
              </a:rPr>
              <a:t>Github</a:t>
            </a:r>
            <a:r>
              <a:rPr lang="en-IN" sz="3200" dirty="0">
                <a:latin typeface="Arial Rounded MT Bold" panose="020F0704030504030204" pitchFamily="34" charset="0"/>
              </a:rPr>
              <a:t> Link</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Box 8"/>
          <p:cNvSpPr txBox="1"/>
          <p:nvPr/>
        </p:nvSpPr>
        <p:spPr>
          <a:xfrm>
            <a:off x="914400" y="1254125"/>
            <a:ext cx="8515985" cy="4993640"/>
          </a:xfrm>
          <a:prstGeom prst="rect">
            <a:avLst/>
          </a:prstGeom>
          <a:gradFill>
            <a:gsLst>
              <a:gs pos="0">
                <a:srgbClr val="7B32B2"/>
              </a:gs>
              <a:gs pos="100000">
                <a:srgbClr val="401A5D"/>
              </a:gs>
            </a:gsLst>
            <a:lin scaled="0"/>
          </a:gradFill>
          <a:ln>
            <a:gradFill>
              <a:gsLst>
                <a:gs pos="0">
                  <a:srgbClr val="FE4444"/>
                </a:gs>
                <a:gs pos="100000">
                  <a:srgbClr val="832B2B"/>
                </a:gs>
              </a:gsLst>
            </a:gradFill>
          </a:ln>
        </p:spPr>
        <p:style>
          <a:lnRef idx="0">
            <a:srgbClr val="FFFFFF"/>
          </a:lnRef>
          <a:fillRef idx="1">
            <a:schemeClr val="accent4"/>
          </a:fillRef>
          <a:effectRef idx="0">
            <a:srgbClr val="FFFFFF"/>
          </a:effectRef>
          <a:fontRef idx="minor">
            <a:schemeClr val="lt1"/>
          </a:fontRef>
        </p:style>
        <p:txBody>
          <a:bodyPr wrap="square" rtlCol="0">
            <a:noAutofit/>
          </a:bodyPr>
          <a:lstStyle/>
          <a:p>
            <a:r>
              <a:rPr lang="en-US" sz="4000" dirty="0">
                <a:latin typeface="Sitka Heading" pitchFamily="2" charset="0"/>
                <a:ea typeface="+mn-lt"/>
                <a:cs typeface="Times New Roman" panose="02020603050405020304" pitchFamily="18" charset="0"/>
                <a:sym typeface="+mn-ea"/>
              </a:rPr>
              <a:t>Develop a robust and secure keylogger software that effectively logs keystrokes on a target system while implementing strong encryption and access controls to prevent unauthorized access to the logged data, ensuring privacy and data integrity.</a:t>
            </a:r>
            <a:endParaRPr lang="en-US" sz="4000" dirty="0">
              <a:latin typeface="Sitka Heading" pitchFamily="2" charset="0"/>
              <a:ea typeface="Calibri" panose="020F0502020204030204"/>
              <a:cs typeface="Times New Roman" panose="02020603050405020304" pitchFamily="18" charset="0"/>
            </a:endParaRPr>
          </a:p>
          <a:p>
            <a:endParaRPr lang="en-US" sz="4000" dirty="0">
              <a:latin typeface="Sitka Heading"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739774" y="2233379"/>
            <a:ext cx="8404225" cy="3970318"/>
          </a:xfrm>
          <a:prstGeom prst="rect">
            <a:avLst/>
          </a:prstGeom>
          <a:noFill/>
        </p:spPr>
        <p:txBody>
          <a:bodyPr wrap="square" rtlCol="0">
            <a:spAutoFit/>
          </a:bodyPr>
          <a:lstStyle/>
          <a:p>
            <a:r>
              <a:rPr lang="en-US" sz="3600" dirty="0">
                <a:latin typeface="Arial Rounded MT Bold" panose="020F0704030504030204" pitchFamily="34" charset="0"/>
              </a:rPr>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291465"/>
            <a:ext cx="5014595" cy="811530"/>
          </a:xfrm>
          <a:prstGeom prst="rect">
            <a:avLst/>
          </a:prstGeom>
        </p:spPr>
        <p:txBody>
          <a:bodyPr vert="horz" wrap="square" lIns="0" tIns="16510" rIns="0" bIns="0" rtlCol="0">
            <a:noAutofit/>
          </a:bodyPr>
          <a:lstStyle/>
          <a:p>
            <a:pPr marL="12700">
              <a:lnSpc>
                <a:spcPct val="100000"/>
              </a:lnSpc>
              <a:spcBef>
                <a:spcPts val="130"/>
              </a:spcBef>
            </a:pPr>
            <a:r>
              <a:rPr sz="3200" spc="25" dirty="0">
                <a:ln w="22225">
                  <a:solidFill>
                    <a:schemeClr val="accent2"/>
                  </a:solidFill>
                  <a:prstDash val="solid"/>
                </a:ln>
                <a:solidFill>
                  <a:schemeClr val="accent2">
                    <a:lumMod val="40000"/>
                    <a:lumOff val="60000"/>
                  </a:schemeClr>
                </a:solidFill>
                <a:effectLst/>
              </a:rPr>
              <a:t>W</a:t>
            </a:r>
            <a:r>
              <a:rPr sz="3200" spc="-20" dirty="0">
                <a:ln w="22225">
                  <a:solidFill>
                    <a:schemeClr val="accent2"/>
                  </a:solidFill>
                  <a:prstDash val="solid"/>
                </a:ln>
                <a:solidFill>
                  <a:schemeClr val="accent2">
                    <a:lumMod val="40000"/>
                    <a:lumOff val="60000"/>
                  </a:schemeClr>
                </a:solidFill>
                <a:effectLst/>
              </a:rPr>
              <a:t>H</a:t>
            </a:r>
            <a:r>
              <a:rPr sz="3200" spc="20" dirty="0">
                <a:ln w="22225">
                  <a:solidFill>
                    <a:schemeClr val="accent2"/>
                  </a:solidFill>
                  <a:prstDash val="solid"/>
                </a:ln>
                <a:solidFill>
                  <a:schemeClr val="accent2">
                    <a:lumMod val="40000"/>
                    <a:lumOff val="60000"/>
                  </a:schemeClr>
                </a:solidFill>
                <a:effectLst/>
              </a:rPr>
              <a:t>O</a:t>
            </a:r>
            <a:r>
              <a:rPr sz="3200" spc="-2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AR</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T</a:t>
            </a:r>
            <a:r>
              <a:rPr sz="3200" spc="-15" dirty="0">
                <a:ln w="22225">
                  <a:solidFill>
                    <a:schemeClr val="accent2"/>
                  </a:solidFill>
                  <a:prstDash val="solid"/>
                </a:ln>
                <a:solidFill>
                  <a:schemeClr val="accent2">
                    <a:lumMod val="40000"/>
                    <a:lumOff val="60000"/>
                  </a:schemeClr>
                </a:solidFill>
                <a:effectLst/>
              </a:rPr>
              <a:t>H</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20" dirty="0">
                <a:ln w="22225">
                  <a:solidFill>
                    <a:schemeClr val="accent2"/>
                  </a:solidFill>
                  <a:prstDash val="solid"/>
                </a:ln>
                <a:solidFill>
                  <a:schemeClr val="accent2">
                    <a:lumMod val="40000"/>
                    <a:lumOff val="60000"/>
                  </a:schemeClr>
                </a:solidFill>
                <a:effectLst/>
              </a:rPr>
              <a:t>E</a:t>
            </a:r>
            <a:r>
              <a:rPr sz="3200" spc="30" dirty="0">
                <a:ln w="22225">
                  <a:solidFill>
                    <a:schemeClr val="accent2"/>
                  </a:solidFill>
                  <a:prstDash val="solid"/>
                </a:ln>
                <a:solidFill>
                  <a:schemeClr val="accent2">
                    <a:lumMod val="40000"/>
                    <a:lumOff val="60000"/>
                  </a:schemeClr>
                </a:solidFill>
                <a:effectLst/>
              </a:rPr>
              <a:t>N</a:t>
            </a:r>
            <a:r>
              <a:rPr sz="3200" spc="15" dirty="0">
                <a:ln w="22225">
                  <a:solidFill>
                    <a:schemeClr val="accent2"/>
                  </a:solidFill>
                  <a:prstDash val="solid"/>
                </a:ln>
                <a:solidFill>
                  <a:schemeClr val="accent2">
                    <a:lumMod val="40000"/>
                    <a:lumOff val="60000"/>
                  </a:schemeClr>
                </a:solidFill>
                <a:effectLst/>
              </a:rPr>
              <a:t>D</a:t>
            </a:r>
            <a:r>
              <a:rPr sz="3200" spc="-45" dirty="0">
                <a:ln w="22225">
                  <a:solidFill>
                    <a:schemeClr val="accent2"/>
                  </a:solidFill>
                  <a:prstDash val="solid"/>
                </a:ln>
                <a:solidFill>
                  <a:schemeClr val="accent2">
                    <a:lumMod val="40000"/>
                    <a:lumOff val="60000"/>
                  </a:schemeClr>
                </a:solidFill>
                <a:effectLst/>
              </a:rPr>
              <a:t> </a:t>
            </a:r>
            <a:r>
              <a:rPr sz="3200" dirty="0">
                <a:ln w="22225">
                  <a:solidFill>
                    <a:schemeClr val="accent2"/>
                  </a:solidFill>
                  <a:prstDash val="solid"/>
                </a:ln>
                <a:solidFill>
                  <a:schemeClr val="accent2">
                    <a:lumMod val="40000"/>
                    <a:lumOff val="60000"/>
                  </a:schemeClr>
                </a:solidFill>
                <a:effectLst/>
              </a:rPr>
              <a:t>U</a:t>
            </a:r>
            <a:r>
              <a:rPr sz="3200" spc="10" dirty="0">
                <a:ln w="22225">
                  <a:solidFill>
                    <a:schemeClr val="accent2"/>
                  </a:solidFill>
                  <a:prstDash val="solid"/>
                </a:ln>
                <a:solidFill>
                  <a:schemeClr val="accent2">
                    <a:lumMod val="40000"/>
                    <a:lumOff val="60000"/>
                  </a:schemeClr>
                </a:solidFill>
                <a:effectLst/>
              </a:rPr>
              <a:t>S</a:t>
            </a:r>
            <a:r>
              <a:rPr sz="3200" spc="-25" dirty="0">
                <a:ln w="22225">
                  <a:solidFill>
                    <a:schemeClr val="accent2"/>
                  </a:solidFill>
                  <a:prstDash val="solid"/>
                </a:ln>
                <a:solidFill>
                  <a:schemeClr val="accent2">
                    <a:lumMod val="40000"/>
                    <a:lumOff val="60000"/>
                  </a:schemeClr>
                </a:solidFill>
                <a:effectLst/>
              </a:rPr>
              <a:t>E</a:t>
            </a:r>
            <a:r>
              <a:rPr sz="3200" spc="-10" dirty="0">
                <a:ln w="22225">
                  <a:solidFill>
                    <a:schemeClr val="accent2"/>
                  </a:solidFill>
                  <a:prstDash val="solid"/>
                </a:ln>
                <a:solidFill>
                  <a:schemeClr val="accent2">
                    <a:lumMod val="40000"/>
                    <a:lumOff val="60000"/>
                  </a:schemeClr>
                </a:solidFill>
                <a:effectLst/>
              </a:rPr>
              <a:t>R</a:t>
            </a:r>
            <a:r>
              <a:rPr sz="3200" spc="5" dirty="0">
                <a:ln w="22225">
                  <a:solidFill>
                    <a:schemeClr val="accent2"/>
                  </a:solidFill>
                  <a:prstDash val="solid"/>
                </a:ln>
                <a:solidFill>
                  <a:schemeClr val="accent2">
                    <a:lumMod val="40000"/>
                    <a:lumOff val="60000"/>
                  </a:schemeClr>
                </a:solidFill>
                <a:effectLst/>
              </a:rPr>
              <a:t>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723900" y="1418590"/>
            <a:ext cx="8439150" cy="3157220"/>
          </a:xfrm>
          <a:prstGeom prst="rect">
            <a:avLst/>
          </a:prstGeom>
          <a:solidFill>
            <a:schemeClr val="accent3"/>
          </a:solidFill>
        </p:spPr>
        <p:txBody>
          <a:bodyPr wrap="square" rtlCol="0">
            <a:noAutofit/>
          </a:bodyPr>
          <a:lstStyle/>
          <a:p>
            <a:pPr marL="457200" indent="-457200">
              <a:buFont typeface="Wingdings" panose="05000000000000000000" pitchFamily="2" charset="2"/>
              <a:buChar char="Ø"/>
            </a:pPr>
            <a:r>
              <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n-lt"/>
                <a:cs typeface="Bahnschrift SemiBold Condensed" panose="020B0502040204020203" charset="0"/>
                <a:sym typeface="+mn-ea"/>
              </a:rPr>
              <a:t>Identification of Potential End Users: Individuals, Businesses, Organizations</a:t>
            </a:r>
            <a:endPar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n-lt"/>
              <a:cs typeface="Bahnschrift SemiBold Condensed" panose="020B0502040204020203" charset="0"/>
            </a:endParaRPr>
          </a:p>
          <a:p>
            <a:pPr marL="457200" indent="-457200">
              <a:buFont typeface="Wingdings" panose="05000000000000000000" pitchFamily="2" charset="2"/>
              <a:buChar char="Ø"/>
            </a:pPr>
            <a:r>
              <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n-lt"/>
                <a:cs typeface="Bahnschrift SemiBold Condensed" panose="020B0502040204020203" charset="0"/>
                <a:sym typeface="+mn-ea"/>
              </a:rPr>
              <a:t>Understanding Their Needs and Concerns Regarding Keylogger Protection</a:t>
            </a:r>
            <a:endPar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Calibri" panose="020F0502020204030204"/>
              <a:cs typeface="Bahnschrift SemiBold Condensed" panose="020B0502040204020203" charset="0"/>
            </a:endParaRPr>
          </a:p>
          <a:p>
            <a:pPr marL="457200" indent="-457200">
              <a:buFont typeface="Wingdings" panose="05000000000000000000" pitchFamily="2" charset="2"/>
              <a:buChar char="Ø"/>
            </a:pPr>
            <a:r>
              <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n-lt"/>
                <a:cs typeface="Bahnschrift SemiBold Condensed" panose="020B0502040204020203" charset="0"/>
                <a:sym typeface="+mn-ea"/>
              </a:rPr>
              <a:t>Tailoring Solutions to Meet the Requirements of Various User Groups</a:t>
            </a:r>
            <a:endParaRPr lang="en-US" sz="2800" b="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Calibri" panose="020F0502020204030204"/>
              <a:cs typeface="Bahnschrift SemiBold Condensed" panose="020B0502040204020203" charset="0"/>
            </a:endParaRPr>
          </a:p>
          <a:p>
            <a:pPr indent="0">
              <a:buFont typeface="Wingdings" panose="05000000000000000000" pitchFamily="2" charset="2"/>
              <a:buNone/>
            </a:pPr>
            <a:endParaRPr lang="en-US" sz="2400" dirty="0">
              <a:latin typeface="Arial Rounded MT Bold" panose="020F0704030504030204" pitchFamily="34" charset="0"/>
            </a:endParaRPr>
          </a:p>
          <a:p>
            <a:pPr marL="457200" indent="-457200">
              <a:buFont typeface="Wingdings" panose="05000000000000000000" pitchFamily="2" charset="2"/>
              <a:buChar char="Ø"/>
            </a:pPr>
            <a:endParaRPr lang="en-IN" sz="2400" dirty="0">
              <a:latin typeface="Arial Rounded MT Bold" panose="020F0704030504030204" pitchFamily="34" charset="0"/>
            </a:endParaRPr>
          </a:p>
        </p:txBody>
      </p:sp>
      <p:sp>
        <p:nvSpPr>
          <p:cNvPr id="10" name="TextBox 9"/>
          <p:cNvSpPr txBox="1"/>
          <p:nvPr/>
        </p:nvSpPr>
        <p:spPr>
          <a:xfrm>
            <a:off x="1066800" y="4596765"/>
            <a:ext cx="10788650" cy="2199640"/>
          </a:xfrm>
          <a:prstGeom prst="rect">
            <a:avLst/>
          </a:prstGeom>
          <a:solidFill>
            <a:srgbClr val="00B0F0"/>
          </a:solidFill>
        </p:spPr>
        <p:txBody>
          <a:bodyPr wrap="square" rtlCol="0">
            <a:noAutofit/>
          </a:bodyPr>
          <a:lstStyle/>
          <a:p>
            <a:r>
              <a:rPr lang="en-IN" sz="2800"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Rectangle: Rounded Corners 9"/>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3505200" y="2286000"/>
            <a:ext cx="6816090" cy="3477875"/>
          </a:xfrm>
          <a:prstGeom prst="rect">
            <a:avLst/>
          </a:prstGeom>
          <a:noFill/>
        </p:spPr>
        <p:txBody>
          <a:bodyPr wrap="square" rtlCol="0">
            <a:spAutoFit/>
          </a:bodyPr>
          <a:lstStyle/>
          <a:p>
            <a:r>
              <a:rPr lang="en-US" sz="2000" dirty="0">
                <a:latin typeface="Arial Rounded MT Bold" panose="020F0704030504030204" pitchFamily="34"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000" dirty="0" err="1">
                <a:latin typeface="Arial Rounded MT Bold" panose="020F0704030504030204" pitchFamily="34" charset="0"/>
              </a:rPr>
              <a:t>TheOneSpy</a:t>
            </a:r>
            <a:r>
              <a:rPr lang="en-US" sz="2000" dirty="0">
                <a:latin typeface="Arial Rounded MT Bold" panose="020F0704030504030204" pitchFamily="34" charset="0"/>
              </a:rPr>
              <a:t>. Individuals use it as an opportunity to guarantee the assurance of their families, organizations, and the ones they care about.</a:t>
            </a:r>
          </a:p>
          <a:p>
            <a:endParaRPr lang="en-IN" sz="2000" dirty="0">
              <a:latin typeface="Arial Rounded MT Bold" panose="020F07040305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066"/>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22225">
                  <a:solidFill>
                    <a:schemeClr val="accent2"/>
                  </a:solidFill>
                  <a:prstDash val="solid"/>
                </a:ln>
                <a:solidFill>
                  <a:schemeClr val="accent2">
                    <a:lumMod val="40000"/>
                    <a:lumOff val="60000"/>
                  </a:schemeClr>
                </a:solidFill>
                <a:effectLst/>
              </a:rPr>
              <a:t>THE</a:t>
            </a:r>
            <a:r>
              <a:rPr sz="4250" spc="20"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WOW</a:t>
            </a:r>
            <a:r>
              <a:rPr sz="4250" spc="85"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IN</a:t>
            </a:r>
            <a:r>
              <a:rPr sz="4250" spc="-5" dirty="0">
                <a:ln w="22225">
                  <a:solidFill>
                    <a:schemeClr val="accent2"/>
                  </a:solidFill>
                  <a:prstDash val="solid"/>
                </a:ln>
                <a:solidFill>
                  <a:schemeClr val="accent2">
                    <a:lumMod val="40000"/>
                    <a:lumOff val="60000"/>
                  </a:schemeClr>
                </a:solidFill>
                <a:effectLst/>
              </a:rPr>
              <a:t> </a:t>
            </a:r>
            <a:r>
              <a:rPr sz="4250" spc="15" dirty="0">
                <a:ln w="22225">
                  <a:solidFill>
                    <a:schemeClr val="accent2"/>
                  </a:solidFill>
                  <a:prstDash val="solid"/>
                </a:ln>
                <a:solidFill>
                  <a:schemeClr val="accent2">
                    <a:lumMod val="40000"/>
                    <a:lumOff val="60000"/>
                  </a:schemeClr>
                </a:solidFill>
                <a:effectLst/>
              </a:rPr>
              <a:t>YOUR</a:t>
            </a:r>
            <a:r>
              <a:rPr sz="4250" spc="-10" dirty="0">
                <a:ln w="22225">
                  <a:solidFill>
                    <a:schemeClr val="accent2"/>
                  </a:solidFill>
                  <a:prstDash val="solid"/>
                </a:ln>
                <a:solidFill>
                  <a:schemeClr val="accent2">
                    <a:lumMod val="40000"/>
                    <a:lumOff val="60000"/>
                  </a:schemeClr>
                </a:solidFill>
                <a:effectLst/>
              </a:rPr>
              <a:t> </a:t>
            </a:r>
            <a:r>
              <a:rPr sz="4250" spc="20" dirty="0">
                <a:ln w="22225">
                  <a:solidFill>
                    <a:schemeClr val="accent2"/>
                  </a:solidFill>
                  <a:prstDash val="solid"/>
                </a:ln>
                <a:solidFill>
                  <a:schemeClr val="accent2">
                    <a:lumMod val="40000"/>
                    <a:lumOff val="60000"/>
                  </a:schemeClr>
                </a:solidFill>
                <a:effectLst/>
              </a:rPr>
              <a:t>SOLUTION</a:t>
            </a:r>
            <a:r>
              <a:rPr lang="en-US" sz="4250" spc="20" dirty="0">
                <a:ln w="22225">
                  <a:solidFill>
                    <a:schemeClr val="accent2"/>
                  </a:solidFill>
                  <a:prstDash val="solid"/>
                </a:ln>
                <a:solidFill>
                  <a:schemeClr val="accent2">
                    <a:lumMod val="40000"/>
                    <a:lumOff val="60000"/>
                  </a:schemeClr>
                </a:solidFill>
                <a:effectLst/>
              </a:rPr>
              <a: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2" name="TextBox 11"/>
          <p:cNvSpPr txBox="1"/>
          <p:nvPr/>
        </p:nvSpPr>
        <p:spPr>
          <a:xfrm>
            <a:off x="739775" y="3638550"/>
            <a:ext cx="10309225" cy="2834005"/>
          </a:xfrm>
          <a:prstGeom prst="rect">
            <a:avLst/>
          </a:prstGeom>
          <a:solidFill>
            <a:srgbClr val="C00000"/>
          </a:solidFill>
        </p:spPr>
        <p:txBody>
          <a:bodyPr wrap="square" rtlCol="0">
            <a:noAutofit/>
          </a:bodyPr>
          <a:lstStyle/>
          <a:p>
            <a:r>
              <a:rPr lang="en-US" sz="2800" dirty="0">
                <a:latin typeface="Franklin Gothic Heavy" panose="020B0903020102020204" pitchFamily="34" charset="0"/>
                <a:cs typeface="Harlow Solid Italic" panose="04030604020F02020D02" charset="0"/>
                <a:sym typeface="+mn-ea"/>
              </a:rPr>
              <a:t>A keylogger is a program that secretly records everything you type on your computer. It can be used for good things like watching what employees do or keeping kids safe online. But bad people can also use it to steal your passwords and credit card numbers.</a:t>
            </a:r>
          </a:p>
        </p:txBody>
      </p:sp>
      <p:pic>
        <p:nvPicPr>
          <p:cNvPr id="4" name="Picture 3">
            <a:extLst>
              <a:ext uri="{FF2B5EF4-FFF2-40B4-BE49-F238E27FC236}">
                <a16:creationId xmlns:a16="http://schemas.microsoft.com/office/drawing/2014/main" id="{2B9B3132-1E24-20AF-9902-746DDA072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11277600" cy="13085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0830"/>
            <a:ext cx="465010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r>
              <a:rPr lang="en-US" sz="4800" b="1" spc="5" dirty="0">
                <a:latin typeface="Trebuchet MS" panose="020B0603020202020204"/>
                <a:cs typeface="Trebuchet MS" panose="020B0603020202020204"/>
              </a:rPr>
              <a:t>:-</a:t>
            </a:r>
          </a:p>
        </p:txBody>
      </p:sp>
      <p:sp>
        <p:nvSpPr>
          <p:cNvPr id="10" name="TextBox 9"/>
          <p:cNvSpPr txBox="1"/>
          <p:nvPr/>
        </p:nvSpPr>
        <p:spPr>
          <a:xfrm>
            <a:off x="752475" y="1283335"/>
            <a:ext cx="10246995" cy="4965065"/>
          </a:xfrm>
          <a:prstGeom prst="rect">
            <a:avLst/>
          </a:prstGeom>
          <a:solidFill>
            <a:schemeClr val="bg2">
              <a:lumMod val="90000"/>
            </a:schemeClr>
          </a:solidFill>
        </p:spPr>
        <p:txBody>
          <a:bodyPr wrap="square" rtlCol="0">
            <a:noAutofit/>
          </a:bodyPr>
          <a:lstStyle/>
          <a:p>
            <a:pPr algn="just">
              <a:lnSpc>
                <a:spcPct val="150000"/>
              </a:lnSpc>
            </a:pPr>
            <a:r>
              <a:rPr lang="en-US" sz="2000" b="1" u="sng" dirty="0">
                <a:latin typeface="Segoe UI Variable Text Semibold" pitchFamily="2" charset="0"/>
                <a:cs typeface="Tahoma" panose="020B0604030504040204" charset="0"/>
                <a:sym typeface="+mn-ea"/>
              </a:rPr>
              <a:t>Components of Keylogger Models:</a:t>
            </a:r>
            <a:endParaRPr lang="en-US" sz="2000" b="1" u="sng" spc="10" dirty="0">
              <a:latin typeface="Segoe UI Variable Text Semibold" pitchFamily="2"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Segoe UI Variable Text Semibold" pitchFamily="2" charset="0"/>
                <a:ea typeface="+mn-lt"/>
                <a:cs typeface="Tahoma" panose="020B0604030504040204" charset="0"/>
                <a:sym typeface="+mn-ea"/>
              </a:rPr>
              <a:t>Data Capture Mechanisms</a:t>
            </a:r>
            <a:r>
              <a:rPr lang="en-US" sz="2000" spc="-45" dirty="0">
                <a:latin typeface="Segoe UI Variable Text Semibold" pitchFamily="2" charset="0"/>
                <a:ea typeface="+mn-lt"/>
                <a:cs typeface="Tahoma" panose="020B0604030504040204" charset="0"/>
                <a:sym typeface="+mn-ea"/>
              </a:rPr>
              <a:t>: How keystrokes are captured.</a:t>
            </a:r>
            <a:endParaRPr lang="en-US" sz="2000" dirty="0">
              <a:latin typeface="Segoe UI Variable Text Semibold" pitchFamily="2"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Polling</a:t>
            </a:r>
            <a:r>
              <a:rPr lang="en-US" sz="2000" spc="-45" dirty="0">
                <a:latin typeface="Segoe UI Variable Text Semibold" pitchFamily="2" charset="0"/>
                <a:ea typeface="+mn-lt"/>
                <a:cs typeface="Tahoma" panose="020B0604030504040204" charset="0"/>
                <a:sym typeface="+mn-ea"/>
              </a:rPr>
              <a:t>: Regularly checking keyboard buffer.</a:t>
            </a:r>
            <a:endParaRPr lang="en-US" sz="2000" spc="-45" dirty="0">
              <a:latin typeface="Segoe UI Variable Text Semibold" pitchFamily="2" charset="0"/>
              <a:ea typeface="+mn-lt"/>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Hooking</a:t>
            </a:r>
            <a:r>
              <a:rPr lang="en-US" sz="2000" spc="-45" dirty="0">
                <a:latin typeface="Segoe UI Variable Text Semibold" pitchFamily="2" charset="0"/>
                <a:ea typeface="+mn-lt"/>
                <a:cs typeface="Tahoma" panose="020B0604030504040204" charset="0"/>
                <a:sym typeface="+mn-ea"/>
              </a:rPr>
              <a:t>: Intercepting keystrokes via system hooks.</a:t>
            </a:r>
            <a:endParaRPr lang="en-US" sz="2000" dirty="0">
              <a:latin typeface="Segoe UI Variable Text Semibold" pitchFamily="2"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Segoe UI Variable Text Semibold" pitchFamily="2" charset="0"/>
                <a:ea typeface="+mn-lt"/>
                <a:cs typeface="Tahoma" panose="020B0604030504040204" charset="0"/>
                <a:sym typeface="+mn-ea"/>
              </a:rPr>
              <a:t>Data Storage and Transmission</a:t>
            </a:r>
            <a:r>
              <a:rPr lang="en-US" sz="2000" spc="-45" dirty="0">
                <a:latin typeface="Segoe UI Variable Text Semibold" pitchFamily="2" charset="0"/>
                <a:ea typeface="+mn-lt"/>
                <a:cs typeface="Tahoma" panose="020B0604030504040204" charset="0"/>
                <a:sym typeface="+mn-ea"/>
              </a:rPr>
              <a:t>: Methods for storing and sending captured data.</a:t>
            </a:r>
            <a:endParaRPr lang="en-US" sz="2000" dirty="0">
              <a:latin typeface="Segoe UI Variable Text Semibold" pitchFamily="2"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Local Storage</a:t>
            </a:r>
            <a:r>
              <a:rPr lang="en-US" sz="2000" spc="-45" dirty="0">
                <a:latin typeface="Segoe UI Variable Text Semibold" pitchFamily="2" charset="0"/>
                <a:ea typeface="+mn-lt"/>
                <a:cs typeface="Tahoma" panose="020B0604030504040204" charset="0"/>
                <a:sym typeface="+mn-ea"/>
              </a:rPr>
              <a:t>: Data saved on the device.</a:t>
            </a:r>
            <a:endParaRPr lang="en-US" sz="2000" dirty="0">
              <a:latin typeface="Segoe UI Variable Text Semibold" pitchFamily="2"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Remote Transmission</a:t>
            </a:r>
            <a:r>
              <a:rPr lang="en-US" sz="2000" spc="-45" dirty="0">
                <a:latin typeface="Segoe UI Variable Text Semibold" pitchFamily="2" charset="0"/>
                <a:ea typeface="+mn-lt"/>
                <a:cs typeface="Tahoma" panose="020B0604030504040204" charset="0"/>
                <a:sym typeface="+mn-ea"/>
              </a:rPr>
              <a:t>: Data sent to a remote server.</a:t>
            </a:r>
            <a:endParaRPr lang="en-US" sz="2000" dirty="0">
              <a:latin typeface="Segoe UI Variable Text Semibold" pitchFamily="2"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Segoe UI Variable Text Semibold" pitchFamily="2" charset="0"/>
                <a:ea typeface="+mn-lt"/>
                <a:cs typeface="Tahoma" panose="020B0604030504040204" charset="0"/>
                <a:sym typeface="+mn-ea"/>
              </a:rPr>
              <a:t>Evasion Techniques</a:t>
            </a:r>
            <a:r>
              <a:rPr lang="en-US" sz="2000" spc="-45" dirty="0">
                <a:latin typeface="Segoe UI Variable Text Semibold" pitchFamily="2" charset="0"/>
                <a:ea typeface="+mn-lt"/>
                <a:cs typeface="Tahoma" panose="020B0604030504040204" charset="0"/>
                <a:sym typeface="+mn-ea"/>
              </a:rPr>
              <a:t>: Methods to avoid detection.</a:t>
            </a:r>
            <a:endParaRPr lang="en-US" sz="2000" dirty="0">
              <a:latin typeface="Segoe UI Variable Text Semibold" pitchFamily="2"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Rootkit Integration</a:t>
            </a:r>
            <a:r>
              <a:rPr lang="en-US" sz="2000" spc="-45" dirty="0">
                <a:latin typeface="Segoe UI Variable Text Semibold" pitchFamily="2" charset="0"/>
                <a:ea typeface="+mn-lt"/>
                <a:cs typeface="Tahoma" panose="020B0604030504040204" charset="0"/>
                <a:sym typeface="+mn-ea"/>
              </a:rPr>
              <a:t>: Embedding within the OS.</a:t>
            </a:r>
            <a:endParaRPr lang="en-US" sz="2000" dirty="0">
              <a:latin typeface="Segoe UI Variable Text Semibold" pitchFamily="2"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Segoe UI Variable Text Semibold" pitchFamily="2" charset="0"/>
                <a:ea typeface="+mn-lt"/>
                <a:cs typeface="Tahoma" panose="020B0604030504040204" charset="0"/>
                <a:sym typeface="+mn-ea"/>
              </a:rPr>
              <a:t>Obfuscation</a:t>
            </a:r>
            <a:r>
              <a:rPr lang="en-US" sz="2000" spc="-45" dirty="0">
                <a:latin typeface="Segoe UI Variable Text Semibold" pitchFamily="2" charset="0"/>
                <a:ea typeface="+mn-lt"/>
                <a:cs typeface="Tahoma" panose="020B0604030504040204" charset="0"/>
                <a:sym typeface="+mn-ea"/>
              </a:rPr>
              <a:t>: Hiding code to avoid detection by anti-malware.</a:t>
            </a:r>
            <a:endParaRPr lang="en-US" sz="2000" dirty="0">
              <a:latin typeface="Segoe UI Variable Text Semibold" pitchFamily="2" charset="0"/>
              <a:cs typeface="Tahoma" panose="020B0604030504040204" charset="0"/>
            </a:endParaRPr>
          </a:p>
          <a:p>
            <a:endParaRPr lang="en-IN" dirty="0">
              <a:latin typeface="Segoe UI Variable Text Semibold" pitchFamily="2" charset="0"/>
              <a:cs typeface="Tahoma" panose="020B060403050404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530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Algerian</vt:lpstr>
      <vt:lpstr>Arial</vt:lpstr>
      <vt:lpstr>Arial Black</vt:lpstr>
      <vt:lpstr>Arial Rounded MT Bold</vt:lpstr>
      <vt:lpstr>Bahnschrift Condensed</vt:lpstr>
      <vt:lpstr>Baskerville Old Face</vt:lpstr>
      <vt:lpstr>Bodoni MT Black</vt:lpstr>
      <vt:lpstr>Calibri</vt:lpstr>
      <vt:lpstr>Cambria Math</vt:lpstr>
      <vt:lpstr>Franklin Gothic Heavy</vt:lpstr>
      <vt:lpstr>Segoe UI Variable Text Semibold</vt:lpstr>
      <vt:lpstr>Sitka Heading</vt:lpstr>
      <vt:lpstr>Sitka Small Semibold</vt:lpstr>
      <vt:lpstr>Trebuchet MS</vt:lpstr>
      <vt:lpstr>Wingdings</vt:lpstr>
      <vt:lpstr>Office Theme</vt:lpstr>
      <vt:lpstr>S.BHANU PRAKASH REDDY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Bhanuprakash Syagamreddy</cp:lastModifiedBy>
  <cp:revision>10</cp:revision>
  <dcterms:created xsi:type="dcterms:W3CDTF">2024-06-03T05:48:00Z</dcterms:created>
  <dcterms:modified xsi:type="dcterms:W3CDTF">2024-06-25T13:47:44Z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AA40F7DB48624DC5B829B48CC7E84258_13</vt:lpwstr>
  </property>
  <property fmtid="{D5CDD505-2E9C-101B-9397-08002B2CF9AE}" pid="5" name="KSOProductBuildVer">
    <vt:lpwstr>1033-12.2.0.17119</vt:lpwstr>
  </property>
</Properties>
</file>