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57" r:id="rId4"/>
    <p:sldId id="258" r:id="rId5"/>
    <p:sldId id="278" r:id="rId6"/>
    <p:sldId id="279" r:id="rId7"/>
    <p:sldId id="280" r:id="rId8"/>
    <p:sldId id="259" r:id="rId9"/>
    <p:sldId id="266" r:id="rId10"/>
    <p:sldId id="260" r:id="rId11"/>
    <p:sldId id="284" r:id="rId12"/>
    <p:sldId id="281" r:id="rId13"/>
    <p:sldId id="282" r:id="rId14"/>
    <p:sldId id="283" r:id="rId15"/>
    <p:sldId id="285" r:id="rId16"/>
    <p:sldId id="286" r:id="rId17"/>
    <p:sldId id="262" r:id="rId18"/>
    <p:sldId id="287" r:id="rId19"/>
    <p:sldId id="263" r:id="rId20"/>
    <p:sldId id="264" r:id="rId21"/>
    <p:sldId id="265" r:id="rId22"/>
    <p:sldId id="271" r:id="rId23"/>
    <p:sldId id="273" r:id="rId24"/>
    <p:sldId id="274" r:id="rId25"/>
    <p:sldId id="277" r:id="rId26"/>
    <p:sldId id="292" r:id="rId27"/>
    <p:sldId id="288" r:id="rId28"/>
    <p:sldId id="290" r:id="rId29"/>
    <p:sldId id="297" r:id="rId30"/>
    <p:sldId id="296" r:id="rId31"/>
    <p:sldId id="295" r:id="rId32"/>
    <p:sldId id="270"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9CD98-1FEE-4723-A2F6-46B9952CE927}" v="2272" dt="2022-01-09T15:43:50.975"/>
    <p1510:client id="{EEF31C46-5722-40B9-9087-B86DD8EE5D78}" v="187" dt="2022-01-09T17:16:30.846"/>
    <p1510:client id="{F71C9C1B-1D15-4446-B57A-39CEEF8ED8E2}" v="5" dt="2022-01-10T07:46:13.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494"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2E8C5-FFC6-4400-A086-19FE43ADFF64}"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6ECB7361-46E3-4D78-A59E-ACEF78A13414}">
      <dgm:prSet/>
      <dgm:spPr/>
      <dgm:t>
        <a:bodyPr/>
        <a:lstStyle/>
        <a:p>
          <a:r>
            <a:rPr lang="en-US"/>
            <a:t>SEQUENTIAL MODULE </a:t>
          </a:r>
        </a:p>
      </dgm:t>
    </dgm:pt>
    <dgm:pt modelId="{99B606B3-9AE6-4A62-84DF-EBAEC02CA351}" type="parTrans" cxnId="{C3E8CE1C-46E9-4808-A89F-FD94CA9185D1}">
      <dgm:prSet/>
      <dgm:spPr/>
      <dgm:t>
        <a:bodyPr/>
        <a:lstStyle/>
        <a:p>
          <a:endParaRPr lang="en-US"/>
        </a:p>
      </dgm:t>
    </dgm:pt>
    <dgm:pt modelId="{1FF58735-8F48-45F0-AF27-34EE359C47B2}" type="sibTrans" cxnId="{C3E8CE1C-46E9-4808-A89F-FD94CA9185D1}">
      <dgm:prSet/>
      <dgm:spPr/>
      <dgm:t>
        <a:bodyPr/>
        <a:lstStyle/>
        <a:p>
          <a:endParaRPr lang="en-US"/>
        </a:p>
      </dgm:t>
    </dgm:pt>
    <dgm:pt modelId="{7A6AC21B-CC2F-4ABE-B749-0639A0E851C2}">
      <dgm:prSet/>
      <dgm:spPr/>
      <dgm:t>
        <a:bodyPr/>
        <a:lstStyle/>
        <a:p>
          <a:r>
            <a:rPr lang="en-US"/>
            <a:t>Sequential groups a linear stack of layers into a “tf.keras.Model”. Sequential provides training and inference features on this model.</a:t>
          </a:r>
        </a:p>
      </dgm:t>
    </dgm:pt>
    <dgm:pt modelId="{5494B3BE-0386-4C3C-AF69-8FF637260EE3}" type="parTrans" cxnId="{6E95EFD5-5CD2-4DE5-81D1-09FFA5BB1398}">
      <dgm:prSet/>
      <dgm:spPr/>
      <dgm:t>
        <a:bodyPr/>
        <a:lstStyle/>
        <a:p>
          <a:endParaRPr lang="en-US"/>
        </a:p>
      </dgm:t>
    </dgm:pt>
    <dgm:pt modelId="{1A66E632-CF71-4D3C-8ED4-B7F6343BAE6D}" type="sibTrans" cxnId="{6E95EFD5-5CD2-4DE5-81D1-09FFA5BB1398}">
      <dgm:prSet/>
      <dgm:spPr/>
      <dgm:t>
        <a:bodyPr/>
        <a:lstStyle/>
        <a:p>
          <a:endParaRPr lang="en-US"/>
        </a:p>
      </dgm:t>
    </dgm:pt>
    <dgm:pt modelId="{5B97DDAA-ACEB-4BD6-9340-813803447CFB}">
      <dgm:prSet/>
      <dgm:spPr/>
      <dgm:t>
        <a:bodyPr/>
        <a:lstStyle/>
        <a:p>
          <a:r>
            <a:rPr lang="en-US"/>
            <a:t>CONVOLUTIONAL LAYERS (Conv2D)</a:t>
          </a:r>
        </a:p>
      </dgm:t>
    </dgm:pt>
    <dgm:pt modelId="{BFD3B51B-A78A-496E-9F98-7B0CCE296CC3}" type="parTrans" cxnId="{5AFF6023-50FC-41FC-A403-EE3E1987F7B4}">
      <dgm:prSet/>
      <dgm:spPr/>
      <dgm:t>
        <a:bodyPr/>
        <a:lstStyle/>
        <a:p>
          <a:endParaRPr lang="en-US"/>
        </a:p>
      </dgm:t>
    </dgm:pt>
    <dgm:pt modelId="{B4068A71-8D33-4638-B96A-B279CD0CDE89}" type="sibTrans" cxnId="{5AFF6023-50FC-41FC-A403-EE3E1987F7B4}">
      <dgm:prSet/>
      <dgm:spPr/>
      <dgm:t>
        <a:bodyPr/>
        <a:lstStyle/>
        <a:p>
          <a:endParaRPr lang="en-US"/>
        </a:p>
      </dgm:t>
    </dgm:pt>
    <dgm:pt modelId="{FDE0E764-0A08-464B-B15C-4E84372B0AAF}">
      <dgm:prSet/>
      <dgm:spPr/>
      <dgm:t>
        <a:bodyPr/>
        <a:lstStyle/>
        <a:p>
          <a:r>
            <a:rPr lang="en-US"/>
            <a:t>Convolutional neural networks apply a filter to an input to create a feature map that summarizes the presence of detected features in the input.</a:t>
          </a:r>
        </a:p>
      </dgm:t>
    </dgm:pt>
    <dgm:pt modelId="{0F406071-19BB-4C94-9AC3-013A56BE18CB}" type="parTrans" cxnId="{34546742-F60C-46BF-A78D-3D0A82BECD70}">
      <dgm:prSet/>
      <dgm:spPr/>
      <dgm:t>
        <a:bodyPr/>
        <a:lstStyle/>
        <a:p>
          <a:endParaRPr lang="en-US"/>
        </a:p>
      </dgm:t>
    </dgm:pt>
    <dgm:pt modelId="{50818E6A-AB90-4C5D-9CF6-FB748D6E2362}" type="sibTrans" cxnId="{34546742-F60C-46BF-A78D-3D0A82BECD70}">
      <dgm:prSet/>
      <dgm:spPr/>
      <dgm:t>
        <a:bodyPr/>
        <a:lstStyle/>
        <a:p>
          <a:endParaRPr lang="en-US"/>
        </a:p>
      </dgm:t>
    </dgm:pt>
    <dgm:pt modelId="{0642202B-39C2-4C80-B2EF-85CF80F63437}">
      <dgm:prSet/>
      <dgm:spPr/>
      <dgm:t>
        <a:bodyPr/>
        <a:lstStyle/>
        <a:p>
          <a:r>
            <a:rPr lang="en-US"/>
            <a:t>MAX POOLING (2D)</a:t>
          </a:r>
        </a:p>
      </dgm:t>
    </dgm:pt>
    <dgm:pt modelId="{0D78D5BE-3003-47F8-B297-4539305F808C}" type="parTrans" cxnId="{C84CEECA-2319-46BA-9937-D809D21DB975}">
      <dgm:prSet/>
      <dgm:spPr/>
      <dgm:t>
        <a:bodyPr/>
        <a:lstStyle/>
        <a:p>
          <a:endParaRPr lang="en-US"/>
        </a:p>
      </dgm:t>
    </dgm:pt>
    <dgm:pt modelId="{FCEC38BF-A3FE-49F9-AF18-591BA9C87606}" type="sibTrans" cxnId="{C84CEECA-2319-46BA-9937-D809D21DB975}">
      <dgm:prSet/>
      <dgm:spPr/>
      <dgm:t>
        <a:bodyPr/>
        <a:lstStyle/>
        <a:p>
          <a:endParaRPr lang="en-US"/>
        </a:p>
      </dgm:t>
    </dgm:pt>
    <dgm:pt modelId="{53040DD7-DD0C-4768-B69F-ADF54F6CDD82}">
      <dgm:prSet/>
      <dgm:spPr/>
      <dgm:t>
        <a:bodyPr/>
        <a:lstStyle/>
        <a:p>
          <a:r>
            <a:rPr lang="en-US"/>
            <a:t>Downsamples the input along its spatial dimensions (height and width) by taking the maximum value over an input window</a:t>
          </a:r>
        </a:p>
      </dgm:t>
    </dgm:pt>
    <dgm:pt modelId="{21B027E1-D658-44E6-B1E2-935E813B3FD5}" type="parTrans" cxnId="{859188CD-8C73-450E-81BF-3F11D58772A8}">
      <dgm:prSet/>
      <dgm:spPr/>
      <dgm:t>
        <a:bodyPr/>
        <a:lstStyle/>
        <a:p>
          <a:endParaRPr lang="en-US"/>
        </a:p>
      </dgm:t>
    </dgm:pt>
    <dgm:pt modelId="{1C84525D-0E1D-4D45-9AD6-6C2B92F2074B}" type="sibTrans" cxnId="{859188CD-8C73-450E-81BF-3F11D58772A8}">
      <dgm:prSet/>
      <dgm:spPr/>
      <dgm:t>
        <a:bodyPr/>
        <a:lstStyle/>
        <a:p>
          <a:endParaRPr lang="en-US"/>
        </a:p>
      </dgm:t>
    </dgm:pt>
    <dgm:pt modelId="{DC62779D-3FBB-4E34-B0B3-EB1B06CC15ED}" type="pres">
      <dgm:prSet presAssocID="{6212E8C5-FFC6-4400-A086-19FE43ADFF64}" presName="diagram" presStyleCnt="0">
        <dgm:presLayoutVars>
          <dgm:dir/>
          <dgm:resizeHandles val="exact"/>
        </dgm:presLayoutVars>
      </dgm:prSet>
      <dgm:spPr/>
    </dgm:pt>
    <dgm:pt modelId="{AEE6F3BB-0F22-4E3D-8579-4E86DDD86905}" type="pres">
      <dgm:prSet presAssocID="{6ECB7361-46E3-4D78-A59E-ACEF78A13414}" presName="arrow" presStyleLbl="node1" presStyleIdx="0" presStyleCnt="6">
        <dgm:presLayoutVars>
          <dgm:bulletEnabled val="1"/>
        </dgm:presLayoutVars>
      </dgm:prSet>
      <dgm:spPr/>
    </dgm:pt>
    <dgm:pt modelId="{05AC9BF5-50BD-4511-A435-2C352B5B0ED9}" type="pres">
      <dgm:prSet presAssocID="{7A6AC21B-CC2F-4ABE-B749-0639A0E851C2}" presName="arrow" presStyleLbl="node1" presStyleIdx="1" presStyleCnt="6">
        <dgm:presLayoutVars>
          <dgm:bulletEnabled val="1"/>
        </dgm:presLayoutVars>
      </dgm:prSet>
      <dgm:spPr/>
    </dgm:pt>
    <dgm:pt modelId="{4235B2A0-86A4-4BBC-A8F9-ED206CDDD2B9}" type="pres">
      <dgm:prSet presAssocID="{5B97DDAA-ACEB-4BD6-9340-813803447CFB}" presName="arrow" presStyleLbl="node1" presStyleIdx="2" presStyleCnt="6">
        <dgm:presLayoutVars>
          <dgm:bulletEnabled val="1"/>
        </dgm:presLayoutVars>
      </dgm:prSet>
      <dgm:spPr/>
    </dgm:pt>
    <dgm:pt modelId="{1D4E41EA-8559-44C6-BE9F-29BA685D5235}" type="pres">
      <dgm:prSet presAssocID="{FDE0E764-0A08-464B-B15C-4E84372B0AAF}" presName="arrow" presStyleLbl="node1" presStyleIdx="3" presStyleCnt="6">
        <dgm:presLayoutVars>
          <dgm:bulletEnabled val="1"/>
        </dgm:presLayoutVars>
      </dgm:prSet>
      <dgm:spPr/>
    </dgm:pt>
    <dgm:pt modelId="{2EE4099A-C691-4BE5-8116-9A1EE5D2C2A2}" type="pres">
      <dgm:prSet presAssocID="{0642202B-39C2-4C80-B2EF-85CF80F63437}" presName="arrow" presStyleLbl="node1" presStyleIdx="4" presStyleCnt="6">
        <dgm:presLayoutVars>
          <dgm:bulletEnabled val="1"/>
        </dgm:presLayoutVars>
      </dgm:prSet>
      <dgm:spPr/>
    </dgm:pt>
    <dgm:pt modelId="{27492F53-E102-4C80-BAE6-324283BE40A6}" type="pres">
      <dgm:prSet presAssocID="{53040DD7-DD0C-4768-B69F-ADF54F6CDD82}" presName="arrow" presStyleLbl="node1" presStyleIdx="5" presStyleCnt="6">
        <dgm:presLayoutVars>
          <dgm:bulletEnabled val="1"/>
        </dgm:presLayoutVars>
      </dgm:prSet>
      <dgm:spPr/>
    </dgm:pt>
  </dgm:ptLst>
  <dgm:cxnLst>
    <dgm:cxn modelId="{202E0709-9D2F-459C-9688-603CEB74AEE2}" type="presOf" srcId="{7A6AC21B-CC2F-4ABE-B749-0639A0E851C2}" destId="{05AC9BF5-50BD-4511-A435-2C352B5B0ED9}" srcOrd="0" destOrd="0" presId="urn:microsoft.com/office/officeart/2005/8/layout/arrow5"/>
    <dgm:cxn modelId="{2080D80C-4729-4681-B4C8-6F7BD5058F08}" type="presOf" srcId="{0642202B-39C2-4C80-B2EF-85CF80F63437}" destId="{2EE4099A-C691-4BE5-8116-9A1EE5D2C2A2}" srcOrd="0" destOrd="0" presId="urn:microsoft.com/office/officeart/2005/8/layout/arrow5"/>
    <dgm:cxn modelId="{C3E8CE1C-46E9-4808-A89F-FD94CA9185D1}" srcId="{6212E8C5-FFC6-4400-A086-19FE43ADFF64}" destId="{6ECB7361-46E3-4D78-A59E-ACEF78A13414}" srcOrd="0" destOrd="0" parTransId="{99B606B3-9AE6-4A62-84DF-EBAEC02CA351}" sibTransId="{1FF58735-8F48-45F0-AF27-34EE359C47B2}"/>
    <dgm:cxn modelId="{5AFF6023-50FC-41FC-A403-EE3E1987F7B4}" srcId="{6212E8C5-FFC6-4400-A086-19FE43ADFF64}" destId="{5B97DDAA-ACEB-4BD6-9340-813803447CFB}" srcOrd="2" destOrd="0" parTransId="{BFD3B51B-A78A-496E-9F98-7B0CCE296CC3}" sibTransId="{B4068A71-8D33-4638-B96A-B279CD0CDE89}"/>
    <dgm:cxn modelId="{20EAC63E-984E-4A1F-BCB3-FCD280CB0AB9}" type="presOf" srcId="{FDE0E764-0A08-464B-B15C-4E84372B0AAF}" destId="{1D4E41EA-8559-44C6-BE9F-29BA685D5235}" srcOrd="0" destOrd="0" presId="urn:microsoft.com/office/officeart/2005/8/layout/arrow5"/>
    <dgm:cxn modelId="{34546742-F60C-46BF-A78D-3D0A82BECD70}" srcId="{6212E8C5-FFC6-4400-A086-19FE43ADFF64}" destId="{FDE0E764-0A08-464B-B15C-4E84372B0AAF}" srcOrd="3" destOrd="0" parTransId="{0F406071-19BB-4C94-9AC3-013A56BE18CB}" sibTransId="{50818E6A-AB90-4C5D-9CF6-FB748D6E2362}"/>
    <dgm:cxn modelId="{D9F25B54-E34F-48D9-83E3-8628C603DCCB}" type="presOf" srcId="{5B97DDAA-ACEB-4BD6-9340-813803447CFB}" destId="{4235B2A0-86A4-4BBC-A8F9-ED206CDDD2B9}" srcOrd="0" destOrd="0" presId="urn:microsoft.com/office/officeart/2005/8/layout/arrow5"/>
    <dgm:cxn modelId="{3DB1D98F-ECD2-4917-BB86-3E373F68B217}" type="presOf" srcId="{6ECB7361-46E3-4D78-A59E-ACEF78A13414}" destId="{AEE6F3BB-0F22-4E3D-8579-4E86DDD86905}" srcOrd="0" destOrd="0" presId="urn:microsoft.com/office/officeart/2005/8/layout/arrow5"/>
    <dgm:cxn modelId="{4810C3BD-D2BC-4593-9540-BCAED1B15B1E}" type="presOf" srcId="{53040DD7-DD0C-4768-B69F-ADF54F6CDD82}" destId="{27492F53-E102-4C80-BAE6-324283BE40A6}" srcOrd="0" destOrd="0" presId="urn:microsoft.com/office/officeart/2005/8/layout/arrow5"/>
    <dgm:cxn modelId="{C84CEECA-2319-46BA-9937-D809D21DB975}" srcId="{6212E8C5-FFC6-4400-A086-19FE43ADFF64}" destId="{0642202B-39C2-4C80-B2EF-85CF80F63437}" srcOrd="4" destOrd="0" parTransId="{0D78D5BE-3003-47F8-B297-4539305F808C}" sibTransId="{FCEC38BF-A3FE-49F9-AF18-591BA9C87606}"/>
    <dgm:cxn modelId="{859188CD-8C73-450E-81BF-3F11D58772A8}" srcId="{6212E8C5-FFC6-4400-A086-19FE43ADFF64}" destId="{53040DD7-DD0C-4768-B69F-ADF54F6CDD82}" srcOrd="5" destOrd="0" parTransId="{21B027E1-D658-44E6-B1E2-935E813B3FD5}" sibTransId="{1C84525D-0E1D-4D45-9AD6-6C2B92F2074B}"/>
    <dgm:cxn modelId="{6E95EFD5-5CD2-4DE5-81D1-09FFA5BB1398}" srcId="{6212E8C5-FFC6-4400-A086-19FE43ADFF64}" destId="{7A6AC21B-CC2F-4ABE-B749-0639A0E851C2}" srcOrd="1" destOrd="0" parTransId="{5494B3BE-0386-4C3C-AF69-8FF637260EE3}" sibTransId="{1A66E632-CF71-4D3C-8ED4-B7F6343BAE6D}"/>
    <dgm:cxn modelId="{140146DB-435E-406B-94DE-B934E7184E01}" type="presOf" srcId="{6212E8C5-FFC6-4400-A086-19FE43ADFF64}" destId="{DC62779D-3FBB-4E34-B0B3-EB1B06CC15ED}" srcOrd="0" destOrd="0" presId="urn:microsoft.com/office/officeart/2005/8/layout/arrow5"/>
    <dgm:cxn modelId="{08E0D402-641A-48F6-9CCC-DA3057027399}" type="presParOf" srcId="{DC62779D-3FBB-4E34-B0B3-EB1B06CC15ED}" destId="{AEE6F3BB-0F22-4E3D-8579-4E86DDD86905}" srcOrd="0" destOrd="0" presId="urn:microsoft.com/office/officeart/2005/8/layout/arrow5"/>
    <dgm:cxn modelId="{F9DC72F0-E7FC-486A-8839-9A33907AEEBF}" type="presParOf" srcId="{DC62779D-3FBB-4E34-B0B3-EB1B06CC15ED}" destId="{05AC9BF5-50BD-4511-A435-2C352B5B0ED9}" srcOrd="1" destOrd="0" presId="urn:microsoft.com/office/officeart/2005/8/layout/arrow5"/>
    <dgm:cxn modelId="{9C2B793B-152B-49E8-B011-F83DE034569E}" type="presParOf" srcId="{DC62779D-3FBB-4E34-B0B3-EB1B06CC15ED}" destId="{4235B2A0-86A4-4BBC-A8F9-ED206CDDD2B9}" srcOrd="2" destOrd="0" presId="urn:microsoft.com/office/officeart/2005/8/layout/arrow5"/>
    <dgm:cxn modelId="{3A2A3A72-D606-4F6E-A56A-E692B732B847}" type="presParOf" srcId="{DC62779D-3FBB-4E34-B0B3-EB1B06CC15ED}" destId="{1D4E41EA-8559-44C6-BE9F-29BA685D5235}" srcOrd="3" destOrd="0" presId="urn:microsoft.com/office/officeart/2005/8/layout/arrow5"/>
    <dgm:cxn modelId="{34B06E67-1D9B-45C2-9D31-5FB5A7C1A33A}" type="presParOf" srcId="{DC62779D-3FBB-4E34-B0B3-EB1B06CC15ED}" destId="{2EE4099A-C691-4BE5-8116-9A1EE5D2C2A2}" srcOrd="4" destOrd="0" presId="urn:microsoft.com/office/officeart/2005/8/layout/arrow5"/>
    <dgm:cxn modelId="{939973C5-E49B-4486-B04D-EED5635AD3AF}" type="presParOf" srcId="{DC62779D-3FBB-4E34-B0B3-EB1B06CC15ED}" destId="{27492F53-E102-4C80-BAE6-324283BE40A6}" srcOrd="5"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6F3BB-0F22-4E3D-8579-4E86DDD86905}">
      <dsp:nvSpPr>
        <dsp:cNvPr id="0" name=""/>
        <dsp:cNvSpPr/>
      </dsp:nvSpPr>
      <dsp:spPr>
        <a:xfrm>
          <a:off x="2105700" y="465"/>
          <a:ext cx="1392854" cy="1392854"/>
        </a:xfrm>
        <a:prstGeom prst="downArrow">
          <a:avLst>
            <a:gd name="adj1" fmla="val 50000"/>
            <a:gd name="adj2" fmla="val 35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a:t>SEQUENTIAL MODULE </a:t>
          </a:r>
        </a:p>
      </dsp:txBody>
      <dsp:txXfrm>
        <a:off x="2453914" y="465"/>
        <a:ext cx="696427" cy="1149105"/>
      </dsp:txXfrm>
    </dsp:sp>
    <dsp:sp modelId="{05AC9BF5-50BD-4511-A435-2C352B5B0ED9}">
      <dsp:nvSpPr>
        <dsp:cNvPr id="0" name=""/>
        <dsp:cNvSpPr/>
      </dsp:nvSpPr>
      <dsp:spPr>
        <a:xfrm rot="3600000">
          <a:off x="3379051" y="735635"/>
          <a:ext cx="1392854" cy="1392854"/>
        </a:xfrm>
        <a:prstGeom prst="downArrow">
          <a:avLst>
            <a:gd name="adj1" fmla="val 50000"/>
            <a:gd name="adj2" fmla="val 35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a:t>Sequential groups a linear stack of layers into a “tf.keras.Model”. Sequential provides training and inference features on this model.</a:t>
          </a:r>
        </a:p>
      </dsp:txBody>
      <dsp:txXfrm rot="-5400000">
        <a:off x="3606472" y="1022912"/>
        <a:ext cx="1149105" cy="696427"/>
      </dsp:txXfrm>
    </dsp:sp>
    <dsp:sp modelId="{4235B2A0-86A4-4BBC-A8F9-ED206CDDD2B9}">
      <dsp:nvSpPr>
        <dsp:cNvPr id="0" name=""/>
        <dsp:cNvSpPr/>
      </dsp:nvSpPr>
      <dsp:spPr>
        <a:xfrm rot="7200000">
          <a:off x="3379051" y="2205974"/>
          <a:ext cx="1392854" cy="1392854"/>
        </a:xfrm>
        <a:prstGeom prst="downArrow">
          <a:avLst>
            <a:gd name="adj1" fmla="val 50000"/>
            <a:gd name="adj2" fmla="val 35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a:t>CONVOLUTIONAL LAYERS (Conv2D)</a:t>
          </a:r>
        </a:p>
      </dsp:txBody>
      <dsp:txXfrm rot="-5400000">
        <a:off x="3606472" y="2615125"/>
        <a:ext cx="1149105" cy="696427"/>
      </dsp:txXfrm>
    </dsp:sp>
    <dsp:sp modelId="{1D4E41EA-8559-44C6-BE9F-29BA685D5235}">
      <dsp:nvSpPr>
        <dsp:cNvPr id="0" name=""/>
        <dsp:cNvSpPr/>
      </dsp:nvSpPr>
      <dsp:spPr>
        <a:xfrm rot="10800000">
          <a:off x="2105700" y="2941143"/>
          <a:ext cx="1392854" cy="1392854"/>
        </a:xfrm>
        <a:prstGeom prst="downArrow">
          <a:avLst>
            <a:gd name="adj1" fmla="val 50000"/>
            <a:gd name="adj2" fmla="val 35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a:t>Convolutional neural networks apply a filter to an input to create a feature map that summarizes the presence of detected features in the input.</a:t>
          </a:r>
        </a:p>
      </dsp:txBody>
      <dsp:txXfrm rot="10800000">
        <a:off x="2453913" y="3184892"/>
        <a:ext cx="696427" cy="1149105"/>
      </dsp:txXfrm>
    </dsp:sp>
    <dsp:sp modelId="{2EE4099A-C691-4BE5-8116-9A1EE5D2C2A2}">
      <dsp:nvSpPr>
        <dsp:cNvPr id="0" name=""/>
        <dsp:cNvSpPr/>
      </dsp:nvSpPr>
      <dsp:spPr>
        <a:xfrm rot="14400000">
          <a:off x="832349" y="2205974"/>
          <a:ext cx="1392854" cy="1392854"/>
        </a:xfrm>
        <a:prstGeom prst="downArrow">
          <a:avLst>
            <a:gd name="adj1" fmla="val 50000"/>
            <a:gd name="adj2" fmla="val 35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a:t>MAX POOLING (2D)</a:t>
          </a:r>
        </a:p>
      </dsp:txBody>
      <dsp:txXfrm rot="5400000">
        <a:off x="848677" y="2615124"/>
        <a:ext cx="1149105" cy="696427"/>
      </dsp:txXfrm>
    </dsp:sp>
    <dsp:sp modelId="{27492F53-E102-4C80-BAE6-324283BE40A6}">
      <dsp:nvSpPr>
        <dsp:cNvPr id="0" name=""/>
        <dsp:cNvSpPr/>
      </dsp:nvSpPr>
      <dsp:spPr>
        <a:xfrm rot="18000000">
          <a:off x="832349" y="735635"/>
          <a:ext cx="1392854" cy="1392854"/>
        </a:xfrm>
        <a:prstGeom prst="downArrow">
          <a:avLst>
            <a:gd name="adj1" fmla="val 50000"/>
            <a:gd name="adj2" fmla="val 35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90000"/>
            </a:lnSpc>
            <a:spcBef>
              <a:spcPct val="0"/>
            </a:spcBef>
            <a:spcAft>
              <a:spcPct val="35000"/>
            </a:spcAft>
            <a:buNone/>
          </a:pPr>
          <a:r>
            <a:rPr lang="en-US" sz="600" kern="1200"/>
            <a:t>Downsamples the input along its spatial dimensions (height and width) by taking the maximum value over an input window</a:t>
          </a:r>
        </a:p>
      </dsp:txBody>
      <dsp:txXfrm rot="5400000">
        <a:off x="848677" y="1022911"/>
        <a:ext cx="1149105" cy="69642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susanqq.github.io/UTKFac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drive/1qyilY8_QUXqi1vEQRKPAmrD7ojekSd1-?usp=sharing" TargetMode="External"/><Relationship Id="rId7" Type="http://schemas.openxmlformats.org/officeDocument/2006/relationships/hyperlink" Target="https://www.tensorflow.org/api_docs/python/tf" TargetMode="External"/><Relationship Id="rId2" Type="http://schemas.openxmlformats.org/officeDocument/2006/relationships/hyperlink" Target="https://colab.research.google.com/drive/16AqXWgKYzxchgNcJMmoD7cWBKVou7182#scrollTo=qmJajQdFDoX7" TargetMode="External"/><Relationship Id="rId1" Type="http://schemas.openxmlformats.org/officeDocument/2006/relationships/slideLayout" Target="../slideLayouts/slideLayout2.xml"/><Relationship Id="rId6" Type="http://schemas.openxmlformats.org/officeDocument/2006/relationships/hyperlink" Target="https://keras.io/guides/" TargetMode="External"/><Relationship Id="rId5" Type="http://schemas.openxmlformats.org/officeDocument/2006/relationships/hyperlink" Target="https://drive.google.com/file/d/1cO1REvnlZ-g19caGOuxTM4U4x8pD4DTR/view?usp=sharing" TargetMode="External"/><Relationship Id="rId4" Type="http://schemas.openxmlformats.org/officeDocument/2006/relationships/hyperlink" Target="https://www.kaggle.com/jangedoo/utkface-new"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69AE-6F4C-4B5F-BBC7-318FD4515358}"/>
              </a:ext>
            </a:extLst>
          </p:cNvPr>
          <p:cNvSpPr>
            <a:spLocks noGrp="1"/>
          </p:cNvSpPr>
          <p:nvPr>
            <p:ph type="ctrTitle"/>
          </p:nvPr>
        </p:nvSpPr>
        <p:spPr>
          <a:xfrm>
            <a:off x="3962399" y="1964267"/>
            <a:ext cx="7197726" cy="1582238"/>
          </a:xfrm>
        </p:spPr>
        <p:txBody>
          <a:bodyPr>
            <a:noAutofit/>
          </a:bodyPr>
          <a:lstStyle/>
          <a:p>
            <a:r>
              <a:rPr lang="en-US" sz="3200" b="1" dirty="0"/>
              <a:t>Human Gender And Age Detection from Facial Images Using Convolution Neural Network</a:t>
            </a:r>
            <a:endParaRPr lang="en-IN" sz="3200" b="1" dirty="0"/>
          </a:p>
        </p:txBody>
      </p:sp>
      <p:sp>
        <p:nvSpPr>
          <p:cNvPr id="3" name="Subtitle 2">
            <a:extLst>
              <a:ext uri="{FF2B5EF4-FFF2-40B4-BE49-F238E27FC236}">
                <a16:creationId xmlns:a16="http://schemas.microsoft.com/office/drawing/2014/main" id="{111BA3DD-E9B1-41D5-B1CE-2F5F1B0D34EE}"/>
              </a:ext>
            </a:extLst>
          </p:cNvPr>
          <p:cNvSpPr>
            <a:spLocks noGrp="1"/>
          </p:cNvSpPr>
          <p:nvPr>
            <p:ph type="subTitle" idx="1"/>
          </p:nvPr>
        </p:nvSpPr>
        <p:spPr/>
        <p:txBody>
          <a:bodyPr>
            <a:normAutofit/>
          </a:bodyPr>
          <a:lstStyle/>
          <a:p>
            <a:r>
              <a:rPr lang="en-US" dirty="0"/>
              <a:t>    								SRIVATSAV R (20191035066)</a:t>
            </a:r>
          </a:p>
          <a:p>
            <a:r>
              <a:rPr lang="en-US" dirty="0"/>
              <a:t>SACHIN RAGHUL T (2019103573)</a:t>
            </a:r>
          </a:p>
          <a:p>
            <a:r>
              <a:rPr lang="en-US" dirty="0"/>
              <a:t>SANJEEV K M (2019103576)</a:t>
            </a:r>
            <a:endParaRPr lang="en-IN" dirty="0"/>
          </a:p>
        </p:txBody>
      </p:sp>
      <p:sp>
        <p:nvSpPr>
          <p:cNvPr id="4" name="TextBox 3">
            <a:extLst>
              <a:ext uri="{FF2B5EF4-FFF2-40B4-BE49-F238E27FC236}">
                <a16:creationId xmlns:a16="http://schemas.microsoft.com/office/drawing/2014/main" id="{887F7147-72CE-4200-996C-D2CF535C049E}"/>
              </a:ext>
            </a:extLst>
          </p:cNvPr>
          <p:cNvSpPr txBox="1"/>
          <p:nvPr/>
        </p:nvSpPr>
        <p:spPr>
          <a:xfrm>
            <a:off x="940038" y="965675"/>
            <a:ext cx="9571290" cy="369332"/>
          </a:xfrm>
          <a:prstGeom prst="rect">
            <a:avLst/>
          </a:prstGeom>
          <a:noFill/>
        </p:spPr>
        <p:txBody>
          <a:bodyPr wrap="square" rtlCol="0">
            <a:spAutoFit/>
          </a:bodyPr>
          <a:lstStyle/>
          <a:p>
            <a:r>
              <a:rPr lang="en-US" dirty="0"/>
              <a:t>CS6301 MACHINE LEARNING</a:t>
            </a:r>
            <a:endParaRPr lang="en-IN" dirty="0"/>
          </a:p>
        </p:txBody>
      </p:sp>
    </p:spTree>
    <p:extLst>
      <p:ext uri="{BB962C8B-B14F-4D97-AF65-F5344CB8AC3E}">
        <p14:creationId xmlns:p14="http://schemas.microsoft.com/office/powerpoint/2010/main" val="177679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E282BE4-BB35-4AF3-A550-86332D1602C8}"/>
              </a:ext>
            </a:extLst>
          </p:cNvPr>
          <p:cNvSpPr>
            <a:spLocks noGrp="1"/>
          </p:cNvSpPr>
          <p:nvPr/>
        </p:nvSpPr>
        <p:spPr>
          <a:xfrm>
            <a:off x="966180" y="500810"/>
            <a:ext cx="4099947" cy="10355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3100" dirty="0"/>
              <a:t>ALGORITHM</a:t>
            </a:r>
            <a:endParaRPr lang="en-US" sz="3100" dirty="0">
              <a:cs typeface="Calibri Light"/>
            </a:endParaRPr>
          </a:p>
        </p:txBody>
      </p:sp>
      <p:sp>
        <p:nvSpPr>
          <p:cNvPr id="18" name="Rectangle 17">
            <a:extLst>
              <a:ext uri="{FF2B5EF4-FFF2-40B4-BE49-F238E27FC236}">
                <a16:creationId xmlns:a16="http://schemas.microsoft.com/office/drawing/2014/main" id="{02AECF6F-9C20-44F9-8C73-8576E1707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16200000">
            <a:off x="-1654458" y="4404032"/>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Content Placeholder 2">
            <a:extLst>
              <a:ext uri="{FF2B5EF4-FFF2-40B4-BE49-F238E27FC236}">
                <a16:creationId xmlns:a16="http://schemas.microsoft.com/office/drawing/2014/main" id="{006D647A-EA9E-4BA4-90C9-E70B80D1DAA8}"/>
              </a:ext>
            </a:extLst>
          </p:cNvPr>
          <p:cNvSpPr>
            <a:spLocks noGrp="1"/>
          </p:cNvSpPr>
          <p:nvPr/>
        </p:nvSpPr>
        <p:spPr>
          <a:xfrm>
            <a:off x="1145474" y="2293907"/>
            <a:ext cx="4575075" cy="40256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sz="1500"/>
              <a:t>Import training dataset and split into train and test data (80%, 20%) and convert pixel values between   0 and 1 as it would be the best fit for our Age and Gender Detection model.</a:t>
            </a:r>
          </a:p>
          <a:p>
            <a:pPr marL="0" indent="0">
              <a:lnSpc>
                <a:spcPct val="90000"/>
              </a:lnSpc>
              <a:buNone/>
            </a:pPr>
            <a:endParaRPr lang="en-US" sz="1500"/>
          </a:p>
          <a:p>
            <a:pPr>
              <a:lnSpc>
                <a:spcPct val="90000"/>
              </a:lnSpc>
            </a:pPr>
            <a:endParaRPr lang="en-US" sz="1500"/>
          </a:p>
          <a:p>
            <a:pPr>
              <a:lnSpc>
                <a:spcPct val="90000"/>
              </a:lnSpc>
            </a:pPr>
            <a:endParaRPr lang="en-US" sz="1500"/>
          </a:p>
          <a:p>
            <a:pPr>
              <a:lnSpc>
                <a:spcPct val="90000"/>
              </a:lnSpc>
            </a:pPr>
            <a:endParaRPr lang="en-US" sz="1500"/>
          </a:p>
          <a:p>
            <a:pPr>
              <a:lnSpc>
                <a:spcPct val="90000"/>
              </a:lnSpc>
            </a:pPr>
            <a:endParaRPr lang="en-US" sz="1500"/>
          </a:p>
          <a:p>
            <a:pPr>
              <a:lnSpc>
                <a:spcPct val="90000"/>
              </a:lnSpc>
            </a:pPr>
            <a:endParaRPr lang="en-US" sz="1500"/>
          </a:p>
          <a:p>
            <a:pPr>
              <a:lnSpc>
                <a:spcPct val="90000"/>
              </a:lnSpc>
            </a:pPr>
            <a:r>
              <a:rPr lang="en-US" sz="1500"/>
              <a:t>Feed the </a:t>
            </a:r>
            <a:r>
              <a:rPr lang="en-IN" sz="1500"/>
              <a:t>training set to </a:t>
            </a:r>
            <a:r>
              <a:rPr lang="en-IN" sz="1500" err="1"/>
              <a:t>keras</a:t>
            </a:r>
            <a:r>
              <a:rPr lang="en-IN" sz="1500"/>
              <a:t> model (</a:t>
            </a:r>
            <a:r>
              <a:rPr lang="en-IN" sz="1500" err="1"/>
              <a:t>tensorflow</a:t>
            </a:r>
            <a:r>
              <a:rPr lang="en-IN" sz="1500"/>
              <a:t>) through sequential module</a:t>
            </a:r>
          </a:p>
          <a:p>
            <a:pPr marL="0" indent="0">
              <a:lnSpc>
                <a:spcPct val="90000"/>
              </a:lnSpc>
              <a:buNone/>
            </a:pPr>
            <a:endParaRPr lang="en-IN" sz="1500"/>
          </a:p>
          <a:p>
            <a:pPr marL="0" indent="0">
              <a:lnSpc>
                <a:spcPct val="90000"/>
              </a:lnSpc>
              <a:buNone/>
            </a:pPr>
            <a:endParaRPr lang="en-IN" sz="1500"/>
          </a:p>
          <a:p>
            <a:pPr marL="0" indent="0">
              <a:lnSpc>
                <a:spcPct val="90000"/>
              </a:lnSpc>
              <a:buNone/>
            </a:pPr>
            <a:endParaRPr lang="en-IN" sz="1500"/>
          </a:p>
        </p:txBody>
      </p:sp>
      <p:sp>
        <p:nvSpPr>
          <p:cNvPr id="20" name="Rounded Rectangle 30">
            <a:extLst>
              <a:ext uri="{FF2B5EF4-FFF2-40B4-BE49-F238E27FC236}">
                <a16:creationId xmlns:a16="http://schemas.microsoft.com/office/drawing/2014/main" id="{5B0CF8F6-206D-47AC-8D42-B4C8F286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237283" y="76913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1" name="Picture 20">
            <a:extLst>
              <a:ext uri="{FF2B5EF4-FFF2-40B4-BE49-F238E27FC236}">
                <a16:creationId xmlns:a16="http://schemas.microsoft.com/office/drawing/2014/main" id="{3F04AE92-71BB-4268-8425-0DF9E454447A}"/>
              </a:ext>
            </a:extLst>
          </p:cNvPr>
          <p:cNvPicPr>
            <a:picLocks noChangeAspect="1"/>
          </p:cNvPicPr>
          <p:nvPr/>
        </p:nvPicPr>
        <p:blipFill>
          <a:blip r:embed="rId2"/>
          <a:stretch>
            <a:fillRect/>
          </a:stretch>
        </p:blipFill>
        <p:spPr>
          <a:xfrm>
            <a:off x="7409663" y="871008"/>
            <a:ext cx="3088200" cy="2497667"/>
          </a:xfrm>
          <a:prstGeom prst="roundRect">
            <a:avLst>
              <a:gd name="adj" fmla="val 5453"/>
            </a:avLst>
          </a:prstGeom>
          <a:ln w="50800" cap="sq" cmpd="dbl">
            <a:noFill/>
            <a:miter lim="800000"/>
          </a:ln>
          <a:effectLst/>
        </p:spPr>
      </p:pic>
      <p:sp>
        <p:nvSpPr>
          <p:cNvPr id="22" name="Rounded Rectangle 35">
            <a:extLst>
              <a:ext uri="{FF2B5EF4-FFF2-40B4-BE49-F238E27FC236}">
                <a16:creationId xmlns:a16="http://schemas.microsoft.com/office/drawing/2014/main" id="{77F44AA5-A767-4574-8502-6FF56B586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237283" y="365859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3" name="Picture 22">
            <a:extLst>
              <a:ext uri="{FF2B5EF4-FFF2-40B4-BE49-F238E27FC236}">
                <a16:creationId xmlns:a16="http://schemas.microsoft.com/office/drawing/2014/main" id="{79A95E55-8990-486F-B4BA-B80EB542461B}"/>
              </a:ext>
            </a:extLst>
          </p:cNvPr>
          <p:cNvPicPr>
            <a:picLocks noChangeAspect="1"/>
          </p:cNvPicPr>
          <p:nvPr/>
        </p:nvPicPr>
        <p:blipFill>
          <a:blip r:embed="rId3"/>
          <a:stretch>
            <a:fillRect/>
          </a:stretch>
        </p:blipFill>
        <p:spPr>
          <a:xfrm>
            <a:off x="6351584" y="4659247"/>
            <a:ext cx="5204358" cy="700099"/>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10257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814A-2BC2-4CA3-B78E-C2FAF9D49F93}"/>
              </a:ext>
            </a:extLst>
          </p:cNvPr>
          <p:cNvSpPr>
            <a:spLocks noGrp="1"/>
          </p:cNvSpPr>
          <p:nvPr>
            <p:ph type="title"/>
          </p:nvPr>
        </p:nvSpPr>
        <p:spPr>
          <a:xfrm>
            <a:off x="685801" y="181011"/>
            <a:ext cx="10131425" cy="1261631"/>
          </a:xfrm>
        </p:spPr>
        <p:txBody>
          <a:bodyPr/>
          <a:lstStyle/>
          <a:p>
            <a:r>
              <a:rPr lang="en-US" dirty="0"/>
              <a:t>TRAINING THE KERAS MODEL</a:t>
            </a:r>
            <a:endParaRPr lang="en-IN" dirty="0"/>
          </a:p>
        </p:txBody>
      </p:sp>
      <p:sp>
        <p:nvSpPr>
          <p:cNvPr id="3" name="Content Placeholder 2">
            <a:extLst>
              <a:ext uri="{FF2B5EF4-FFF2-40B4-BE49-F238E27FC236}">
                <a16:creationId xmlns:a16="http://schemas.microsoft.com/office/drawing/2014/main" id="{5A3BF713-748C-43C5-9191-28C5B7B8E170}"/>
              </a:ext>
            </a:extLst>
          </p:cNvPr>
          <p:cNvSpPr>
            <a:spLocks noGrp="1"/>
          </p:cNvSpPr>
          <p:nvPr>
            <p:ph idx="1"/>
          </p:nvPr>
        </p:nvSpPr>
        <p:spPr>
          <a:xfrm>
            <a:off x="582283" y="1446701"/>
            <a:ext cx="10131425" cy="4917056"/>
          </a:xfrm>
        </p:spPr>
        <p:txBody>
          <a:bodyPr/>
          <a:lstStyle/>
          <a:p>
            <a:r>
              <a:rPr lang="en-US" dirty="0"/>
              <a:t>The Age and Gender Prediction </a:t>
            </a:r>
            <a:r>
              <a:rPr lang="en-US" dirty="0" err="1"/>
              <a:t>keras</a:t>
            </a:r>
            <a:r>
              <a:rPr lang="en-US" dirty="0"/>
              <a:t> model is split up into three </a:t>
            </a:r>
            <a:r>
              <a:rPr lang="en-US" dirty="0" err="1"/>
              <a:t>submodels</a:t>
            </a:r>
            <a:r>
              <a:rPr lang="en-US" dirty="0"/>
              <a:t> </a:t>
            </a:r>
          </a:p>
          <a:p>
            <a:pPr lvl="1"/>
            <a:r>
              <a:rPr lang="en-US" dirty="0"/>
              <a:t>Model to feed the input to other models (Input layer model)</a:t>
            </a:r>
          </a:p>
          <a:p>
            <a:pPr lvl="1"/>
            <a:r>
              <a:rPr lang="en-US" dirty="0"/>
              <a:t>Model to detect the age (Age Model)</a:t>
            </a:r>
          </a:p>
          <a:p>
            <a:pPr lvl="1"/>
            <a:r>
              <a:rPr lang="en-US" dirty="0"/>
              <a:t>Model to detect the gender (Gender Model)  </a:t>
            </a:r>
            <a:endParaRPr lang="en-IN" dirty="0"/>
          </a:p>
          <a:p>
            <a:endParaRPr lang="en-IN" dirty="0"/>
          </a:p>
        </p:txBody>
      </p:sp>
      <p:sp>
        <p:nvSpPr>
          <p:cNvPr id="4" name="TextBox 3">
            <a:extLst>
              <a:ext uri="{FF2B5EF4-FFF2-40B4-BE49-F238E27FC236}">
                <a16:creationId xmlns:a16="http://schemas.microsoft.com/office/drawing/2014/main" id="{80466BD9-DFCE-4F71-9483-EB9EF62606B2}"/>
              </a:ext>
            </a:extLst>
          </p:cNvPr>
          <p:cNvSpPr txBox="1"/>
          <p:nvPr/>
        </p:nvSpPr>
        <p:spPr>
          <a:xfrm>
            <a:off x="721710" y="1636110"/>
            <a:ext cx="9189544" cy="956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KERAS :</a:t>
            </a:r>
          </a:p>
          <a:p>
            <a:pPr marL="285750" indent="-285750">
              <a:buFont typeface="Arial"/>
              <a:buChar char="•"/>
            </a:pPr>
            <a:r>
              <a:rPr lang="en-US" dirty="0" err="1">
                <a:solidFill>
                  <a:srgbClr val="BDC1C6"/>
                </a:solidFill>
                <a:ea typeface="+mn-lt"/>
                <a:cs typeface="+mn-lt"/>
              </a:rPr>
              <a:t>Keras</a:t>
            </a:r>
            <a:r>
              <a:rPr lang="en-US" dirty="0">
                <a:solidFill>
                  <a:srgbClr val="BDC1C6"/>
                </a:solidFill>
                <a:ea typeface="+mn-lt"/>
                <a:cs typeface="+mn-lt"/>
              </a:rPr>
              <a:t> is an open-source software library that provides a Python interface for artificial neural networks. </a:t>
            </a:r>
            <a:r>
              <a:rPr lang="en-US" dirty="0" err="1">
                <a:solidFill>
                  <a:srgbClr val="BDC1C6"/>
                </a:solidFill>
                <a:ea typeface="+mn-lt"/>
                <a:cs typeface="+mn-lt"/>
              </a:rPr>
              <a:t>Keras</a:t>
            </a:r>
            <a:r>
              <a:rPr lang="en-US" dirty="0">
                <a:solidFill>
                  <a:srgbClr val="BDC1C6"/>
                </a:solidFill>
                <a:ea typeface="+mn-lt"/>
                <a:cs typeface="+mn-lt"/>
              </a:rPr>
              <a:t> acts as an interface for the TensorFlow library.</a:t>
            </a:r>
            <a:endParaRPr lang="en-US" dirty="0">
              <a:cs typeface="Calibri"/>
            </a:endParaRPr>
          </a:p>
        </p:txBody>
      </p:sp>
    </p:spTree>
    <p:extLst>
      <p:ext uri="{BB962C8B-B14F-4D97-AF65-F5344CB8AC3E}">
        <p14:creationId xmlns:p14="http://schemas.microsoft.com/office/powerpoint/2010/main" val="35222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238E-CF5F-4F73-B6CD-ACB9D83A589D}"/>
              </a:ext>
            </a:extLst>
          </p:cNvPr>
          <p:cNvSpPr>
            <a:spLocks noGrp="1"/>
          </p:cNvSpPr>
          <p:nvPr>
            <p:ph type="title"/>
          </p:nvPr>
        </p:nvSpPr>
        <p:spPr/>
        <p:txBody>
          <a:bodyPr/>
          <a:lstStyle/>
          <a:p>
            <a:r>
              <a:rPr lang="en-US" dirty="0"/>
              <a:t>Input layer model</a:t>
            </a:r>
            <a:endParaRPr lang="en-IN" dirty="0"/>
          </a:p>
        </p:txBody>
      </p:sp>
      <p:sp>
        <p:nvSpPr>
          <p:cNvPr id="3" name="Content Placeholder 2">
            <a:extLst>
              <a:ext uri="{FF2B5EF4-FFF2-40B4-BE49-F238E27FC236}">
                <a16:creationId xmlns:a16="http://schemas.microsoft.com/office/drawing/2014/main" id="{1A2F8C52-39B9-41F2-A71A-08921F032339}"/>
              </a:ext>
            </a:extLst>
          </p:cNvPr>
          <p:cNvSpPr>
            <a:spLocks noGrp="1"/>
          </p:cNvSpPr>
          <p:nvPr>
            <p:ph idx="1"/>
          </p:nvPr>
        </p:nvSpPr>
        <p:spPr>
          <a:xfrm>
            <a:off x="685800" y="1719373"/>
            <a:ext cx="10131425" cy="3649133"/>
          </a:xfrm>
        </p:spPr>
        <p:txBody>
          <a:bodyPr/>
          <a:lstStyle/>
          <a:p>
            <a:r>
              <a:rPr lang="en-US" dirty="0"/>
              <a:t>Input model contains of an input layer, 3 convolutional layer, 2 </a:t>
            </a:r>
            <a:r>
              <a:rPr lang="en-US" dirty="0" err="1"/>
              <a:t>MaxPooling</a:t>
            </a:r>
            <a:r>
              <a:rPr lang="en-US" dirty="0"/>
              <a:t> layer, a dropout and the flatten layer.</a:t>
            </a:r>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3027BFED-1D2D-4961-8792-F8B891BA30F1}"/>
              </a:ext>
            </a:extLst>
          </p:cNvPr>
          <p:cNvPicPr>
            <a:picLocks noChangeAspect="1"/>
          </p:cNvPicPr>
          <p:nvPr/>
        </p:nvPicPr>
        <p:blipFill>
          <a:blip r:embed="rId2"/>
          <a:stretch>
            <a:fillRect/>
          </a:stretch>
        </p:blipFill>
        <p:spPr>
          <a:xfrm>
            <a:off x="1016749" y="2842694"/>
            <a:ext cx="7725853" cy="2276793"/>
          </a:xfrm>
          <a:prstGeom prst="rect">
            <a:avLst/>
          </a:prstGeom>
        </p:spPr>
      </p:pic>
    </p:spTree>
    <p:extLst>
      <p:ext uri="{BB962C8B-B14F-4D97-AF65-F5344CB8AC3E}">
        <p14:creationId xmlns:p14="http://schemas.microsoft.com/office/powerpoint/2010/main" val="224647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C7D1-77CC-4725-B414-E6E69DC8BAE8}"/>
              </a:ext>
            </a:extLst>
          </p:cNvPr>
          <p:cNvSpPr>
            <a:spLocks noGrp="1"/>
          </p:cNvSpPr>
          <p:nvPr>
            <p:ph type="title"/>
          </p:nvPr>
        </p:nvSpPr>
        <p:spPr/>
        <p:txBody>
          <a:bodyPr/>
          <a:lstStyle/>
          <a:p>
            <a:r>
              <a:rPr lang="en-US" dirty="0"/>
              <a:t>Age Model</a:t>
            </a:r>
            <a:endParaRPr lang="en-IN" dirty="0"/>
          </a:p>
        </p:txBody>
      </p:sp>
      <p:sp>
        <p:nvSpPr>
          <p:cNvPr id="3" name="Content Placeholder 2">
            <a:extLst>
              <a:ext uri="{FF2B5EF4-FFF2-40B4-BE49-F238E27FC236}">
                <a16:creationId xmlns:a16="http://schemas.microsoft.com/office/drawing/2014/main" id="{3624E8BD-778E-40F8-9F49-FC65BD5432E2}"/>
              </a:ext>
            </a:extLst>
          </p:cNvPr>
          <p:cNvSpPr>
            <a:spLocks noGrp="1"/>
          </p:cNvSpPr>
          <p:nvPr>
            <p:ph idx="1"/>
          </p:nvPr>
        </p:nvSpPr>
        <p:spPr>
          <a:xfrm>
            <a:off x="685801" y="1719373"/>
            <a:ext cx="10131425" cy="1286933"/>
          </a:xfrm>
        </p:spPr>
        <p:txBody>
          <a:bodyPr/>
          <a:lstStyle/>
          <a:p>
            <a:r>
              <a:rPr lang="en-US" dirty="0"/>
              <a:t>Age model has an sequence of dropout and Dense layers and reducing the neural layers in each step.</a:t>
            </a:r>
          </a:p>
          <a:p>
            <a:r>
              <a:rPr lang="en-US" dirty="0"/>
              <a:t>We use </a:t>
            </a:r>
            <a:r>
              <a:rPr lang="en-US" dirty="0" err="1"/>
              <a:t>relu</a:t>
            </a:r>
            <a:r>
              <a:rPr lang="en-US" dirty="0"/>
              <a:t> activation since </a:t>
            </a:r>
            <a:r>
              <a:rPr lang="en-US" dirty="0" err="1"/>
              <a:t>age_detection</a:t>
            </a:r>
            <a:r>
              <a:rPr lang="en-US" dirty="0"/>
              <a:t> involves multi class classification</a:t>
            </a:r>
            <a:endParaRPr lang="en-IN" dirty="0"/>
          </a:p>
        </p:txBody>
      </p:sp>
      <p:pic>
        <p:nvPicPr>
          <p:cNvPr id="5" name="Picture 4">
            <a:extLst>
              <a:ext uri="{FF2B5EF4-FFF2-40B4-BE49-F238E27FC236}">
                <a16:creationId xmlns:a16="http://schemas.microsoft.com/office/drawing/2014/main" id="{6640DD5A-2D08-4092-9F99-26FE0ADD6280}"/>
              </a:ext>
            </a:extLst>
          </p:cNvPr>
          <p:cNvPicPr>
            <a:picLocks noChangeAspect="1"/>
          </p:cNvPicPr>
          <p:nvPr/>
        </p:nvPicPr>
        <p:blipFill>
          <a:blip r:embed="rId2"/>
          <a:stretch>
            <a:fillRect/>
          </a:stretch>
        </p:blipFill>
        <p:spPr>
          <a:xfrm>
            <a:off x="907760" y="3162700"/>
            <a:ext cx="5010849" cy="2000529"/>
          </a:xfrm>
          <a:prstGeom prst="rect">
            <a:avLst/>
          </a:prstGeom>
        </p:spPr>
      </p:pic>
    </p:spTree>
    <p:extLst>
      <p:ext uri="{BB962C8B-B14F-4D97-AF65-F5344CB8AC3E}">
        <p14:creationId xmlns:p14="http://schemas.microsoft.com/office/powerpoint/2010/main" val="366948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00D0-EE66-4984-97A1-C061A9701B27}"/>
              </a:ext>
            </a:extLst>
          </p:cNvPr>
          <p:cNvSpPr>
            <a:spLocks noGrp="1"/>
          </p:cNvSpPr>
          <p:nvPr>
            <p:ph type="title"/>
          </p:nvPr>
        </p:nvSpPr>
        <p:spPr/>
        <p:txBody>
          <a:bodyPr/>
          <a:lstStyle/>
          <a:p>
            <a:r>
              <a:rPr lang="en-US" dirty="0"/>
              <a:t>Gender model</a:t>
            </a:r>
            <a:endParaRPr lang="en-IN" dirty="0"/>
          </a:p>
        </p:txBody>
      </p:sp>
      <p:sp>
        <p:nvSpPr>
          <p:cNvPr id="4" name="Content Placeholder 2">
            <a:extLst>
              <a:ext uri="{FF2B5EF4-FFF2-40B4-BE49-F238E27FC236}">
                <a16:creationId xmlns:a16="http://schemas.microsoft.com/office/drawing/2014/main" id="{BB0C1858-D6A8-4CC4-9961-5C5B16084EC8}"/>
              </a:ext>
            </a:extLst>
          </p:cNvPr>
          <p:cNvSpPr>
            <a:spLocks noGrp="1"/>
          </p:cNvSpPr>
          <p:nvPr>
            <p:ph idx="1"/>
          </p:nvPr>
        </p:nvSpPr>
        <p:spPr>
          <a:xfrm>
            <a:off x="685801" y="693877"/>
            <a:ext cx="10131425" cy="4025819"/>
          </a:xfrm>
        </p:spPr>
        <p:txBody>
          <a:bodyPr/>
          <a:lstStyle/>
          <a:p>
            <a:r>
              <a:rPr lang="en-US" dirty="0"/>
              <a:t>Gender model has an sequence of dropout and Dense layers and reducing the neural layers in each step.</a:t>
            </a:r>
          </a:p>
          <a:p>
            <a:r>
              <a:rPr lang="en-US" dirty="0"/>
              <a:t>We use sigmoid activation since </a:t>
            </a:r>
            <a:r>
              <a:rPr lang="en-US" dirty="0" err="1"/>
              <a:t>gender_detection</a:t>
            </a:r>
            <a:r>
              <a:rPr lang="en-US" dirty="0"/>
              <a:t> involves only two single class classification (M &amp; F)</a:t>
            </a:r>
          </a:p>
          <a:p>
            <a:endParaRPr lang="en-IN" dirty="0"/>
          </a:p>
        </p:txBody>
      </p:sp>
      <p:pic>
        <p:nvPicPr>
          <p:cNvPr id="5" name="Picture 4">
            <a:extLst>
              <a:ext uri="{FF2B5EF4-FFF2-40B4-BE49-F238E27FC236}">
                <a16:creationId xmlns:a16="http://schemas.microsoft.com/office/drawing/2014/main" id="{291F10C4-7EB4-4C7E-9ECD-579BC71731AD}"/>
              </a:ext>
            </a:extLst>
          </p:cNvPr>
          <p:cNvPicPr>
            <a:picLocks noChangeAspect="1"/>
          </p:cNvPicPr>
          <p:nvPr/>
        </p:nvPicPr>
        <p:blipFill>
          <a:blip r:embed="rId2"/>
          <a:stretch>
            <a:fillRect/>
          </a:stretch>
        </p:blipFill>
        <p:spPr>
          <a:xfrm>
            <a:off x="855226" y="3268119"/>
            <a:ext cx="6020640" cy="2896004"/>
          </a:xfrm>
          <a:prstGeom prst="rect">
            <a:avLst/>
          </a:prstGeom>
        </p:spPr>
      </p:pic>
    </p:spTree>
    <p:extLst>
      <p:ext uri="{BB962C8B-B14F-4D97-AF65-F5344CB8AC3E}">
        <p14:creationId xmlns:p14="http://schemas.microsoft.com/office/powerpoint/2010/main" val="222072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090-29BB-4BF3-B3D6-9ADD80A91680}"/>
              </a:ext>
            </a:extLst>
          </p:cNvPr>
          <p:cNvSpPr>
            <a:spLocks noGrp="1"/>
          </p:cNvSpPr>
          <p:nvPr>
            <p:ph type="title"/>
          </p:nvPr>
        </p:nvSpPr>
        <p:spPr>
          <a:xfrm>
            <a:off x="617434" y="0"/>
            <a:ext cx="10131425" cy="1456267"/>
          </a:xfrm>
        </p:spPr>
        <p:txBody>
          <a:bodyPr/>
          <a:lstStyle/>
          <a:p>
            <a:r>
              <a:rPr lang="en-US" dirty="0"/>
              <a:t>Model SUMMARY</a:t>
            </a:r>
            <a:endParaRPr lang="en-IN" dirty="0"/>
          </a:p>
        </p:txBody>
      </p:sp>
      <p:sp>
        <p:nvSpPr>
          <p:cNvPr id="3" name="Content Placeholder 2">
            <a:extLst>
              <a:ext uri="{FF2B5EF4-FFF2-40B4-BE49-F238E27FC236}">
                <a16:creationId xmlns:a16="http://schemas.microsoft.com/office/drawing/2014/main" id="{35ADA0CE-7ABD-4312-8D60-84B71E39E8DA}"/>
              </a:ext>
            </a:extLst>
          </p:cNvPr>
          <p:cNvSpPr>
            <a:spLocks noGrp="1"/>
          </p:cNvSpPr>
          <p:nvPr>
            <p:ph idx="1"/>
          </p:nvPr>
        </p:nvSpPr>
        <p:spPr>
          <a:xfrm>
            <a:off x="430624" y="1456267"/>
            <a:ext cx="10131425" cy="2793920"/>
          </a:xfrm>
        </p:spPr>
        <p:txBody>
          <a:bodyPr>
            <a:normAutofit/>
          </a:bodyPr>
          <a:lstStyle/>
          <a:p>
            <a:r>
              <a:rPr lang="en-US" dirty="0"/>
              <a:t>Finally merge all the models and train them in epoch (batch wise)</a:t>
            </a:r>
          </a:p>
          <a:p>
            <a:endParaRPr lang="en-IN" dirty="0"/>
          </a:p>
        </p:txBody>
      </p:sp>
      <p:pic>
        <p:nvPicPr>
          <p:cNvPr id="5" name="Picture 4">
            <a:extLst>
              <a:ext uri="{FF2B5EF4-FFF2-40B4-BE49-F238E27FC236}">
                <a16:creationId xmlns:a16="http://schemas.microsoft.com/office/drawing/2014/main" id="{42132B82-D278-4D97-9E6F-8DA0DA9E8A1A}"/>
              </a:ext>
            </a:extLst>
          </p:cNvPr>
          <p:cNvPicPr>
            <a:picLocks noChangeAspect="1"/>
          </p:cNvPicPr>
          <p:nvPr/>
        </p:nvPicPr>
        <p:blipFill>
          <a:blip r:embed="rId2"/>
          <a:stretch>
            <a:fillRect/>
          </a:stretch>
        </p:blipFill>
        <p:spPr>
          <a:xfrm>
            <a:off x="430624" y="3277076"/>
            <a:ext cx="6918759" cy="1480062"/>
          </a:xfrm>
          <a:prstGeom prst="rect">
            <a:avLst/>
          </a:prstGeom>
        </p:spPr>
      </p:pic>
      <p:pic>
        <p:nvPicPr>
          <p:cNvPr id="7" name="Picture 6">
            <a:extLst>
              <a:ext uri="{FF2B5EF4-FFF2-40B4-BE49-F238E27FC236}">
                <a16:creationId xmlns:a16="http://schemas.microsoft.com/office/drawing/2014/main" id="{332C2C67-298F-46F1-8EFA-64D2342B3E2F}"/>
              </a:ext>
            </a:extLst>
          </p:cNvPr>
          <p:cNvPicPr>
            <a:picLocks noChangeAspect="1"/>
          </p:cNvPicPr>
          <p:nvPr/>
        </p:nvPicPr>
        <p:blipFill>
          <a:blip r:embed="rId3"/>
          <a:stretch>
            <a:fillRect/>
          </a:stretch>
        </p:blipFill>
        <p:spPr>
          <a:xfrm>
            <a:off x="7676520" y="0"/>
            <a:ext cx="4515480" cy="6820852"/>
          </a:xfrm>
          <a:prstGeom prst="rect">
            <a:avLst/>
          </a:prstGeom>
        </p:spPr>
      </p:pic>
    </p:spTree>
    <p:extLst>
      <p:ext uri="{BB962C8B-B14F-4D97-AF65-F5344CB8AC3E}">
        <p14:creationId xmlns:p14="http://schemas.microsoft.com/office/powerpoint/2010/main" val="178721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E02A-A524-40B2-9880-10D36AA4DAFE}"/>
              </a:ext>
            </a:extLst>
          </p:cNvPr>
          <p:cNvSpPr>
            <a:spLocks noGrp="1"/>
          </p:cNvSpPr>
          <p:nvPr>
            <p:ph type="title"/>
          </p:nvPr>
        </p:nvSpPr>
        <p:spPr>
          <a:xfrm>
            <a:off x="591797" y="71215"/>
            <a:ext cx="10131425" cy="1456267"/>
          </a:xfrm>
        </p:spPr>
        <p:txBody>
          <a:bodyPr/>
          <a:lstStyle/>
          <a:p>
            <a:r>
              <a:rPr lang="en-US" dirty="0"/>
              <a:t>Model summary (contd.)</a:t>
            </a:r>
            <a:endParaRPr lang="en-IN" dirty="0"/>
          </a:p>
        </p:txBody>
      </p:sp>
      <p:pic>
        <p:nvPicPr>
          <p:cNvPr id="5" name="Content Placeholder 4">
            <a:extLst>
              <a:ext uri="{FF2B5EF4-FFF2-40B4-BE49-F238E27FC236}">
                <a16:creationId xmlns:a16="http://schemas.microsoft.com/office/drawing/2014/main" id="{921B6536-EC2B-4D84-96D7-5BA61E6250AB}"/>
              </a:ext>
            </a:extLst>
          </p:cNvPr>
          <p:cNvPicPr>
            <a:picLocks noGrp="1" noChangeAspect="1"/>
          </p:cNvPicPr>
          <p:nvPr>
            <p:ph idx="1"/>
          </p:nvPr>
        </p:nvPicPr>
        <p:blipFill>
          <a:blip r:embed="rId2"/>
          <a:stretch>
            <a:fillRect/>
          </a:stretch>
        </p:blipFill>
        <p:spPr>
          <a:xfrm>
            <a:off x="726392" y="1219574"/>
            <a:ext cx="7799123" cy="5403417"/>
          </a:xfrm>
        </p:spPr>
      </p:pic>
    </p:spTree>
    <p:extLst>
      <p:ext uri="{BB962C8B-B14F-4D97-AF65-F5344CB8AC3E}">
        <p14:creationId xmlns:p14="http://schemas.microsoft.com/office/powerpoint/2010/main" val="31538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025BA6-BF15-43E5-8AE9-D67458A99C11}"/>
              </a:ext>
            </a:extLst>
          </p:cNvPr>
          <p:cNvSpPr>
            <a:spLocks noGrp="1"/>
          </p:cNvSpPr>
          <p:nvPr>
            <p:ph idx="1"/>
          </p:nvPr>
        </p:nvSpPr>
        <p:spPr>
          <a:xfrm>
            <a:off x="685803" y="1817423"/>
            <a:ext cx="8305798" cy="3973777"/>
          </a:xfrm>
        </p:spPr>
        <p:txBody>
          <a:bodyPr>
            <a:normAutofit/>
          </a:bodyPr>
          <a:lstStyle/>
          <a:p>
            <a:pPr>
              <a:lnSpc>
                <a:spcPct val="90000"/>
              </a:lnSpc>
            </a:pPr>
            <a:r>
              <a:rPr lang="en-US">
                <a:solidFill>
                  <a:schemeClr val="tx1">
                    <a:lumMod val="85000"/>
                    <a:lumOff val="15000"/>
                  </a:schemeClr>
                </a:solidFill>
              </a:rPr>
              <a:t>The images are of size 64 x 64. You convert the image matrix to an array, rescale it between 0 and 1, reshape it so that it's of size 64 x 64 x 1, and feed this as an input to the network.</a:t>
            </a:r>
          </a:p>
          <a:p>
            <a:pPr>
              <a:lnSpc>
                <a:spcPct val="90000"/>
              </a:lnSpc>
            </a:pPr>
            <a:endParaRPr lang="en-US">
              <a:solidFill>
                <a:schemeClr val="tx1">
                  <a:lumMod val="85000"/>
                  <a:lumOff val="15000"/>
                </a:schemeClr>
              </a:solidFill>
            </a:endParaRPr>
          </a:p>
          <a:p>
            <a:pPr>
              <a:lnSpc>
                <a:spcPct val="90000"/>
              </a:lnSpc>
            </a:pPr>
            <a:r>
              <a:rPr lang="en-US">
                <a:solidFill>
                  <a:schemeClr val="tx1">
                    <a:lumMod val="85000"/>
                    <a:lumOff val="15000"/>
                  </a:schemeClr>
                </a:solidFill>
              </a:rPr>
              <a:t>We are using two convolutional 2D layers:</a:t>
            </a:r>
            <a:endParaRPr lang="en-US">
              <a:solidFill>
                <a:schemeClr val="tx1">
                  <a:lumMod val="85000"/>
                  <a:lumOff val="15000"/>
                </a:schemeClr>
              </a:solidFill>
              <a:cs typeface="Calibri"/>
            </a:endParaRPr>
          </a:p>
          <a:p>
            <a:pPr>
              <a:lnSpc>
                <a:spcPct val="90000"/>
              </a:lnSpc>
            </a:pPr>
            <a:r>
              <a:rPr lang="en-US">
                <a:solidFill>
                  <a:schemeClr val="tx1">
                    <a:lumMod val="85000"/>
                    <a:lumOff val="15000"/>
                  </a:schemeClr>
                </a:solidFill>
              </a:rPr>
              <a:t>The first layer will have 32-3 x 3 filters,</a:t>
            </a:r>
          </a:p>
          <a:p>
            <a:pPr>
              <a:lnSpc>
                <a:spcPct val="90000"/>
              </a:lnSpc>
            </a:pPr>
            <a:r>
              <a:rPr lang="en-US">
                <a:solidFill>
                  <a:schemeClr val="tx1">
                    <a:lumMod val="85000"/>
                    <a:lumOff val="15000"/>
                  </a:schemeClr>
                </a:solidFill>
              </a:rPr>
              <a:t>The second layer will have 64-3 x 3 filters and</a:t>
            </a:r>
          </a:p>
          <a:p>
            <a:pPr>
              <a:lnSpc>
                <a:spcPct val="90000"/>
              </a:lnSpc>
            </a:pPr>
            <a:r>
              <a:rPr lang="en-US">
                <a:solidFill>
                  <a:schemeClr val="tx1">
                    <a:lumMod val="85000"/>
                    <a:lumOff val="15000"/>
                  </a:schemeClr>
                </a:solidFill>
              </a:rPr>
              <a:t>In addition, there are two max-pooling layers each of size 2 x 2.</a:t>
            </a:r>
          </a:p>
          <a:p>
            <a:pPr>
              <a:lnSpc>
                <a:spcPct val="90000"/>
              </a:lnSpc>
            </a:pPr>
            <a:endParaRPr lang="en-US">
              <a:solidFill>
                <a:schemeClr val="tx1">
                  <a:lumMod val="85000"/>
                  <a:lumOff val="15000"/>
                </a:schemeClr>
              </a:solidFill>
            </a:endParaRPr>
          </a:p>
          <a:p>
            <a:pPr marL="0" indent="0">
              <a:lnSpc>
                <a:spcPct val="90000"/>
              </a:lnSpc>
              <a:buNone/>
            </a:pPr>
            <a:r>
              <a:rPr lang="en-US">
                <a:solidFill>
                  <a:schemeClr val="tx1">
                    <a:lumMod val="85000"/>
                    <a:lumOff val="15000"/>
                  </a:schemeClr>
                </a:solidFill>
              </a:rPr>
              <a:t>Also the model contains BatchNormalization, Flatten and Dropout layers in the sequential module such that the model is best trained for what is required.</a:t>
            </a:r>
            <a:endParaRPr lang="en-US">
              <a:solidFill>
                <a:schemeClr val="tx1">
                  <a:lumMod val="85000"/>
                  <a:lumOff val="15000"/>
                </a:schemeClr>
              </a:solidFill>
              <a:cs typeface="Calibri"/>
            </a:endParaRPr>
          </a:p>
          <a:p>
            <a:pPr marL="0" indent="0">
              <a:lnSpc>
                <a:spcPct val="90000"/>
              </a:lnSpc>
              <a:buNone/>
            </a:pPr>
            <a:endParaRPr lang="en-US">
              <a:solidFill>
                <a:schemeClr val="tx1">
                  <a:lumMod val="85000"/>
                  <a:lumOff val="15000"/>
                </a:schemeClr>
              </a:solidFill>
            </a:endParaRPr>
          </a:p>
          <a:p>
            <a:pPr>
              <a:lnSpc>
                <a:spcPct val="90000"/>
              </a:lnSpc>
            </a:pPr>
            <a:endParaRPr lang="en-IN">
              <a:solidFill>
                <a:schemeClr val="tx1">
                  <a:lumMod val="85000"/>
                  <a:lumOff val="15000"/>
                </a:schemeClr>
              </a:solidFill>
            </a:endParaRPr>
          </a:p>
        </p:txBody>
      </p:sp>
      <p:sp>
        <p:nvSpPr>
          <p:cNvPr id="2" name="TextBox 1">
            <a:extLst>
              <a:ext uri="{FF2B5EF4-FFF2-40B4-BE49-F238E27FC236}">
                <a16:creationId xmlns:a16="http://schemas.microsoft.com/office/drawing/2014/main" id="{30F46FA1-490C-4F2D-AB38-A3681244DC0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1CD1AAAE-94FA-423D-A8F6-EABCBDDC2762}"/>
              </a:ext>
            </a:extLst>
          </p:cNvPr>
          <p:cNvSpPr txBox="1"/>
          <p:nvPr/>
        </p:nvSpPr>
        <p:spPr>
          <a:xfrm>
            <a:off x="806824" y="681318"/>
            <a:ext cx="32631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cs typeface="Calibri"/>
              </a:rPr>
              <a:t>LAYERS</a:t>
            </a:r>
            <a:endParaRPr lang="en-US" sz="3200" dirty="0"/>
          </a:p>
        </p:txBody>
      </p:sp>
    </p:spTree>
    <p:extLst>
      <p:ext uri="{BB962C8B-B14F-4D97-AF65-F5344CB8AC3E}">
        <p14:creationId xmlns:p14="http://schemas.microsoft.com/office/powerpoint/2010/main" val="1073046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3CEE30-68F3-4783-A482-82139E385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3595C468-E7D2-4694-B904-B4F2D8CE6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itle 1">
            <a:extLst>
              <a:ext uri="{FF2B5EF4-FFF2-40B4-BE49-F238E27FC236}">
                <a16:creationId xmlns:a16="http://schemas.microsoft.com/office/drawing/2014/main" id="{9BD1B571-DE6E-4F5C-8E56-6C664099B52E}"/>
              </a:ext>
            </a:extLst>
          </p:cNvPr>
          <p:cNvSpPr>
            <a:spLocks noGrp="1"/>
          </p:cNvSpPr>
          <p:nvPr/>
        </p:nvSpPr>
        <p:spPr>
          <a:xfrm>
            <a:off x="8119870" y="639097"/>
            <a:ext cx="3462530" cy="55754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rgbClr val="FFFFFF"/>
                </a:solidFill>
              </a:rPr>
              <a:t>MODULES EXPLAINED..</a:t>
            </a:r>
            <a:endParaRPr lang="en-IN" sz="4000">
              <a:solidFill>
                <a:srgbClr val="FFFFFF"/>
              </a:solidFill>
            </a:endParaRPr>
          </a:p>
        </p:txBody>
      </p:sp>
      <p:sp>
        <p:nvSpPr>
          <p:cNvPr id="7" name="Rounded Rectangle 3">
            <a:extLst>
              <a:ext uri="{FF2B5EF4-FFF2-40B4-BE49-F238E27FC236}">
                <a16:creationId xmlns:a16="http://schemas.microsoft.com/office/drawing/2014/main" id="{37F1D600-4CDE-45CE-8E88-5E4831AB6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653471" y="639097"/>
            <a:ext cx="6881185" cy="5575439"/>
          </a:xfrm>
          <a:prstGeom prst="roundRect">
            <a:avLst>
              <a:gd name="adj" fmla="val 531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8" name="Content Placeholder 2">
            <a:extLst>
              <a:ext uri="{FF2B5EF4-FFF2-40B4-BE49-F238E27FC236}">
                <a16:creationId xmlns:a16="http://schemas.microsoft.com/office/drawing/2014/main" id="{394B3BFA-0BFC-47F6-B94A-1CDA8BAA4DD3}"/>
              </a:ext>
            </a:extLst>
          </p:cNvPr>
          <p:cNvGraphicFramePr>
            <a:graphicFrameLocks noGrp="1"/>
          </p:cNvGraphicFramePr>
          <p:nvPr/>
        </p:nvGraphicFramePr>
        <p:xfrm>
          <a:off x="1286934" y="1282565"/>
          <a:ext cx="5604255" cy="433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54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5AA-AA57-4CEA-AA21-910B1F6766CC}"/>
              </a:ext>
            </a:extLst>
          </p:cNvPr>
          <p:cNvSpPr>
            <a:spLocks noGrp="1"/>
          </p:cNvSpPr>
          <p:nvPr>
            <p:ph type="title"/>
          </p:nvPr>
        </p:nvSpPr>
        <p:spPr>
          <a:xfrm>
            <a:off x="4955458" y="244650"/>
            <a:ext cx="6593075" cy="1612490"/>
          </a:xfrm>
        </p:spPr>
        <p:txBody>
          <a:bodyPr>
            <a:normAutofit/>
          </a:bodyPr>
          <a:lstStyle/>
          <a:p>
            <a:r>
              <a:rPr lang="en-US" dirty="0"/>
              <a:t>MODULES</a:t>
            </a:r>
            <a:endParaRPr lang="en-IN" dirty="0"/>
          </a:p>
        </p:txBody>
      </p:sp>
      <p:pic>
        <p:nvPicPr>
          <p:cNvPr id="5" name="Picture 4" descr="Colourful pins linked with threads">
            <a:extLst>
              <a:ext uri="{FF2B5EF4-FFF2-40B4-BE49-F238E27FC236}">
                <a16:creationId xmlns:a16="http://schemas.microsoft.com/office/drawing/2014/main" id="{3345AF67-CD0D-4535-9D0D-EB8B9D615E6A}"/>
              </a:ext>
            </a:extLst>
          </p:cNvPr>
          <p:cNvPicPr>
            <a:picLocks noChangeAspect="1"/>
          </p:cNvPicPr>
          <p:nvPr/>
        </p:nvPicPr>
        <p:blipFill rotWithShape="1">
          <a:blip r:embed="rId3"/>
          <a:srcRect l="31165" r="23947" b="7"/>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E491F1C6-2BFD-4849-826A-CE7BA9477D68}"/>
              </a:ext>
            </a:extLst>
          </p:cNvPr>
          <p:cNvSpPr>
            <a:spLocks noGrp="1"/>
          </p:cNvSpPr>
          <p:nvPr>
            <p:ph idx="1"/>
          </p:nvPr>
        </p:nvSpPr>
        <p:spPr>
          <a:xfrm>
            <a:off x="4955458" y="2251587"/>
            <a:ext cx="6593075" cy="3972232"/>
          </a:xfrm>
        </p:spPr>
        <p:txBody>
          <a:bodyPr>
            <a:normAutofit/>
          </a:bodyPr>
          <a:lstStyle/>
          <a:p>
            <a:pPr marL="0" indent="0">
              <a:lnSpc>
                <a:spcPct val="90000"/>
              </a:lnSpc>
              <a:buNone/>
            </a:pPr>
            <a:r>
              <a:rPr lang="en-US" sz="1700"/>
              <a:t>SEQUENTIAL MODULE </a:t>
            </a:r>
          </a:p>
          <a:p>
            <a:pPr>
              <a:lnSpc>
                <a:spcPct val="90000"/>
              </a:lnSpc>
            </a:pPr>
            <a:r>
              <a:rPr lang="en-US" sz="1700"/>
              <a:t>Sequential groups a linear stack of layers into a “</a:t>
            </a:r>
            <a:r>
              <a:rPr lang="en-US" sz="1700" err="1"/>
              <a:t>tf.keras.Model</a:t>
            </a:r>
            <a:r>
              <a:rPr lang="en-US" sz="1700"/>
              <a:t>”. Sequential provides training and inference features on this model.</a:t>
            </a:r>
          </a:p>
          <a:p>
            <a:pPr marL="0" indent="0">
              <a:lnSpc>
                <a:spcPct val="90000"/>
              </a:lnSpc>
              <a:buClr>
                <a:srgbClr val="FFFFFF"/>
              </a:buClr>
              <a:buNone/>
            </a:pPr>
            <a:endParaRPr lang="en-US" sz="1700">
              <a:cs typeface="Calibri" panose="020F0502020204030204"/>
            </a:endParaRPr>
          </a:p>
          <a:p>
            <a:pPr marL="0" indent="0">
              <a:lnSpc>
                <a:spcPct val="90000"/>
              </a:lnSpc>
              <a:buNone/>
            </a:pPr>
            <a:r>
              <a:rPr lang="en-US" sz="1700"/>
              <a:t>CONVOLUTIONAL LAYERS (Conv2D)</a:t>
            </a:r>
          </a:p>
          <a:p>
            <a:pPr>
              <a:lnSpc>
                <a:spcPct val="90000"/>
              </a:lnSpc>
            </a:pPr>
            <a:r>
              <a:rPr lang="en-US" sz="1700"/>
              <a:t>Convolutional neural networks apply a filter to an input to create a feature map that summarizes the presence of detected features in the input.</a:t>
            </a:r>
          </a:p>
          <a:p>
            <a:pPr marL="0" indent="0">
              <a:lnSpc>
                <a:spcPct val="90000"/>
              </a:lnSpc>
              <a:buClr>
                <a:srgbClr val="FFFFFF"/>
              </a:buClr>
              <a:buNone/>
            </a:pPr>
            <a:endParaRPr lang="en-US" sz="1700">
              <a:cs typeface="Calibri" panose="020F0502020204030204"/>
            </a:endParaRPr>
          </a:p>
          <a:p>
            <a:pPr marL="0" indent="0">
              <a:lnSpc>
                <a:spcPct val="90000"/>
              </a:lnSpc>
              <a:buNone/>
            </a:pPr>
            <a:r>
              <a:rPr lang="en-US" sz="1700"/>
              <a:t>MAX POOLING (2D)</a:t>
            </a:r>
          </a:p>
          <a:p>
            <a:pPr>
              <a:lnSpc>
                <a:spcPct val="90000"/>
              </a:lnSpc>
            </a:pPr>
            <a:r>
              <a:rPr lang="en-US" sz="1700" err="1"/>
              <a:t>Downsamples</a:t>
            </a:r>
            <a:r>
              <a:rPr lang="en-US" sz="1700"/>
              <a:t> the input along its spatial dimensions (height and width) by taking the maximum value over an input window</a:t>
            </a:r>
          </a:p>
          <a:p>
            <a:pPr marL="0" indent="0">
              <a:lnSpc>
                <a:spcPct val="90000"/>
              </a:lnSpc>
              <a:buNone/>
            </a:pPr>
            <a:endParaRPr lang="en-US" sz="1700"/>
          </a:p>
          <a:p>
            <a:pPr>
              <a:lnSpc>
                <a:spcPct val="90000"/>
              </a:lnSpc>
            </a:pPr>
            <a:endParaRPr lang="en-US" sz="1700"/>
          </a:p>
          <a:p>
            <a:pPr>
              <a:lnSpc>
                <a:spcPct val="90000"/>
              </a:lnSpc>
            </a:pPr>
            <a:endParaRPr lang="en-IN" sz="1700"/>
          </a:p>
        </p:txBody>
      </p:sp>
    </p:spTree>
    <p:extLst>
      <p:ext uri="{BB962C8B-B14F-4D97-AF65-F5344CB8AC3E}">
        <p14:creationId xmlns:p14="http://schemas.microsoft.com/office/powerpoint/2010/main" val="78985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3">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15">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7">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graphical user interface&#10;&#10;Description automatically generated">
            <a:extLst>
              <a:ext uri="{FF2B5EF4-FFF2-40B4-BE49-F238E27FC236}">
                <a16:creationId xmlns:a16="http://schemas.microsoft.com/office/drawing/2014/main" id="{3294213D-7F43-4846-85B2-6C200E486A67}"/>
              </a:ext>
            </a:extLst>
          </p:cNvPr>
          <p:cNvPicPr>
            <a:picLocks noChangeAspect="1"/>
          </p:cNvPicPr>
          <p:nvPr/>
        </p:nvPicPr>
        <p:blipFill>
          <a:blip r:embed="rId3"/>
          <a:stretch>
            <a:fillRect/>
          </a:stretch>
        </p:blipFill>
        <p:spPr>
          <a:xfrm>
            <a:off x="795569" y="1811124"/>
            <a:ext cx="10586507" cy="3228883"/>
          </a:xfrm>
          <a:prstGeom prst="rect">
            <a:avLst/>
          </a:prstGeom>
        </p:spPr>
      </p:pic>
    </p:spTree>
    <p:extLst>
      <p:ext uri="{BB962C8B-B14F-4D97-AF65-F5344CB8AC3E}">
        <p14:creationId xmlns:p14="http://schemas.microsoft.com/office/powerpoint/2010/main" val="414513426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30241E-393A-486B-A1A0-BDDFF6C46742}"/>
              </a:ext>
            </a:extLst>
          </p:cNvPr>
          <p:cNvSpPr>
            <a:spLocks noGrp="1"/>
          </p:cNvSpPr>
          <p:nvPr>
            <p:ph idx="1"/>
          </p:nvPr>
        </p:nvSpPr>
        <p:spPr>
          <a:xfrm>
            <a:off x="685801" y="1861457"/>
            <a:ext cx="7402285" cy="3392110"/>
          </a:xfrm>
        </p:spPr>
        <p:txBody>
          <a:bodyPr>
            <a:normAutofit/>
          </a:bodyPr>
          <a:lstStyle/>
          <a:p>
            <a:pPr marL="0" indent="0">
              <a:lnSpc>
                <a:spcPct val="90000"/>
              </a:lnSpc>
              <a:buNone/>
            </a:pPr>
            <a:r>
              <a:rPr lang="en-US" sz="1500"/>
              <a:t>BATCH NORMALIZATION</a:t>
            </a:r>
          </a:p>
          <a:p>
            <a:pPr>
              <a:lnSpc>
                <a:spcPct val="90000"/>
              </a:lnSpc>
            </a:pPr>
            <a:r>
              <a:rPr lang="en-US" sz="1500"/>
              <a:t>Batch normalization applies a transformation that maintains the mean output close to 0 and the output standard deviation close to 1.</a:t>
            </a:r>
          </a:p>
          <a:p>
            <a:pPr>
              <a:lnSpc>
                <a:spcPct val="90000"/>
              </a:lnSpc>
            </a:pPr>
            <a:endParaRPr lang="en-US" sz="1500"/>
          </a:p>
          <a:p>
            <a:pPr marL="0" indent="0">
              <a:lnSpc>
                <a:spcPct val="90000"/>
              </a:lnSpc>
              <a:buNone/>
            </a:pPr>
            <a:r>
              <a:rPr lang="en-US" sz="1500"/>
              <a:t>FLATTEN LAYER</a:t>
            </a:r>
          </a:p>
          <a:p>
            <a:pPr>
              <a:lnSpc>
                <a:spcPct val="90000"/>
              </a:lnSpc>
            </a:pPr>
            <a:r>
              <a:rPr lang="en-US" sz="1500"/>
              <a:t>A flatten operation on a tensor reshapes the tensor to have the shape that is equal to the number of elements contained in tensor non including the batch dimension.</a:t>
            </a:r>
          </a:p>
          <a:p>
            <a:pPr>
              <a:lnSpc>
                <a:spcPct val="90000"/>
              </a:lnSpc>
            </a:pPr>
            <a:endParaRPr lang="en-US" sz="1500"/>
          </a:p>
          <a:p>
            <a:pPr marL="0" indent="0">
              <a:lnSpc>
                <a:spcPct val="90000"/>
              </a:lnSpc>
              <a:buNone/>
            </a:pPr>
            <a:r>
              <a:rPr lang="en-US" sz="1500"/>
              <a:t>DROPOUT LAYER</a:t>
            </a:r>
          </a:p>
          <a:p>
            <a:pPr>
              <a:lnSpc>
                <a:spcPct val="90000"/>
              </a:lnSpc>
            </a:pPr>
            <a:r>
              <a:rPr lang="en-US" sz="1500"/>
              <a:t>The Dropout layer randomly sets input units to 0 with a frequency of rate at each step during training time, which helps prevent overfitting</a:t>
            </a:r>
          </a:p>
        </p:txBody>
      </p:sp>
    </p:spTree>
    <p:extLst>
      <p:ext uri="{BB962C8B-B14F-4D97-AF65-F5344CB8AC3E}">
        <p14:creationId xmlns:p14="http://schemas.microsoft.com/office/powerpoint/2010/main" val="365932393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51FF-1CBF-445C-A0B5-528D2F8411A6}"/>
              </a:ext>
            </a:extLst>
          </p:cNvPr>
          <p:cNvSpPr>
            <a:spLocks noGrp="1"/>
          </p:cNvSpPr>
          <p:nvPr>
            <p:ph type="title"/>
          </p:nvPr>
        </p:nvSpPr>
        <p:spPr>
          <a:xfrm>
            <a:off x="1361187" y="1030288"/>
            <a:ext cx="4099947" cy="1035579"/>
          </a:xfrm>
        </p:spPr>
        <p:txBody>
          <a:bodyPr>
            <a:normAutofit/>
          </a:bodyPr>
          <a:lstStyle/>
          <a:p>
            <a:pPr>
              <a:lnSpc>
                <a:spcPct val="90000"/>
              </a:lnSpc>
            </a:pPr>
            <a:r>
              <a:rPr lang="en-US" sz="3300"/>
              <a:t>Training the </a:t>
            </a:r>
            <a:r>
              <a:rPr lang="en-US" sz="3300" err="1"/>
              <a:t>keras</a:t>
            </a:r>
            <a:r>
              <a:rPr lang="en-US" sz="3300"/>
              <a:t> model</a:t>
            </a:r>
            <a:endParaRPr lang="en-IN" sz="3300"/>
          </a:p>
        </p:txBody>
      </p:sp>
      <p:sp>
        <p:nvSpPr>
          <p:cNvPr id="11" name="Rectangle 10">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15D04C-B012-414B-91DE-E19EA2E4095D}"/>
              </a:ext>
            </a:extLst>
          </p:cNvPr>
          <p:cNvSpPr>
            <a:spLocks noGrp="1"/>
          </p:cNvSpPr>
          <p:nvPr>
            <p:ph idx="1"/>
          </p:nvPr>
        </p:nvSpPr>
        <p:spPr>
          <a:xfrm>
            <a:off x="1361187" y="2142067"/>
            <a:ext cx="4099947" cy="3649133"/>
          </a:xfrm>
        </p:spPr>
        <p:txBody>
          <a:bodyPr>
            <a:normAutofit/>
          </a:bodyPr>
          <a:lstStyle/>
          <a:p>
            <a:pPr>
              <a:lnSpc>
                <a:spcPct val="90000"/>
              </a:lnSpc>
            </a:pPr>
            <a:r>
              <a:rPr lang="en-US" sz="1500"/>
              <a:t>The model is trained using batch size of 128. Batch sizes of 64, 128, 256 etc.. are preferable. But in our case, batch size of 128 gives better result than 64 or 256. </a:t>
            </a:r>
          </a:p>
          <a:p>
            <a:pPr>
              <a:lnSpc>
                <a:spcPct val="90000"/>
              </a:lnSpc>
              <a:buClr>
                <a:srgbClr val="FFFFFF"/>
              </a:buClr>
            </a:pPr>
            <a:r>
              <a:rPr lang="en-US" sz="1500">
                <a:cs typeface="Calibri"/>
              </a:rPr>
              <a:t>Batch size of 64 is biased and batch size of 256 was highly variant in our case, whereas 64 was proved to be the best.</a:t>
            </a:r>
            <a:endParaRPr lang="en-US" sz="1500"/>
          </a:p>
          <a:p>
            <a:pPr>
              <a:lnSpc>
                <a:spcPct val="90000"/>
              </a:lnSpc>
              <a:buClr>
                <a:srgbClr val="FFFFFF"/>
              </a:buClr>
            </a:pPr>
            <a:r>
              <a:rPr lang="en-US" sz="1500"/>
              <a:t>It contributes massively  in determining the learning parameters and also it affects the prediction accuracy. So, this model is trained using 100 epochs so that the model either overfits nor underfits.</a:t>
            </a:r>
            <a:endParaRPr lang="en-US" sz="1500">
              <a:cs typeface="Calibri"/>
            </a:endParaRPr>
          </a:p>
          <a:p>
            <a:pPr>
              <a:lnSpc>
                <a:spcPct val="90000"/>
              </a:lnSpc>
            </a:pPr>
            <a:endParaRPr lang="en-IN" sz="1500"/>
          </a:p>
        </p:txBody>
      </p:sp>
      <p:sp>
        <p:nvSpPr>
          <p:cNvPr id="13"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Graphical user interface&#10;&#10;Description automatically generated">
            <a:extLst>
              <a:ext uri="{FF2B5EF4-FFF2-40B4-BE49-F238E27FC236}">
                <a16:creationId xmlns:a16="http://schemas.microsoft.com/office/drawing/2014/main" id="{A55B8BC4-189C-4644-8A58-63C1A642FE70}"/>
              </a:ext>
            </a:extLst>
          </p:cNvPr>
          <p:cNvPicPr>
            <a:picLocks noChangeAspect="1"/>
          </p:cNvPicPr>
          <p:nvPr/>
        </p:nvPicPr>
        <p:blipFill rotWithShape="1">
          <a:blip r:embed="rId3"/>
          <a:srcRect l="4867" t="3073" r="10841" b="2793"/>
          <a:stretch/>
        </p:blipFill>
        <p:spPr>
          <a:xfrm>
            <a:off x="7235073" y="728133"/>
            <a:ext cx="3151630" cy="2497667"/>
          </a:xfrm>
          <a:prstGeom prst="roundRect">
            <a:avLst>
              <a:gd name="adj" fmla="val 5453"/>
            </a:avLst>
          </a:prstGeom>
          <a:ln w="50800" cap="sq" cmpd="dbl">
            <a:noFill/>
            <a:miter lim="800000"/>
          </a:ln>
          <a:effectLst/>
        </p:spPr>
      </p:pic>
      <p:sp>
        <p:nvSpPr>
          <p:cNvPr id="15"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CBEDB5ED-3C31-4C45-9AF2-9A90DADEA7F8}"/>
              </a:ext>
            </a:extLst>
          </p:cNvPr>
          <p:cNvPicPr>
            <a:picLocks noChangeAspect="1"/>
          </p:cNvPicPr>
          <p:nvPr/>
        </p:nvPicPr>
        <p:blipFill rotWithShape="1">
          <a:blip r:embed="rId4"/>
          <a:srcRect t="148" r="5060" b="385"/>
          <a:stretch/>
        </p:blipFill>
        <p:spPr>
          <a:xfrm>
            <a:off x="6208709" y="3858077"/>
            <a:ext cx="5204358" cy="2016688"/>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215425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99B-6386-4F15-A5EB-5820D5B1E09D}"/>
              </a:ext>
            </a:extLst>
          </p:cNvPr>
          <p:cNvSpPr>
            <a:spLocks noGrp="1"/>
          </p:cNvSpPr>
          <p:nvPr>
            <p:ph type="title"/>
          </p:nvPr>
        </p:nvSpPr>
        <p:spPr>
          <a:xfrm>
            <a:off x="6400800" y="609600"/>
            <a:ext cx="5147730" cy="1641987"/>
          </a:xfrm>
        </p:spPr>
        <p:txBody>
          <a:bodyPr>
            <a:normAutofit/>
          </a:bodyPr>
          <a:lstStyle/>
          <a:p>
            <a:r>
              <a:rPr lang="en-US" dirty="0"/>
              <a:t>RESEARCHs involved</a:t>
            </a:r>
            <a:endParaRPr lang="en-IN" dirty="0"/>
          </a:p>
        </p:txBody>
      </p:sp>
      <p:sp>
        <p:nvSpPr>
          <p:cNvPr id="3" name="Content Placeholder 2">
            <a:extLst>
              <a:ext uri="{FF2B5EF4-FFF2-40B4-BE49-F238E27FC236}">
                <a16:creationId xmlns:a16="http://schemas.microsoft.com/office/drawing/2014/main" id="{7F26415B-D59B-4133-B57C-2E3A76B7834B}"/>
              </a:ext>
            </a:extLst>
          </p:cNvPr>
          <p:cNvSpPr>
            <a:spLocks noGrp="1"/>
          </p:cNvSpPr>
          <p:nvPr>
            <p:ph idx="1"/>
          </p:nvPr>
        </p:nvSpPr>
        <p:spPr>
          <a:xfrm>
            <a:off x="6400800" y="2251587"/>
            <a:ext cx="5147730" cy="3637935"/>
          </a:xfrm>
        </p:spPr>
        <p:txBody>
          <a:bodyPr>
            <a:normAutofit/>
          </a:bodyPr>
          <a:lstStyle/>
          <a:p>
            <a:pPr>
              <a:lnSpc>
                <a:spcPct val="90000"/>
              </a:lnSpc>
            </a:pPr>
            <a:r>
              <a:rPr lang="en-US" sz="1500">
                <a:cs typeface="Calibri"/>
              </a:rPr>
              <a:t>First, on splitting the dataset for training and testing, a variety of combinations were tested and among those, 0.8 : 0.2 (train : test) was the best.</a:t>
            </a:r>
            <a:endParaRPr lang="en-US" sz="1500"/>
          </a:p>
          <a:p>
            <a:pPr>
              <a:lnSpc>
                <a:spcPct val="90000"/>
              </a:lnSpc>
              <a:buClr>
                <a:srgbClr val="FFFFFF"/>
              </a:buClr>
            </a:pPr>
            <a:r>
              <a:rPr lang="en-US" sz="1500">
                <a:cs typeface="Calibri"/>
              </a:rPr>
              <a:t>Next on choosing the number of convolutional layers, having two conv 2D and doing </a:t>
            </a:r>
            <a:r>
              <a:rPr lang="en-US" sz="1500" err="1">
                <a:cs typeface="Calibri"/>
              </a:rPr>
              <a:t>maxpooling</a:t>
            </a:r>
            <a:r>
              <a:rPr lang="en-US" sz="1500">
                <a:cs typeface="Calibri"/>
              </a:rPr>
              <a:t> resulted good before training the model for age and gender.</a:t>
            </a:r>
          </a:p>
          <a:p>
            <a:pPr>
              <a:lnSpc>
                <a:spcPct val="90000"/>
              </a:lnSpc>
              <a:buClr>
                <a:srgbClr val="FFFFFF"/>
              </a:buClr>
            </a:pPr>
            <a:r>
              <a:rPr lang="en-US" sz="1500">
                <a:cs typeface="Calibri"/>
              </a:rPr>
              <a:t>And, on selection of batch sizes and epoch, it was batch size of 128 and 100 epoch which was the one that neither extremely overfit nor underfit.</a:t>
            </a:r>
          </a:p>
          <a:p>
            <a:pPr>
              <a:lnSpc>
                <a:spcPct val="90000"/>
              </a:lnSpc>
              <a:spcAft>
                <a:spcPts val="0"/>
              </a:spcAft>
              <a:buClr>
                <a:srgbClr val="FFFFFF"/>
              </a:buClr>
              <a:buFont typeface="Arial,Sans-Serif"/>
            </a:pPr>
            <a:r>
              <a:rPr lang="en-US" sz="1500">
                <a:ea typeface="+mn-lt"/>
                <a:cs typeface="+mn-lt"/>
              </a:rPr>
              <a:t>Sigmoid function gives higher accuracy, but on considering only doing sigmoid will overfit the model, first the model is trained by </a:t>
            </a:r>
            <a:r>
              <a:rPr lang="en-US" sz="1500" err="1">
                <a:ea typeface="+mn-lt"/>
                <a:cs typeface="+mn-lt"/>
              </a:rPr>
              <a:t>relu</a:t>
            </a:r>
            <a:r>
              <a:rPr lang="en-US" sz="1500">
                <a:ea typeface="+mn-lt"/>
                <a:cs typeface="+mn-lt"/>
              </a:rPr>
              <a:t> and then finally it was trained using sigmoid activation </a:t>
            </a:r>
            <a:r>
              <a:rPr lang="en-US" sz="1500" err="1">
                <a:ea typeface="+mn-lt"/>
                <a:cs typeface="+mn-lt"/>
              </a:rPr>
              <a:t>fucntion</a:t>
            </a:r>
            <a:r>
              <a:rPr lang="en-US" sz="1500">
                <a:ea typeface="+mn-lt"/>
                <a:cs typeface="+mn-lt"/>
              </a:rPr>
              <a:t>.</a:t>
            </a:r>
          </a:p>
          <a:p>
            <a:pPr>
              <a:lnSpc>
                <a:spcPct val="90000"/>
              </a:lnSpc>
              <a:buClr>
                <a:srgbClr val="FFFFFF"/>
              </a:buClr>
            </a:pPr>
            <a:endParaRPr lang="en-US" sz="1500">
              <a:cs typeface="Calibri" panose="020F0502020204030204"/>
            </a:endParaRPr>
          </a:p>
          <a:p>
            <a:pPr marL="0" indent="0">
              <a:lnSpc>
                <a:spcPct val="90000"/>
              </a:lnSpc>
              <a:buNone/>
            </a:pPr>
            <a:endParaRPr lang="en-IN" sz="1500">
              <a:cs typeface="Calibri" panose="020F0502020204030204"/>
            </a:endParaRPr>
          </a:p>
        </p:txBody>
      </p:sp>
      <p:pic>
        <p:nvPicPr>
          <p:cNvPr id="7" name="Picture 6">
            <a:extLst>
              <a:ext uri="{FF2B5EF4-FFF2-40B4-BE49-F238E27FC236}">
                <a16:creationId xmlns:a16="http://schemas.microsoft.com/office/drawing/2014/main" id="{B0E386D4-5B03-41FE-9EBF-EDF53D79E75A}"/>
              </a:ext>
            </a:extLst>
          </p:cNvPr>
          <p:cNvPicPr>
            <a:picLocks noChangeAspect="1"/>
          </p:cNvPicPr>
          <p:nvPr/>
        </p:nvPicPr>
        <p:blipFill>
          <a:blip r:embed="rId3"/>
          <a:stretch>
            <a:fillRect/>
          </a:stretch>
        </p:blipFill>
        <p:spPr>
          <a:xfrm>
            <a:off x="648930" y="1747404"/>
            <a:ext cx="5447070" cy="30338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7AF4BFF2-6231-4A2C-99C8-883C3945AF52}"/>
              </a:ext>
            </a:extLst>
          </p:cNvPr>
          <p:cNvSpPr txBox="1"/>
          <p:nvPr/>
        </p:nvSpPr>
        <p:spPr>
          <a:xfrm>
            <a:off x="735636" y="3372185"/>
            <a:ext cx="7325185"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dirty="0">
              <a:cs typeface="Calibri"/>
            </a:endParaRPr>
          </a:p>
        </p:txBody>
      </p:sp>
    </p:spTree>
    <p:extLst>
      <p:ext uri="{BB962C8B-B14F-4D97-AF65-F5344CB8AC3E}">
        <p14:creationId xmlns:p14="http://schemas.microsoft.com/office/powerpoint/2010/main" val="13270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68C3-7F65-4F8B-99CB-85704584740C}"/>
              </a:ext>
            </a:extLst>
          </p:cNvPr>
          <p:cNvSpPr>
            <a:spLocks noGrp="1"/>
          </p:cNvSpPr>
          <p:nvPr>
            <p:ph type="title"/>
          </p:nvPr>
        </p:nvSpPr>
        <p:spPr>
          <a:xfrm>
            <a:off x="685801" y="609600"/>
            <a:ext cx="5219699" cy="1456267"/>
          </a:xfrm>
        </p:spPr>
        <p:txBody>
          <a:bodyPr>
            <a:normAutofit/>
          </a:bodyPr>
          <a:lstStyle/>
          <a:p>
            <a:r>
              <a:rPr lang="en-US" dirty="0">
                <a:cs typeface="Calibri Light"/>
              </a:rPr>
              <a:t>Age and gender prediction</a:t>
            </a:r>
            <a:endParaRPr lang="en-US" dirty="0"/>
          </a:p>
        </p:txBody>
      </p:sp>
      <p:sp>
        <p:nvSpPr>
          <p:cNvPr id="3" name="Content Placeholder 2">
            <a:extLst>
              <a:ext uri="{FF2B5EF4-FFF2-40B4-BE49-F238E27FC236}">
                <a16:creationId xmlns:a16="http://schemas.microsoft.com/office/drawing/2014/main" id="{AFA7C9B3-247D-457F-8D8C-97875E1F36BB}"/>
              </a:ext>
            </a:extLst>
          </p:cNvPr>
          <p:cNvSpPr>
            <a:spLocks noGrp="1"/>
          </p:cNvSpPr>
          <p:nvPr>
            <p:ph idx="1"/>
          </p:nvPr>
        </p:nvSpPr>
        <p:spPr>
          <a:xfrm>
            <a:off x="685801" y="2142067"/>
            <a:ext cx="5219699" cy="3649133"/>
          </a:xfrm>
        </p:spPr>
        <p:txBody>
          <a:bodyPr>
            <a:normAutofit/>
          </a:bodyPr>
          <a:lstStyle/>
          <a:p>
            <a:r>
              <a:rPr lang="en-US" dirty="0">
                <a:cs typeface="Calibri"/>
              </a:rPr>
              <a:t>After preprocessing the raw data (images), the processed data </a:t>
            </a:r>
            <a:r>
              <a:rPr lang="en-US" dirty="0" err="1">
                <a:cs typeface="Calibri"/>
              </a:rPr>
              <a:t>ie</a:t>
            </a:r>
            <a:r>
              <a:rPr lang="en-US" dirty="0">
                <a:cs typeface="Calibri"/>
              </a:rPr>
              <a:t>. The feature vector is fit into our trained model. So, that the age and gender is estimated accordingly.</a:t>
            </a:r>
          </a:p>
        </p:txBody>
      </p:sp>
      <p:pic>
        <p:nvPicPr>
          <p:cNvPr id="4" name="Picture 4" descr="Text&#10;&#10;Description automatically generated">
            <a:extLst>
              <a:ext uri="{FF2B5EF4-FFF2-40B4-BE49-F238E27FC236}">
                <a16:creationId xmlns:a16="http://schemas.microsoft.com/office/drawing/2014/main" id="{42A97E6F-4DD7-4001-8B54-92C7BD96ABEA}"/>
              </a:ext>
            </a:extLst>
          </p:cNvPr>
          <p:cNvPicPr>
            <a:picLocks noChangeAspect="1"/>
          </p:cNvPicPr>
          <p:nvPr/>
        </p:nvPicPr>
        <p:blipFill rotWithShape="1">
          <a:blip r:embed="rId3"/>
          <a:srcRect r="1414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9463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24E2BD9B-7156-480E-86DA-95A09A6BA791}"/>
              </a:ext>
            </a:extLst>
          </p:cNvPr>
          <p:cNvPicPr>
            <a:picLocks noChangeAspect="1"/>
          </p:cNvPicPr>
          <p:nvPr/>
        </p:nvPicPr>
        <p:blipFill>
          <a:blip r:embed="rId3"/>
          <a:stretch>
            <a:fillRect/>
          </a:stretch>
        </p:blipFill>
        <p:spPr>
          <a:xfrm>
            <a:off x="544852" y="2252379"/>
            <a:ext cx="6897878" cy="23625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B8AE429D-37A8-4BD5-8687-14FA17C184E1}"/>
              </a:ext>
            </a:extLst>
          </p:cNvPr>
          <p:cNvSpPr>
            <a:spLocks noGrp="1"/>
          </p:cNvSpPr>
          <p:nvPr>
            <p:ph idx="1"/>
          </p:nvPr>
        </p:nvSpPr>
        <p:spPr>
          <a:xfrm>
            <a:off x="7865806" y="2251587"/>
            <a:ext cx="4038456" cy="3783974"/>
          </a:xfrm>
        </p:spPr>
        <p:txBody>
          <a:bodyPr>
            <a:normAutofit/>
          </a:bodyPr>
          <a:lstStyle/>
          <a:p>
            <a:r>
              <a:rPr lang="en-US" dirty="0">
                <a:cs typeface="Calibri"/>
              </a:rPr>
              <a:t>Final prediction of age and gender of the detected faces from the given source image.</a:t>
            </a:r>
            <a:endParaRPr lang="en-US" dirty="0"/>
          </a:p>
        </p:txBody>
      </p:sp>
    </p:spTree>
    <p:extLst>
      <p:ext uri="{BB962C8B-B14F-4D97-AF65-F5344CB8AC3E}">
        <p14:creationId xmlns:p14="http://schemas.microsoft.com/office/powerpoint/2010/main" val="14216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F6B9-6641-4B04-B170-1F049A5AB906}"/>
              </a:ext>
            </a:extLst>
          </p:cNvPr>
          <p:cNvSpPr>
            <a:spLocks noGrp="1"/>
          </p:cNvSpPr>
          <p:nvPr>
            <p:ph type="title"/>
          </p:nvPr>
        </p:nvSpPr>
        <p:spPr>
          <a:xfrm>
            <a:off x="685801" y="98612"/>
            <a:ext cx="10131425" cy="1151467"/>
          </a:xfrm>
        </p:spPr>
        <p:txBody>
          <a:bodyPr/>
          <a:lstStyle/>
          <a:p>
            <a:r>
              <a:rPr lang="en-US" dirty="0">
                <a:cs typeface="Calibri Light"/>
              </a:rPr>
              <a:t>Final predictions</a:t>
            </a:r>
            <a:endParaRPr lang="en-US" dirty="0"/>
          </a:p>
        </p:txBody>
      </p:sp>
      <p:sp>
        <p:nvSpPr>
          <p:cNvPr id="3" name="Content Placeholder 2">
            <a:extLst>
              <a:ext uri="{FF2B5EF4-FFF2-40B4-BE49-F238E27FC236}">
                <a16:creationId xmlns:a16="http://schemas.microsoft.com/office/drawing/2014/main" id="{89A5ED90-D311-49C3-A492-F362820C9C23}"/>
              </a:ext>
            </a:extLst>
          </p:cNvPr>
          <p:cNvSpPr>
            <a:spLocks noGrp="1"/>
          </p:cNvSpPr>
          <p:nvPr>
            <p:ph idx="1"/>
          </p:nvPr>
        </p:nvSpPr>
        <p:spPr>
          <a:xfrm>
            <a:off x="748554" y="1003549"/>
            <a:ext cx="10131425" cy="1031439"/>
          </a:xfrm>
        </p:spPr>
        <p:txBody>
          <a:bodyPr/>
          <a:lstStyle/>
          <a:p>
            <a:r>
              <a:rPr lang="en-US" dirty="0">
                <a:cs typeface="Calibri"/>
              </a:rPr>
              <a:t>So, </a:t>
            </a:r>
            <a:r>
              <a:rPr lang="en-US" dirty="0" err="1">
                <a:cs typeface="Calibri"/>
              </a:rPr>
              <a:t>atlast</a:t>
            </a:r>
            <a:r>
              <a:rPr lang="en-US" dirty="0">
                <a:cs typeface="Calibri"/>
              </a:rPr>
              <a:t> the final predictions of age and gender is displayed with all the detected face images from the given source image.</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832E6F5E-1FFA-4378-9A96-B6A928886B8D}"/>
              </a:ext>
            </a:extLst>
          </p:cNvPr>
          <p:cNvPicPr>
            <a:picLocks noChangeAspect="1"/>
          </p:cNvPicPr>
          <p:nvPr/>
        </p:nvPicPr>
        <p:blipFill>
          <a:blip r:embed="rId2"/>
          <a:stretch>
            <a:fillRect/>
          </a:stretch>
        </p:blipFill>
        <p:spPr>
          <a:xfrm>
            <a:off x="860612" y="2036467"/>
            <a:ext cx="4545105" cy="4595936"/>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5EB58721-3AC6-4ED9-A1E7-A93A99775C83}"/>
              </a:ext>
            </a:extLst>
          </p:cNvPr>
          <p:cNvPicPr>
            <a:picLocks noChangeAspect="1"/>
          </p:cNvPicPr>
          <p:nvPr/>
        </p:nvPicPr>
        <p:blipFill>
          <a:blip r:embed="rId3"/>
          <a:stretch>
            <a:fillRect/>
          </a:stretch>
        </p:blipFill>
        <p:spPr>
          <a:xfrm>
            <a:off x="5244353" y="2037516"/>
            <a:ext cx="4634752" cy="4593838"/>
          </a:xfrm>
          <a:prstGeom prst="rect">
            <a:avLst/>
          </a:prstGeom>
        </p:spPr>
      </p:pic>
    </p:spTree>
    <p:extLst>
      <p:ext uri="{BB962C8B-B14F-4D97-AF65-F5344CB8AC3E}">
        <p14:creationId xmlns:p14="http://schemas.microsoft.com/office/powerpoint/2010/main" val="322256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AA4D4B69-7CD2-454D-957C-0416B0508799}"/>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Performance on age</a:t>
            </a:r>
          </a:p>
        </p:txBody>
      </p:sp>
      <p:sp>
        <p:nvSpPr>
          <p:cNvPr id="3" name="Content Placeholder 2">
            <a:extLst>
              <a:ext uri="{FF2B5EF4-FFF2-40B4-BE49-F238E27FC236}">
                <a16:creationId xmlns:a16="http://schemas.microsoft.com/office/drawing/2014/main" id="{3CC04345-86AE-4352-B39C-F6EC59F3FCBC}"/>
              </a:ext>
            </a:extLst>
          </p:cNvPr>
          <p:cNvSpPr>
            <a:spLocks noGrp="1"/>
          </p:cNvSpPr>
          <p:nvPr>
            <p:ph idx="1"/>
          </p:nvPr>
        </p:nvSpPr>
        <p:spPr>
          <a:xfrm>
            <a:off x="486876" y="4851399"/>
            <a:ext cx="4513792" cy="914401"/>
          </a:xfrm>
        </p:spPr>
        <p:txBody>
          <a:bodyPr vert="horz" lIns="91440" tIns="45720" rIns="91440" bIns="45720" rtlCol="0" anchor="t">
            <a:normAutofit/>
          </a:bodyPr>
          <a:lstStyle/>
          <a:p>
            <a:pPr marL="0" indent="0" algn="r">
              <a:buNone/>
            </a:pPr>
            <a:r>
              <a:rPr lang="en-US" cap="all">
                <a:solidFill>
                  <a:srgbClr val="FFFFFF"/>
                </a:solidFill>
              </a:rPr>
              <a:t>Actual age vs Predicted age Distortion</a:t>
            </a:r>
          </a:p>
        </p:txBody>
      </p:sp>
      <p:sp useBgFill="1">
        <p:nvSpPr>
          <p:cNvPr id="19"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 name="Straight Connector 23">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6455AD81-0E6D-4B96-80C4-3135E3BB962F}"/>
              </a:ext>
            </a:extLst>
          </p:cNvPr>
          <p:cNvPicPr>
            <a:picLocks noChangeAspect="1"/>
          </p:cNvPicPr>
          <p:nvPr/>
        </p:nvPicPr>
        <p:blipFill rotWithShape="1">
          <a:blip r:embed="rId3"/>
          <a:srcRect l="6709" r="6230" b="137"/>
          <a:stretch/>
        </p:blipFill>
        <p:spPr>
          <a:xfrm>
            <a:off x="6279198" y="2389591"/>
            <a:ext cx="5564054" cy="3152577"/>
          </a:xfrm>
          <a:prstGeom prst="rect">
            <a:avLst/>
          </a:prstGeom>
        </p:spPr>
      </p:pic>
    </p:spTree>
    <p:extLst>
      <p:ext uri="{BB962C8B-B14F-4D97-AF65-F5344CB8AC3E}">
        <p14:creationId xmlns:p14="http://schemas.microsoft.com/office/powerpoint/2010/main" val="201122028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4113F1-84A2-4A77-A87F-95F49F481BEF}"/>
              </a:ext>
            </a:extLst>
          </p:cNvPr>
          <p:cNvSpPr>
            <a:spLocks noGrp="1"/>
          </p:cNvSpPr>
          <p:nvPr/>
        </p:nvSpPr>
        <p:spPr>
          <a:xfrm>
            <a:off x="685801" y="609600"/>
            <a:ext cx="5219699" cy="14562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Performance metrics On gender</a:t>
            </a:r>
          </a:p>
        </p:txBody>
      </p:sp>
      <p:sp>
        <p:nvSpPr>
          <p:cNvPr id="6" name="TextBox 3">
            <a:extLst>
              <a:ext uri="{FF2B5EF4-FFF2-40B4-BE49-F238E27FC236}">
                <a16:creationId xmlns:a16="http://schemas.microsoft.com/office/drawing/2014/main" id="{577ACF40-35E5-4C2D-8C5D-D115FB7DC7CB}"/>
              </a:ext>
            </a:extLst>
          </p:cNvPr>
          <p:cNvSpPr txBox="1"/>
          <p:nvPr/>
        </p:nvSpPr>
        <p:spPr>
          <a:xfrm>
            <a:off x="685801" y="2142067"/>
            <a:ext cx="5219699" cy="3649133"/>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000"/>
              </a:spcAft>
              <a:buClr>
                <a:schemeClr val="tx1"/>
              </a:buClr>
              <a:buSzPct val="100000"/>
              <a:buFont typeface="Arial"/>
              <a:buChar char="•"/>
            </a:pPr>
            <a:r>
              <a:rPr lang="en-US" dirty="0"/>
              <a:t>The trained model has good performance in test dataset. </a:t>
            </a:r>
            <a:endParaRPr lang="en-US"/>
          </a:p>
          <a:p>
            <a:pPr>
              <a:spcAft>
                <a:spcPts val="1000"/>
              </a:spcAft>
              <a:buClr>
                <a:schemeClr val="tx1"/>
              </a:buClr>
              <a:buSzPct val="100000"/>
              <a:buFont typeface="Arial"/>
              <a:buChar char="•"/>
            </a:pPr>
            <a:r>
              <a:rPr lang="en-US" dirty="0"/>
              <a:t>It has high precision recall and f1-score, thus model generalizes the data well</a:t>
            </a:r>
            <a:endParaRPr lang="en-US"/>
          </a:p>
        </p:txBody>
      </p:sp>
      <p:pic>
        <p:nvPicPr>
          <p:cNvPr id="5" name="Content Placeholder 4">
            <a:extLst>
              <a:ext uri="{FF2B5EF4-FFF2-40B4-BE49-F238E27FC236}">
                <a16:creationId xmlns:a16="http://schemas.microsoft.com/office/drawing/2014/main" id="{EC17DCEB-C0CB-408F-A50B-B2A029583BCC}"/>
              </a:ext>
            </a:extLst>
          </p:cNvPr>
          <p:cNvPicPr>
            <a:picLocks noGrp="1" noChangeAspect="1"/>
          </p:cNvPicPr>
          <p:nvPr/>
        </p:nvPicPr>
        <p:blipFill rotWithShape="1">
          <a:blip r:embed="rId3"/>
          <a:srcRect r="21930"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87221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11AE4-9B2B-40B5-AFE6-628230B717DA}"/>
              </a:ext>
            </a:extLst>
          </p:cNvPr>
          <p:cNvSpPr>
            <a:spLocks noGrp="1"/>
          </p:cNvSpPr>
          <p:nvPr>
            <p:ph idx="1"/>
          </p:nvPr>
        </p:nvSpPr>
        <p:spPr>
          <a:xfrm>
            <a:off x="802178" y="1875938"/>
            <a:ext cx="4002936" cy="3637935"/>
          </a:xfrm>
        </p:spPr>
        <p:txBody>
          <a:bodyPr>
            <a:normAutofit/>
          </a:bodyPr>
          <a:lstStyle/>
          <a:p>
            <a:pPr marL="0" indent="0">
              <a:buNone/>
            </a:pPr>
            <a:r>
              <a:rPr lang="en-IN" sz="3200" b="1" dirty="0"/>
              <a:t>Confusion matrix</a:t>
            </a:r>
            <a:endParaRPr lang="en-US" sz="3200" b="1"/>
          </a:p>
          <a:p>
            <a:endParaRPr lang="en-IN" dirty="0"/>
          </a:p>
        </p:txBody>
      </p:sp>
      <p:pic>
        <p:nvPicPr>
          <p:cNvPr id="2" name="Picture 4" descr="Chart, treemap chart&#10;&#10;Description automatically generated">
            <a:extLst>
              <a:ext uri="{FF2B5EF4-FFF2-40B4-BE49-F238E27FC236}">
                <a16:creationId xmlns:a16="http://schemas.microsoft.com/office/drawing/2014/main" id="{6D458EB7-3BEF-4E42-8A9D-A6ADFF2E3315}"/>
              </a:ext>
            </a:extLst>
          </p:cNvPr>
          <p:cNvPicPr>
            <a:picLocks noChangeAspect="1"/>
          </p:cNvPicPr>
          <p:nvPr/>
        </p:nvPicPr>
        <p:blipFill>
          <a:blip r:embed="rId3"/>
          <a:stretch>
            <a:fillRect/>
          </a:stretch>
        </p:blipFill>
        <p:spPr>
          <a:xfrm>
            <a:off x="5289752" y="917267"/>
            <a:ext cx="6095593" cy="48612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1538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E74CE14A-85B8-46F9-9041-C77C09D8339F}"/>
              </a:ext>
            </a:extLst>
          </p:cNvPr>
          <p:cNvPicPr>
            <a:picLocks noChangeAspect="1"/>
          </p:cNvPicPr>
          <p:nvPr/>
        </p:nvPicPr>
        <p:blipFill rotWithShape="1">
          <a:blip r:embed="rId4"/>
          <a:srcRect l="9091" t="9091"/>
          <a:stretch/>
        </p:blipFill>
        <p:spPr>
          <a:xfrm>
            <a:off x="20" y="10"/>
            <a:ext cx="12191980" cy="6857990"/>
          </a:xfrm>
          <a:prstGeom prst="rect">
            <a:avLst/>
          </a:prstGeom>
        </p:spPr>
      </p:pic>
      <p:pic>
        <p:nvPicPr>
          <p:cNvPr id="104" name="Picture 103">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6" name="Picture 105">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08"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0AAB119C-EA9A-45D2-9E88-6470AA782ECF}"/>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a:solidFill>
                  <a:schemeClr val="bg2">
                    <a:lumMod val="75000"/>
                  </a:schemeClr>
                </a:solidFill>
              </a:rPr>
              <a:t>Web application</a:t>
            </a:r>
          </a:p>
        </p:txBody>
      </p:sp>
      <p:sp>
        <p:nvSpPr>
          <p:cNvPr id="3" name="Content Placeholder 2">
            <a:extLst>
              <a:ext uri="{FF2B5EF4-FFF2-40B4-BE49-F238E27FC236}">
                <a16:creationId xmlns:a16="http://schemas.microsoft.com/office/drawing/2014/main" id="{44004309-5A7C-4F7F-825F-4E7291774E91}"/>
              </a:ext>
            </a:extLst>
          </p:cNvPr>
          <p:cNvSpPr>
            <a:spLocks noGrp="1"/>
          </p:cNvSpPr>
          <p:nvPr>
            <p:ph idx="1"/>
          </p:nvPr>
        </p:nvSpPr>
        <p:spPr>
          <a:xfrm>
            <a:off x="6646333" y="4851399"/>
            <a:ext cx="4513792" cy="914401"/>
          </a:xfrm>
        </p:spPr>
        <p:txBody>
          <a:bodyPr vert="horz" lIns="91440" tIns="45720" rIns="91440" bIns="45720" rtlCol="0" anchor="t">
            <a:normAutofit/>
          </a:bodyPr>
          <a:lstStyle/>
          <a:p>
            <a:pPr marL="0" indent="0" algn="r">
              <a:buNone/>
            </a:pPr>
            <a:r>
              <a:rPr lang="en-US" b="1" cap="all">
                <a:solidFill>
                  <a:schemeClr val="bg2">
                    <a:lumMod val="75000"/>
                  </a:schemeClr>
                </a:solidFill>
              </a:rPr>
              <a:t>Deployment with FLASK</a:t>
            </a:r>
          </a:p>
        </p:txBody>
      </p:sp>
    </p:spTree>
    <p:extLst>
      <p:ext uri="{BB962C8B-B14F-4D97-AF65-F5344CB8AC3E}">
        <p14:creationId xmlns:p14="http://schemas.microsoft.com/office/powerpoint/2010/main" val="5541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C56-E4F3-496B-AB8F-A1B222E1109F}"/>
              </a:ext>
            </a:extLst>
          </p:cNvPr>
          <p:cNvSpPr>
            <a:spLocks noGrp="1"/>
          </p:cNvSpPr>
          <p:nvPr>
            <p:ph type="title"/>
          </p:nvPr>
        </p:nvSpPr>
        <p:spPr/>
        <p:txBody>
          <a:bodyPr/>
          <a:lstStyle/>
          <a:p>
            <a:r>
              <a:rPr lang="en-US" dirty="0"/>
              <a:t>BLOCK DIAGRAM</a:t>
            </a:r>
            <a:endParaRPr lang="en-IN" dirty="0"/>
          </a:p>
        </p:txBody>
      </p:sp>
      <p:sp>
        <p:nvSpPr>
          <p:cNvPr id="6" name="TextBox 5">
            <a:extLst>
              <a:ext uri="{FF2B5EF4-FFF2-40B4-BE49-F238E27FC236}">
                <a16:creationId xmlns:a16="http://schemas.microsoft.com/office/drawing/2014/main" id="{330B5E38-79F0-428F-88AE-57533873E08E}"/>
              </a:ext>
            </a:extLst>
          </p:cNvPr>
          <p:cNvSpPr txBox="1"/>
          <p:nvPr/>
        </p:nvSpPr>
        <p:spPr>
          <a:xfrm>
            <a:off x="769121" y="5640224"/>
            <a:ext cx="4067798" cy="369332"/>
          </a:xfrm>
          <a:prstGeom prst="rect">
            <a:avLst/>
          </a:prstGeom>
          <a:noFill/>
        </p:spPr>
        <p:txBody>
          <a:bodyPr wrap="square" lIns="91440" tIns="45720" rIns="91440" bIns="45720" rtlCol="0" anchor="t">
            <a:spAutoFit/>
          </a:bodyPr>
          <a:lstStyle/>
          <a:p>
            <a:r>
              <a:rPr lang="en-US" dirty="0"/>
              <a:t>Dataset : </a:t>
            </a:r>
            <a:r>
              <a:rPr lang="en-US" dirty="0">
                <a:hlinkClick r:id="rId2"/>
              </a:rPr>
              <a:t>Age and Gender Kaggle Dataset</a:t>
            </a:r>
            <a:endParaRPr lang="en-IN" dirty="0">
              <a:hlinkClick r:id="rId2"/>
            </a:endParaRPr>
          </a:p>
        </p:txBody>
      </p:sp>
      <p:pic>
        <p:nvPicPr>
          <p:cNvPr id="7" name="Picture 7" descr="Diagram&#10;&#10;Description automatically generated">
            <a:extLst>
              <a:ext uri="{FF2B5EF4-FFF2-40B4-BE49-F238E27FC236}">
                <a16:creationId xmlns:a16="http://schemas.microsoft.com/office/drawing/2014/main" id="{46869307-D3AF-4719-85D1-79B913935EB3}"/>
              </a:ext>
            </a:extLst>
          </p:cNvPr>
          <p:cNvPicPr>
            <a:picLocks noGrp="1" noChangeAspect="1"/>
          </p:cNvPicPr>
          <p:nvPr>
            <p:ph idx="1"/>
          </p:nvPr>
        </p:nvPicPr>
        <p:blipFill>
          <a:blip r:embed="rId3"/>
          <a:stretch>
            <a:fillRect/>
          </a:stretch>
        </p:blipFill>
        <p:spPr>
          <a:xfrm>
            <a:off x="829329" y="1841437"/>
            <a:ext cx="7943850" cy="3371850"/>
          </a:xfrm>
        </p:spPr>
      </p:pic>
    </p:spTree>
    <p:extLst>
      <p:ext uri="{BB962C8B-B14F-4D97-AF65-F5344CB8AC3E}">
        <p14:creationId xmlns:p14="http://schemas.microsoft.com/office/powerpoint/2010/main" val="4182222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a:extLst>
              <a:ext uri="{FF2B5EF4-FFF2-40B4-BE49-F238E27FC236}">
                <a16:creationId xmlns:a16="http://schemas.microsoft.com/office/drawing/2014/main" id="{39C5D7DE-3097-46F9-A9CB-EDD4237ACF3E}"/>
              </a:ext>
            </a:extLst>
          </p:cNvPr>
          <p:cNvPicPr>
            <a:picLocks noChangeAspect="1"/>
          </p:cNvPicPr>
          <p:nvPr/>
        </p:nvPicPr>
        <p:blipFill rotWithShape="1">
          <a:blip r:embed="rId4"/>
          <a:srcRect l="3702" r="4771"/>
          <a:stretch/>
        </p:blipFill>
        <p:spPr>
          <a:xfrm>
            <a:off x="516466" y="10"/>
            <a:ext cx="11159068" cy="6857990"/>
          </a:xfrm>
          <a:custGeom>
            <a:avLst/>
            <a:gdLst/>
            <a:ahLst/>
            <a:cxnLst/>
            <a:rect l="l" t="t" r="r" b="b"/>
            <a:pathLst>
              <a:path w="11159068" h="6858000">
                <a:moveTo>
                  <a:pt x="1192024" y="0"/>
                </a:moveTo>
                <a:cubicBezTo>
                  <a:pt x="1192024" y="0"/>
                  <a:pt x="1192024" y="0"/>
                  <a:pt x="9967044" y="0"/>
                </a:cubicBezTo>
                <a:cubicBezTo>
                  <a:pt x="10713854" y="942975"/>
                  <a:pt x="11159068" y="2138363"/>
                  <a:pt x="11159068" y="3433763"/>
                </a:cubicBezTo>
                <a:cubicBezTo>
                  <a:pt x="11159068" y="4724400"/>
                  <a:pt x="10718641" y="5915025"/>
                  <a:pt x="9971831" y="6858000"/>
                </a:cubicBezTo>
                <a:cubicBezTo>
                  <a:pt x="9971831" y="6858000"/>
                  <a:pt x="9971831" y="6858000"/>
                  <a:pt x="1187237" y="6858000"/>
                </a:cubicBezTo>
                <a:cubicBezTo>
                  <a:pt x="440427" y="5915025"/>
                  <a:pt x="0" y="4724400"/>
                  <a:pt x="0" y="3433763"/>
                </a:cubicBezTo>
                <a:cubicBezTo>
                  <a:pt x="0" y="2138363"/>
                  <a:pt x="445214" y="942975"/>
                  <a:pt x="1192024" y="0"/>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8222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2BAD9FE3-9255-4FE7-8710-22E2E66E6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8A6C28-1D80-47D8-A7F9-E284A4CE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1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D6C4400-631E-4644-861C-ECB745CC96F0}"/>
              </a:ext>
            </a:extLst>
          </p:cNvPr>
          <p:cNvPicPr>
            <a:picLocks noChangeAspect="1"/>
          </p:cNvPicPr>
          <p:nvPr/>
        </p:nvPicPr>
        <p:blipFill rotWithShape="1">
          <a:blip r:embed="rId3"/>
          <a:srcRect t="3640" r="1" b="5540"/>
          <a:stretch/>
        </p:blipFill>
        <p:spPr>
          <a:xfrm>
            <a:off x="643467" y="643467"/>
            <a:ext cx="10905066" cy="5571066"/>
          </a:xfrm>
          <a:prstGeom prst="rect">
            <a:avLst/>
          </a:prstGeom>
        </p:spPr>
      </p:pic>
    </p:spTree>
    <p:extLst>
      <p:ext uri="{BB962C8B-B14F-4D97-AF65-F5344CB8AC3E}">
        <p14:creationId xmlns:p14="http://schemas.microsoft.com/office/powerpoint/2010/main" val="385020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BE3E4C-F389-42E6-BA31-FCD4E207768E}"/>
              </a:ext>
            </a:extLst>
          </p:cNvPr>
          <p:cNvSpPr>
            <a:spLocks noGrp="1"/>
          </p:cNvSpPr>
          <p:nvPr/>
        </p:nvSpPr>
        <p:spPr>
          <a:xfrm>
            <a:off x="775264" y="555922"/>
            <a:ext cx="10184837" cy="13302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references</a:t>
            </a:r>
            <a:endParaRPr lang="en-IN" dirty="0"/>
          </a:p>
        </p:txBody>
      </p:sp>
      <p:sp>
        <p:nvSpPr>
          <p:cNvPr id="11" name="Content Placeholder 2">
            <a:extLst>
              <a:ext uri="{FF2B5EF4-FFF2-40B4-BE49-F238E27FC236}">
                <a16:creationId xmlns:a16="http://schemas.microsoft.com/office/drawing/2014/main" id="{6F0C27D2-FE84-4DD0-890F-7DA24690F8EA}"/>
              </a:ext>
            </a:extLst>
          </p:cNvPr>
          <p:cNvSpPr>
            <a:spLocks noGrp="1"/>
          </p:cNvSpPr>
          <p:nvPr/>
        </p:nvSpPr>
        <p:spPr>
          <a:xfrm>
            <a:off x="828676" y="1747307"/>
            <a:ext cx="10131425" cy="4369077"/>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Project source files</a:t>
            </a:r>
          </a:p>
          <a:p>
            <a:pPr marL="0" indent="0">
              <a:buNone/>
            </a:pPr>
            <a:r>
              <a:rPr lang="en-IN" dirty="0"/>
              <a:t> 	</a:t>
            </a:r>
            <a:r>
              <a:rPr lang="en-IN" dirty="0">
                <a:hlinkClick r:id="rId2"/>
              </a:rPr>
              <a:t>Model Training </a:t>
            </a:r>
            <a:endParaRPr lang="en-IN" dirty="0"/>
          </a:p>
          <a:p>
            <a:pPr marL="0" indent="0">
              <a:buNone/>
            </a:pPr>
            <a:r>
              <a:rPr lang="en-IN" dirty="0"/>
              <a:t>	</a:t>
            </a:r>
            <a:r>
              <a:rPr lang="en-IN" dirty="0">
                <a:hlinkClick r:id="rId3"/>
              </a:rPr>
              <a:t>Testing interface</a:t>
            </a:r>
            <a:endParaRPr lang="en-IN" dirty="0"/>
          </a:p>
          <a:p>
            <a:pPr marL="0" indent="0">
              <a:buNone/>
            </a:pPr>
            <a:r>
              <a:rPr lang="en-IN" dirty="0"/>
              <a:t>   	</a:t>
            </a:r>
            <a:r>
              <a:rPr lang="en-IN" dirty="0">
                <a:hlinkClick r:id="rId4"/>
              </a:rPr>
              <a:t>Dataset</a:t>
            </a:r>
            <a:endParaRPr lang="en-IN" dirty="0"/>
          </a:p>
          <a:p>
            <a:r>
              <a:rPr lang="en-IN" dirty="0"/>
              <a:t>Base paper</a:t>
            </a:r>
          </a:p>
          <a:p>
            <a:pPr marL="0" indent="0">
              <a:buNone/>
            </a:pPr>
            <a:r>
              <a:rPr lang="en-IN" dirty="0"/>
              <a:t>     </a:t>
            </a:r>
            <a:r>
              <a:rPr lang="en-US" dirty="0">
                <a:hlinkClick r:id="rId5"/>
              </a:rPr>
              <a:t>Human Gender And Age Detection</a:t>
            </a:r>
            <a:endParaRPr lang="en-US" dirty="0"/>
          </a:p>
          <a:p>
            <a:pPr marL="0" indent="0">
              <a:buNone/>
            </a:pPr>
            <a:endParaRPr lang="en-US" dirty="0"/>
          </a:p>
          <a:p>
            <a:r>
              <a:rPr lang="en-US" dirty="0"/>
              <a:t>References</a:t>
            </a:r>
          </a:p>
          <a:p>
            <a:pPr lvl="1">
              <a:buFont typeface="Wingdings" panose="05000000000000000000" pitchFamily="2" charset="2"/>
              <a:buChar char="ü"/>
            </a:pPr>
            <a:r>
              <a:rPr lang="en-US" dirty="0"/>
              <a:t>G. Levi, and T. </a:t>
            </a:r>
            <a:r>
              <a:rPr lang="en-US" dirty="0" err="1"/>
              <a:t>Hassner</a:t>
            </a:r>
            <a:r>
              <a:rPr lang="en-US" dirty="0"/>
              <a:t>,” Age and Gender Classification Using Convolutional Neural Networks,” IEEE Workshop on Analysis and Modeling of Faces and Gestures (AMFG), IEEE Conf. on Computer Vision and Pattern Recognition (CVPR), Boston, 2015. </a:t>
            </a:r>
          </a:p>
          <a:p>
            <a:pPr lvl="1">
              <a:buFont typeface="Wingdings" panose="05000000000000000000" pitchFamily="2" charset="2"/>
              <a:buChar char="ü"/>
            </a:pPr>
            <a:r>
              <a:rPr lang="en-IN" dirty="0">
                <a:hlinkClick r:id="rId6"/>
              </a:rPr>
              <a:t>Developer guides (keras.io)</a:t>
            </a:r>
            <a:endParaRPr lang="en-US" dirty="0"/>
          </a:p>
          <a:p>
            <a:pPr lvl="1">
              <a:buFont typeface="Wingdings" panose="05000000000000000000" pitchFamily="2" charset="2"/>
              <a:buChar char="ü"/>
            </a:pPr>
            <a:r>
              <a:rPr lang="en-US" dirty="0">
                <a:hlinkClick r:id="rId7"/>
              </a:rPr>
              <a:t>Module: </a:t>
            </a:r>
            <a:r>
              <a:rPr lang="en-US" dirty="0" err="1">
                <a:hlinkClick r:id="rId7"/>
              </a:rPr>
              <a:t>tf</a:t>
            </a:r>
            <a:r>
              <a:rPr lang="en-US" dirty="0">
                <a:hlinkClick r:id="rId7"/>
              </a:rPr>
              <a:t>  |  TensorFlow Core v2.7.0</a:t>
            </a:r>
            <a:endParaRPr lang="en-IN" dirty="0"/>
          </a:p>
        </p:txBody>
      </p:sp>
    </p:spTree>
    <p:extLst>
      <p:ext uri="{BB962C8B-B14F-4D97-AF65-F5344CB8AC3E}">
        <p14:creationId xmlns:p14="http://schemas.microsoft.com/office/powerpoint/2010/main" val="2062065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1BD0F-1469-4A93-8BEE-096D5763BC5E}"/>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a:t>Thank you </a:t>
            </a:r>
            <a:r>
              <a:rPr lang="en-US" sz="6600">
                <a:sym typeface="Wingdings" panose="05000000000000000000" pitchFamily="2" charset="2"/>
              </a:rPr>
              <a:t></a:t>
            </a:r>
            <a:endParaRPr lang="en-US" sz="6600"/>
          </a:p>
        </p:txBody>
      </p:sp>
      <p:cxnSp>
        <p:nvCxnSpPr>
          <p:cNvPr id="11" name="Straight Connector 10">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72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638C-74AA-4D01-8A92-65E161568DDA}"/>
              </a:ext>
            </a:extLst>
          </p:cNvPr>
          <p:cNvSpPr>
            <a:spLocks noGrp="1"/>
          </p:cNvSpPr>
          <p:nvPr>
            <p:ph type="title"/>
          </p:nvPr>
        </p:nvSpPr>
        <p:spPr>
          <a:xfrm>
            <a:off x="685801" y="162539"/>
            <a:ext cx="10131425" cy="854328"/>
          </a:xfrm>
        </p:spPr>
        <p:txBody>
          <a:bodyPr/>
          <a:lstStyle/>
          <a:p>
            <a:r>
              <a:rPr lang="en-US" dirty="0"/>
              <a:t>DETAILED BLOCK DIAGRAM</a:t>
            </a:r>
            <a:endParaRPr lang="en-IN" dirty="0"/>
          </a:p>
        </p:txBody>
      </p:sp>
      <p:pic>
        <p:nvPicPr>
          <p:cNvPr id="6" name="Picture 6" descr="Diagram&#10;&#10;Description automatically generated">
            <a:extLst>
              <a:ext uri="{FF2B5EF4-FFF2-40B4-BE49-F238E27FC236}">
                <a16:creationId xmlns:a16="http://schemas.microsoft.com/office/drawing/2014/main" id="{BF346501-D104-461A-8BAB-1ED47352FB42}"/>
              </a:ext>
            </a:extLst>
          </p:cNvPr>
          <p:cNvPicPr>
            <a:picLocks noGrp="1" noChangeAspect="1"/>
          </p:cNvPicPr>
          <p:nvPr>
            <p:ph idx="1"/>
          </p:nvPr>
        </p:nvPicPr>
        <p:blipFill>
          <a:blip r:embed="rId2"/>
          <a:stretch>
            <a:fillRect/>
          </a:stretch>
        </p:blipFill>
        <p:spPr>
          <a:xfrm>
            <a:off x="806386" y="940796"/>
            <a:ext cx="9047569" cy="5693085"/>
          </a:xfrm>
        </p:spPr>
      </p:pic>
    </p:spTree>
    <p:extLst>
      <p:ext uri="{BB962C8B-B14F-4D97-AF65-F5344CB8AC3E}">
        <p14:creationId xmlns:p14="http://schemas.microsoft.com/office/powerpoint/2010/main" val="264983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A0B9-A364-43C3-824E-AD365E014848}"/>
              </a:ext>
            </a:extLst>
          </p:cNvPr>
          <p:cNvSpPr>
            <a:spLocks noGrp="1"/>
          </p:cNvSpPr>
          <p:nvPr>
            <p:ph type="title"/>
          </p:nvPr>
        </p:nvSpPr>
        <p:spPr>
          <a:xfrm>
            <a:off x="7865806" y="643463"/>
            <a:ext cx="3706762" cy="1608124"/>
          </a:xfrm>
        </p:spPr>
        <p:txBody>
          <a:bodyPr>
            <a:normAutofit/>
          </a:bodyPr>
          <a:lstStyle/>
          <a:p>
            <a:r>
              <a:rPr lang="en-US" dirty="0"/>
              <a:t>Dataset USED</a:t>
            </a:r>
            <a:endParaRPr lang="en-IN" dirty="0"/>
          </a:p>
        </p:txBody>
      </p:sp>
      <p:pic>
        <p:nvPicPr>
          <p:cNvPr id="9" name="Picture 8">
            <a:extLst>
              <a:ext uri="{FF2B5EF4-FFF2-40B4-BE49-F238E27FC236}">
                <a16:creationId xmlns:a16="http://schemas.microsoft.com/office/drawing/2014/main" id="{F5A0F9A1-F4E7-4E11-8C46-43980F010212}"/>
              </a:ext>
            </a:extLst>
          </p:cNvPr>
          <p:cNvPicPr>
            <a:picLocks noChangeAspect="1"/>
          </p:cNvPicPr>
          <p:nvPr/>
        </p:nvPicPr>
        <p:blipFill rotWithShape="1">
          <a:blip r:embed="rId3"/>
          <a:srcRect l="30374" r="29978"/>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276ECD35-1B7D-4AFF-84CA-5C192BA0643F}"/>
              </a:ext>
            </a:extLst>
          </p:cNvPr>
          <p:cNvSpPr>
            <a:spLocks noGrp="1"/>
          </p:cNvSpPr>
          <p:nvPr>
            <p:ph idx="1"/>
          </p:nvPr>
        </p:nvSpPr>
        <p:spPr>
          <a:xfrm>
            <a:off x="7865806" y="2251587"/>
            <a:ext cx="3706762" cy="3972232"/>
          </a:xfrm>
        </p:spPr>
        <p:txBody>
          <a:bodyPr>
            <a:normAutofit/>
          </a:bodyPr>
          <a:lstStyle/>
          <a:p>
            <a:r>
              <a:rPr lang="en-US" dirty="0"/>
              <a:t>Dataset used for Age and Gender Estimation is </a:t>
            </a:r>
            <a:r>
              <a:rPr lang="en-US" dirty="0" err="1"/>
              <a:t>UTKFace</a:t>
            </a:r>
            <a:r>
              <a:rPr lang="en-US" dirty="0"/>
              <a:t> dataset.</a:t>
            </a:r>
          </a:p>
          <a:p>
            <a:r>
              <a:rPr lang="en-US" dirty="0"/>
              <a:t>It contains 23k+ face data from various age, races and gender.</a:t>
            </a:r>
          </a:p>
          <a:p>
            <a:pPr marL="0" indent="0">
              <a:buNone/>
            </a:pPr>
            <a:endParaRPr lang="en-IN" dirty="0"/>
          </a:p>
        </p:txBody>
      </p:sp>
    </p:spTree>
    <p:extLst>
      <p:ext uri="{BB962C8B-B14F-4D97-AF65-F5344CB8AC3E}">
        <p14:creationId xmlns:p14="http://schemas.microsoft.com/office/powerpoint/2010/main" val="272422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5433-4E6A-4C3A-B7E8-F8C5A2CA6094}"/>
              </a:ext>
            </a:extLst>
          </p:cNvPr>
          <p:cNvSpPr>
            <a:spLocks noGrp="1"/>
          </p:cNvSpPr>
          <p:nvPr>
            <p:ph type="title"/>
          </p:nvPr>
        </p:nvSpPr>
        <p:spPr>
          <a:xfrm>
            <a:off x="625416" y="161027"/>
            <a:ext cx="10131425" cy="1456267"/>
          </a:xfrm>
        </p:spPr>
        <p:txBody>
          <a:bodyPr/>
          <a:lstStyle/>
          <a:p>
            <a:r>
              <a:rPr lang="en-US" dirty="0"/>
              <a:t>Dataset Distribution (ACROSS AGES)</a:t>
            </a:r>
            <a:endParaRPr lang="en-IN" dirty="0"/>
          </a:p>
        </p:txBody>
      </p:sp>
      <p:pic>
        <p:nvPicPr>
          <p:cNvPr id="5" name="Content Placeholder 4">
            <a:extLst>
              <a:ext uri="{FF2B5EF4-FFF2-40B4-BE49-F238E27FC236}">
                <a16:creationId xmlns:a16="http://schemas.microsoft.com/office/drawing/2014/main" id="{69819DA9-B601-4049-BA26-03BD89A0BBF2}"/>
              </a:ext>
            </a:extLst>
          </p:cNvPr>
          <p:cNvPicPr>
            <a:picLocks noGrp="1" noChangeAspect="1"/>
          </p:cNvPicPr>
          <p:nvPr>
            <p:ph idx="1"/>
          </p:nvPr>
        </p:nvPicPr>
        <p:blipFill>
          <a:blip r:embed="rId2"/>
          <a:stretch>
            <a:fillRect/>
          </a:stretch>
        </p:blipFill>
        <p:spPr>
          <a:xfrm>
            <a:off x="293969" y="1738063"/>
            <a:ext cx="10609820" cy="4861643"/>
          </a:xfrm>
        </p:spPr>
      </p:pic>
    </p:spTree>
    <p:extLst>
      <p:ext uri="{BB962C8B-B14F-4D97-AF65-F5344CB8AC3E}">
        <p14:creationId xmlns:p14="http://schemas.microsoft.com/office/powerpoint/2010/main" val="286122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12BC1435-45B7-486C-861D-7C8D27CF50E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4800">
                <a:solidFill>
                  <a:srgbClr val="FFFFFF"/>
                </a:solidFill>
              </a:rPr>
              <a:t>Dataset Distribution (ACROSS Gender)</a:t>
            </a:r>
          </a:p>
        </p:txBody>
      </p:sp>
      <p:sp useBgFill="1">
        <p:nvSpPr>
          <p:cNvPr id="2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0" name="Straight Connector 2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4575E97E-CF57-4A9C-873C-ED2C5F0ED8C7}"/>
              </a:ext>
            </a:extLst>
          </p:cNvPr>
          <p:cNvPicPr>
            <a:picLocks noChangeAspect="1"/>
          </p:cNvPicPr>
          <p:nvPr/>
        </p:nvPicPr>
        <p:blipFill rotWithShape="1">
          <a:blip r:embed="rId3"/>
          <a:srcRect t="7665" b="6128"/>
          <a:stretch/>
        </p:blipFill>
        <p:spPr>
          <a:xfrm>
            <a:off x="6664679" y="2598280"/>
            <a:ext cx="5124328" cy="2882438"/>
          </a:xfrm>
          <a:prstGeom prst="rect">
            <a:avLst/>
          </a:prstGeom>
        </p:spPr>
      </p:pic>
    </p:spTree>
    <p:extLst>
      <p:ext uri="{BB962C8B-B14F-4D97-AF65-F5344CB8AC3E}">
        <p14:creationId xmlns:p14="http://schemas.microsoft.com/office/powerpoint/2010/main" val="3769384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907E-75AF-42CA-A505-1683D097BC96}"/>
              </a:ext>
            </a:extLst>
          </p:cNvPr>
          <p:cNvSpPr>
            <a:spLocks noGrp="1"/>
          </p:cNvSpPr>
          <p:nvPr>
            <p:ph type="title"/>
          </p:nvPr>
        </p:nvSpPr>
        <p:spPr>
          <a:xfrm>
            <a:off x="681796" y="124853"/>
            <a:ext cx="6072182" cy="1161085"/>
          </a:xfrm>
        </p:spPr>
        <p:txBody>
          <a:bodyPr>
            <a:normAutofit/>
          </a:bodyPr>
          <a:lstStyle/>
          <a:p>
            <a:pPr>
              <a:lnSpc>
                <a:spcPct val="90000"/>
              </a:lnSpc>
            </a:pPr>
            <a:r>
              <a:rPr lang="en-US" sz="2500"/>
              <a:t>ALGORITHM (PREPROCESSING RAW DATA)</a:t>
            </a:r>
            <a:endParaRPr lang="en-IN" sz="2500"/>
          </a:p>
        </p:txBody>
      </p:sp>
      <p:sp>
        <p:nvSpPr>
          <p:cNvPr id="3" name="Content Placeholder 2">
            <a:extLst>
              <a:ext uri="{FF2B5EF4-FFF2-40B4-BE49-F238E27FC236}">
                <a16:creationId xmlns:a16="http://schemas.microsoft.com/office/drawing/2014/main" id="{58136CD6-36FC-47F9-8BCF-06389E2ADA44}"/>
              </a:ext>
            </a:extLst>
          </p:cNvPr>
          <p:cNvSpPr>
            <a:spLocks noGrp="1"/>
          </p:cNvSpPr>
          <p:nvPr>
            <p:ph idx="1"/>
          </p:nvPr>
        </p:nvSpPr>
        <p:spPr>
          <a:xfrm>
            <a:off x="1327255" y="2142067"/>
            <a:ext cx="4099947" cy="3649133"/>
          </a:xfrm>
        </p:spPr>
        <p:txBody>
          <a:bodyPr>
            <a:normAutofit/>
          </a:bodyPr>
          <a:lstStyle/>
          <a:p>
            <a:pPr>
              <a:lnSpc>
                <a:spcPct val="90000"/>
              </a:lnSpc>
            </a:pPr>
            <a:r>
              <a:rPr lang="en-US" sz="1500"/>
              <a:t>Download the source  image that is to be tested against the Age and Gender Detection model from the </a:t>
            </a:r>
            <a:r>
              <a:rPr lang="en-US" sz="1500" err="1"/>
              <a:t>url</a:t>
            </a:r>
            <a:r>
              <a:rPr lang="en-US" sz="1500"/>
              <a:t> using python request module</a:t>
            </a:r>
          </a:p>
          <a:p>
            <a:pPr>
              <a:lnSpc>
                <a:spcPct val="90000"/>
              </a:lnSpc>
            </a:pPr>
            <a:endParaRPr lang="en-US" sz="1500"/>
          </a:p>
          <a:p>
            <a:pPr>
              <a:lnSpc>
                <a:spcPct val="90000"/>
              </a:lnSpc>
            </a:pPr>
            <a:endParaRPr lang="en-US" sz="1500"/>
          </a:p>
          <a:p>
            <a:pPr marL="0" indent="0">
              <a:lnSpc>
                <a:spcPct val="90000"/>
              </a:lnSpc>
              <a:buNone/>
            </a:pPr>
            <a:endParaRPr lang="en-US" sz="1500"/>
          </a:p>
          <a:p>
            <a:pPr marL="0" indent="0">
              <a:lnSpc>
                <a:spcPct val="90000"/>
              </a:lnSpc>
              <a:buNone/>
            </a:pPr>
            <a:endParaRPr lang="en-US" sz="1500"/>
          </a:p>
          <a:p>
            <a:pPr marL="0" indent="0">
              <a:lnSpc>
                <a:spcPct val="90000"/>
              </a:lnSpc>
              <a:buNone/>
            </a:pPr>
            <a:endParaRPr lang="en-US" sz="1500"/>
          </a:p>
          <a:p>
            <a:pPr>
              <a:lnSpc>
                <a:spcPct val="90000"/>
              </a:lnSpc>
            </a:pPr>
            <a:r>
              <a:rPr lang="en-US" sz="1500"/>
              <a:t>Using OpenCV detect, detect the cropped faces from the source image loaded and store them into the desired directory</a:t>
            </a:r>
            <a:endParaRPr lang="en-US" sz="1500">
              <a:cs typeface="Calibri"/>
            </a:endParaRPr>
          </a:p>
          <a:p>
            <a:pPr marL="0" indent="0">
              <a:lnSpc>
                <a:spcPct val="90000"/>
              </a:lnSpc>
              <a:buNone/>
            </a:pPr>
            <a:endParaRPr lang="en-US" sz="1500"/>
          </a:p>
          <a:p>
            <a:pPr>
              <a:lnSpc>
                <a:spcPct val="90000"/>
              </a:lnSpc>
            </a:pPr>
            <a:endParaRPr lang="en-US" sz="1500"/>
          </a:p>
        </p:txBody>
      </p:sp>
      <p:pic>
        <p:nvPicPr>
          <p:cNvPr id="6" name="Picture 7" descr="Graphical user interface, text, application, email&#10;&#10;Description automatically generated">
            <a:extLst>
              <a:ext uri="{FF2B5EF4-FFF2-40B4-BE49-F238E27FC236}">
                <a16:creationId xmlns:a16="http://schemas.microsoft.com/office/drawing/2014/main" id="{CEEF1DE3-3F96-4025-8E44-7B589142AF8B}"/>
              </a:ext>
            </a:extLst>
          </p:cNvPr>
          <p:cNvPicPr>
            <a:picLocks noChangeAspect="1"/>
          </p:cNvPicPr>
          <p:nvPr/>
        </p:nvPicPr>
        <p:blipFill>
          <a:blip r:embed="rId3"/>
          <a:stretch>
            <a:fillRect/>
          </a:stretch>
        </p:blipFill>
        <p:spPr>
          <a:xfrm>
            <a:off x="6057694" y="1453533"/>
            <a:ext cx="5454122" cy="106355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5">
            <a:extLst>
              <a:ext uri="{FF2B5EF4-FFF2-40B4-BE49-F238E27FC236}">
                <a16:creationId xmlns:a16="http://schemas.microsoft.com/office/drawing/2014/main" id="{3CF3DFF9-A980-43F7-AD0A-F58F39D1352E}"/>
              </a:ext>
            </a:extLst>
          </p:cNvPr>
          <p:cNvPicPr>
            <a:picLocks noChangeAspect="1"/>
          </p:cNvPicPr>
          <p:nvPr/>
        </p:nvPicPr>
        <p:blipFill>
          <a:blip r:embed="rId4"/>
          <a:stretch>
            <a:fillRect/>
          </a:stretch>
        </p:blipFill>
        <p:spPr>
          <a:xfrm>
            <a:off x="6057694" y="4343364"/>
            <a:ext cx="5454122" cy="104991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4726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73998AD0-1D8A-49D5-85B0-D7BC83E7BC0B}"/>
              </a:ext>
            </a:extLst>
          </p:cNvPr>
          <p:cNvPicPr>
            <a:picLocks noChangeAspect="1"/>
          </p:cNvPicPr>
          <p:nvPr/>
        </p:nvPicPr>
        <p:blipFill>
          <a:blip r:embed="rId2"/>
          <a:stretch>
            <a:fillRect/>
          </a:stretch>
        </p:blipFill>
        <p:spPr>
          <a:xfrm>
            <a:off x="786339" y="1208011"/>
            <a:ext cx="3997362" cy="47233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2">
            <a:extLst>
              <a:ext uri="{FF2B5EF4-FFF2-40B4-BE49-F238E27FC236}">
                <a16:creationId xmlns:a16="http://schemas.microsoft.com/office/drawing/2014/main" id="{6A60FFFB-2034-4D70-990C-FF694754C583}"/>
              </a:ext>
            </a:extLst>
          </p:cNvPr>
          <p:cNvSpPr>
            <a:spLocks noGrp="1"/>
          </p:cNvSpPr>
          <p:nvPr/>
        </p:nvSpPr>
        <p:spPr>
          <a:xfrm>
            <a:off x="5098333" y="2394462"/>
            <a:ext cx="6593075" cy="39722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prstClr val="white"/>
              </a:buClr>
            </a:pPr>
            <a:r>
              <a:rPr lang="en-US">
                <a:cs typeface="Calibri"/>
              </a:rPr>
              <a:t>Iterate through the cropped images stored in the directory using </a:t>
            </a:r>
            <a:r>
              <a:rPr lang="en-US" err="1">
                <a:cs typeface="Calibri"/>
              </a:rPr>
              <a:t>listdir</a:t>
            </a:r>
            <a:r>
              <a:rPr lang="en-US">
                <a:cs typeface="Calibri"/>
              </a:rPr>
              <a:t> module in the </a:t>
            </a:r>
            <a:r>
              <a:rPr lang="en-US" err="1">
                <a:cs typeface="Calibri"/>
              </a:rPr>
              <a:t>os</a:t>
            </a:r>
            <a:r>
              <a:rPr lang="en-US">
                <a:cs typeface="Calibri"/>
              </a:rPr>
              <a:t> library and do the following needed.</a:t>
            </a:r>
          </a:p>
          <a:p>
            <a:pPr>
              <a:buClr>
                <a:srgbClr val="FFFFFF"/>
              </a:buClr>
            </a:pPr>
            <a:r>
              <a:rPr lang="en-US">
                <a:ea typeface="+mn-lt"/>
                <a:cs typeface="+mn-lt"/>
              </a:rPr>
              <a:t>Reduce and compress the extracted cropped image using resize module in OpenCV</a:t>
            </a:r>
            <a:endParaRPr lang="en-US"/>
          </a:p>
          <a:p>
            <a:r>
              <a:rPr lang="en-IN"/>
              <a:t>Convert the processed image to greyscale pixel data</a:t>
            </a:r>
            <a:endParaRPr lang="en-IN">
              <a:cs typeface="Calibri" panose="020F0502020204030204"/>
            </a:endParaRPr>
          </a:p>
          <a:p>
            <a:pPr>
              <a:buClr>
                <a:srgbClr val="FFFFFF"/>
              </a:buClr>
            </a:pPr>
            <a:r>
              <a:rPr lang="en-IN">
                <a:cs typeface="Calibri" panose="020F0502020204030204"/>
              </a:rPr>
              <a:t>Append the image pixel values into a list each time you iterate </a:t>
            </a:r>
            <a:r>
              <a:rPr lang="en-IN" err="1">
                <a:cs typeface="Calibri" panose="020F0502020204030204"/>
              </a:rPr>
              <a:t>a</a:t>
            </a:r>
            <a:r>
              <a:rPr lang="en-IN">
                <a:cs typeface="Calibri" panose="020F0502020204030204"/>
              </a:rPr>
              <a:t> image in the directory present.</a:t>
            </a:r>
          </a:p>
          <a:p>
            <a:pPr marL="0" indent="0">
              <a:buNone/>
            </a:pPr>
            <a:endParaRPr lang="en-IN">
              <a:cs typeface="Calibri" panose="020F0502020204030204"/>
            </a:endParaRPr>
          </a:p>
        </p:txBody>
      </p:sp>
    </p:spTree>
    <p:extLst>
      <p:ext uri="{BB962C8B-B14F-4D97-AF65-F5344CB8AC3E}">
        <p14:creationId xmlns:p14="http://schemas.microsoft.com/office/powerpoint/2010/main" val="2114862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{1497F51D-969F-4DB6-9837-D619AC3DD22E}tf03457452</Template>
  <TotalTime>188</TotalTime>
  <Words>1126</Words>
  <Application>Microsoft Office PowerPoint</Application>
  <PresentationFormat>Widescreen</PresentationFormat>
  <Paragraphs>113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Celestial</vt:lpstr>
      <vt:lpstr>Human Gender And Age Detection from Facial Images Using Convolution Neural Network</vt:lpstr>
      <vt:lpstr>PowerPoint Presentation</vt:lpstr>
      <vt:lpstr>BLOCK DIAGRAM</vt:lpstr>
      <vt:lpstr>DETAILED BLOCK DIAGRAM</vt:lpstr>
      <vt:lpstr>Dataset USED</vt:lpstr>
      <vt:lpstr>Dataset Distribution (ACROSS AGES)</vt:lpstr>
      <vt:lpstr>Dataset Distribution (ACROSS Gender)</vt:lpstr>
      <vt:lpstr>ALGORITHM (PREPROCESSING RAW DATA)</vt:lpstr>
      <vt:lpstr>PowerPoint Presentation</vt:lpstr>
      <vt:lpstr>PowerPoint Presentation</vt:lpstr>
      <vt:lpstr>TRAINING THE KERAS MODEL</vt:lpstr>
      <vt:lpstr>Input layer model</vt:lpstr>
      <vt:lpstr>Age Model</vt:lpstr>
      <vt:lpstr>Gender model</vt:lpstr>
      <vt:lpstr>Model SUMMARY</vt:lpstr>
      <vt:lpstr>Model summary (contd.)</vt:lpstr>
      <vt:lpstr>PowerPoint Presentation</vt:lpstr>
      <vt:lpstr>PowerPoint Presentation</vt:lpstr>
      <vt:lpstr>MODULES</vt:lpstr>
      <vt:lpstr>PowerPoint Presentation</vt:lpstr>
      <vt:lpstr>Training the keras model</vt:lpstr>
      <vt:lpstr>RESEARCHs involved</vt:lpstr>
      <vt:lpstr>Age and gender prediction</vt:lpstr>
      <vt:lpstr>PowerPoint Presentation</vt:lpstr>
      <vt:lpstr>Final predictions</vt:lpstr>
      <vt:lpstr>Performance on age</vt:lpstr>
      <vt:lpstr>PowerPoint Presentation</vt:lpstr>
      <vt:lpstr>PowerPoint Presentation</vt:lpstr>
      <vt:lpstr>Web application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Gender And Age Detection from Facial Images Using Convolution Neural Network</dc:title>
  <dc:creator>SANJEEV K M</dc:creator>
  <cp:lastModifiedBy>SANJEEV K M</cp:lastModifiedBy>
  <cp:revision>510</cp:revision>
  <dcterms:created xsi:type="dcterms:W3CDTF">2021-12-26T17:21:35Z</dcterms:created>
  <dcterms:modified xsi:type="dcterms:W3CDTF">2022-01-10T07:46:28Z</dcterms:modified>
</cp:coreProperties>
</file>