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91" r:id="rId7"/>
    <p:sldId id="261" r:id="rId8"/>
    <p:sldId id="292" r:id="rId9"/>
    <p:sldId id="26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263" r:id="rId18"/>
    <p:sldId id="302" r:id="rId19"/>
    <p:sldId id="300" r:id="rId20"/>
    <p:sldId id="301" r:id="rId21"/>
    <p:sldId id="304" r:id="rId22"/>
    <p:sldId id="303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1E9715-79E0-4BBB-862A-4B50D24277E0}">
  <a:tblStyle styleId="{BC1E9715-79E0-4BBB-862A-4B50D24277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36" y="-8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c431c3091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c431c3091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3581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5d94438ed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5d94438ed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1622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5d94438ed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5d94438ed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5087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c431c3091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c431c3091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836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5d94438ed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5d94438ed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1864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5d94438ed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5d94438ed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4796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c431c3091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c431c3091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6667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5c431c3091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5c431c3091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c431c3091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c431c3091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5580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5d94438ed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5d94438ed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880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5d94438ed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5d94438ed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21512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c431c3091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c431c3091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90055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c431c3091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c431c3091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0162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c431c3091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c431c3091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c431c3091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c431c3091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c431c3091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5c431c3091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c431c3091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c431c3091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7033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5c431c3091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5c431c3091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c431c3091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c431c3091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895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5d94438ed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5d94438ed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00" y="0"/>
            <a:ext cx="91440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062200" y="1289175"/>
            <a:ext cx="5019600" cy="18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050100" y="3617700"/>
            <a:ext cx="30438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 hasCustomPrompt="1"/>
          </p:nvPr>
        </p:nvSpPr>
        <p:spPr>
          <a:xfrm>
            <a:off x="3030250" y="1291525"/>
            <a:ext cx="4711500" cy="119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4173275" y="3581850"/>
            <a:ext cx="31698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64" name="Google Shape;64;p1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1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186988" y="1906688"/>
            <a:ext cx="39435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731913" y="1906688"/>
            <a:ext cx="22251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809700"/>
            <a:ext cx="770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5" name="Google Shape;25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807625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4922022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807630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4922022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37" name="Google Shape;37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44" name="Google Shape;44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0" name="Google Shape;50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7" name="Google Shape;57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github.com/syahbananur/VirtualInternship/upload/main/VIX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5" Type="http://schemas.openxmlformats.org/officeDocument/2006/relationships/hyperlink" Target="https://github.com/syahbananur/VirtualInternship/tree/main/VIX" TargetMode="External"/><Relationship Id="rId4" Type="http://schemas.openxmlformats.org/officeDocument/2006/relationships/hyperlink" Target="https://youtu.be/tefI_j_05Kk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youtu.be/tefI_j_05Kk?si=D6LNZkGZXLOavbWv" TargetMode="External"/><Relationship Id="rId5" Type="http://schemas.openxmlformats.org/officeDocument/2006/relationships/hyperlink" Target="https://youtu.be/tefI_j_05Kk" TargetMode="Externa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5"/>
          <p:cNvGrpSpPr/>
          <p:nvPr/>
        </p:nvGrpSpPr>
        <p:grpSpPr>
          <a:xfrm>
            <a:off x="1282950" y="805160"/>
            <a:ext cx="6578100" cy="3438300"/>
            <a:chOff x="772525" y="726625"/>
            <a:chExt cx="6578100" cy="3438300"/>
          </a:xfrm>
        </p:grpSpPr>
        <p:sp>
          <p:nvSpPr>
            <p:cNvPr id="77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2848350" y="3919067"/>
            <a:ext cx="3447300" cy="749186"/>
            <a:chOff x="4924175" y="3441525"/>
            <a:chExt cx="3447300" cy="962400"/>
          </a:xfrm>
        </p:grpSpPr>
        <p:sp>
          <p:nvSpPr>
            <p:cNvPr id="80" name="Google Shape;80;p15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15"/>
          <p:cNvSpPr txBox="1"/>
          <p:nvPr/>
        </p:nvSpPr>
        <p:spPr>
          <a:xfrm>
            <a:off x="1540836" y="3303200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 dirty="0">
              <a:solidFill>
                <a:schemeClr val="accent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158150" y="34440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1435100" y="1095210"/>
            <a:ext cx="6273800" cy="26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800" b="1" dirty="0"/>
              <a:t>Kalbe Nutritionals Data Engineer Project Based Internship </a:t>
            </a:r>
            <a:r>
              <a:rPr lang="en-US" sz="2800" b="1" dirty="0" smtClean="0"/>
              <a:t>Program</a:t>
            </a:r>
            <a:br>
              <a:rPr lang="en-US" sz="2800" b="1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/>
              <a:t>Final Project Create Database Connection, ETL Tools Processing, Pentaho, and GCP Integration for Data Warehouse Implementation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3050100" y="4064835"/>
            <a:ext cx="30438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Presented by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Ahmad Syahbana Nur</a:t>
            </a:r>
            <a:endParaRPr dirty="0"/>
          </a:p>
        </p:txBody>
      </p:sp>
      <p:sp>
        <p:nvSpPr>
          <p:cNvPr id="3" name="Rounded Rectangle 2"/>
          <p:cNvSpPr/>
          <p:nvPr/>
        </p:nvSpPr>
        <p:spPr>
          <a:xfrm>
            <a:off x="2172905" y="159501"/>
            <a:ext cx="1223092" cy="53424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oogle Shape;5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902" y="152449"/>
            <a:ext cx="1399901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Berkas:Kalbe Farma.svg - Wikipedia bahasa Indonesia, ensiklopedia beb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763" y="187619"/>
            <a:ext cx="1020952" cy="46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10033" y="113995"/>
            <a:ext cx="4924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dirty="0" smtClean="0">
                <a:solidFill>
                  <a:schemeClr val="tx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lang="en-US" sz="3600" dirty="0">
              <a:solidFill>
                <a:schemeClr val="tx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76;p15"/>
          <p:cNvGrpSpPr/>
          <p:nvPr/>
        </p:nvGrpSpPr>
        <p:grpSpPr>
          <a:xfrm>
            <a:off x="1282950" y="805159"/>
            <a:ext cx="6578100" cy="4013583"/>
            <a:chOff x="772525" y="726625"/>
            <a:chExt cx="6578100" cy="3438300"/>
          </a:xfrm>
        </p:grpSpPr>
        <p:sp>
          <p:nvSpPr>
            <p:cNvPr id="5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8;p1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5829" y="143217"/>
            <a:ext cx="7704000" cy="576000"/>
          </a:xfrm>
        </p:spPr>
        <p:txBody>
          <a:bodyPr/>
          <a:lstStyle/>
          <a:p>
            <a:pPr algn="ctr"/>
            <a:r>
              <a:rPr lang="en" dirty="0" smtClean="0">
                <a:solidFill>
                  <a:schemeClr val="accent2"/>
                </a:solidFill>
              </a:rPr>
              <a:t>&lt;/</a:t>
            </a:r>
            <a:r>
              <a:rPr lang="en" dirty="0" smtClean="0"/>
              <a:t>Challenge 4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008" y="1189117"/>
            <a:ext cx="3115984" cy="3445820"/>
          </a:xfrm>
          <a:prstGeom prst="rect">
            <a:avLst/>
          </a:prstGeom>
        </p:spPr>
      </p:pic>
      <p:pic>
        <p:nvPicPr>
          <p:cNvPr id="8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2902" y="152449"/>
            <a:ext cx="1399901" cy="541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317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200" y="174055"/>
            <a:ext cx="7704000" cy="576000"/>
          </a:xfrm>
        </p:spPr>
        <p:txBody>
          <a:bodyPr/>
          <a:lstStyle/>
          <a:p>
            <a:r>
              <a:rPr lang="en" dirty="0" smtClean="0">
                <a:solidFill>
                  <a:schemeClr val="accent2"/>
                </a:solidFill>
              </a:rPr>
              <a:t>&lt;/</a:t>
            </a:r>
            <a:r>
              <a:rPr lang="en" dirty="0" smtClean="0"/>
              <a:t>Penyelesaian </a:t>
            </a:r>
            <a:r>
              <a:rPr lang="en" dirty="0"/>
              <a:t>Challenge 4</a:t>
            </a:r>
            <a:endParaRPr lang="en-US" dirty="0"/>
          </a:p>
        </p:txBody>
      </p:sp>
      <p:cxnSp>
        <p:nvCxnSpPr>
          <p:cNvPr id="77" name="Google Shape;225;p19"/>
          <p:cNvCxnSpPr>
            <a:stCxn id="12" idx="1"/>
            <a:endCxn id="11" idx="3"/>
          </p:cNvCxnSpPr>
          <p:nvPr/>
        </p:nvCxnSpPr>
        <p:spPr>
          <a:xfrm rot="10800000">
            <a:off x="3210981" y="1468924"/>
            <a:ext cx="419640" cy="11501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225;p19"/>
          <p:cNvCxnSpPr>
            <a:stCxn id="22" idx="2"/>
            <a:endCxn id="5" idx="2"/>
          </p:cNvCxnSpPr>
          <p:nvPr/>
        </p:nvCxnSpPr>
        <p:spPr>
          <a:xfrm rot="5400000" flipH="1" flipV="1">
            <a:off x="4256741" y="2194354"/>
            <a:ext cx="675110" cy="4339550"/>
          </a:xfrm>
          <a:prstGeom prst="bentConnector3">
            <a:avLst>
              <a:gd name="adj1" fmla="val -3386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Rectangle 88"/>
          <p:cNvSpPr/>
          <p:nvPr/>
        </p:nvSpPr>
        <p:spPr>
          <a:xfrm>
            <a:off x="5836148" y="2163281"/>
            <a:ext cx="2801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2.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Membuat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record</a:t>
            </a:r>
            <a:endParaRPr lang="en-US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83729" y="2108918"/>
            <a:ext cx="32525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1.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Membuat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database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dan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table</a:t>
            </a:r>
            <a:endParaRPr lang="en-US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127073" y="4026574"/>
            <a:ext cx="2801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3. Select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item_name</a:t>
            </a:r>
            <a:endParaRPr lang="en-US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669200" y="814937"/>
            <a:ext cx="2541781" cy="1307973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3630621" y="996365"/>
            <a:ext cx="4992904" cy="1175146"/>
          </a:xfrm>
          <a:prstGeom prst="rect">
            <a:avLst/>
          </a:prstGeom>
        </p:spPr>
      </p:pic>
      <p:cxnSp>
        <p:nvCxnSpPr>
          <p:cNvPr id="18" name="Google Shape;225;p19"/>
          <p:cNvCxnSpPr>
            <a:stCxn id="5" idx="0"/>
            <a:endCxn id="12" idx="2"/>
          </p:cNvCxnSpPr>
          <p:nvPr/>
        </p:nvCxnSpPr>
        <p:spPr>
          <a:xfrm rot="16200000" flipV="1">
            <a:off x="6004643" y="2293942"/>
            <a:ext cx="881859" cy="63699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2" name="Picture 21"/>
          <p:cNvPicPr/>
          <p:nvPr/>
        </p:nvPicPr>
        <p:blipFill>
          <a:blip r:embed="rId5"/>
          <a:stretch>
            <a:fillRect/>
          </a:stretch>
        </p:blipFill>
        <p:spPr>
          <a:xfrm>
            <a:off x="409043" y="2486381"/>
            <a:ext cx="4030956" cy="2215303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-118534" y="4701684"/>
            <a:ext cx="2801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4.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Mengubah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item_price</a:t>
            </a:r>
            <a:endParaRPr lang="en-US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7576" y="3053370"/>
            <a:ext cx="3592990" cy="97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200" y="174055"/>
            <a:ext cx="7704000" cy="576000"/>
          </a:xfrm>
        </p:spPr>
        <p:txBody>
          <a:bodyPr/>
          <a:lstStyle/>
          <a:p>
            <a:r>
              <a:rPr lang="en" dirty="0" smtClean="0">
                <a:solidFill>
                  <a:schemeClr val="accent2"/>
                </a:solidFill>
              </a:rPr>
              <a:t>&lt;/</a:t>
            </a:r>
            <a:r>
              <a:rPr lang="en" dirty="0" smtClean="0"/>
              <a:t>Penyelesaian </a:t>
            </a:r>
            <a:r>
              <a:rPr lang="en" dirty="0"/>
              <a:t>Challenge 4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1531113" y="1743212"/>
            <a:ext cx="2801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6.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Menghapus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item_name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</a:t>
            </a:r>
            <a:endParaRPr lang="en-US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276130" y="826786"/>
            <a:ext cx="36277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5.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Menambahkan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record yang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duplikat</a:t>
            </a:r>
            <a:endParaRPr lang="en-US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  <p:cxnSp>
        <p:nvCxnSpPr>
          <p:cNvPr id="18" name="Google Shape;225;p19"/>
          <p:cNvCxnSpPr>
            <a:stCxn id="19" idx="0"/>
            <a:endCxn id="14" idx="2"/>
          </p:cNvCxnSpPr>
          <p:nvPr/>
        </p:nvCxnSpPr>
        <p:spPr>
          <a:xfrm rot="16200000" flipV="1">
            <a:off x="4225645" y="1803026"/>
            <a:ext cx="402962" cy="18814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1361251" y="1075860"/>
            <a:ext cx="5943600" cy="619760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4"/>
          <a:stretch>
            <a:fillRect/>
          </a:stretch>
        </p:blipFill>
        <p:spPr>
          <a:xfrm>
            <a:off x="1874457" y="2098582"/>
            <a:ext cx="5293486" cy="287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2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76;p15"/>
          <p:cNvGrpSpPr/>
          <p:nvPr/>
        </p:nvGrpSpPr>
        <p:grpSpPr>
          <a:xfrm>
            <a:off x="1282950" y="805159"/>
            <a:ext cx="6578100" cy="4013583"/>
            <a:chOff x="772525" y="726625"/>
            <a:chExt cx="6578100" cy="3438300"/>
          </a:xfrm>
        </p:grpSpPr>
        <p:sp>
          <p:nvSpPr>
            <p:cNvPr id="5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8;p1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5829" y="143217"/>
            <a:ext cx="7704000" cy="576000"/>
          </a:xfrm>
        </p:spPr>
        <p:txBody>
          <a:bodyPr/>
          <a:lstStyle/>
          <a:p>
            <a:pPr algn="ctr"/>
            <a:r>
              <a:rPr lang="en" dirty="0" smtClean="0">
                <a:solidFill>
                  <a:schemeClr val="lt2"/>
                </a:solidFill>
              </a:rPr>
              <a:t>&lt;/</a:t>
            </a:r>
            <a:r>
              <a:rPr lang="en" dirty="0" smtClean="0"/>
              <a:t>Challenge 5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00" y="1263024"/>
            <a:ext cx="5283200" cy="339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0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800" y="147976"/>
            <a:ext cx="7704000" cy="576000"/>
          </a:xfrm>
        </p:spPr>
        <p:txBody>
          <a:bodyPr/>
          <a:lstStyle/>
          <a:p>
            <a:r>
              <a:rPr lang="en" dirty="0" smtClean="0">
                <a:solidFill>
                  <a:schemeClr val="lt2"/>
                </a:solidFill>
              </a:rPr>
              <a:t>&lt;/</a:t>
            </a:r>
            <a:r>
              <a:rPr lang="en" dirty="0" smtClean="0"/>
              <a:t>Penyelesaian </a:t>
            </a:r>
            <a:r>
              <a:rPr lang="en" dirty="0"/>
              <a:t>Challenge </a:t>
            </a:r>
            <a:r>
              <a:rPr lang="en" dirty="0" smtClean="0"/>
              <a:t>5</a:t>
            </a:r>
            <a:endParaRPr lang="en-US" dirty="0"/>
          </a:p>
        </p:txBody>
      </p:sp>
      <p:cxnSp>
        <p:nvCxnSpPr>
          <p:cNvPr id="77" name="Google Shape;225;p19"/>
          <p:cNvCxnSpPr>
            <a:stCxn id="16" idx="1"/>
            <a:endCxn id="14" idx="3"/>
          </p:cNvCxnSpPr>
          <p:nvPr/>
        </p:nvCxnSpPr>
        <p:spPr>
          <a:xfrm rot="10800000">
            <a:off x="3761281" y="1339962"/>
            <a:ext cx="1231815" cy="19732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Rectangle 88"/>
          <p:cNvSpPr/>
          <p:nvPr/>
        </p:nvSpPr>
        <p:spPr>
          <a:xfrm>
            <a:off x="5416402" y="658321"/>
            <a:ext cx="2801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2.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Membuat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table</a:t>
            </a:r>
            <a:endParaRPr lang="en-US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93531" y="1890889"/>
            <a:ext cx="23816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1.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Membuat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database</a:t>
            </a:r>
            <a:endParaRPr lang="en-US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960540" y="4025248"/>
            <a:ext cx="2801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3.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Mengisi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Record</a:t>
            </a:r>
            <a:endParaRPr lang="en-US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  <p:cxnSp>
        <p:nvCxnSpPr>
          <p:cNvPr id="18" name="Google Shape;225;p19"/>
          <p:cNvCxnSpPr>
            <a:stCxn id="24" idx="0"/>
            <a:endCxn id="16" idx="2"/>
          </p:cNvCxnSpPr>
          <p:nvPr/>
        </p:nvCxnSpPr>
        <p:spPr>
          <a:xfrm rot="5400000" flipH="1" flipV="1">
            <a:off x="5251422" y="1372120"/>
            <a:ext cx="705364" cy="215808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993531" y="856138"/>
            <a:ext cx="2767749" cy="967645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4"/>
          <a:stretch>
            <a:fillRect/>
          </a:stretch>
        </p:blipFill>
        <p:spPr>
          <a:xfrm>
            <a:off x="4993095" y="976099"/>
            <a:ext cx="3380105" cy="1122382"/>
          </a:xfrm>
          <a:prstGeom prst="rect">
            <a:avLst/>
          </a:prstGeom>
        </p:spPr>
      </p:pic>
      <p:pic>
        <p:nvPicPr>
          <p:cNvPr id="24" name="Picture 23"/>
          <p:cNvPicPr/>
          <p:nvPr/>
        </p:nvPicPr>
        <p:blipFill>
          <a:blip r:embed="rId5"/>
          <a:stretch>
            <a:fillRect/>
          </a:stretch>
        </p:blipFill>
        <p:spPr>
          <a:xfrm>
            <a:off x="1707058" y="2803845"/>
            <a:ext cx="5636006" cy="115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200" y="174055"/>
            <a:ext cx="7704000" cy="576000"/>
          </a:xfrm>
        </p:spPr>
        <p:txBody>
          <a:bodyPr/>
          <a:lstStyle/>
          <a:p>
            <a:r>
              <a:rPr lang="en" dirty="0" smtClean="0">
                <a:solidFill>
                  <a:schemeClr val="lt2"/>
                </a:solidFill>
              </a:rPr>
              <a:t>&lt;/</a:t>
            </a:r>
            <a:r>
              <a:rPr lang="en" dirty="0" smtClean="0"/>
              <a:t>Penyelesaian </a:t>
            </a:r>
            <a:r>
              <a:rPr lang="en" dirty="0"/>
              <a:t>Challenge </a:t>
            </a:r>
            <a:r>
              <a:rPr lang="en" dirty="0" smtClean="0"/>
              <a:t>5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2182997" y="1258586"/>
            <a:ext cx="36277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4.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Menampilkan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Query</a:t>
            </a:r>
            <a:endParaRPr lang="en-US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30859" y="1675808"/>
            <a:ext cx="8180682" cy="259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3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76;p15"/>
          <p:cNvGrpSpPr/>
          <p:nvPr/>
        </p:nvGrpSpPr>
        <p:grpSpPr>
          <a:xfrm>
            <a:off x="1282950" y="805159"/>
            <a:ext cx="6578100" cy="4013583"/>
            <a:chOff x="772525" y="726625"/>
            <a:chExt cx="6578100" cy="3438300"/>
          </a:xfrm>
        </p:grpSpPr>
        <p:sp>
          <p:nvSpPr>
            <p:cNvPr id="5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8;p1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5829" y="143217"/>
            <a:ext cx="7704000" cy="576000"/>
          </a:xfrm>
        </p:spPr>
        <p:txBody>
          <a:bodyPr/>
          <a:lstStyle/>
          <a:p>
            <a:pPr algn="ctr"/>
            <a:r>
              <a:rPr lang="en" dirty="0" smtClean="0">
                <a:solidFill>
                  <a:schemeClr val="lt2"/>
                </a:solidFill>
              </a:rPr>
              <a:t>&lt;/</a:t>
            </a:r>
            <a:r>
              <a:rPr lang="en" dirty="0" smtClean="0"/>
              <a:t>Challenge 6</a:t>
            </a:r>
            <a:endParaRPr lang="en-US" dirty="0"/>
          </a:p>
        </p:txBody>
      </p:sp>
      <p:pic>
        <p:nvPicPr>
          <p:cNvPr id="7" name="Google Shape;5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902" y="152449"/>
            <a:ext cx="1399901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089" y="1734070"/>
            <a:ext cx="6183822" cy="215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0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2"/>
                </a:solidFill>
              </a:rPr>
              <a:t>&lt;/</a:t>
            </a:r>
            <a:r>
              <a:rPr lang="en" dirty="0" smtClean="0"/>
              <a:t>Penyelesaian challenge 6</a:t>
            </a:r>
            <a:endParaRPr dirty="0"/>
          </a:p>
        </p:txBody>
      </p:sp>
      <p:grpSp>
        <p:nvGrpSpPr>
          <p:cNvPr id="432" name="Google Shape;432;p22"/>
          <p:cNvGrpSpPr/>
          <p:nvPr/>
        </p:nvGrpSpPr>
        <p:grpSpPr>
          <a:xfrm>
            <a:off x="6571954" y="1592298"/>
            <a:ext cx="447026" cy="333366"/>
            <a:chOff x="5216456" y="3725484"/>
            <a:chExt cx="356196" cy="265631"/>
          </a:xfrm>
        </p:grpSpPr>
        <p:sp>
          <p:nvSpPr>
            <p:cNvPr id="433" name="Google Shape;433;p22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22"/>
          <p:cNvGrpSpPr/>
          <p:nvPr/>
        </p:nvGrpSpPr>
        <p:grpSpPr>
          <a:xfrm>
            <a:off x="2414900" y="1546240"/>
            <a:ext cx="398645" cy="400040"/>
            <a:chOff x="5779408" y="3699191"/>
            <a:chExt cx="317645" cy="318757"/>
          </a:xfrm>
        </p:grpSpPr>
        <p:sp>
          <p:nvSpPr>
            <p:cNvPr id="436" name="Google Shape;436;p22"/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" name="Google Shape;462;p22"/>
          <p:cNvGrpSpPr/>
          <p:nvPr/>
        </p:nvGrpSpPr>
        <p:grpSpPr>
          <a:xfrm>
            <a:off x="1699809" y="1997953"/>
            <a:ext cx="6275791" cy="457200"/>
            <a:chOff x="1699809" y="1997953"/>
            <a:chExt cx="6275791" cy="457200"/>
          </a:xfrm>
        </p:grpSpPr>
        <p:sp>
          <p:nvSpPr>
            <p:cNvPr id="454" name="Google Shape;454;p22"/>
            <p:cNvSpPr txBox="1"/>
            <p:nvPr/>
          </p:nvSpPr>
          <p:spPr>
            <a:xfrm>
              <a:off x="1699809" y="1997953"/>
              <a:ext cx="1828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Problem</a:t>
              </a:r>
              <a:endPara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458" name="Google Shape;458;p22"/>
            <p:cNvSpPr txBox="1"/>
            <p:nvPr/>
          </p:nvSpPr>
          <p:spPr>
            <a:xfrm>
              <a:off x="5615334" y="1997953"/>
              <a:ext cx="2360266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Solution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cxnSp>
        <p:nvCxnSpPr>
          <p:cNvPr id="464" name="Google Shape;464;p22"/>
          <p:cNvCxnSpPr>
            <a:stCxn id="454" idx="3"/>
          </p:cNvCxnSpPr>
          <p:nvPr/>
        </p:nvCxnSpPr>
        <p:spPr>
          <a:xfrm>
            <a:off x="3528609" y="2226553"/>
            <a:ext cx="40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22"/>
          <p:cNvCxnSpPr>
            <a:endCxn id="458" idx="1"/>
          </p:cNvCxnSpPr>
          <p:nvPr/>
        </p:nvCxnSpPr>
        <p:spPr>
          <a:xfrm>
            <a:off x="5208649" y="2226550"/>
            <a:ext cx="406685" cy="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24" y="2455153"/>
            <a:ext cx="4134897" cy="1441478"/>
          </a:xfrm>
          <a:prstGeom prst="rect">
            <a:avLst/>
          </a:prstGeom>
        </p:spPr>
      </p:pic>
      <p:sp>
        <p:nvSpPr>
          <p:cNvPr id="46" name="Google Shape;458;p22"/>
          <p:cNvSpPr txBox="1"/>
          <p:nvPr/>
        </p:nvSpPr>
        <p:spPr>
          <a:xfrm>
            <a:off x="4794746" y="2540163"/>
            <a:ext cx="3917096" cy="1410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Menambahkan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smtClean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K</a:t>
            </a:r>
            <a:r>
              <a:rPr lang="en" sz="2200" dirty="0" smtClean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ode atau id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smtClean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A</a:t>
            </a:r>
            <a:r>
              <a:rPr lang="en" sz="2200" dirty="0" smtClean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gar tidak terjadi duplikasi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smtClean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D</a:t>
            </a:r>
            <a:r>
              <a:rPr lang="en" sz="2200" dirty="0" smtClean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an menambahkan alamat</a:t>
            </a:r>
            <a:endParaRPr sz="22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76;p15"/>
          <p:cNvGrpSpPr/>
          <p:nvPr/>
        </p:nvGrpSpPr>
        <p:grpSpPr>
          <a:xfrm>
            <a:off x="1282950" y="805159"/>
            <a:ext cx="6578100" cy="4013583"/>
            <a:chOff x="772525" y="726625"/>
            <a:chExt cx="6578100" cy="3438300"/>
          </a:xfrm>
        </p:grpSpPr>
        <p:sp>
          <p:nvSpPr>
            <p:cNvPr id="5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8;p1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5829" y="143217"/>
            <a:ext cx="7704000" cy="576000"/>
          </a:xfrm>
        </p:spPr>
        <p:txBody>
          <a:bodyPr/>
          <a:lstStyle/>
          <a:p>
            <a:pPr algn="ctr"/>
            <a:r>
              <a:rPr lang="en" dirty="0" smtClean="0">
                <a:solidFill>
                  <a:schemeClr val="lt2"/>
                </a:solidFill>
              </a:rPr>
              <a:t>&lt;/</a:t>
            </a:r>
            <a:r>
              <a:rPr lang="en" dirty="0" smtClean="0"/>
              <a:t>Challenge 7</a:t>
            </a:r>
            <a:endParaRPr lang="en-US" dirty="0"/>
          </a:p>
        </p:txBody>
      </p:sp>
      <p:pic>
        <p:nvPicPr>
          <p:cNvPr id="7" name="Google Shape;5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902" y="152449"/>
            <a:ext cx="1399901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8571" y="2303995"/>
            <a:ext cx="5186858" cy="101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3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800" y="147976"/>
            <a:ext cx="7704000" cy="576000"/>
          </a:xfrm>
        </p:spPr>
        <p:txBody>
          <a:bodyPr/>
          <a:lstStyle/>
          <a:p>
            <a:r>
              <a:rPr lang="en" dirty="0" smtClean="0">
                <a:solidFill>
                  <a:schemeClr val="lt2"/>
                </a:solidFill>
              </a:rPr>
              <a:t>&lt;/</a:t>
            </a:r>
            <a:r>
              <a:rPr lang="en" dirty="0" smtClean="0"/>
              <a:t>Penyelesaian </a:t>
            </a:r>
            <a:r>
              <a:rPr lang="en" dirty="0"/>
              <a:t>Challenge 7</a:t>
            </a:r>
            <a:endParaRPr lang="en-US" dirty="0"/>
          </a:p>
        </p:txBody>
      </p:sp>
      <p:cxnSp>
        <p:nvCxnSpPr>
          <p:cNvPr id="77" name="Google Shape;225;p19"/>
          <p:cNvCxnSpPr>
            <a:stCxn id="8" idx="1"/>
            <a:endCxn id="11" idx="3"/>
          </p:cNvCxnSpPr>
          <p:nvPr/>
        </p:nvCxnSpPr>
        <p:spPr>
          <a:xfrm rot="10800000" flipV="1">
            <a:off x="3978055" y="2234267"/>
            <a:ext cx="173119" cy="84958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Rectangle 88"/>
          <p:cNvSpPr/>
          <p:nvPr/>
        </p:nvSpPr>
        <p:spPr>
          <a:xfrm>
            <a:off x="5164862" y="878079"/>
            <a:ext cx="2801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2.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Membuat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1 fact table </a:t>
            </a:r>
            <a:endParaRPr lang="en-US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0" y="878079"/>
            <a:ext cx="36649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1.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Membuat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sisa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4 dimension table</a:t>
            </a:r>
            <a:endParaRPr lang="en-US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351260" y="1247250"/>
            <a:ext cx="3626794" cy="3673201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4151173" y="1247250"/>
            <a:ext cx="4829315" cy="197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66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76;p15"/>
          <p:cNvGrpSpPr/>
          <p:nvPr/>
        </p:nvGrpSpPr>
        <p:grpSpPr>
          <a:xfrm>
            <a:off x="1282950" y="805160"/>
            <a:ext cx="6578100" cy="3438300"/>
            <a:chOff x="772525" y="726625"/>
            <a:chExt cx="6578100" cy="3438300"/>
          </a:xfrm>
        </p:grpSpPr>
        <p:sp>
          <p:nvSpPr>
            <p:cNvPr id="37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8;p1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3293700" y="212200"/>
            <a:ext cx="2556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2"/>
                </a:solidFill>
              </a:rPr>
              <a:t>&lt;/</a:t>
            </a:r>
            <a:r>
              <a:rPr lang="en" dirty="0" smtClean="0"/>
              <a:t>About Me</a:t>
            </a:r>
            <a:endParaRPr dirty="0"/>
          </a:p>
        </p:txBody>
      </p:sp>
      <p:grpSp>
        <p:nvGrpSpPr>
          <p:cNvPr id="6" name="Group 5"/>
          <p:cNvGrpSpPr/>
          <p:nvPr/>
        </p:nvGrpSpPr>
        <p:grpSpPr>
          <a:xfrm>
            <a:off x="3868540" y="1171871"/>
            <a:ext cx="1406916" cy="1369582"/>
            <a:chOff x="1075600" y="786700"/>
            <a:chExt cx="1899300" cy="1848900"/>
          </a:xfrm>
        </p:grpSpPr>
        <p:sp>
          <p:nvSpPr>
            <p:cNvPr id="16" name="Google Shape;77;p15"/>
            <p:cNvSpPr/>
            <p:nvPr/>
          </p:nvSpPr>
          <p:spPr>
            <a:xfrm>
              <a:off x="1075600" y="786700"/>
              <a:ext cx="1899300" cy="184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ubik Medium"/>
                <a:ea typeface="Rubik Medium"/>
                <a:cs typeface="Rubik Medium"/>
                <a:sym typeface="Rubik Medium"/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73" b="8392"/>
            <a:stretch>
              <a:fillRect/>
            </a:stretch>
          </p:blipFill>
          <p:spPr>
            <a:xfrm>
              <a:off x="1222633" y="786700"/>
              <a:ext cx="1605234" cy="1848900"/>
            </a:xfrm>
            <a:custGeom>
              <a:avLst/>
              <a:gdLst>
                <a:gd name="connsiteX0" fmla="*/ 802617 w 1605234"/>
                <a:gd name="connsiteY0" fmla="*/ 0 h 1848900"/>
                <a:gd name="connsiteX1" fmla="*/ 1590082 w 1605234"/>
                <a:gd name="connsiteY1" fmla="*/ 407581 h 1848900"/>
                <a:gd name="connsiteX2" fmla="*/ 1605234 w 1605234"/>
                <a:gd name="connsiteY2" fmla="*/ 431861 h 1848900"/>
                <a:gd name="connsiteX3" fmla="*/ 1605234 w 1605234"/>
                <a:gd name="connsiteY3" fmla="*/ 1417040 h 1848900"/>
                <a:gd name="connsiteX4" fmla="*/ 1590082 w 1605234"/>
                <a:gd name="connsiteY4" fmla="*/ 1441319 h 1848900"/>
                <a:gd name="connsiteX5" fmla="*/ 802617 w 1605234"/>
                <a:gd name="connsiteY5" fmla="*/ 1848900 h 1848900"/>
                <a:gd name="connsiteX6" fmla="*/ 15152 w 1605234"/>
                <a:gd name="connsiteY6" fmla="*/ 1441319 h 1848900"/>
                <a:gd name="connsiteX7" fmla="*/ 0 w 1605234"/>
                <a:gd name="connsiteY7" fmla="*/ 1417040 h 1848900"/>
                <a:gd name="connsiteX8" fmla="*/ 0 w 1605234"/>
                <a:gd name="connsiteY8" fmla="*/ 431861 h 1848900"/>
                <a:gd name="connsiteX9" fmla="*/ 15152 w 1605234"/>
                <a:gd name="connsiteY9" fmla="*/ 407581 h 1848900"/>
                <a:gd name="connsiteX10" fmla="*/ 802617 w 1605234"/>
                <a:gd name="connsiteY10" fmla="*/ 0 h 184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05234" h="1848900">
                  <a:moveTo>
                    <a:pt x="802617" y="0"/>
                  </a:moveTo>
                  <a:cubicBezTo>
                    <a:pt x="1130415" y="0"/>
                    <a:pt x="1419423" y="161676"/>
                    <a:pt x="1590082" y="407581"/>
                  </a:cubicBezTo>
                  <a:lnTo>
                    <a:pt x="1605234" y="431861"/>
                  </a:lnTo>
                  <a:lnTo>
                    <a:pt x="1605234" y="1417040"/>
                  </a:lnTo>
                  <a:lnTo>
                    <a:pt x="1590082" y="1441319"/>
                  </a:lnTo>
                  <a:cubicBezTo>
                    <a:pt x="1419423" y="1687224"/>
                    <a:pt x="1130415" y="1848900"/>
                    <a:pt x="802617" y="1848900"/>
                  </a:cubicBezTo>
                  <a:cubicBezTo>
                    <a:pt x="474819" y="1848900"/>
                    <a:pt x="185811" y="1687224"/>
                    <a:pt x="15152" y="1441319"/>
                  </a:cubicBezTo>
                  <a:lnTo>
                    <a:pt x="0" y="1417040"/>
                  </a:lnTo>
                  <a:lnTo>
                    <a:pt x="0" y="431861"/>
                  </a:lnTo>
                  <a:lnTo>
                    <a:pt x="15152" y="407581"/>
                  </a:lnTo>
                  <a:cubicBezTo>
                    <a:pt x="185811" y="161676"/>
                    <a:pt x="474819" y="0"/>
                    <a:pt x="802617" y="0"/>
                  </a:cubicBezTo>
                  <a:close/>
                </a:path>
              </a:pathLst>
            </a:custGeom>
          </p:spPr>
        </p:pic>
      </p:grpSp>
      <p:sp>
        <p:nvSpPr>
          <p:cNvPr id="32" name="Rectangle 31"/>
          <p:cNvSpPr/>
          <p:nvPr/>
        </p:nvSpPr>
        <p:spPr>
          <a:xfrm>
            <a:off x="1473195" y="3211657"/>
            <a:ext cx="61976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sz="2000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Mahasiswa</a:t>
            </a:r>
            <a:r>
              <a:rPr lang="en-US" sz="2000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Teknik</a:t>
            </a:r>
            <a:r>
              <a:rPr lang="en-US" sz="2000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Informatika</a:t>
            </a:r>
            <a:r>
              <a:rPr lang="en-US" sz="2000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Universitas</a:t>
            </a:r>
            <a:r>
              <a:rPr lang="en-US" sz="2000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Islam Muhammad </a:t>
            </a:r>
            <a:r>
              <a:rPr lang="en-US" sz="2000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Arsyad</a:t>
            </a:r>
            <a:r>
              <a:rPr lang="en-US" sz="2000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Al </a:t>
            </a:r>
            <a:r>
              <a:rPr lang="en-US" sz="2000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Banjari</a:t>
            </a:r>
            <a:r>
              <a:rPr lang="en-US" sz="2000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Semester 3  </a:t>
            </a:r>
            <a:r>
              <a:rPr lang="en-US" sz="2000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Angkatan</a:t>
            </a:r>
            <a:r>
              <a:rPr lang="en-US" sz="2000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2022</a:t>
            </a:r>
            <a:endParaRPr lang="en-US" sz="2000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  <p:pic>
        <p:nvPicPr>
          <p:cNvPr id="3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2902" y="152449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Rectangle 38"/>
          <p:cNvSpPr/>
          <p:nvPr/>
        </p:nvSpPr>
        <p:spPr>
          <a:xfrm>
            <a:off x="1790700" y="2592296"/>
            <a:ext cx="5562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FFFF"/>
                </a:solidFill>
                <a:latin typeface="Quantico"/>
                <a:sym typeface="Quantico"/>
              </a:rPr>
              <a:t>Ahmad </a:t>
            </a:r>
            <a:r>
              <a:rPr lang="en-US" sz="4000" b="1" dirty="0" err="1" smtClean="0">
                <a:solidFill>
                  <a:srgbClr val="FFFFFF"/>
                </a:solidFill>
                <a:latin typeface="Quantico"/>
                <a:sym typeface="Quantico"/>
              </a:rPr>
              <a:t>Syahbana</a:t>
            </a:r>
            <a:r>
              <a:rPr lang="en-US" sz="4000" b="1" dirty="0" smtClean="0">
                <a:solidFill>
                  <a:srgbClr val="FFFFFF"/>
                </a:solidFill>
                <a:latin typeface="Quantico"/>
                <a:sym typeface="Quantico"/>
              </a:rPr>
              <a:t> </a:t>
            </a:r>
            <a:r>
              <a:rPr lang="en-US" sz="4000" b="1" dirty="0" err="1" smtClean="0">
                <a:solidFill>
                  <a:srgbClr val="FFFFFF"/>
                </a:solidFill>
                <a:latin typeface="Quantico"/>
                <a:sym typeface="Quantico"/>
              </a:rPr>
              <a:t>Nur</a:t>
            </a:r>
            <a:endParaRPr lang="en-US" sz="2400" b="1" dirty="0"/>
          </a:p>
        </p:txBody>
      </p:sp>
      <p:grpSp>
        <p:nvGrpSpPr>
          <p:cNvPr id="12" name="Google Shape;886;p33"/>
          <p:cNvGrpSpPr/>
          <p:nvPr/>
        </p:nvGrpSpPr>
        <p:grpSpPr>
          <a:xfrm>
            <a:off x="642209" y="1534295"/>
            <a:ext cx="1661971" cy="737392"/>
            <a:chOff x="6060225" y="2373025"/>
            <a:chExt cx="2370600" cy="1051800"/>
          </a:xfrm>
        </p:grpSpPr>
        <p:sp>
          <p:nvSpPr>
            <p:cNvPr id="13" name="Google Shape;885;p33"/>
            <p:cNvSpPr/>
            <p:nvPr/>
          </p:nvSpPr>
          <p:spPr>
            <a:xfrm>
              <a:off x="6060225" y="2373025"/>
              <a:ext cx="2370600" cy="1051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887;p33"/>
            <p:cNvGrpSpPr/>
            <p:nvPr/>
          </p:nvGrpSpPr>
          <p:grpSpPr>
            <a:xfrm>
              <a:off x="6241864" y="2586724"/>
              <a:ext cx="2001247" cy="624403"/>
              <a:chOff x="6241864" y="2658409"/>
              <a:chExt cx="2001247" cy="624403"/>
            </a:xfrm>
          </p:grpSpPr>
          <p:sp>
            <p:nvSpPr>
              <p:cNvPr id="15" name="Google Shape;888;p33"/>
              <p:cNvSpPr/>
              <p:nvPr/>
            </p:nvSpPr>
            <p:spPr>
              <a:xfrm>
                <a:off x="6467087" y="3029841"/>
                <a:ext cx="148234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2502" y="868"/>
                    </a:lnTo>
                    <a:lnTo>
                      <a:pt x="25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889;p33"/>
              <p:cNvSpPr/>
              <p:nvPr/>
            </p:nvSpPr>
            <p:spPr>
              <a:xfrm>
                <a:off x="6467087" y="3231400"/>
                <a:ext cx="387256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6539" h="868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6538" y="867"/>
                    </a:lnTo>
                    <a:lnTo>
                      <a:pt x="65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890;p33"/>
              <p:cNvSpPr/>
              <p:nvPr/>
            </p:nvSpPr>
            <p:spPr>
              <a:xfrm>
                <a:off x="6915520" y="3231400"/>
                <a:ext cx="606498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10241" h="868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10241" y="867"/>
                    </a:lnTo>
                    <a:lnTo>
                      <a:pt x="1024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891;p33"/>
              <p:cNvSpPr/>
              <p:nvPr/>
            </p:nvSpPr>
            <p:spPr>
              <a:xfrm>
                <a:off x="7587163" y="3231400"/>
                <a:ext cx="515650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8707" h="868" extrusionOk="0">
                    <a:moveTo>
                      <a:pt x="1" y="0"/>
                    </a:moveTo>
                    <a:lnTo>
                      <a:pt x="1" y="867"/>
                    </a:lnTo>
                    <a:lnTo>
                      <a:pt x="8707" y="867"/>
                    </a:lnTo>
                    <a:lnTo>
                      <a:pt x="87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892;p33"/>
              <p:cNvSpPr/>
              <p:nvPr/>
            </p:nvSpPr>
            <p:spPr>
              <a:xfrm>
                <a:off x="6467087" y="3130591"/>
                <a:ext cx="252880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4270" h="869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4270" y="868"/>
                    </a:lnTo>
                    <a:lnTo>
                      <a:pt x="42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93;p33"/>
              <p:cNvSpPr/>
              <p:nvPr/>
            </p:nvSpPr>
            <p:spPr>
              <a:xfrm>
                <a:off x="6785112" y="3130591"/>
                <a:ext cx="474195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869" extrusionOk="0">
                    <a:moveTo>
                      <a:pt x="1" y="1"/>
                    </a:moveTo>
                    <a:lnTo>
                      <a:pt x="1" y="868"/>
                    </a:lnTo>
                    <a:lnTo>
                      <a:pt x="8006" y="868"/>
                    </a:lnTo>
                    <a:lnTo>
                      <a:pt x="800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894;p33"/>
              <p:cNvSpPr/>
              <p:nvPr/>
            </p:nvSpPr>
            <p:spPr>
              <a:xfrm>
                <a:off x="7320484" y="3130591"/>
                <a:ext cx="278583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869" extrusionOk="0">
                    <a:moveTo>
                      <a:pt x="1" y="1"/>
                    </a:moveTo>
                    <a:lnTo>
                      <a:pt x="1" y="868"/>
                    </a:lnTo>
                    <a:lnTo>
                      <a:pt x="4704" y="868"/>
                    </a:lnTo>
                    <a:lnTo>
                      <a:pt x="4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895;p33"/>
              <p:cNvSpPr/>
              <p:nvPr/>
            </p:nvSpPr>
            <p:spPr>
              <a:xfrm>
                <a:off x="6664594" y="3029841"/>
                <a:ext cx="363567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868" extrusionOk="0">
                    <a:moveTo>
                      <a:pt x="1" y="1"/>
                    </a:moveTo>
                    <a:lnTo>
                      <a:pt x="1" y="868"/>
                    </a:lnTo>
                    <a:lnTo>
                      <a:pt x="6139" y="868"/>
                    </a:lnTo>
                    <a:lnTo>
                      <a:pt x="61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896;p33"/>
              <p:cNvSpPr/>
              <p:nvPr/>
            </p:nvSpPr>
            <p:spPr>
              <a:xfrm>
                <a:off x="6467087" y="2853987"/>
                <a:ext cx="841611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14211" h="869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14210" y="868"/>
                    </a:lnTo>
                    <a:lnTo>
                      <a:pt x="1421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897;p33"/>
              <p:cNvSpPr/>
              <p:nvPr/>
            </p:nvSpPr>
            <p:spPr>
              <a:xfrm>
                <a:off x="7373843" y="2853987"/>
                <a:ext cx="189690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869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3202" y="868"/>
                    </a:lnTo>
                    <a:lnTo>
                      <a:pt x="32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898;p33"/>
              <p:cNvSpPr/>
              <p:nvPr/>
            </p:nvSpPr>
            <p:spPr>
              <a:xfrm>
                <a:off x="6467087" y="2755250"/>
                <a:ext cx="252880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4270" h="868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4270" y="867"/>
                    </a:lnTo>
                    <a:lnTo>
                      <a:pt x="42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899;p33"/>
              <p:cNvSpPr/>
              <p:nvPr/>
            </p:nvSpPr>
            <p:spPr>
              <a:xfrm>
                <a:off x="6785112" y="2755250"/>
                <a:ext cx="997721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16847" h="868" extrusionOk="0">
                    <a:moveTo>
                      <a:pt x="1" y="0"/>
                    </a:moveTo>
                    <a:lnTo>
                      <a:pt x="1" y="867"/>
                    </a:lnTo>
                    <a:lnTo>
                      <a:pt x="16846" y="867"/>
                    </a:lnTo>
                    <a:lnTo>
                      <a:pt x="168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900;p33"/>
              <p:cNvSpPr/>
              <p:nvPr/>
            </p:nvSpPr>
            <p:spPr>
              <a:xfrm>
                <a:off x="7814340" y="2755250"/>
                <a:ext cx="428771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868" extrusionOk="0">
                    <a:moveTo>
                      <a:pt x="1" y="0"/>
                    </a:moveTo>
                    <a:lnTo>
                      <a:pt x="1" y="867"/>
                    </a:lnTo>
                    <a:lnTo>
                      <a:pt x="7239" y="867"/>
                    </a:lnTo>
                    <a:lnTo>
                      <a:pt x="7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901;p33"/>
              <p:cNvSpPr/>
              <p:nvPr/>
            </p:nvSpPr>
            <p:spPr>
              <a:xfrm>
                <a:off x="6467087" y="2658409"/>
                <a:ext cx="367476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6205" y="868"/>
                    </a:lnTo>
                    <a:lnTo>
                      <a:pt x="620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902;p33"/>
              <p:cNvSpPr/>
              <p:nvPr/>
            </p:nvSpPr>
            <p:spPr>
              <a:xfrm>
                <a:off x="6901662" y="2658409"/>
                <a:ext cx="156170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868" extrusionOk="0">
                    <a:moveTo>
                      <a:pt x="1" y="1"/>
                    </a:moveTo>
                    <a:lnTo>
                      <a:pt x="1" y="868"/>
                    </a:lnTo>
                    <a:lnTo>
                      <a:pt x="2636" y="868"/>
                    </a:lnTo>
                    <a:lnTo>
                      <a:pt x="263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903;p33"/>
              <p:cNvSpPr/>
              <p:nvPr/>
            </p:nvSpPr>
            <p:spPr>
              <a:xfrm>
                <a:off x="7097274" y="2658409"/>
                <a:ext cx="341773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5771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5771" y="868"/>
                    </a:lnTo>
                    <a:lnTo>
                      <a:pt x="577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904;p33"/>
              <p:cNvSpPr/>
              <p:nvPr/>
            </p:nvSpPr>
            <p:spPr>
              <a:xfrm>
                <a:off x="6241864" y="2660364"/>
                <a:ext cx="41574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69" extrusionOk="0">
                    <a:moveTo>
                      <a:pt x="334" y="1"/>
                    </a:moveTo>
                    <a:cubicBezTo>
                      <a:pt x="167" y="1"/>
                      <a:pt x="1" y="168"/>
                      <a:pt x="1" y="334"/>
                    </a:cubicBezTo>
                    <a:cubicBezTo>
                      <a:pt x="1" y="501"/>
                      <a:pt x="167" y="668"/>
                      <a:pt x="334" y="668"/>
                    </a:cubicBezTo>
                    <a:cubicBezTo>
                      <a:pt x="534" y="668"/>
                      <a:pt x="701" y="501"/>
                      <a:pt x="701" y="334"/>
                    </a:cubicBezTo>
                    <a:cubicBezTo>
                      <a:pt x="701" y="134"/>
                      <a:pt x="568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905;p33"/>
              <p:cNvSpPr/>
              <p:nvPr/>
            </p:nvSpPr>
            <p:spPr>
              <a:xfrm>
                <a:off x="6241864" y="2759159"/>
                <a:ext cx="41574" cy="39566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68" extrusionOk="0">
                    <a:moveTo>
                      <a:pt x="334" y="1"/>
                    </a:moveTo>
                    <a:cubicBezTo>
                      <a:pt x="167" y="1"/>
                      <a:pt x="1" y="168"/>
                      <a:pt x="1" y="334"/>
                    </a:cubicBezTo>
                    <a:cubicBezTo>
                      <a:pt x="1" y="501"/>
                      <a:pt x="167" y="668"/>
                      <a:pt x="334" y="668"/>
                    </a:cubicBezTo>
                    <a:cubicBezTo>
                      <a:pt x="534" y="668"/>
                      <a:pt x="701" y="501"/>
                      <a:pt x="701" y="334"/>
                    </a:cubicBezTo>
                    <a:cubicBezTo>
                      <a:pt x="701" y="168"/>
                      <a:pt x="568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906;p33"/>
              <p:cNvSpPr/>
              <p:nvPr/>
            </p:nvSpPr>
            <p:spPr>
              <a:xfrm>
                <a:off x="6241864" y="2859910"/>
                <a:ext cx="41574" cy="41579"/>
              </a:xfrm>
              <a:custGeom>
                <a:avLst/>
                <a:gdLst/>
                <a:ahLst/>
                <a:cxnLst/>
                <a:rect l="l" t="t" r="r" b="b"/>
                <a:pathLst>
                  <a:path w="702" h="702" extrusionOk="0">
                    <a:moveTo>
                      <a:pt x="334" y="1"/>
                    </a:moveTo>
                    <a:cubicBezTo>
                      <a:pt x="167" y="1"/>
                      <a:pt x="1" y="201"/>
                      <a:pt x="1" y="368"/>
                    </a:cubicBezTo>
                    <a:cubicBezTo>
                      <a:pt x="1" y="535"/>
                      <a:pt x="167" y="701"/>
                      <a:pt x="334" y="701"/>
                    </a:cubicBezTo>
                    <a:cubicBezTo>
                      <a:pt x="534" y="701"/>
                      <a:pt x="701" y="535"/>
                      <a:pt x="701" y="368"/>
                    </a:cubicBezTo>
                    <a:cubicBezTo>
                      <a:pt x="701" y="201"/>
                      <a:pt x="568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907;p33"/>
              <p:cNvSpPr/>
              <p:nvPr/>
            </p:nvSpPr>
            <p:spPr>
              <a:xfrm>
                <a:off x="6241864" y="3035764"/>
                <a:ext cx="41574" cy="39566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68" extrusionOk="0">
                    <a:moveTo>
                      <a:pt x="334" y="1"/>
                    </a:moveTo>
                    <a:cubicBezTo>
                      <a:pt x="167" y="1"/>
                      <a:pt x="1" y="168"/>
                      <a:pt x="1" y="334"/>
                    </a:cubicBezTo>
                    <a:cubicBezTo>
                      <a:pt x="1" y="501"/>
                      <a:pt x="167" y="668"/>
                      <a:pt x="334" y="668"/>
                    </a:cubicBezTo>
                    <a:cubicBezTo>
                      <a:pt x="534" y="668"/>
                      <a:pt x="701" y="501"/>
                      <a:pt x="701" y="334"/>
                    </a:cubicBezTo>
                    <a:cubicBezTo>
                      <a:pt x="701" y="134"/>
                      <a:pt x="568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908;p33"/>
              <p:cNvSpPr/>
              <p:nvPr/>
            </p:nvSpPr>
            <p:spPr>
              <a:xfrm>
                <a:off x="6241864" y="3136277"/>
                <a:ext cx="41574" cy="41816"/>
              </a:xfrm>
              <a:custGeom>
                <a:avLst/>
                <a:gdLst/>
                <a:ahLst/>
                <a:cxnLst/>
                <a:rect l="l" t="t" r="r" b="b"/>
                <a:pathLst>
                  <a:path w="702" h="706" extrusionOk="0">
                    <a:moveTo>
                      <a:pt x="392" y="1"/>
                    </a:moveTo>
                    <a:cubicBezTo>
                      <a:pt x="374" y="1"/>
                      <a:pt x="354" y="2"/>
                      <a:pt x="334" y="5"/>
                    </a:cubicBezTo>
                    <a:cubicBezTo>
                      <a:pt x="167" y="5"/>
                      <a:pt x="1" y="172"/>
                      <a:pt x="1" y="339"/>
                    </a:cubicBezTo>
                    <a:cubicBezTo>
                      <a:pt x="1" y="539"/>
                      <a:pt x="167" y="705"/>
                      <a:pt x="334" y="705"/>
                    </a:cubicBezTo>
                    <a:cubicBezTo>
                      <a:pt x="534" y="705"/>
                      <a:pt x="701" y="539"/>
                      <a:pt x="701" y="339"/>
                    </a:cubicBezTo>
                    <a:cubicBezTo>
                      <a:pt x="701" y="156"/>
                      <a:pt x="590" y="1"/>
                      <a:pt x="3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909;p33"/>
              <p:cNvSpPr/>
              <p:nvPr/>
            </p:nvSpPr>
            <p:spPr>
              <a:xfrm>
                <a:off x="6241864" y="3235309"/>
                <a:ext cx="41574" cy="41579"/>
              </a:xfrm>
              <a:custGeom>
                <a:avLst/>
                <a:gdLst/>
                <a:ahLst/>
                <a:cxnLst/>
                <a:rect l="l" t="t" r="r" b="b"/>
                <a:pathLst>
                  <a:path w="702" h="702" extrusionOk="0">
                    <a:moveTo>
                      <a:pt x="334" y="1"/>
                    </a:moveTo>
                    <a:cubicBezTo>
                      <a:pt x="167" y="1"/>
                      <a:pt x="1" y="168"/>
                      <a:pt x="1" y="334"/>
                    </a:cubicBezTo>
                    <a:cubicBezTo>
                      <a:pt x="1" y="535"/>
                      <a:pt x="167" y="701"/>
                      <a:pt x="334" y="701"/>
                    </a:cubicBezTo>
                    <a:cubicBezTo>
                      <a:pt x="534" y="701"/>
                      <a:pt x="701" y="535"/>
                      <a:pt x="701" y="334"/>
                    </a:cubicBezTo>
                    <a:cubicBezTo>
                      <a:pt x="701" y="201"/>
                      <a:pt x="568" y="34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" name="Google Shape;83;p15"/>
          <p:cNvSpPr txBox="1"/>
          <p:nvPr/>
        </p:nvSpPr>
        <p:spPr>
          <a:xfrm>
            <a:off x="7237364" y="3643798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grpSp>
        <p:nvGrpSpPr>
          <p:cNvPr id="46" name="Google Shape;76;p15"/>
          <p:cNvGrpSpPr/>
          <p:nvPr/>
        </p:nvGrpSpPr>
        <p:grpSpPr>
          <a:xfrm>
            <a:off x="6846660" y="1177287"/>
            <a:ext cx="1649334" cy="862088"/>
            <a:chOff x="772525" y="726625"/>
            <a:chExt cx="6578100" cy="3438300"/>
          </a:xfrm>
        </p:grpSpPr>
        <p:sp>
          <p:nvSpPr>
            <p:cNvPr id="47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8;p1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Rectangle 48"/>
          <p:cNvSpPr/>
          <p:nvPr/>
        </p:nvSpPr>
        <p:spPr>
          <a:xfrm>
            <a:off x="6778578" y="1283876"/>
            <a:ext cx="16204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sz="1200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Berumur</a:t>
            </a:r>
            <a:r>
              <a:rPr lang="en-US" sz="1200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19 </a:t>
            </a:r>
            <a:r>
              <a:rPr lang="en-US" sz="1200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tahun</a:t>
            </a:r>
            <a:endParaRPr lang="en-US" sz="1200" dirty="0">
              <a:solidFill>
                <a:srgbClr val="FFFFFF"/>
              </a:solidFill>
              <a:latin typeface="Source Code Pro"/>
              <a:sym typeface="Source Code Pro"/>
            </a:endParaRPr>
          </a:p>
          <a:p>
            <a:pPr marL="152400" lvl="0" algn="ctr">
              <a:buClr>
                <a:srgbClr val="FFFFFF"/>
              </a:buClr>
              <a:buSzPts val="1200"/>
            </a:pPr>
            <a:r>
              <a:rPr lang="en-US" sz="1200" dirty="0" smtClean="0">
                <a:solidFill>
                  <a:srgbClr val="FFFFFF"/>
                </a:solidFill>
                <a:latin typeface="Source Code Pro"/>
                <a:sym typeface="Source Code Pro"/>
              </a:rPr>
              <a:t>Banjarmasin, 25 September 2004</a:t>
            </a:r>
          </a:p>
          <a:p>
            <a:pPr marL="152400" lvl="0" algn="ctr">
              <a:buClr>
                <a:srgbClr val="FFFFFF"/>
              </a:buClr>
              <a:buSzPts val="1200"/>
            </a:pPr>
            <a:endParaRPr lang="en-US" sz="1200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  <p:grpSp>
        <p:nvGrpSpPr>
          <p:cNvPr id="50" name="Google Shape;76;p15"/>
          <p:cNvGrpSpPr/>
          <p:nvPr/>
        </p:nvGrpSpPr>
        <p:grpSpPr>
          <a:xfrm>
            <a:off x="203935" y="3950918"/>
            <a:ext cx="1962288" cy="592322"/>
            <a:chOff x="772525" y="726625"/>
            <a:chExt cx="6578100" cy="3438300"/>
          </a:xfrm>
        </p:grpSpPr>
        <p:sp>
          <p:nvSpPr>
            <p:cNvPr id="51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8;p1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Rectangle 52"/>
          <p:cNvSpPr/>
          <p:nvPr/>
        </p:nvSpPr>
        <p:spPr>
          <a:xfrm>
            <a:off x="-90239" y="4035985"/>
            <a:ext cx="23968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sz="1100" dirty="0" smtClean="0">
                <a:solidFill>
                  <a:srgbClr val="FFFFFF"/>
                </a:solidFill>
                <a:latin typeface="Source Code Pro"/>
                <a:sym typeface="Source Code Pro"/>
              </a:rPr>
              <a:t>0812-5331-7771</a:t>
            </a:r>
          </a:p>
          <a:p>
            <a:pPr marL="152400" lvl="0" algn="ctr">
              <a:buClr>
                <a:srgbClr val="FFFFFF"/>
              </a:buClr>
              <a:buSzPts val="1200"/>
            </a:pPr>
            <a:r>
              <a:rPr lang="en-US" sz="1100" dirty="0" smtClean="0">
                <a:solidFill>
                  <a:srgbClr val="FFFFFF"/>
                </a:solidFill>
                <a:latin typeface="Source Code Pro"/>
                <a:sym typeface="Source Code Pro"/>
              </a:rPr>
              <a:t>ahmadsahbana</a:t>
            </a:r>
            <a:r>
              <a:rPr lang="en-US" sz="1100" dirty="0">
                <a:solidFill>
                  <a:srgbClr val="FFFFFF"/>
                </a:solidFill>
                <a:latin typeface="Source Code Pro"/>
                <a:sym typeface="Source Code Pro"/>
              </a:rPr>
              <a:t>2</a:t>
            </a:r>
            <a:r>
              <a:rPr lang="en-US" sz="1100" dirty="0" smtClean="0">
                <a:solidFill>
                  <a:srgbClr val="FFFFFF"/>
                </a:solidFill>
                <a:latin typeface="Source Code Pro"/>
                <a:sym typeface="Source Code Pro"/>
              </a:rPr>
              <a:t>@gmail.com</a:t>
            </a:r>
            <a:endParaRPr lang="en-US" sz="1100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800" y="147976"/>
            <a:ext cx="7704000" cy="576000"/>
          </a:xfrm>
        </p:spPr>
        <p:txBody>
          <a:bodyPr/>
          <a:lstStyle/>
          <a:p>
            <a:r>
              <a:rPr lang="en" dirty="0" smtClean="0">
                <a:solidFill>
                  <a:schemeClr val="lt2"/>
                </a:solidFill>
              </a:rPr>
              <a:t>&lt;/</a:t>
            </a:r>
            <a:r>
              <a:rPr lang="en" dirty="0" smtClean="0"/>
              <a:t>Penyelesaian </a:t>
            </a:r>
            <a:r>
              <a:rPr lang="en" dirty="0"/>
              <a:t>Challenge 7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2380343" y="801027"/>
            <a:ext cx="36649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3. ER Diagram star scheme</a:t>
            </a:r>
            <a:endParaRPr lang="en-US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382486" y="1185856"/>
            <a:ext cx="5943600" cy="365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1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76;p15"/>
          <p:cNvGrpSpPr/>
          <p:nvPr/>
        </p:nvGrpSpPr>
        <p:grpSpPr>
          <a:xfrm>
            <a:off x="1282950" y="805159"/>
            <a:ext cx="6578100" cy="4013583"/>
            <a:chOff x="772525" y="726625"/>
            <a:chExt cx="6578100" cy="3438300"/>
          </a:xfrm>
        </p:grpSpPr>
        <p:sp>
          <p:nvSpPr>
            <p:cNvPr id="5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8;p1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Google Shape;5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902" y="152449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le 1">
            <a:hlinkClick r:id="rId4"/>
          </p:cNvPr>
          <p:cNvSpPr txBox="1">
            <a:spLocks/>
          </p:cNvSpPr>
          <p:nvPr/>
        </p:nvSpPr>
        <p:spPr>
          <a:xfrm>
            <a:off x="1544562" y="3834464"/>
            <a:ext cx="6054876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ctr"/>
            <a:r>
              <a:rPr lang="en" sz="2800" b="1" dirty="0" smtClean="0">
                <a:solidFill>
                  <a:schemeClr val="lt2"/>
                </a:solidFill>
                <a:hlinkClick r:id="rId5"/>
              </a:rPr>
              <a:t>Klik disini untuk link github</a:t>
            </a:r>
            <a:endParaRPr lang="en-US" sz="2800" b="1" dirty="0"/>
          </a:p>
        </p:txBody>
      </p:sp>
      <p:sp>
        <p:nvSpPr>
          <p:cNvPr id="15" name="Title 2"/>
          <p:cNvSpPr>
            <a:spLocks noGrp="1"/>
          </p:cNvSpPr>
          <p:nvPr>
            <p:ph type="title"/>
          </p:nvPr>
        </p:nvSpPr>
        <p:spPr>
          <a:xfrm>
            <a:off x="545829" y="143217"/>
            <a:ext cx="7704000" cy="576000"/>
          </a:xfrm>
        </p:spPr>
        <p:txBody>
          <a:bodyPr/>
          <a:lstStyle/>
          <a:p>
            <a:pPr algn="ctr"/>
            <a:r>
              <a:rPr lang="en" sz="3200" b="1" dirty="0" smtClean="0">
                <a:solidFill>
                  <a:schemeClr val="tx1"/>
                </a:solidFill>
              </a:rPr>
              <a:t>LINK GITHUB FILE</a:t>
            </a:r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8004" y="1309036"/>
            <a:ext cx="5587992" cy="2525428"/>
          </a:xfrm>
          <a:prstGeom prst="rect">
            <a:avLst/>
          </a:prstGeom>
        </p:spPr>
      </p:pic>
      <p:sp>
        <p:nvSpPr>
          <p:cNvPr id="3" name="Rectangle 2">
            <a:hlinkClick r:id="rId7"/>
          </p:cNvPr>
          <p:cNvSpPr/>
          <p:nvPr/>
        </p:nvSpPr>
        <p:spPr>
          <a:xfrm>
            <a:off x="1943594" y="4363870"/>
            <a:ext cx="57866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hlinkClick r:id="rId7"/>
              </a:rPr>
              <a:t>https://github.com/syahbananur/VirtualInternship/upload/main/VIX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75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76;p15"/>
          <p:cNvGrpSpPr/>
          <p:nvPr/>
        </p:nvGrpSpPr>
        <p:grpSpPr>
          <a:xfrm>
            <a:off x="1282950" y="805159"/>
            <a:ext cx="6578100" cy="4013583"/>
            <a:chOff x="772525" y="726625"/>
            <a:chExt cx="6578100" cy="3438300"/>
          </a:xfrm>
        </p:grpSpPr>
        <p:sp>
          <p:nvSpPr>
            <p:cNvPr id="5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8;p1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Google Shape;5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902" y="152449"/>
            <a:ext cx="1399901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3305" y="1145147"/>
            <a:ext cx="6037390" cy="2765266"/>
          </a:xfrm>
          <a:prstGeom prst="rect">
            <a:avLst/>
          </a:prstGeom>
        </p:spPr>
      </p:pic>
      <p:sp>
        <p:nvSpPr>
          <p:cNvPr id="14" name="Title 1">
            <a:hlinkClick r:id="rId5"/>
          </p:cNvPr>
          <p:cNvSpPr txBox="1">
            <a:spLocks/>
          </p:cNvSpPr>
          <p:nvPr/>
        </p:nvSpPr>
        <p:spPr>
          <a:xfrm>
            <a:off x="1535819" y="3910413"/>
            <a:ext cx="6054876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algn="ctr"/>
            <a:r>
              <a:rPr lang="en" sz="2800" b="1" dirty="0" smtClean="0">
                <a:solidFill>
                  <a:schemeClr val="lt2"/>
                </a:solidFill>
                <a:hlinkClick r:id="rId6"/>
              </a:rPr>
              <a:t>Klik disini untuk link</a:t>
            </a:r>
            <a:endParaRPr lang="en-US" sz="2800" b="1" dirty="0"/>
          </a:p>
        </p:txBody>
      </p:sp>
      <p:sp>
        <p:nvSpPr>
          <p:cNvPr id="15" name="Title 2"/>
          <p:cNvSpPr>
            <a:spLocks noGrp="1"/>
          </p:cNvSpPr>
          <p:nvPr>
            <p:ph type="title"/>
          </p:nvPr>
        </p:nvSpPr>
        <p:spPr>
          <a:xfrm>
            <a:off x="545829" y="143217"/>
            <a:ext cx="7704000" cy="576000"/>
          </a:xfrm>
        </p:spPr>
        <p:txBody>
          <a:bodyPr/>
          <a:lstStyle/>
          <a:p>
            <a:pPr algn="ctr"/>
            <a:r>
              <a:rPr lang="en" sz="3200" b="1" dirty="0" smtClean="0">
                <a:solidFill>
                  <a:schemeClr val="tx1"/>
                </a:solidFill>
              </a:rPr>
              <a:t>LINK VIDEO PENJELASAN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22025" y="4471125"/>
            <a:ext cx="44999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hlinkClick r:id="rId6"/>
              </a:rPr>
              <a:t>https://youtu.be/tefI_j_05Kk?si=D6LNZkGZXLOavbWv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36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76;p15"/>
          <p:cNvGrpSpPr/>
          <p:nvPr/>
        </p:nvGrpSpPr>
        <p:grpSpPr>
          <a:xfrm>
            <a:off x="1282950" y="805160"/>
            <a:ext cx="6578100" cy="3438300"/>
            <a:chOff x="772525" y="726625"/>
            <a:chExt cx="6578100" cy="3438300"/>
          </a:xfrm>
        </p:grpSpPr>
        <p:sp>
          <p:nvSpPr>
            <p:cNvPr id="5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8;p1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232347"/>
            <a:ext cx="2743200" cy="283922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5829" y="143217"/>
            <a:ext cx="7704000" cy="576000"/>
          </a:xfrm>
        </p:spPr>
        <p:txBody>
          <a:bodyPr/>
          <a:lstStyle/>
          <a:p>
            <a:pPr algn="ctr"/>
            <a:r>
              <a:rPr lang="en" dirty="0" smtClean="0">
                <a:solidFill>
                  <a:schemeClr val="accent1"/>
                </a:solidFill>
              </a:rPr>
              <a:t>&lt;/</a:t>
            </a:r>
            <a:r>
              <a:rPr lang="en" dirty="0" smtClean="0"/>
              <a:t>Challenge 1</a:t>
            </a:r>
            <a:endParaRPr lang="en-US" dirty="0"/>
          </a:p>
        </p:txBody>
      </p:sp>
      <p:pic>
        <p:nvPicPr>
          <p:cNvPr id="7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2902" y="152449"/>
            <a:ext cx="1399901" cy="5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>
            <a:spLocks noGrp="1"/>
          </p:cNvSpPr>
          <p:nvPr>
            <p:ph type="title"/>
          </p:nvPr>
        </p:nvSpPr>
        <p:spPr>
          <a:xfrm>
            <a:off x="582114" y="126336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/>
                </a:solidFill>
              </a:rPr>
              <a:t>&lt;/</a:t>
            </a:r>
            <a:r>
              <a:rPr lang="en" dirty="0" smtClean="0"/>
              <a:t>Penyelesaian Challenge 1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66" y="909689"/>
            <a:ext cx="3946248" cy="647684"/>
          </a:xfrm>
          <a:prstGeom prst="rect">
            <a:avLst/>
          </a:prstGeom>
        </p:spPr>
      </p:pic>
      <p:cxnSp>
        <p:nvCxnSpPr>
          <p:cNvPr id="5" name="Google Shape;225;p19"/>
          <p:cNvCxnSpPr>
            <a:stCxn id="3" idx="3"/>
            <a:endCxn id="18" idx="1"/>
          </p:cNvCxnSpPr>
          <p:nvPr/>
        </p:nvCxnSpPr>
        <p:spPr>
          <a:xfrm flipH="1">
            <a:off x="3193315" y="1233531"/>
            <a:ext cx="1240799" cy="1118244"/>
          </a:xfrm>
          <a:prstGeom prst="bentConnector5">
            <a:avLst>
              <a:gd name="adj1" fmla="val -18424"/>
              <a:gd name="adj2" fmla="val 41926"/>
              <a:gd name="adj3" fmla="val 11842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714" y="2724949"/>
            <a:ext cx="4001420" cy="188639"/>
          </a:xfrm>
          <a:prstGeom prst="rect">
            <a:avLst/>
          </a:prstGeom>
        </p:spPr>
      </p:pic>
      <p:cxnSp>
        <p:nvCxnSpPr>
          <p:cNvPr id="10" name="Google Shape;225;p19"/>
          <p:cNvCxnSpPr>
            <a:stCxn id="8" idx="2"/>
            <a:endCxn id="31" idx="3"/>
          </p:cNvCxnSpPr>
          <p:nvPr/>
        </p:nvCxnSpPr>
        <p:spPr>
          <a:xfrm rot="5400000">
            <a:off x="4870110" y="1455460"/>
            <a:ext cx="462187" cy="3378443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1884" y="4227257"/>
            <a:ext cx="5897884" cy="669264"/>
          </a:xfrm>
          <a:prstGeom prst="rect">
            <a:avLst/>
          </a:prstGeom>
        </p:spPr>
      </p:pic>
      <p:cxnSp>
        <p:nvCxnSpPr>
          <p:cNvPr id="27" name="Google Shape;225;p19"/>
          <p:cNvCxnSpPr>
            <a:stCxn id="31" idx="2"/>
            <a:endCxn id="20" idx="1"/>
          </p:cNvCxnSpPr>
          <p:nvPr/>
        </p:nvCxnSpPr>
        <p:spPr>
          <a:xfrm rot="16200000" flipH="1">
            <a:off x="1991598" y="3861602"/>
            <a:ext cx="533979" cy="866593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3315" y="2123143"/>
            <a:ext cx="1848108" cy="457264"/>
          </a:xfrm>
          <a:prstGeom prst="rect">
            <a:avLst/>
          </a:prstGeom>
        </p:spPr>
      </p:pic>
      <p:cxnSp>
        <p:nvCxnSpPr>
          <p:cNvPr id="32" name="Google Shape;225;p19"/>
          <p:cNvCxnSpPr>
            <a:stCxn id="18" idx="2"/>
            <a:endCxn id="8" idx="1"/>
          </p:cNvCxnSpPr>
          <p:nvPr/>
        </p:nvCxnSpPr>
        <p:spPr>
          <a:xfrm rot="16200000" flipH="1">
            <a:off x="4334110" y="2363665"/>
            <a:ext cx="238862" cy="672345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2697" y="307127"/>
            <a:ext cx="2427071" cy="159940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90673" y="1528225"/>
            <a:ext cx="27612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1.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Bikin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terlebih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dahulu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filenya</a:t>
            </a:r>
            <a:endParaRPr lang="en-US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51960" y="1807334"/>
            <a:ext cx="22007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2.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Hasil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file yang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dibuat</a:t>
            </a:r>
            <a:endParaRPr lang="en-US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13149" y="2367729"/>
            <a:ext cx="2801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3.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Mengisi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perintah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didalam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file</a:t>
            </a:r>
            <a:endParaRPr lang="en-US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9660" y="2367729"/>
            <a:ext cx="2801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4.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Hasil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perintah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di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dalam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file</a:t>
            </a:r>
            <a:endParaRPr lang="en-US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600" y="2723640"/>
            <a:ext cx="3173381" cy="1304270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4434114" y="3844736"/>
            <a:ext cx="2801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5.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Eksekusi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file program</a:t>
            </a:r>
            <a:endParaRPr lang="en-US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457" y="313160"/>
            <a:ext cx="7704000" cy="576000"/>
          </a:xfrm>
        </p:spPr>
        <p:txBody>
          <a:bodyPr/>
          <a:lstStyle/>
          <a:p>
            <a:r>
              <a:rPr lang="en" dirty="0">
                <a:solidFill>
                  <a:schemeClr val="accent1"/>
                </a:solidFill>
              </a:rPr>
              <a:t>&lt;/</a:t>
            </a:r>
            <a:r>
              <a:rPr lang="en" dirty="0"/>
              <a:t>Penyelesaian Challenge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57" y="1361572"/>
            <a:ext cx="4848902" cy="304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141" y="2080770"/>
            <a:ext cx="3639775" cy="25776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123" y="413687"/>
            <a:ext cx="2334215" cy="493776"/>
          </a:xfrm>
          <a:prstGeom prst="rect">
            <a:avLst/>
          </a:prstGeom>
        </p:spPr>
      </p:pic>
      <p:cxnSp>
        <p:nvCxnSpPr>
          <p:cNvPr id="6" name="Google Shape;225;p19"/>
          <p:cNvCxnSpPr>
            <a:stCxn id="4" idx="3"/>
            <a:endCxn id="5" idx="1"/>
          </p:cNvCxnSpPr>
          <p:nvPr/>
        </p:nvCxnSpPr>
        <p:spPr>
          <a:xfrm flipH="1">
            <a:off x="3975141" y="1513994"/>
            <a:ext cx="1550218" cy="1855585"/>
          </a:xfrm>
          <a:prstGeom prst="bentConnector5">
            <a:avLst>
              <a:gd name="adj1" fmla="val -147229"/>
              <a:gd name="adj2" fmla="val 19379"/>
              <a:gd name="adj3" fmla="val 29029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Rectangle 6"/>
          <p:cNvSpPr/>
          <p:nvPr/>
        </p:nvSpPr>
        <p:spPr>
          <a:xfrm>
            <a:off x="1173203" y="1053795"/>
            <a:ext cx="2801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6.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Penjadwalan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script</a:t>
            </a:r>
            <a:endParaRPr lang="en-US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61200" y="4658388"/>
            <a:ext cx="37537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7.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Pengisian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jadwal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script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kapan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dijalankan</a:t>
            </a:r>
            <a:endParaRPr lang="en-US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76;p15"/>
          <p:cNvGrpSpPr/>
          <p:nvPr/>
        </p:nvGrpSpPr>
        <p:grpSpPr>
          <a:xfrm>
            <a:off x="1282950" y="805160"/>
            <a:ext cx="6578100" cy="3438300"/>
            <a:chOff x="772525" y="726625"/>
            <a:chExt cx="6578100" cy="3438300"/>
          </a:xfrm>
        </p:grpSpPr>
        <p:sp>
          <p:nvSpPr>
            <p:cNvPr id="5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8;p1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5829" y="143217"/>
            <a:ext cx="7704000" cy="576000"/>
          </a:xfrm>
        </p:spPr>
        <p:txBody>
          <a:bodyPr/>
          <a:lstStyle/>
          <a:p>
            <a:pPr algn="ctr"/>
            <a:r>
              <a:rPr lang="en" dirty="0" smtClean="0">
                <a:solidFill>
                  <a:schemeClr val="accent2"/>
                </a:solidFill>
              </a:rPr>
              <a:t>&lt;/</a:t>
            </a:r>
            <a:r>
              <a:rPr lang="en" dirty="0" smtClean="0"/>
              <a:t>Challenge 2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506" y="1146404"/>
            <a:ext cx="3478988" cy="2850692"/>
          </a:xfrm>
          <a:prstGeom prst="rect">
            <a:avLst/>
          </a:prstGeom>
        </p:spPr>
      </p:pic>
      <p:pic>
        <p:nvPicPr>
          <p:cNvPr id="8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2902" y="152449"/>
            <a:ext cx="1399901" cy="541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276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900" y="107617"/>
            <a:ext cx="7704000" cy="576000"/>
          </a:xfrm>
        </p:spPr>
        <p:txBody>
          <a:bodyPr/>
          <a:lstStyle/>
          <a:p>
            <a:r>
              <a:rPr lang="en" dirty="0" smtClean="0">
                <a:solidFill>
                  <a:schemeClr val="accent2"/>
                </a:solidFill>
              </a:rPr>
              <a:t>&lt;/</a:t>
            </a:r>
            <a:r>
              <a:rPr lang="en" dirty="0" smtClean="0"/>
              <a:t>Penyelesaian Challenge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41202"/>
          <a:stretch/>
        </p:blipFill>
        <p:spPr>
          <a:xfrm>
            <a:off x="95290" y="903865"/>
            <a:ext cx="4009621" cy="2705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89" y="1935883"/>
            <a:ext cx="3087465" cy="1817306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3"/>
          <a:srcRect t="52491" b="11240"/>
          <a:stretch/>
        </p:blipFill>
        <p:spPr>
          <a:xfrm>
            <a:off x="4525061" y="1935883"/>
            <a:ext cx="4009621" cy="1669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9080" y="4134633"/>
            <a:ext cx="4712378" cy="8040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8313" y="3062163"/>
            <a:ext cx="5065916" cy="502725"/>
          </a:xfrm>
          <a:prstGeom prst="rect">
            <a:avLst/>
          </a:prstGeom>
        </p:spPr>
      </p:pic>
      <p:cxnSp>
        <p:nvCxnSpPr>
          <p:cNvPr id="84" name="Google Shape;225;p19"/>
          <p:cNvCxnSpPr>
            <a:stCxn id="4" idx="3"/>
            <a:endCxn id="3" idx="1"/>
          </p:cNvCxnSpPr>
          <p:nvPr/>
        </p:nvCxnSpPr>
        <p:spPr>
          <a:xfrm>
            <a:off x="4104911" y="1039160"/>
            <a:ext cx="319999" cy="32697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225;p19"/>
          <p:cNvCxnSpPr>
            <a:stCxn id="3" idx="2"/>
            <a:endCxn id="80" idx="0"/>
          </p:cNvCxnSpPr>
          <p:nvPr/>
        </p:nvCxnSpPr>
        <p:spPr>
          <a:xfrm rot="16200000" flipH="1">
            <a:off x="5745045" y="1151055"/>
            <a:ext cx="326825" cy="124282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225;p19"/>
          <p:cNvCxnSpPr>
            <a:stCxn id="5" idx="3"/>
            <a:endCxn id="9" idx="0"/>
          </p:cNvCxnSpPr>
          <p:nvPr/>
        </p:nvCxnSpPr>
        <p:spPr>
          <a:xfrm>
            <a:off x="3455854" y="2844536"/>
            <a:ext cx="2845417" cy="217627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225;p19"/>
          <p:cNvCxnSpPr/>
          <p:nvPr/>
        </p:nvCxnSpPr>
        <p:spPr>
          <a:xfrm rot="5400000">
            <a:off x="5558398" y="3391760"/>
            <a:ext cx="569745" cy="91600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4927" y="384520"/>
            <a:ext cx="2113062" cy="1365606"/>
          </a:xfrm>
          <a:prstGeom prst="rect">
            <a:avLst/>
          </a:prstGeom>
        </p:spPr>
      </p:pic>
      <p:cxnSp>
        <p:nvCxnSpPr>
          <p:cNvPr id="15" name="Google Shape;225;p19"/>
          <p:cNvCxnSpPr>
            <a:stCxn id="80" idx="1"/>
            <a:endCxn id="5" idx="0"/>
          </p:cNvCxnSpPr>
          <p:nvPr/>
        </p:nvCxnSpPr>
        <p:spPr>
          <a:xfrm rot="10800000">
            <a:off x="1912123" y="1935883"/>
            <a:ext cx="2612939" cy="83458"/>
          </a:xfrm>
          <a:prstGeom prst="bentConnector4">
            <a:avLst>
              <a:gd name="adj1" fmla="val 20460"/>
              <a:gd name="adj2" fmla="val 37391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Rectangle 18"/>
          <p:cNvSpPr/>
          <p:nvPr/>
        </p:nvSpPr>
        <p:spPr>
          <a:xfrm>
            <a:off x="132038" y="1187992"/>
            <a:ext cx="27612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1.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Bikin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terlebih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dahulu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filenya</a:t>
            </a:r>
            <a:endParaRPr lang="en-US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64227" y="857416"/>
            <a:ext cx="22007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2.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Hasil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file yang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dibuat</a:t>
            </a:r>
            <a:endParaRPr lang="en-US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39520" y="2069137"/>
            <a:ext cx="2801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3.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Mengisi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perintah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didalam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file</a:t>
            </a:r>
            <a:endParaRPr lang="en-US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8389" y="3781342"/>
            <a:ext cx="2801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4.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Hasil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perintah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di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dalam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file</a:t>
            </a:r>
            <a:endParaRPr lang="en-US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32291" y="2751246"/>
            <a:ext cx="2801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5.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Eksekusi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file program</a:t>
            </a:r>
            <a:endParaRPr lang="en-US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170327" y="3844845"/>
            <a:ext cx="2801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6.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Hasil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eksekusi</a:t>
            </a:r>
            <a:endParaRPr lang="en-US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4910" y="1123215"/>
            <a:ext cx="1724266" cy="485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76;p15"/>
          <p:cNvGrpSpPr/>
          <p:nvPr/>
        </p:nvGrpSpPr>
        <p:grpSpPr>
          <a:xfrm>
            <a:off x="1282950" y="805159"/>
            <a:ext cx="6578100" cy="4013583"/>
            <a:chOff x="772525" y="726625"/>
            <a:chExt cx="6578100" cy="3438300"/>
          </a:xfrm>
        </p:grpSpPr>
        <p:sp>
          <p:nvSpPr>
            <p:cNvPr id="5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8;p1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5829" y="143217"/>
            <a:ext cx="7704000" cy="576000"/>
          </a:xfrm>
        </p:spPr>
        <p:txBody>
          <a:bodyPr/>
          <a:lstStyle/>
          <a:p>
            <a:pPr algn="ctr"/>
            <a:r>
              <a:rPr lang="en" dirty="0" smtClean="0">
                <a:solidFill>
                  <a:schemeClr val="lt2"/>
                </a:solidFill>
              </a:rPr>
              <a:t>&lt;/</a:t>
            </a:r>
            <a:r>
              <a:rPr lang="en" dirty="0" smtClean="0"/>
              <a:t>Challenge 3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429" y="1176028"/>
            <a:ext cx="3193142" cy="3569860"/>
          </a:xfrm>
          <a:prstGeom prst="rect">
            <a:avLst/>
          </a:prstGeom>
        </p:spPr>
      </p:pic>
      <p:pic>
        <p:nvPicPr>
          <p:cNvPr id="7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2902" y="152449"/>
            <a:ext cx="1399901" cy="541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506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200" y="174055"/>
            <a:ext cx="7704000" cy="576000"/>
          </a:xfrm>
        </p:spPr>
        <p:txBody>
          <a:bodyPr/>
          <a:lstStyle/>
          <a:p>
            <a:r>
              <a:rPr lang="en" dirty="0" smtClean="0">
                <a:solidFill>
                  <a:schemeClr val="lt2"/>
                </a:solidFill>
              </a:rPr>
              <a:t>&lt;/</a:t>
            </a:r>
            <a:r>
              <a:rPr lang="en" dirty="0" smtClean="0"/>
              <a:t>Penyelesaian </a:t>
            </a:r>
            <a:r>
              <a:rPr lang="en" dirty="0"/>
              <a:t>Challenge </a:t>
            </a:r>
            <a:r>
              <a:rPr lang="en" dirty="0" smtClean="0"/>
              <a:t>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379"/>
          <a:stretch/>
        </p:blipFill>
        <p:spPr>
          <a:xfrm>
            <a:off x="4037864" y="968827"/>
            <a:ext cx="4778022" cy="3681735"/>
          </a:xfrm>
          <a:prstGeom prst="rect">
            <a:avLst/>
          </a:prstGeom>
        </p:spPr>
      </p:pic>
      <p:pic>
        <p:nvPicPr>
          <p:cNvPr id="75" name="Picture 74"/>
          <p:cNvPicPr/>
          <p:nvPr/>
        </p:nvPicPr>
        <p:blipFill>
          <a:blip r:embed="rId4"/>
          <a:stretch>
            <a:fillRect/>
          </a:stretch>
        </p:blipFill>
        <p:spPr>
          <a:xfrm>
            <a:off x="548278" y="968827"/>
            <a:ext cx="2791196" cy="16163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045" y="3068839"/>
            <a:ext cx="3393624" cy="1086427"/>
          </a:xfrm>
          <a:prstGeom prst="rect">
            <a:avLst/>
          </a:prstGeom>
        </p:spPr>
      </p:pic>
      <p:cxnSp>
        <p:nvCxnSpPr>
          <p:cNvPr id="77" name="Google Shape;225;p19"/>
          <p:cNvCxnSpPr>
            <a:stCxn id="3" idx="1"/>
            <a:endCxn id="75" idx="3"/>
          </p:cNvCxnSpPr>
          <p:nvPr/>
        </p:nvCxnSpPr>
        <p:spPr>
          <a:xfrm rot="10800000">
            <a:off x="3339474" y="1776979"/>
            <a:ext cx="698390" cy="103271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225;p19"/>
          <p:cNvCxnSpPr>
            <a:stCxn id="4" idx="3"/>
            <a:endCxn id="3" idx="2"/>
          </p:cNvCxnSpPr>
          <p:nvPr/>
        </p:nvCxnSpPr>
        <p:spPr>
          <a:xfrm>
            <a:off x="3688669" y="3612053"/>
            <a:ext cx="2738206" cy="1038509"/>
          </a:xfrm>
          <a:prstGeom prst="bentConnector4">
            <a:avLst>
              <a:gd name="adj1" fmla="val 6376"/>
              <a:gd name="adj2" fmla="val 12201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Rectangle 88"/>
          <p:cNvSpPr/>
          <p:nvPr/>
        </p:nvSpPr>
        <p:spPr>
          <a:xfrm>
            <a:off x="6013948" y="661049"/>
            <a:ext cx="2801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2.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Melengkapi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yang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kosong</a:t>
            </a:r>
            <a:endParaRPr lang="en-US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62938" y="2543525"/>
            <a:ext cx="2801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1.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Membuat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database</a:t>
            </a:r>
            <a:endParaRPr lang="en-US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62938" y="4157331"/>
            <a:ext cx="28019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lvl="0" algn="ctr">
              <a:buClr>
                <a:srgbClr val="FFFFFF"/>
              </a:buClr>
              <a:buSzPts val="1200"/>
            </a:pP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3.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Hasil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dari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Source Code Pro"/>
                <a:sym typeface="Source Code Pro"/>
              </a:rPr>
              <a:t>eksekusi</a:t>
            </a:r>
            <a:r>
              <a:rPr lang="en-US" dirty="0" smtClean="0">
                <a:solidFill>
                  <a:srgbClr val="FFFFFF"/>
                </a:solidFill>
                <a:latin typeface="Source Code Pro"/>
                <a:sym typeface="Source Code Pro"/>
              </a:rPr>
              <a:t> file</a:t>
            </a:r>
            <a:endParaRPr lang="en-US" dirty="0">
              <a:solidFill>
                <a:srgbClr val="FFFFFF"/>
              </a:solidFill>
              <a:latin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 Operating System Design Pitch Deck  Infographics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301</Words>
  <Application>Microsoft Office PowerPoint</Application>
  <PresentationFormat>On-screen Show (16:9)</PresentationFormat>
  <Paragraphs>73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Nunito Light</vt:lpstr>
      <vt:lpstr>Quantico</vt:lpstr>
      <vt:lpstr>Rubik Medium</vt:lpstr>
      <vt:lpstr>Rubik SemiBold</vt:lpstr>
      <vt:lpstr>Source Code Pro</vt:lpstr>
      <vt:lpstr>New Operating System Design Pitch Deck  Infographics by Slidesgo</vt:lpstr>
      <vt:lpstr>Kalbe Nutritionals Data Engineer Project Based Internship Program  Final Project Create Database Connection, ETL Tools Processing, Pentaho, and GCP Integration for Data Warehouse Implementation</vt:lpstr>
      <vt:lpstr>&lt;/About Me</vt:lpstr>
      <vt:lpstr>&lt;/Challenge 1</vt:lpstr>
      <vt:lpstr>&lt;/Penyelesaian Challenge 1</vt:lpstr>
      <vt:lpstr>&lt;/Penyelesaian Challenge 1</vt:lpstr>
      <vt:lpstr>&lt;/Challenge 2</vt:lpstr>
      <vt:lpstr>&lt;/Penyelesaian Challenge 2</vt:lpstr>
      <vt:lpstr>&lt;/Challenge 3</vt:lpstr>
      <vt:lpstr>&lt;/Penyelesaian Challenge 3</vt:lpstr>
      <vt:lpstr>&lt;/Challenge 4</vt:lpstr>
      <vt:lpstr>&lt;/Penyelesaian Challenge 4</vt:lpstr>
      <vt:lpstr>&lt;/Penyelesaian Challenge 4</vt:lpstr>
      <vt:lpstr>&lt;/Challenge 5</vt:lpstr>
      <vt:lpstr>&lt;/Penyelesaian Challenge 5</vt:lpstr>
      <vt:lpstr>&lt;/Penyelesaian Challenge 5</vt:lpstr>
      <vt:lpstr>&lt;/Challenge 6</vt:lpstr>
      <vt:lpstr>&lt;/Penyelesaian challenge 6</vt:lpstr>
      <vt:lpstr>&lt;/Challenge 7</vt:lpstr>
      <vt:lpstr>&lt;/Penyelesaian Challenge 7</vt:lpstr>
      <vt:lpstr>&lt;/Penyelesaian Challenge 7</vt:lpstr>
      <vt:lpstr>LINK GITHUB FILE</vt:lpstr>
      <vt:lpstr>LINK VIDEO PENJELASAN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Kalbe Nutritionals Data Engineer Project Based Internship Program  Final Project Create Database Connection, ETL Tools Processing, Pentaho, and GCP Integration for Data Warehouse Implementation</dc:title>
  <dc:creator>FX-13</dc:creator>
  <cp:lastModifiedBy>ASUS</cp:lastModifiedBy>
  <cp:revision>39</cp:revision>
  <dcterms:modified xsi:type="dcterms:W3CDTF">2023-10-01T04:31:47Z</dcterms:modified>
</cp:coreProperties>
</file>