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70" r:id="rId8"/>
    <p:sldId id="272" r:id="rId9"/>
    <p:sldId id="268" r:id="rId10"/>
  </p:sldIdLst>
  <p:sldSz cx="18288000" cy="10287000"/>
  <p:notesSz cx="6858000" cy="9144000"/>
  <p:embeddedFontLst>
    <p:embeddedFont>
      <p:font typeface="Batang" panose="02030600000101010101" pitchFamily="18" charset="-127"/>
      <p:regular r:id="rId11"/>
    </p:embeddedFont>
    <p:embeddedFont>
      <p:font typeface="Bookman Old Style" panose="02050604050505020204" pitchFamily="18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Childos Arabic Semi-Bold" panose="020B0604020202020204" charset="-78"/>
      <p:regular r:id="rId21"/>
    </p:embeddedFont>
    <p:embeddedFont>
      <p:font typeface="Microsoft New Tai Lue" panose="020B0502040204020203" pitchFamily="34" charset="0"/>
      <p:regular r:id="rId22"/>
      <p:bold r:id="rId23"/>
    </p:embeddedFont>
    <p:embeddedFont>
      <p:font typeface="Sondos Bold" panose="020B0604020202020204" charset="-78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image" Target="../media/image5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52.png"/><Relationship Id="rId5" Type="http://schemas.openxmlformats.org/officeDocument/2006/relationships/image" Target="../media/image38.svg"/><Relationship Id="rId10" Type="http://schemas.openxmlformats.org/officeDocument/2006/relationships/image" Target="../media/image51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31.png"/><Relationship Id="rId7" Type="http://schemas.openxmlformats.org/officeDocument/2006/relationships/image" Target="../media/image34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54.png"/><Relationship Id="rId10" Type="http://schemas.openxmlformats.org/officeDocument/2006/relationships/image" Target="../media/image44.jpeg"/><Relationship Id="rId4" Type="http://schemas.openxmlformats.org/officeDocument/2006/relationships/image" Target="../media/image32.svg"/><Relationship Id="rId9" Type="http://schemas.openxmlformats.org/officeDocument/2006/relationships/image" Target="../media/image4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4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74658">
            <a:off x="13684856" y="7171234"/>
            <a:ext cx="1236792" cy="1748116"/>
          </a:xfrm>
          <a:custGeom>
            <a:avLst/>
            <a:gdLst/>
            <a:ahLst/>
            <a:cxnLst/>
            <a:rect l="l" t="t" r="r" b="b"/>
            <a:pathLst>
              <a:path w="1236792" h="1748116">
                <a:moveTo>
                  <a:pt x="0" y="0"/>
                </a:moveTo>
                <a:lnTo>
                  <a:pt x="1236792" y="0"/>
                </a:lnTo>
                <a:lnTo>
                  <a:pt x="1236792" y="1748116"/>
                </a:lnTo>
                <a:lnTo>
                  <a:pt x="0" y="17481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 rot="-930141">
            <a:off x="14562465" y="7290309"/>
            <a:ext cx="3965724" cy="3935981"/>
          </a:xfrm>
          <a:custGeom>
            <a:avLst/>
            <a:gdLst/>
            <a:ahLst/>
            <a:cxnLst/>
            <a:rect l="l" t="t" r="r" b="b"/>
            <a:pathLst>
              <a:path w="3965724" h="3935981">
                <a:moveTo>
                  <a:pt x="0" y="0"/>
                </a:moveTo>
                <a:lnTo>
                  <a:pt x="3965724" y="0"/>
                </a:lnTo>
                <a:lnTo>
                  <a:pt x="3965724" y="3935982"/>
                </a:lnTo>
                <a:lnTo>
                  <a:pt x="0" y="39359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Freeform 4"/>
          <p:cNvSpPr/>
          <p:nvPr/>
        </p:nvSpPr>
        <p:spPr>
          <a:xfrm rot="-867913">
            <a:off x="-270530" y="-30524"/>
            <a:ext cx="3307530" cy="2679099"/>
          </a:xfrm>
          <a:custGeom>
            <a:avLst/>
            <a:gdLst/>
            <a:ahLst/>
            <a:cxnLst/>
            <a:rect l="l" t="t" r="r" b="b"/>
            <a:pathLst>
              <a:path w="3307530" h="2679099">
                <a:moveTo>
                  <a:pt x="0" y="0"/>
                </a:moveTo>
                <a:lnTo>
                  <a:pt x="3307529" y="0"/>
                </a:lnTo>
                <a:lnTo>
                  <a:pt x="3307529" y="2679099"/>
                </a:lnTo>
                <a:lnTo>
                  <a:pt x="0" y="2679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5" name="Freeform 5"/>
          <p:cNvSpPr/>
          <p:nvPr/>
        </p:nvSpPr>
        <p:spPr>
          <a:xfrm rot="3726943">
            <a:off x="2182718" y="1292753"/>
            <a:ext cx="1620466" cy="1800518"/>
          </a:xfrm>
          <a:custGeom>
            <a:avLst/>
            <a:gdLst/>
            <a:ahLst/>
            <a:cxnLst/>
            <a:rect l="l" t="t" r="r" b="b"/>
            <a:pathLst>
              <a:path w="1620466" h="1800518">
                <a:moveTo>
                  <a:pt x="0" y="0"/>
                </a:moveTo>
                <a:lnTo>
                  <a:pt x="1620467" y="0"/>
                </a:lnTo>
                <a:lnTo>
                  <a:pt x="1620467" y="1800518"/>
                </a:lnTo>
                <a:lnTo>
                  <a:pt x="0" y="18005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6" name="Freeform 6"/>
          <p:cNvSpPr/>
          <p:nvPr/>
        </p:nvSpPr>
        <p:spPr>
          <a:xfrm rot="1472365">
            <a:off x="14148985" y="9029816"/>
            <a:ext cx="1077957" cy="1178095"/>
          </a:xfrm>
          <a:custGeom>
            <a:avLst/>
            <a:gdLst/>
            <a:ahLst/>
            <a:cxnLst/>
            <a:rect l="l" t="t" r="r" b="b"/>
            <a:pathLst>
              <a:path w="1077957" h="1178095">
                <a:moveTo>
                  <a:pt x="0" y="0"/>
                </a:moveTo>
                <a:lnTo>
                  <a:pt x="1077958" y="0"/>
                </a:lnTo>
                <a:lnTo>
                  <a:pt x="1077958" y="1178095"/>
                </a:lnTo>
                <a:lnTo>
                  <a:pt x="0" y="11780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Freeform 7"/>
          <p:cNvSpPr/>
          <p:nvPr/>
        </p:nvSpPr>
        <p:spPr>
          <a:xfrm rot="-1064436">
            <a:off x="340895" y="1273979"/>
            <a:ext cx="1050652" cy="2401491"/>
          </a:xfrm>
          <a:custGeom>
            <a:avLst/>
            <a:gdLst/>
            <a:ahLst/>
            <a:cxnLst/>
            <a:rect l="l" t="t" r="r" b="b"/>
            <a:pathLst>
              <a:path w="1050652" h="2401491">
                <a:moveTo>
                  <a:pt x="0" y="0"/>
                </a:moveTo>
                <a:lnTo>
                  <a:pt x="1050652" y="0"/>
                </a:lnTo>
                <a:lnTo>
                  <a:pt x="1050652" y="2401491"/>
                </a:lnTo>
                <a:lnTo>
                  <a:pt x="0" y="24014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8" name="Freeform 8"/>
          <p:cNvSpPr/>
          <p:nvPr/>
        </p:nvSpPr>
        <p:spPr>
          <a:xfrm>
            <a:off x="15036063" y="1093520"/>
            <a:ext cx="2223237" cy="2198984"/>
          </a:xfrm>
          <a:custGeom>
            <a:avLst/>
            <a:gdLst/>
            <a:ahLst/>
            <a:cxnLst/>
            <a:rect l="l" t="t" r="r" b="b"/>
            <a:pathLst>
              <a:path w="2223237" h="2198984">
                <a:moveTo>
                  <a:pt x="0" y="0"/>
                </a:moveTo>
                <a:lnTo>
                  <a:pt x="2223237" y="0"/>
                </a:lnTo>
                <a:lnTo>
                  <a:pt x="2223237" y="2198984"/>
                </a:lnTo>
                <a:lnTo>
                  <a:pt x="0" y="21989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9" name="Freeform 9"/>
          <p:cNvSpPr/>
          <p:nvPr/>
        </p:nvSpPr>
        <p:spPr>
          <a:xfrm rot="-10800000">
            <a:off x="1028700" y="7094440"/>
            <a:ext cx="2223237" cy="2198984"/>
          </a:xfrm>
          <a:custGeom>
            <a:avLst/>
            <a:gdLst/>
            <a:ahLst/>
            <a:cxnLst/>
            <a:rect l="l" t="t" r="r" b="b"/>
            <a:pathLst>
              <a:path w="2223237" h="2198984">
                <a:moveTo>
                  <a:pt x="0" y="0"/>
                </a:moveTo>
                <a:lnTo>
                  <a:pt x="2223237" y="0"/>
                </a:lnTo>
                <a:lnTo>
                  <a:pt x="2223237" y="2198983"/>
                </a:lnTo>
                <a:lnTo>
                  <a:pt x="0" y="219898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0" name="TextBox 10"/>
          <p:cNvSpPr txBox="1"/>
          <p:nvPr/>
        </p:nvSpPr>
        <p:spPr>
          <a:xfrm>
            <a:off x="1742673" y="3487081"/>
            <a:ext cx="14802654" cy="2733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34"/>
              </a:lnSpc>
            </a:pPr>
            <a:r>
              <a:rPr lang="en-US" sz="15810" spc="-632" dirty="0" err="1">
                <a:solidFill>
                  <a:srgbClr val="226959"/>
                </a:solidFill>
                <a:latin typeface="Childos Arabic Semi-Bold"/>
              </a:rPr>
              <a:t>Algoritma</a:t>
            </a:r>
            <a:r>
              <a:rPr lang="en-US" sz="15810" spc="-632" dirty="0">
                <a:solidFill>
                  <a:srgbClr val="226959"/>
                </a:solidFill>
                <a:latin typeface="Childos Arabic Semi-Bold"/>
              </a:rPr>
              <a:t> </a:t>
            </a:r>
            <a:r>
              <a:rPr lang="en-US" sz="15810" spc="-632" dirty="0" err="1">
                <a:solidFill>
                  <a:srgbClr val="226959"/>
                </a:solidFill>
                <a:latin typeface="Childos Arabic Semi-Bold"/>
              </a:rPr>
              <a:t>Rekursif</a:t>
            </a:r>
            <a:endParaRPr lang="en-US" sz="15810" spc="-632" dirty="0">
              <a:solidFill>
                <a:srgbClr val="226959"/>
              </a:solidFill>
              <a:latin typeface="Childos Arabic Semi-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96874" y="7612771"/>
            <a:ext cx="5694252" cy="737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5"/>
              </a:lnSpc>
            </a:pPr>
            <a:endParaRPr lang="en-US" sz="4568" spc="1105" dirty="0">
              <a:solidFill>
                <a:srgbClr val="226959"/>
              </a:solidFill>
              <a:latin typeface="Sondo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61846" y="1272856"/>
            <a:ext cx="7564307" cy="968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7"/>
              </a:lnSpc>
            </a:pPr>
            <a:endParaRPr lang="en-US" sz="6005" spc="1092" dirty="0">
              <a:solidFill>
                <a:srgbClr val="226959"/>
              </a:solidFill>
              <a:latin typeface="Sondos Bold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765072">
            <a:off x="-887942" y="-808022"/>
            <a:ext cx="4559365" cy="5363129"/>
            <a:chOff x="0" y="0"/>
            <a:chExt cx="6079154" cy="7150839"/>
          </a:xfrm>
        </p:grpSpPr>
        <p:sp>
          <p:nvSpPr>
            <p:cNvPr id="6" name="Freeform 6"/>
            <p:cNvSpPr/>
            <p:nvPr/>
          </p:nvSpPr>
          <p:spPr>
            <a:xfrm rot="-996455">
              <a:off x="717973" y="1279631"/>
              <a:ext cx="4455711" cy="4521478"/>
            </a:xfrm>
            <a:custGeom>
              <a:avLst/>
              <a:gdLst/>
              <a:ahLst/>
              <a:cxnLst/>
              <a:rect l="l" t="t" r="r" b="b"/>
              <a:pathLst>
                <a:path w="4455711" h="4521478">
                  <a:moveTo>
                    <a:pt x="0" y="0"/>
                  </a:moveTo>
                  <a:lnTo>
                    <a:pt x="4455711" y="0"/>
                  </a:lnTo>
                  <a:lnTo>
                    <a:pt x="4455711" y="4521478"/>
                  </a:lnTo>
                  <a:lnTo>
                    <a:pt x="0" y="45214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D"/>
            </a:p>
          </p:txBody>
        </p:sp>
        <p:sp>
          <p:nvSpPr>
            <p:cNvPr id="7" name="Freeform 7"/>
            <p:cNvSpPr/>
            <p:nvPr/>
          </p:nvSpPr>
          <p:spPr>
            <a:xfrm rot="-996455">
              <a:off x="3403290" y="281684"/>
              <a:ext cx="2351977" cy="2609683"/>
            </a:xfrm>
            <a:custGeom>
              <a:avLst/>
              <a:gdLst/>
              <a:ahLst/>
              <a:cxnLst/>
              <a:rect l="l" t="t" r="r" b="b"/>
              <a:pathLst>
                <a:path w="2351977" h="2609683">
                  <a:moveTo>
                    <a:pt x="0" y="0"/>
                  </a:moveTo>
                  <a:lnTo>
                    <a:pt x="2351977" y="0"/>
                  </a:lnTo>
                  <a:lnTo>
                    <a:pt x="2351977" y="2609683"/>
                  </a:lnTo>
                  <a:lnTo>
                    <a:pt x="0" y="26096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D"/>
            </a:p>
          </p:txBody>
        </p:sp>
        <p:sp>
          <p:nvSpPr>
            <p:cNvPr id="8" name="Freeform 8"/>
            <p:cNvSpPr/>
            <p:nvPr/>
          </p:nvSpPr>
          <p:spPr>
            <a:xfrm rot="1703544">
              <a:off x="234074" y="4594533"/>
              <a:ext cx="3430012" cy="1852207"/>
            </a:xfrm>
            <a:custGeom>
              <a:avLst/>
              <a:gdLst/>
              <a:ahLst/>
              <a:cxnLst/>
              <a:rect l="l" t="t" r="r" b="b"/>
              <a:pathLst>
                <a:path w="3430012" h="1852207">
                  <a:moveTo>
                    <a:pt x="0" y="0"/>
                  </a:moveTo>
                  <a:lnTo>
                    <a:pt x="3430012" y="0"/>
                  </a:lnTo>
                  <a:lnTo>
                    <a:pt x="3430012" y="1852207"/>
                  </a:lnTo>
                  <a:lnTo>
                    <a:pt x="0" y="18522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36351" y="3086100"/>
            <a:ext cx="4503626" cy="6633927"/>
            <a:chOff x="0" y="0"/>
            <a:chExt cx="660400" cy="100546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60400" cy="1005466"/>
            </a:xfrm>
            <a:custGeom>
              <a:avLst/>
              <a:gdLst/>
              <a:ahLst/>
              <a:cxnLst/>
              <a:rect l="l" t="t" r="r" b="b"/>
              <a:pathLst>
                <a:path w="660400" h="1005466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782"/>
                  </a:cubicBezTo>
                  <a:lnTo>
                    <a:pt x="660400" y="1005466"/>
                  </a:lnTo>
                  <a:lnTo>
                    <a:pt x="0" y="1005466"/>
                  </a:lnTo>
                  <a:lnTo>
                    <a:pt x="0" y="33328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55917F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89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-1486891">
            <a:off x="15009546" y="9325759"/>
            <a:ext cx="3461746" cy="448804"/>
          </a:xfrm>
          <a:custGeom>
            <a:avLst/>
            <a:gdLst/>
            <a:ahLst/>
            <a:cxnLst/>
            <a:rect l="l" t="t" r="r" b="b"/>
            <a:pathLst>
              <a:path w="6503106" h="1404080">
                <a:moveTo>
                  <a:pt x="0" y="0"/>
                </a:moveTo>
                <a:lnTo>
                  <a:pt x="6503106" y="0"/>
                </a:lnTo>
                <a:lnTo>
                  <a:pt x="6503106" y="1404080"/>
                </a:lnTo>
                <a:lnTo>
                  <a:pt x="0" y="14040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3" name="Freeform 13"/>
          <p:cNvSpPr/>
          <p:nvPr/>
        </p:nvSpPr>
        <p:spPr>
          <a:xfrm rot="-9999594">
            <a:off x="15121288" y="-264030"/>
            <a:ext cx="3397821" cy="2525803"/>
          </a:xfrm>
          <a:custGeom>
            <a:avLst/>
            <a:gdLst/>
            <a:ahLst/>
            <a:cxnLst/>
            <a:rect l="l" t="t" r="r" b="b"/>
            <a:pathLst>
              <a:path w="4554595" h="4281319">
                <a:moveTo>
                  <a:pt x="0" y="0"/>
                </a:moveTo>
                <a:lnTo>
                  <a:pt x="4554595" y="0"/>
                </a:lnTo>
                <a:lnTo>
                  <a:pt x="4554595" y="4281318"/>
                </a:lnTo>
                <a:lnTo>
                  <a:pt x="0" y="42813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17" name="TextBox 17"/>
          <p:cNvSpPr txBox="1"/>
          <p:nvPr/>
        </p:nvSpPr>
        <p:spPr>
          <a:xfrm>
            <a:off x="5105400" y="-305381"/>
            <a:ext cx="7155566" cy="1744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538"/>
              </a:lnSpc>
            </a:pPr>
            <a:r>
              <a:rPr lang="en-US" sz="6600" spc="-443" dirty="0" err="1">
                <a:solidFill>
                  <a:srgbClr val="226959"/>
                </a:solidFill>
                <a:latin typeface="Childos Arabic Semi-Bold"/>
              </a:rPr>
              <a:t>Apa</a:t>
            </a:r>
            <a:r>
              <a:rPr lang="en-US" sz="6600" spc="-443" dirty="0">
                <a:solidFill>
                  <a:srgbClr val="226959"/>
                </a:solidFill>
                <a:latin typeface="Childos Arabic Semi-Bold"/>
              </a:rPr>
              <a:t> itu Teknik </a:t>
            </a:r>
            <a:r>
              <a:rPr lang="en-US" sz="6600" spc="-443" dirty="0" err="1">
                <a:solidFill>
                  <a:srgbClr val="226959"/>
                </a:solidFill>
                <a:latin typeface="Childos Arabic Semi-Bold"/>
              </a:rPr>
              <a:t>rekursif</a:t>
            </a:r>
            <a:r>
              <a:rPr lang="en-US" sz="6600" spc="-443" dirty="0">
                <a:solidFill>
                  <a:srgbClr val="226959"/>
                </a:solidFill>
                <a:latin typeface="Childos Arabic Semi-Bold"/>
              </a:rPr>
              <a:t> ?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63259" y="4343752"/>
            <a:ext cx="2739523" cy="57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4"/>
              </a:lnSpc>
            </a:pPr>
            <a:r>
              <a:rPr lang="en-US" sz="3603" u="sng" spc="335" dirty="0" err="1">
                <a:solidFill>
                  <a:srgbClr val="FFFBEE"/>
                </a:solidFill>
                <a:latin typeface="Sondos Bold"/>
              </a:rPr>
              <a:t>pengertian</a:t>
            </a:r>
            <a:endParaRPr lang="en-US" sz="3603" u="sng" spc="335" dirty="0">
              <a:solidFill>
                <a:srgbClr val="FFFBEE"/>
              </a:solidFill>
              <a:latin typeface="Sondos Bold"/>
            </a:endParaRPr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5555C41A-D307-0E90-D1D7-300FF4A0439F}"/>
              </a:ext>
            </a:extLst>
          </p:cNvPr>
          <p:cNvGrpSpPr/>
          <p:nvPr/>
        </p:nvGrpSpPr>
        <p:grpSpPr>
          <a:xfrm>
            <a:off x="4706397" y="3390963"/>
            <a:ext cx="5065693" cy="6329061"/>
            <a:chOff x="0" y="-2586"/>
            <a:chExt cx="735417" cy="1005466"/>
          </a:xfrm>
        </p:grpSpPr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6A6E90EE-F722-E677-800E-3A11D8426E52}"/>
                </a:ext>
              </a:extLst>
            </p:cNvPr>
            <p:cNvSpPr/>
            <p:nvPr/>
          </p:nvSpPr>
          <p:spPr>
            <a:xfrm>
              <a:off x="75017" y="-2586"/>
              <a:ext cx="660400" cy="1005466"/>
            </a:xfrm>
            <a:custGeom>
              <a:avLst/>
              <a:gdLst/>
              <a:ahLst/>
              <a:cxnLst/>
              <a:rect l="l" t="t" r="r" b="b"/>
              <a:pathLst>
                <a:path w="660400" h="1005466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782"/>
                  </a:cubicBezTo>
                  <a:lnTo>
                    <a:pt x="660400" y="1005466"/>
                  </a:lnTo>
                  <a:lnTo>
                    <a:pt x="0" y="1005466"/>
                  </a:lnTo>
                  <a:lnTo>
                    <a:pt x="0" y="33328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55917F"/>
            </a:solidFill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23" name="TextBox 11">
              <a:extLst>
                <a:ext uri="{FF2B5EF4-FFF2-40B4-BE49-F238E27FC236}">
                  <a16:creationId xmlns:a16="http://schemas.microsoft.com/office/drawing/2014/main" id="{13EA1F93-DFAB-1704-5B46-24A0FDB995A3}"/>
                </a:ext>
              </a:extLst>
            </p:cNvPr>
            <p:cNvSpPr txBox="1"/>
            <p:nvPr/>
          </p:nvSpPr>
          <p:spPr>
            <a:xfrm>
              <a:off x="0" y="889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19">
            <a:extLst>
              <a:ext uri="{FF2B5EF4-FFF2-40B4-BE49-F238E27FC236}">
                <a16:creationId xmlns:a16="http://schemas.microsoft.com/office/drawing/2014/main" id="{D51D523A-39D4-C8D7-8E05-700813AF4273}"/>
              </a:ext>
            </a:extLst>
          </p:cNvPr>
          <p:cNvSpPr txBox="1"/>
          <p:nvPr/>
        </p:nvSpPr>
        <p:spPr>
          <a:xfrm>
            <a:off x="5256708" y="4116036"/>
            <a:ext cx="4435635" cy="1218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4"/>
              </a:lnSpc>
            </a:pPr>
            <a:r>
              <a:rPr lang="en-US" sz="3603" u="sng" spc="335" dirty="0" err="1">
                <a:solidFill>
                  <a:srgbClr val="FFFBEE"/>
                </a:solidFill>
                <a:latin typeface="Sondos Bold"/>
              </a:rPr>
              <a:t>Impelementasi</a:t>
            </a:r>
            <a:r>
              <a:rPr lang="en-US" sz="3603" u="sng" spc="335" dirty="0">
                <a:solidFill>
                  <a:srgbClr val="FFFBEE"/>
                </a:solidFill>
                <a:latin typeface="Sondos Bold"/>
              </a:rPr>
              <a:t> </a:t>
            </a:r>
            <a:r>
              <a:rPr lang="en-US" sz="3603" u="sng" spc="335" dirty="0" err="1">
                <a:solidFill>
                  <a:srgbClr val="FFFBEE"/>
                </a:solidFill>
                <a:latin typeface="Sondos Bold"/>
              </a:rPr>
              <a:t>rekursif</a:t>
            </a:r>
            <a:endParaRPr lang="en-US" sz="3603" u="sng" spc="335" dirty="0">
              <a:solidFill>
                <a:srgbClr val="FFFBEE"/>
              </a:solidFill>
              <a:latin typeface="Sondos Bold"/>
            </a:endParaRP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53217CA2-0B60-EA1B-F5C9-D3AA4E617228}"/>
              </a:ext>
            </a:extLst>
          </p:cNvPr>
          <p:cNvSpPr txBox="1"/>
          <p:nvPr/>
        </p:nvSpPr>
        <p:spPr>
          <a:xfrm>
            <a:off x="15697303" y="3477084"/>
            <a:ext cx="2382760" cy="577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4"/>
              </a:lnSpc>
            </a:pPr>
            <a:r>
              <a:rPr lang="en-US" sz="3603" u="sng" spc="335" dirty="0">
                <a:solidFill>
                  <a:srgbClr val="FFFBEE"/>
                </a:solidFill>
                <a:latin typeface="Sondos Bold"/>
              </a:rPr>
              <a:t>KE EMPAT</a:t>
            </a: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5A9929A4-5BDB-2A76-3C38-4757C4AFC322}"/>
              </a:ext>
            </a:extLst>
          </p:cNvPr>
          <p:cNvSpPr txBox="1"/>
          <p:nvPr/>
        </p:nvSpPr>
        <p:spPr>
          <a:xfrm>
            <a:off x="10698274" y="3938496"/>
            <a:ext cx="2382760" cy="577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4"/>
              </a:lnSpc>
            </a:pPr>
            <a:r>
              <a:rPr lang="en-US" sz="3603" u="sng" spc="335" dirty="0">
                <a:solidFill>
                  <a:srgbClr val="FFFBEE"/>
                </a:solidFill>
                <a:latin typeface="Sondos Bold"/>
              </a:rPr>
              <a:t>KE TIGA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9190AC-969A-F42D-D3AC-8B9BE667FEFF}"/>
              </a:ext>
            </a:extLst>
          </p:cNvPr>
          <p:cNvSpPr txBox="1"/>
          <p:nvPr/>
        </p:nvSpPr>
        <p:spPr>
          <a:xfrm>
            <a:off x="753788" y="5261851"/>
            <a:ext cx="3200401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 err="1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Rekursif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Teknik </a:t>
            </a:r>
            <a:r>
              <a:rPr lang="en-US" sz="2400" dirty="0" err="1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persoalan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dalamnya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mengandung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persoalan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itu </a:t>
            </a:r>
            <a:r>
              <a:rPr lang="en-US" sz="2400" dirty="0" err="1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solidFill>
                <a:srgbClr val="FFFF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52B6BF-9536-828D-1A71-04B83AD960FD}"/>
              </a:ext>
            </a:extLst>
          </p:cNvPr>
          <p:cNvSpPr txBox="1"/>
          <p:nvPr/>
        </p:nvSpPr>
        <p:spPr>
          <a:xfrm>
            <a:off x="5584905" y="5337349"/>
            <a:ext cx="2967936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Rekursif</a:t>
            </a:r>
            <a:r>
              <a:rPr lang="en-US" sz="2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diimpelementasikan</a:t>
            </a:r>
            <a:r>
              <a:rPr lang="en-US" sz="2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di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memanggil</a:t>
            </a:r>
            <a:r>
              <a:rPr lang="en-US" sz="2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lang="en-US" sz="2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sz="2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D" sz="2400" dirty="0">
              <a:solidFill>
                <a:srgbClr val="FFFF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81FC6-E26D-A174-136B-AFD4A66B06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171" y="1933310"/>
            <a:ext cx="5921993" cy="782305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268201" y="-62628"/>
            <a:ext cx="6019799" cy="4573497"/>
          </a:xfrm>
          <a:custGeom>
            <a:avLst/>
            <a:gdLst/>
            <a:ahLst/>
            <a:cxnLst/>
            <a:rect l="l" t="t" r="r" b="b"/>
            <a:pathLst>
              <a:path w="9927349" h="6894995">
                <a:moveTo>
                  <a:pt x="0" y="0"/>
                </a:moveTo>
                <a:lnTo>
                  <a:pt x="9927349" y="0"/>
                </a:lnTo>
                <a:lnTo>
                  <a:pt x="9927349" y="6894995"/>
                </a:lnTo>
                <a:lnTo>
                  <a:pt x="0" y="6894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5" name="Group 5"/>
          <p:cNvGrpSpPr/>
          <p:nvPr/>
        </p:nvGrpSpPr>
        <p:grpSpPr>
          <a:xfrm>
            <a:off x="228600" y="2250226"/>
            <a:ext cx="17678400" cy="7692465"/>
            <a:chOff x="0" y="-38100"/>
            <a:chExt cx="2277336" cy="137594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77336" cy="1337846"/>
            </a:xfrm>
            <a:custGeom>
              <a:avLst/>
              <a:gdLst/>
              <a:ahLst/>
              <a:cxnLst/>
              <a:rect l="l" t="t" r="r" b="b"/>
              <a:pathLst>
                <a:path w="2277336" h="1337846">
                  <a:moveTo>
                    <a:pt x="70733" y="0"/>
                  </a:moveTo>
                  <a:lnTo>
                    <a:pt x="2206603" y="0"/>
                  </a:lnTo>
                  <a:cubicBezTo>
                    <a:pt x="2225362" y="0"/>
                    <a:pt x="2243353" y="7452"/>
                    <a:pt x="2256618" y="20717"/>
                  </a:cubicBezTo>
                  <a:cubicBezTo>
                    <a:pt x="2269883" y="33982"/>
                    <a:pt x="2277336" y="51973"/>
                    <a:pt x="2277336" y="70733"/>
                  </a:cubicBezTo>
                  <a:lnTo>
                    <a:pt x="2277336" y="1267113"/>
                  </a:lnTo>
                  <a:cubicBezTo>
                    <a:pt x="2277336" y="1285873"/>
                    <a:pt x="2269883" y="1303864"/>
                    <a:pt x="2256618" y="1317129"/>
                  </a:cubicBezTo>
                  <a:cubicBezTo>
                    <a:pt x="2243353" y="1330394"/>
                    <a:pt x="2225362" y="1337846"/>
                    <a:pt x="2206603" y="1337846"/>
                  </a:cubicBezTo>
                  <a:lnTo>
                    <a:pt x="70733" y="1337846"/>
                  </a:lnTo>
                  <a:cubicBezTo>
                    <a:pt x="51973" y="1337846"/>
                    <a:pt x="33982" y="1330394"/>
                    <a:pt x="20717" y="1317129"/>
                  </a:cubicBezTo>
                  <a:cubicBezTo>
                    <a:pt x="7452" y="1303864"/>
                    <a:pt x="0" y="1285873"/>
                    <a:pt x="0" y="1267113"/>
                  </a:cubicBezTo>
                  <a:lnTo>
                    <a:pt x="0" y="70733"/>
                  </a:lnTo>
                  <a:cubicBezTo>
                    <a:pt x="0" y="51973"/>
                    <a:pt x="7452" y="33982"/>
                    <a:pt x="20717" y="20717"/>
                  </a:cubicBezTo>
                  <a:cubicBezTo>
                    <a:pt x="33982" y="7452"/>
                    <a:pt x="51973" y="0"/>
                    <a:pt x="70733" y="0"/>
                  </a:cubicBezTo>
                  <a:close/>
                </a:path>
              </a:pathLst>
            </a:custGeom>
            <a:solidFill>
              <a:srgbClr val="FFFBEE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47607" y="-18037"/>
            <a:ext cx="11853993" cy="2027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375"/>
              </a:lnSpc>
            </a:pPr>
            <a:r>
              <a:rPr lang="en-US" sz="11696" spc="-467" dirty="0" err="1">
                <a:solidFill>
                  <a:srgbClr val="226959"/>
                </a:solidFill>
                <a:latin typeface="Childos Arabic Semi-Bold"/>
              </a:rPr>
              <a:t>Algoritma</a:t>
            </a:r>
            <a:r>
              <a:rPr lang="en-US" sz="11696" spc="-467" dirty="0">
                <a:solidFill>
                  <a:srgbClr val="226959"/>
                </a:solidFill>
                <a:latin typeface="Childos Arabic Semi-Bold"/>
              </a:rPr>
              <a:t> </a:t>
            </a:r>
            <a:r>
              <a:rPr lang="en-US" sz="11696" spc="-467" dirty="0" err="1">
                <a:solidFill>
                  <a:srgbClr val="226959"/>
                </a:solidFill>
                <a:latin typeface="Childos Arabic Semi-Bold"/>
              </a:rPr>
              <a:t>Rekursif</a:t>
            </a:r>
            <a:endParaRPr lang="en-US" sz="11696" spc="-467" dirty="0">
              <a:solidFill>
                <a:srgbClr val="226959"/>
              </a:solidFill>
              <a:latin typeface="Childos Arabic Semi-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2646839"/>
            <a:ext cx="5339902" cy="4573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30"/>
              </a:lnSpc>
            </a:pPr>
            <a:r>
              <a:rPr lang="en-US" sz="3200" dirty="0" err="1">
                <a:solidFill>
                  <a:srgbClr val="226959"/>
                </a:solidFill>
                <a:latin typeface="Bookman Old Style" panose="02050604050505020204" pitchFamily="18" charset="0"/>
                <a:cs typeface="Childos Arabic Semi-Bold" panose="020B0604020202020204" charset="-78"/>
              </a:rPr>
              <a:t>Contoh</a:t>
            </a:r>
            <a:r>
              <a:rPr lang="en-US" sz="3200" dirty="0">
                <a:solidFill>
                  <a:srgbClr val="226959"/>
                </a:solidFill>
                <a:latin typeface="Bookman Old Style" panose="02050604050505020204" pitchFamily="18" charset="0"/>
                <a:cs typeface="Childos Arabic Semi-Bold" panose="020B0604020202020204" charset="-78"/>
              </a:rPr>
              <a:t> </a:t>
            </a:r>
            <a:r>
              <a:rPr lang="en-US" sz="3200" dirty="0" err="1">
                <a:solidFill>
                  <a:srgbClr val="226959"/>
                </a:solidFill>
                <a:latin typeface="Bookman Old Style" panose="02050604050505020204" pitchFamily="18" charset="0"/>
                <a:cs typeface="Childos Arabic Semi-Bold" panose="020B0604020202020204" charset="-78"/>
              </a:rPr>
              <a:t>perulangan</a:t>
            </a:r>
            <a:endParaRPr lang="en-US" sz="3200" dirty="0">
              <a:solidFill>
                <a:srgbClr val="226959"/>
              </a:solidFill>
              <a:latin typeface="Bookman Old Style" panose="02050604050505020204" pitchFamily="18" charset="0"/>
              <a:cs typeface="Childos Arabic Semi-Bold" panose="020B0604020202020204" charset="-78"/>
            </a:endParaRPr>
          </a:p>
          <a:p>
            <a:pPr algn="just">
              <a:lnSpc>
                <a:spcPts val="4530"/>
              </a:lnSpc>
            </a:pPr>
            <a:r>
              <a:rPr lang="en-US" sz="3200" dirty="0">
                <a:solidFill>
                  <a:srgbClr val="226959"/>
                </a:solidFill>
                <a:latin typeface="Bookman Old Style" panose="02050604050505020204" pitchFamily="18" charset="0"/>
                <a:cs typeface="Childos Arabic Semi-Bold" panose="020B0604020202020204" charset="-78"/>
              </a:rPr>
              <a:t>0! = 1</a:t>
            </a:r>
          </a:p>
          <a:p>
            <a:pPr algn="just">
              <a:lnSpc>
                <a:spcPts val="4530"/>
              </a:lnSpc>
            </a:pPr>
            <a:r>
              <a:rPr lang="en-US" sz="3200" dirty="0">
                <a:solidFill>
                  <a:srgbClr val="226959"/>
                </a:solidFill>
                <a:latin typeface="Bookman Old Style" panose="02050604050505020204" pitchFamily="18" charset="0"/>
                <a:cs typeface="Childos Arabic Semi-Bold" panose="020B0604020202020204" charset="-78"/>
              </a:rPr>
              <a:t>1! = 1</a:t>
            </a:r>
          </a:p>
          <a:p>
            <a:pPr algn="just">
              <a:lnSpc>
                <a:spcPts val="4530"/>
              </a:lnSpc>
            </a:pPr>
            <a:r>
              <a:rPr lang="en-US" sz="3200" dirty="0">
                <a:solidFill>
                  <a:srgbClr val="226959"/>
                </a:solidFill>
                <a:latin typeface="Bookman Old Style" panose="02050604050505020204" pitchFamily="18" charset="0"/>
                <a:cs typeface="Childos Arabic Semi-Bold" panose="020B0604020202020204" charset="-78"/>
              </a:rPr>
              <a:t>2! = 1 x 2</a:t>
            </a:r>
          </a:p>
          <a:p>
            <a:pPr algn="just">
              <a:lnSpc>
                <a:spcPts val="4530"/>
              </a:lnSpc>
            </a:pPr>
            <a:r>
              <a:rPr lang="en-US" sz="3200" dirty="0">
                <a:solidFill>
                  <a:srgbClr val="226959"/>
                </a:solidFill>
                <a:latin typeface="Bookman Old Style" panose="02050604050505020204" pitchFamily="18" charset="0"/>
                <a:cs typeface="Childos Arabic Semi-Bold" panose="020B0604020202020204" charset="-78"/>
              </a:rPr>
              <a:t>3! = 1 x 2 x 3</a:t>
            </a:r>
          </a:p>
          <a:p>
            <a:pPr algn="just">
              <a:lnSpc>
                <a:spcPts val="4530"/>
              </a:lnSpc>
            </a:pPr>
            <a:r>
              <a:rPr lang="en-US" sz="3200" dirty="0">
                <a:solidFill>
                  <a:srgbClr val="226959"/>
                </a:solidFill>
                <a:latin typeface="Bookman Old Style" panose="02050604050505020204" pitchFamily="18" charset="0"/>
                <a:cs typeface="Childos Arabic Semi-Bold" panose="020B0604020202020204" charset="-78"/>
              </a:rPr>
              <a:t>4! = 1 x 2 x 3 x 4</a:t>
            </a:r>
          </a:p>
          <a:p>
            <a:pPr algn="just">
              <a:lnSpc>
                <a:spcPts val="4530"/>
              </a:lnSpc>
            </a:pPr>
            <a:r>
              <a:rPr lang="en-US" sz="3200" dirty="0">
                <a:solidFill>
                  <a:srgbClr val="226959"/>
                </a:solidFill>
                <a:latin typeface="Bookman Old Style" panose="02050604050505020204" pitchFamily="18" charset="0"/>
                <a:cs typeface="Childos Arabic Semi-Bold" panose="020B0604020202020204" charset="-78"/>
              </a:rPr>
              <a:t>5! = 1 x 2 x 3 x 4 x 5</a:t>
            </a:r>
          </a:p>
          <a:p>
            <a:pPr algn="just">
              <a:lnSpc>
                <a:spcPts val="4530"/>
              </a:lnSpc>
            </a:pPr>
            <a:endParaRPr lang="en-US" sz="3200" dirty="0">
              <a:solidFill>
                <a:srgbClr val="226959"/>
              </a:solidFill>
              <a:latin typeface="Bookman Old Style" panose="02050604050505020204" pitchFamily="18" charset="0"/>
              <a:cs typeface="Childos Arabic Semi-Bold" panose="020B0604020202020204" charset="-78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8FEC1C88-0D9B-D5A8-3C87-A9A3539DF821}"/>
              </a:ext>
            </a:extLst>
          </p:cNvPr>
          <p:cNvSpPr txBox="1"/>
          <p:nvPr/>
        </p:nvSpPr>
        <p:spPr>
          <a:xfrm>
            <a:off x="5690700" y="2669441"/>
            <a:ext cx="5339902" cy="4573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30"/>
              </a:lnSpc>
            </a:pPr>
            <a:r>
              <a:rPr lang="en-US" sz="3200" dirty="0" err="1">
                <a:solidFill>
                  <a:srgbClr val="226959"/>
                </a:solidFill>
                <a:latin typeface="Bookman Old Style" panose="02050604050505020204" pitchFamily="18" charset="0"/>
                <a:cs typeface="Childos Arabic Semi-Bold" panose="020B0604020202020204" charset="-78"/>
              </a:rPr>
              <a:t>Contoh</a:t>
            </a:r>
            <a:r>
              <a:rPr lang="en-US" sz="3200" dirty="0">
                <a:solidFill>
                  <a:srgbClr val="226959"/>
                </a:solidFill>
                <a:latin typeface="Bookman Old Style" panose="02050604050505020204" pitchFamily="18" charset="0"/>
                <a:cs typeface="Childos Arabic Semi-Bold" panose="020B0604020202020204" charset="-78"/>
              </a:rPr>
              <a:t> </a:t>
            </a:r>
            <a:r>
              <a:rPr lang="en-US" sz="3200" dirty="0" err="1">
                <a:solidFill>
                  <a:srgbClr val="226959"/>
                </a:solidFill>
                <a:latin typeface="Bookman Old Style" panose="02050604050505020204" pitchFamily="18" charset="0"/>
                <a:cs typeface="Childos Arabic Semi-Bold" panose="020B0604020202020204" charset="-78"/>
              </a:rPr>
              <a:t>rekursif</a:t>
            </a:r>
            <a:endParaRPr lang="en-US" sz="3200" dirty="0">
              <a:solidFill>
                <a:srgbClr val="226959"/>
              </a:solidFill>
              <a:latin typeface="Bookman Old Style" panose="02050604050505020204" pitchFamily="18" charset="0"/>
              <a:cs typeface="Childos Arabic Semi-Bold" panose="020B0604020202020204" charset="-78"/>
            </a:endParaRPr>
          </a:p>
          <a:p>
            <a:pPr algn="just">
              <a:lnSpc>
                <a:spcPts val="4530"/>
              </a:lnSpc>
            </a:pPr>
            <a:r>
              <a:rPr lang="en-US" sz="3200" dirty="0">
                <a:solidFill>
                  <a:srgbClr val="226959"/>
                </a:solidFill>
                <a:latin typeface="Bookman Old Style" panose="02050604050505020204" pitchFamily="18" charset="0"/>
                <a:cs typeface="Childos Arabic Semi-Bold" panose="020B0604020202020204" charset="-78"/>
              </a:rPr>
              <a:t>0! = 1</a:t>
            </a:r>
          </a:p>
          <a:p>
            <a:pPr algn="just">
              <a:lnSpc>
                <a:spcPts val="4530"/>
              </a:lnSpc>
            </a:pPr>
            <a:r>
              <a:rPr lang="en-US" sz="3200" dirty="0">
                <a:solidFill>
                  <a:srgbClr val="226959"/>
                </a:solidFill>
                <a:latin typeface="Bookman Old Style" panose="02050604050505020204" pitchFamily="18" charset="0"/>
                <a:cs typeface="Childos Arabic Semi-Bold" panose="020B0604020202020204" charset="-78"/>
              </a:rPr>
              <a:t>1! = 0! X 1</a:t>
            </a:r>
          </a:p>
          <a:p>
            <a:pPr algn="just">
              <a:lnSpc>
                <a:spcPts val="4530"/>
              </a:lnSpc>
            </a:pPr>
            <a:r>
              <a:rPr lang="en-US" sz="3200" dirty="0">
                <a:solidFill>
                  <a:srgbClr val="226959"/>
                </a:solidFill>
                <a:latin typeface="Bookman Old Style" panose="02050604050505020204" pitchFamily="18" charset="0"/>
                <a:cs typeface="Childos Arabic Semi-Bold" panose="020B0604020202020204" charset="-78"/>
              </a:rPr>
              <a:t>2! = 1! x 2</a:t>
            </a:r>
          </a:p>
          <a:p>
            <a:pPr algn="just">
              <a:lnSpc>
                <a:spcPts val="4530"/>
              </a:lnSpc>
            </a:pPr>
            <a:r>
              <a:rPr lang="en-US" sz="3200" dirty="0">
                <a:solidFill>
                  <a:srgbClr val="226959"/>
                </a:solidFill>
                <a:latin typeface="Bookman Old Style" panose="02050604050505020204" pitchFamily="18" charset="0"/>
                <a:cs typeface="Childos Arabic Semi-Bold" panose="020B0604020202020204" charset="-78"/>
              </a:rPr>
              <a:t>3! = 2! x 3</a:t>
            </a:r>
          </a:p>
          <a:p>
            <a:pPr algn="just">
              <a:lnSpc>
                <a:spcPts val="4530"/>
              </a:lnSpc>
            </a:pPr>
            <a:r>
              <a:rPr lang="en-US" sz="3200" dirty="0">
                <a:solidFill>
                  <a:srgbClr val="226959"/>
                </a:solidFill>
                <a:latin typeface="Bookman Old Style" panose="02050604050505020204" pitchFamily="18" charset="0"/>
                <a:cs typeface="Childos Arabic Semi-Bold" panose="020B0604020202020204" charset="-78"/>
              </a:rPr>
              <a:t>4! = 3! x 4</a:t>
            </a:r>
          </a:p>
          <a:p>
            <a:pPr algn="just">
              <a:lnSpc>
                <a:spcPts val="4530"/>
              </a:lnSpc>
            </a:pPr>
            <a:r>
              <a:rPr lang="en-US" sz="3200" dirty="0">
                <a:solidFill>
                  <a:srgbClr val="226959"/>
                </a:solidFill>
                <a:latin typeface="Bookman Old Style" panose="02050604050505020204" pitchFamily="18" charset="0"/>
                <a:cs typeface="Childos Arabic Semi-Bold" panose="020B0604020202020204" charset="-78"/>
              </a:rPr>
              <a:t>5! = 4! x 5</a:t>
            </a:r>
          </a:p>
          <a:p>
            <a:pPr algn="just">
              <a:lnSpc>
                <a:spcPts val="4530"/>
              </a:lnSpc>
            </a:pPr>
            <a:endParaRPr lang="en-US" sz="3200" dirty="0">
              <a:solidFill>
                <a:srgbClr val="226959"/>
              </a:solidFill>
              <a:latin typeface="Bookman Old Style" panose="02050604050505020204" pitchFamily="18" charset="0"/>
              <a:cs typeface="Childos Arabic Semi-Bold" panose="020B0604020202020204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12DB67-10EA-1B2A-1D1F-4F95FB392AFA}"/>
              </a:ext>
            </a:extLst>
          </p:cNvPr>
          <p:cNvSpPr/>
          <p:nvPr/>
        </p:nvSpPr>
        <p:spPr>
          <a:xfrm>
            <a:off x="9296400" y="3185099"/>
            <a:ext cx="8153400" cy="61731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Bookman Old Style" panose="02050604050505020204" pitchFamily="18" charset="0"/>
              </a:rPr>
              <a:t>Di </a:t>
            </a:r>
            <a:r>
              <a:rPr lang="en-US" sz="3200" dirty="0" err="1">
                <a:latin typeface="Bookman Old Style" panose="02050604050505020204" pitchFamily="18" charset="0"/>
              </a:rPr>
              <a:t>dalam</a:t>
            </a:r>
            <a:r>
              <a:rPr lang="en-US" sz="3200" dirty="0">
                <a:latin typeface="Bookman Old Style" panose="02050604050505020204" pitchFamily="18" charset="0"/>
              </a:rPr>
              <a:t> </a:t>
            </a:r>
            <a:r>
              <a:rPr lang="en-US" sz="3200" dirty="0" err="1">
                <a:latin typeface="Bookman Old Style" panose="02050604050505020204" pitchFamily="18" charset="0"/>
              </a:rPr>
              <a:t>persoalan</a:t>
            </a:r>
            <a:r>
              <a:rPr lang="en-US" sz="3200" dirty="0">
                <a:latin typeface="Bookman Old Style" panose="02050604050505020204" pitchFamily="18" charset="0"/>
              </a:rPr>
              <a:t> </a:t>
            </a:r>
            <a:r>
              <a:rPr lang="en-US" sz="3200" dirty="0" err="1">
                <a:latin typeface="Bookman Old Style" panose="02050604050505020204" pitchFamily="18" charset="0"/>
              </a:rPr>
              <a:t>faktorial</a:t>
            </a:r>
            <a:r>
              <a:rPr lang="en-US" sz="3200" dirty="0">
                <a:latin typeface="Bookman Old Style" panose="02050604050505020204" pitchFamily="18" charset="0"/>
              </a:rPr>
              <a:t> </a:t>
            </a:r>
            <a:r>
              <a:rPr lang="en-US" sz="3200" dirty="0" err="1">
                <a:latin typeface="Bookman Old Style" panose="02050604050505020204" pitchFamily="18" charset="0"/>
              </a:rPr>
              <a:t>terdapat</a:t>
            </a:r>
            <a:r>
              <a:rPr lang="en-US" sz="3200" dirty="0">
                <a:latin typeface="Bookman Old Style" panose="02050604050505020204" pitchFamily="18" charset="0"/>
              </a:rPr>
              <a:t> </a:t>
            </a:r>
            <a:r>
              <a:rPr lang="en-US" sz="3200" dirty="0" err="1">
                <a:latin typeface="Bookman Old Style" panose="02050604050505020204" pitchFamily="18" charset="0"/>
              </a:rPr>
              <a:t>persoalan</a:t>
            </a:r>
            <a:r>
              <a:rPr lang="en-US" sz="3200" dirty="0">
                <a:latin typeface="Bookman Old Style" panose="02050604050505020204" pitchFamily="18" charset="0"/>
              </a:rPr>
              <a:t> </a:t>
            </a:r>
            <a:r>
              <a:rPr lang="en-US" sz="3200" dirty="0" err="1">
                <a:latin typeface="Bookman Old Style" panose="02050604050505020204" pitchFamily="18" charset="0"/>
              </a:rPr>
              <a:t>sendiri</a:t>
            </a:r>
            <a:endParaRPr lang="en-US" sz="2800" dirty="0">
              <a:latin typeface="Bookman Old Style" panose="02050604050505020204" pitchFamily="18" charset="0"/>
            </a:endParaRPr>
          </a:p>
          <a:p>
            <a:endParaRPr lang="en-US" sz="2800" dirty="0">
              <a:latin typeface="Bookman Old Style" panose="02050604050505020204" pitchFamily="18" charset="0"/>
            </a:endParaRPr>
          </a:p>
          <a:p>
            <a:r>
              <a:rPr lang="en-US" sz="2800" dirty="0" err="1">
                <a:latin typeface="Bookman Old Style" panose="02050604050505020204" pitchFamily="18" charset="0"/>
              </a:rPr>
              <a:t>Rumus</a:t>
            </a:r>
            <a:r>
              <a:rPr lang="en-US" sz="2800" dirty="0"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latin typeface="Bookman Old Style" panose="02050604050505020204" pitchFamily="18" charset="0"/>
              </a:rPr>
              <a:t>matematika</a:t>
            </a:r>
            <a:r>
              <a:rPr lang="en-US" sz="2800" dirty="0"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latin typeface="Bookman Old Style" panose="02050604050505020204" pitchFamily="18" charset="0"/>
              </a:rPr>
              <a:t>nya</a:t>
            </a:r>
            <a:endParaRPr lang="en-US" sz="2800" dirty="0">
              <a:latin typeface="Bookman Old Style" panose="02050604050505020204" pitchFamily="18" charset="0"/>
            </a:endParaRPr>
          </a:p>
          <a:p>
            <a:r>
              <a:rPr lang="en-US" sz="2800" dirty="0">
                <a:latin typeface="Bookman Old Style" panose="02050604050505020204" pitchFamily="18" charset="0"/>
              </a:rPr>
              <a:t>n! = 1x2x…x(n-1) x n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n! = (n-1) x n </a:t>
            </a:r>
          </a:p>
          <a:p>
            <a:endParaRPr lang="en-US" sz="2800" dirty="0">
              <a:latin typeface="Bookman Old Style" panose="02050604050505020204" pitchFamily="18" charset="0"/>
            </a:endParaRPr>
          </a:p>
          <a:p>
            <a:endParaRPr lang="en-US" sz="2800" dirty="0">
              <a:latin typeface="Bookman Old Style" panose="02050604050505020204" pitchFamily="18" charset="0"/>
            </a:endParaRPr>
          </a:p>
          <a:p>
            <a:endParaRPr lang="en-US" sz="28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pPr algn="ctr"/>
            <a:endParaRPr lang="en-US" sz="3200" dirty="0">
              <a:latin typeface="Bookman Old Style" panose="02050604050505020204" pitchFamily="18" charset="0"/>
            </a:endParaRPr>
          </a:p>
          <a:p>
            <a:pPr algn="ctr"/>
            <a:endParaRPr lang="en-US" sz="3200" dirty="0">
              <a:latin typeface="Bookman Old Style" panose="02050604050505020204" pitchFamily="18" charset="0"/>
            </a:endParaRPr>
          </a:p>
          <a:p>
            <a:pPr algn="ctr"/>
            <a:endParaRPr lang="en-ID" sz="3200" dirty="0">
              <a:latin typeface="Bookman Old Style" panose="020506040505050202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4C4102-D54A-2577-B45B-443E9C93D1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3267"/>
            <a:ext cx="3669332" cy="1999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17225" y="4623553"/>
            <a:ext cx="6666782" cy="9269494"/>
          </a:xfrm>
          <a:custGeom>
            <a:avLst/>
            <a:gdLst/>
            <a:ahLst/>
            <a:cxnLst/>
            <a:rect l="l" t="t" r="r" b="b"/>
            <a:pathLst>
              <a:path w="6666782" h="9269494">
                <a:moveTo>
                  <a:pt x="0" y="0"/>
                </a:moveTo>
                <a:lnTo>
                  <a:pt x="6666783" y="0"/>
                </a:lnTo>
                <a:lnTo>
                  <a:pt x="6666783" y="9269494"/>
                </a:lnTo>
                <a:lnTo>
                  <a:pt x="0" y="9269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>
            <a:off x="13925909" y="-1922290"/>
            <a:ext cx="6666782" cy="9269494"/>
          </a:xfrm>
          <a:custGeom>
            <a:avLst/>
            <a:gdLst/>
            <a:ahLst/>
            <a:cxnLst/>
            <a:rect l="l" t="t" r="r" b="b"/>
            <a:pathLst>
              <a:path w="6666782" h="9269494">
                <a:moveTo>
                  <a:pt x="0" y="0"/>
                </a:moveTo>
                <a:lnTo>
                  <a:pt x="6666782" y="0"/>
                </a:lnTo>
                <a:lnTo>
                  <a:pt x="6666782" y="9269495"/>
                </a:lnTo>
                <a:lnTo>
                  <a:pt x="0" y="9269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4" name="Group 4"/>
          <p:cNvGrpSpPr/>
          <p:nvPr/>
        </p:nvGrpSpPr>
        <p:grpSpPr>
          <a:xfrm rot="5400000">
            <a:off x="10402475" y="-628377"/>
            <a:ext cx="3075793" cy="8471835"/>
            <a:chOff x="0" y="0"/>
            <a:chExt cx="457831" cy="135408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57831" cy="1354089"/>
            </a:xfrm>
            <a:custGeom>
              <a:avLst/>
              <a:gdLst/>
              <a:ahLst/>
              <a:cxnLst/>
              <a:rect l="l" t="t" r="r" b="b"/>
              <a:pathLst>
                <a:path w="457831" h="1354089">
                  <a:moveTo>
                    <a:pt x="152693" y="19070"/>
                  </a:moveTo>
                  <a:cubicBezTo>
                    <a:pt x="176089" y="7556"/>
                    <a:pt x="202849" y="0"/>
                    <a:pt x="229039" y="0"/>
                  </a:cubicBezTo>
                  <a:cubicBezTo>
                    <a:pt x="255230" y="0"/>
                    <a:pt x="280431" y="6476"/>
                    <a:pt x="303656" y="17990"/>
                  </a:cubicBezTo>
                  <a:cubicBezTo>
                    <a:pt x="304151" y="18350"/>
                    <a:pt x="304645" y="18350"/>
                    <a:pt x="305138" y="18710"/>
                  </a:cubicBezTo>
                  <a:cubicBezTo>
                    <a:pt x="392356" y="64765"/>
                    <a:pt x="456596" y="186379"/>
                    <a:pt x="457831" y="340526"/>
                  </a:cubicBezTo>
                  <a:lnTo>
                    <a:pt x="457831" y="1354089"/>
                  </a:lnTo>
                  <a:lnTo>
                    <a:pt x="0" y="1354089"/>
                  </a:lnTo>
                  <a:lnTo>
                    <a:pt x="0" y="341278"/>
                  </a:lnTo>
                  <a:cubicBezTo>
                    <a:pt x="1235" y="185660"/>
                    <a:pt x="64487" y="64045"/>
                    <a:pt x="152693" y="19070"/>
                  </a:cubicBezTo>
                  <a:close/>
                </a:path>
              </a:pathLst>
            </a:custGeom>
            <a:solidFill>
              <a:srgbClr val="F7EF54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89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5400000">
            <a:off x="10160128" y="3111630"/>
            <a:ext cx="4073734" cy="8676810"/>
            <a:chOff x="0" y="0"/>
            <a:chExt cx="457831" cy="135408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57831" cy="1354089"/>
            </a:xfrm>
            <a:custGeom>
              <a:avLst/>
              <a:gdLst/>
              <a:ahLst/>
              <a:cxnLst/>
              <a:rect l="l" t="t" r="r" b="b"/>
              <a:pathLst>
                <a:path w="457831" h="1354089">
                  <a:moveTo>
                    <a:pt x="152693" y="19070"/>
                  </a:moveTo>
                  <a:cubicBezTo>
                    <a:pt x="176089" y="7556"/>
                    <a:pt x="202849" y="0"/>
                    <a:pt x="229039" y="0"/>
                  </a:cubicBezTo>
                  <a:cubicBezTo>
                    <a:pt x="255230" y="0"/>
                    <a:pt x="280431" y="6476"/>
                    <a:pt x="303656" y="17990"/>
                  </a:cubicBezTo>
                  <a:cubicBezTo>
                    <a:pt x="304151" y="18350"/>
                    <a:pt x="304645" y="18350"/>
                    <a:pt x="305138" y="18710"/>
                  </a:cubicBezTo>
                  <a:cubicBezTo>
                    <a:pt x="392356" y="64765"/>
                    <a:pt x="456596" y="186379"/>
                    <a:pt x="457831" y="340526"/>
                  </a:cubicBezTo>
                  <a:lnTo>
                    <a:pt x="457831" y="1354089"/>
                  </a:lnTo>
                  <a:lnTo>
                    <a:pt x="0" y="1354089"/>
                  </a:lnTo>
                  <a:lnTo>
                    <a:pt x="0" y="341278"/>
                  </a:lnTo>
                  <a:cubicBezTo>
                    <a:pt x="1235" y="185660"/>
                    <a:pt x="64487" y="64045"/>
                    <a:pt x="152693" y="19070"/>
                  </a:cubicBezTo>
                  <a:close/>
                </a:path>
              </a:pathLst>
            </a:custGeom>
            <a:solidFill>
              <a:srgbClr val="F7EF54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89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22988" y="14927"/>
            <a:ext cx="13754100" cy="1767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538"/>
              </a:lnSpc>
            </a:pPr>
            <a:r>
              <a:rPr lang="en-US" sz="7200" spc="-443" dirty="0" err="1">
                <a:solidFill>
                  <a:srgbClr val="FFE147"/>
                </a:solidFill>
                <a:latin typeface="Childos Arabic Semi-Bold"/>
              </a:rPr>
              <a:t>Fungsi</a:t>
            </a:r>
            <a:r>
              <a:rPr lang="en-US" sz="7200" spc="-443" dirty="0">
                <a:solidFill>
                  <a:srgbClr val="FFE147"/>
                </a:solidFill>
                <a:latin typeface="Childos Arabic Semi-Bold"/>
              </a:rPr>
              <a:t> </a:t>
            </a:r>
            <a:r>
              <a:rPr lang="en-US" sz="7200" spc="-443" dirty="0" err="1">
                <a:solidFill>
                  <a:srgbClr val="FFE147"/>
                </a:solidFill>
                <a:latin typeface="Childos Arabic Semi-Bold"/>
              </a:rPr>
              <a:t>Rekursif</a:t>
            </a:r>
            <a:r>
              <a:rPr lang="en-US" sz="7200" spc="-443" dirty="0">
                <a:solidFill>
                  <a:srgbClr val="FFE147"/>
                </a:solidFill>
                <a:latin typeface="Childos Arabic Semi-Bold"/>
              </a:rPr>
              <a:t> </a:t>
            </a:r>
            <a:r>
              <a:rPr lang="en-US" sz="7200" spc="-443" dirty="0" err="1">
                <a:solidFill>
                  <a:srgbClr val="FFE147"/>
                </a:solidFill>
                <a:latin typeface="Childos Arabic Semi-Bold"/>
              </a:rPr>
              <a:t>Disusun</a:t>
            </a:r>
            <a:r>
              <a:rPr lang="en-US" sz="7200" spc="-443" dirty="0">
                <a:solidFill>
                  <a:srgbClr val="FFE147"/>
                </a:solidFill>
                <a:latin typeface="Childos Arabic Semi-Bold"/>
              </a:rPr>
              <a:t> Oleh Dua Bagian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084507" y="2156452"/>
            <a:ext cx="6433933" cy="2834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30"/>
              </a:lnSpc>
            </a:pPr>
            <a:r>
              <a:rPr lang="en-US" sz="3485" b="1" dirty="0">
                <a:solidFill>
                  <a:srgbClr val="226959"/>
                </a:solidFill>
                <a:latin typeface="Sondos Bold"/>
              </a:rPr>
              <a:t>Basis</a:t>
            </a:r>
          </a:p>
          <a:p>
            <a:pPr algn="just">
              <a:lnSpc>
                <a:spcPts val="4530"/>
              </a:lnSpc>
            </a:pPr>
            <a:r>
              <a:rPr lang="en-US" sz="3485" dirty="0">
                <a:solidFill>
                  <a:srgbClr val="226959"/>
                </a:solidFill>
                <a:latin typeface="Sondos Bold"/>
              </a:rPr>
              <a:t>Bagian yang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berisi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nilai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awal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yang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tidak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mengacu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pada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dirinya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sendiri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. Bagian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ini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juga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sekaligus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menghentikan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definisi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rekursif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081987" y="5774653"/>
            <a:ext cx="6925881" cy="3411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30"/>
              </a:lnSpc>
            </a:pP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Rekurens</a:t>
            </a:r>
            <a:endParaRPr lang="en-US" sz="3485" dirty="0">
              <a:solidFill>
                <a:srgbClr val="226959"/>
              </a:solidFill>
              <a:latin typeface="Sondos Bold"/>
            </a:endParaRPr>
          </a:p>
          <a:p>
            <a:pPr algn="just">
              <a:lnSpc>
                <a:spcPts val="4530"/>
              </a:lnSpc>
            </a:pPr>
            <a:r>
              <a:rPr lang="en-US" sz="3485" dirty="0">
                <a:solidFill>
                  <a:srgbClr val="226959"/>
                </a:solidFill>
                <a:latin typeface="Sondos Bold"/>
              </a:rPr>
              <a:t>Bagian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ini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mendefiniskan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argument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fungsi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dalam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terminology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diri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sendiri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.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Setiap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kali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fungsi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mengacu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pada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diri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sendiri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, argument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dari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fungsi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harus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lebih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dekat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ke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nilai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 </a:t>
            </a:r>
            <a:r>
              <a:rPr lang="en-US" sz="3485" dirty="0" err="1">
                <a:solidFill>
                  <a:srgbClr val="226959"/>
                </a:solidFill>
                <a:latin typeface="Sondos Bold"/>
              </a:rPr>
              <a:t>awal</a:t>
            </a:r>
            <a:r>
              <a:rPr lang="en-US" sz="3485" dirty="0">
                <a:solidFill>
                  <a:srgbClr val="226959"/>
                </a:solidFill>
                <a:latin typeface="Sondos Bold"/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5F9C55-B73B-AC7D-EE71-E3DFB6287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8" y="3719936"/>
            <a:ext cx="6281958" cy="342290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413BF6-7CAB-47EB-9781-7338CDC0754E}"/>
              </a:ext>
            </a:extLst>
          </p:cNvPr>
          <p:cNvCxnSpPr>
            <a:cxnSpLocks/>
          </p:cNvCxnSpPr>
          <p:nvPr/>
        </p:nvCxnSpPr>
        <p:spPr>
          <a:xfrm flipH="1">
            <a:off x="6221868" y="3162300"/>
            <a:ext cx="1482586" cy="1600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859E2F-4C07-E997-A9CB-BB460D9B1EBB}"/>
              </a:ext>
            </a:extLst>
          </p:cNvPr>
          <p:cNvCxnSpPr/>
          <p:nvPr/>
        </p:nvCxnSpPr>
        <p:spPr>
          <a:xfrm flipH="1" flipV="1">
            <a:off x="6096000" y="6210300"/>
            <a:ext cx="1762590" cy="932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6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826679" y="6041608"/>
            <a:ext cx="5461321" cy="6068135"/>
          </a:xfrm>
          <a:custGeom>
            <a:avLst/>
            <a:gdLst/>
            <a:ahLst/>
            <a:cxnLst/>
            <a:rect l="l" t="t" r="r" b="b"/>
            <a:pathLst>
              <a:path w="5461321" h="6068135">
                <a:moveTo>
                  <a:pt x="5461321" y="6068135"/>
                </a:moveTo>
                <a:lnTo>
                  <a:pt x="0" y="6068135"/>
                </a:lnTo>
                <a:lnTo>
                  <a:pt x="0" y="0"/>
                </a:lnTo>
                <a:lnTo>
                  <a:pt x="5461321" y="0"/>
                </a:lnTo>
                <a:lnTo>
                  <a:pt x="5461321" y="606813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 rot="-946185" flipH="1">
            <a:off x="4476734" y="8072992"/>
            <a:ext cx="5714777" cy="2005367"/>
          </a:xfrm>
          <a:custGeom>
            <a:avLst/>
            <a:gdLst/>
            <a:ahLst/>
            <a:cxnLst/>
            <a:rect l="l" t="t" r="r" b="b"/>
            <a:pathLst>
              <a:path w="5714777" h="2005367">
                <a:moveTo>
                  <a:pt x="5714777" y="0"/>
                </a:moveTo>
                <a:lnTo>
                  <a:pt x="0" y="0"/>
                </a:lnTo>
                <a:lnTo>
                  <a:pt x="0" y="2005367"/>
                </a:lnTo>
                <a:lnTo>
                  <a:pt x="5714777" y="2005367"/>
                </a:lnTo>
                <a:lnTo>
                  <a:pt x="571477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TextBox 4"/>
          <p:cNvSpPr txBox="1"/>
          <p:nvPr/>
        </p:nvSpPr>
        <p:spPr>
          <a:xfrm>
            <a:off x="990600" y="2400301"/>
            <a:ext cx="16268700" cy="48910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307786" lvl="1" indent="-653893" algn="just">
              <a:lnSpc>
                <a:spcPct val="150000"/>
              </a:lnSpc>
              <a:buFont typeface="Arial"/>
              <a:buChar char="•"/>
            </a:pPr>
            <a:r>
              <a:rPr lang="en-US" sz="2400" spc="-181" dirty="0">
                <a:solidFill>
                  <a:srgbClr val="FFE147"/>
                </a:solidFill>
                <a:latin typeface="Batang" panose="02030600000101010101" pitchFamily="18" charset="-127"/>
                <a:ea typeface="Batang" panose="02030600000101010101" pitchFamily="18" charset="-127"/>
                <a:cs typeface="Microsoft New Tai Lue" panose="020B0502040204020203" pitchFamily="34" charset="0"/>
              </a:rPr>
              <a:t>Function Fak (n : integer)       integer</a:t>
            </a:r>
          </a:p>
          <a:p>
            <a:pPr marL="653893" lvl="1" algn="just">
              <a:lnSpc>
                <a:spcPct val="150000"/>
              </a:lnSpc>
            </a:pPr>
            <a:r>
              <a:rPr lang="en-US" sz="2400" spc="-181" dirty="0" err="1">
                <a:solidFill>
                  <a:srgbClr val="FFE147"/>
                </a:solidFill>
                <a:latin typeface="Batang" panose="02030600000101010101" pitchFamily="18" charset="-127"/>
                <a:ea typeface="Batang" panose="02030600000101010101" pitchFamily="18" charset="-127"/>
                <a:cs typeface="Microsoft New Tai Lue" panose="020B0502040204020203" pitchFamily="34" charset="0"/>
              </a:rPr>
              <a:t>Algoritma</a:t>
            </a:r>
            <a:r>
              <a:rPr lang="en-US" sz="2400" spc="-181" dirty="0">
                <a:solidFill>
                  <a:srgbClr val="FFE147"/>
                </a:solidFill>
                <a:latin typeface="Batang" panose="02030600000101010101" pitchFamily="18" charset="-127"/>
                <a:ea typeface="Batang" panose="02030600000101010101" pitchFamily="18" charset="-127"/>
                <a:cs typeface="Microsoft New Tai Lue" panose="020B0502040204020203" pitchFamily="34" charset="0"/>
              </a:rPr>
              <a:t> :</a:t>
            </a:r>
          </a:p>
          <a:p>
            <a:pPr marL="653893" lvl="1" algn="just">
              <a:lnSpc>
                <a:spcPct val="150000"/>
              </a:lnSpc>
            </a:pPr>
            <a:r>
              <a:rPr lang="en-US" sz="2400" spc="-181" dirty="0">
                <a:solidFill>
                  <a:srgbClr val="FFE147"/>
                </a:solidFill>
                <a:latin typeface="Batang" panose="02030600000101010101" pitchFamily="18" charset="-127"/>
                <a:ea typeface="Batang" panose="02030600000101010101" pitchFamily="18" charset="-127"/>
                <a:cs typeface="Microsoft New Tai Lue" panose="020B0502040204020203" pitchFamily="34" charset="0"/>
              </a:rPr>
              <a:t>		if  n = 0 </a:t>
            </a:r>
          </a:p>
          <a:p>
            <a:pPr marL="653893" lvl="1" algn="just">
              <a:lnSpc>
                <a:spcPct val="150000"/>
              </a:lnSpc>
            </a:pPr>
            <a:r>
              <a:rPr lang="en-US" sz="2400" spc="-181" dirty="0">
                <a:solidFill>
                  <a:srgbClr val="FFE147"/>
                </a:solidFill>
                <a:latin typeface="Batang" panose="02030600000101010101" pitchFamily="18" charset="-127"/>
                <a:ea typeface="Batang" panose="02030600000101010101" pitchFamily="18" charset="-127"/>
                <a:cs typeface="Microsoft New Tai Lue" panose="020B0502040204020203" pitchFamily="34" charset="0"/>
              </a:rPr>
              <a:t>			Return 1 (basis)</a:t>
            </a:r>
          </a:p>
          <a:p>
            <a:pPr marL="653893" lvl="1" algn="just">
              <a:lnSpc>
                <a:spcPct val="150000"/>
              </a:lnSpc>
            </a:pPr>
            <a:r>
              <a:rPr lang="en-US" sz="2400" spc="-181" dirty="0">
                <a:solidFill>
                  <a:srgbClr val="FFE147"/>
                </a:solidFill>
                <a:latin typeface="Batang" panose="02030600000101010101" pitchFamily="18" charset="-127"/>
                <a:ea typeface="Batang" panose="02030600000101010101" pitchFamily="18" charset="-127"/>
                <a:cs typeface="Microsoft New Tai Lue" panose="020B0502040204020203" pitchFamily="34" charset="0"/>
              </a:rPr>
              <a:t>		else </a:t>
            </a:r>
          </a:p>
          <a:p>
            <a:pPr marL="653893" lvl="1" algn="just">
              <a:lnSpc>
                <a:spcPct val="150000"/>
              </a:lnSpc>
            </a:pPr>
            <a:r>
              <a:rPr lang="en-US" sz="2400" spc="-181" dirty="0">
                <a:solidFill>
                  <a:srgbClr val="FFE147"/>
                </a:solidFill>
                <a:latin typeface="Batang" panose="02030600000101010101" pitchFamily="18" charset="-127"/>
                <a:ea typeface="Batang" panose="02030600000101010101" pitchFamily="18" charset="-127"/>
                <a:cs typeface="Microsoft New Tai Lue" panose="020B0502040204020203" pitchFamily="34" charset="0"/>
              </a:rPr>
              <a:t>			Return n * Fak (n-1)       (Recurrent)</a:t>
            </a:r>
          </a:p>
          <a:p>
            <a:pPr marL="653893" lvl="1" algn="just">
              <a:lnSpc>
                <a:spcPct val="150000"/>
              </a:lnSpc>
            </a:pPr>
            <a:r>
              <a:rPr lang="en-US" sz="2400" spc="-181" dirty="0">
                <a:solidFill>
                  <a:srgbClr val="FFE147"/>
                </a:solidFill>
                <a:latin typeface="Batang" panose="02030600000101010101" pitchFamily="18" charset="-127"/>
                <a:ea typeface="Batang" panose="02030600000101010101" pitchFamily="18" charset="-127"/>
                <a:cs typeface="Microsoft New Tai Lue" panose="020B0502040204020203" pitchFamily="34" charset="0"/>
              </a:rPr>
              <a:t>		end if</a:t>
            </a:r>
          </a:p>
          <a:p>
            <a:pPr marL="653893" lvl="1" algn="just">
              <a:lnSpc>
                <a:spcPts val="7874"/>
              </a:lnSpc>
            </a:pPr>
            <a:endParaRPr lang="en-US" sz="6057" spc="-181" dirty="0">
              <a:solidFill>
                <a:srgbClr val="FFE147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5" name="Freeform 5"/>
          <p:cNvSpPr/>
          <p:nvPr/>
        </p:nvSpPr>
        <p:spPr>
          <a:xfrm flipH="1" flipV="1">
            <a:off x="-1613775" y="-171382"/>
            <a:ext cx="8044973" cy="2823054"/>
          </a:xfrm>
          <a:custGeom>
            <a:avLst/>
            <a:gdLst/>
            <a:ahLst/>
            <a:cxnLst/>
            <a:rect l="l" t="t" r="r" b="b"/>
            <a:pathLst>
              <a:path w="8044973" h="2823054">
                <a:moveTo>
                  <a:pt x="8044973" y="2823054"/>
                </a:moveTo>
                <a:lnTo>
                  <a:pt x="0" y="2823054"/>
                </a:lnTo>
                <a:lnTo>
                  <a:pt x="0" y="0"/>
                </a:lnTo>
                <a:lnTo>
                  <a:pt x="8044973" y="0"/>
                </a:lnTo>
                <a:lnTo>
                  <a:pt x="8044973" y="2823054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6" name="TextBox 6"/>
          <p:cNvSpPr txBox="1"/>
          <p:nvPr/>
        </p:nvSpPr>
        <p:spPr>
          <a:xfrm>
            <a:off x="1533634" y="539573"/>
            <a:ext cx="10534610" cy="2028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403"/>
              </a:lnSpc>
            </a:pPr>
            <a:r>
              <a:rPr lang="en-US" sz="11717" spc="-468" dirty="0" err="1">
                <a:solidFill>
                  <a:srgbClr val="FFE147"/>
                </a:solidFill>
                <a:latin typeface="Childos Arabic Semi-Bold"/>
              </a:rPr>
              <a:t>Algoritma</a:t>
            </a:r>
            <a:endParaRPr lang="en-US" sz="11717" spc="-468" dirty="0">
              <a:solidFill>
                <a:srgbClr val="FFE147"/>
              </a:solidFill>
              <a:latin typeface="Childos Arabic Semi-Bold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437CB1-EAA8-DFA0-7161-F9367A975ECA}"/>
              </a:ext>
            </a:extLst>
          </p:cNvPr>
          <p:cNvCxnSpPr>
            <a:cxnSpLocks/>
          </p:cNvCxnSpPr>
          <p:nvPr/>
        </p:nvCxnSpPr>
        <p:spPr>
          <a:xfrm>
            <a:off x="5638800" y="2708194"/>
            <a:ext cx="2944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041DD2-A288-C702-E0BB-2EA60133C145}"/>
              </a:ext>
            </a:extLst>
          </p:cNvPr>
          <p:cNvCxnSpPr>
            <a:cxnSpLocks/>
          </p:cNvCxnSpPr>
          <p:nvPr/>
        </p:nvCxnSpPr>
        <p:spPr>
          <a:xfrm>
            <a:off x="6431198" y="5448300"/>
            <a:ext cx="361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7"/>
          <p:cNvSpPr/>
          <p:nvPr/>
        </p:nvSpPr>
        <p:spPr>
          <a:xfrm rot="-5549272">
            <a:off x="13945637" y="-860110"/>
            <a:ext cx="4079780" cy="4114800"/>
          </a:xfrm>
          <a:custGeom>
            <a:avLst/>
            <a:gdLst/>
            <a:ahLst/>
            <a:cxnLst/>
            <a:rect l="l" t="t" r="r" b="b"/>
            <a:pathLst>
              <a:path w="4079780" h="4114800">
                <a:moveTo>
                  <a:pt x="0" y="0"/>
                </a:moveTo>
                <a:lnTo>
                  <a:pt x="4079781" y="0"/>
                </a:lnTo>
                <a:lnTo>
                  <a:pt x="407978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8" name="Freeform 18"/>
          <p:cNvSpPr/>
          <p:nvPr/>
        </p:nvSpPr>
        <p:spPr>
          <a:xfrm rot="-5549272">
            <a:off x="8200169" y="7442072"/>
            <a:ext cx="4079780" cy="4114800"/>
          </a:xfrm>
          <a:custGeom>
            <a:avLst/>
            <a:gdLst/>
            <a:ahLst/>
            <a:cxnLst/>
            <a:rect l="l" t="t" r="r" b="b"/>
            <a:pathLst>
              <a:path w="4079780" h="4114800">
                <a:moveTo>
                  <a:pt x="0" y="0"/>
                </a:moveTo>
                <a:lnTo>
                  <a:pt x="4079780" y="0"/>
                </a:lnTo>
                <a:lnTo>
                  <a:pt x="40797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9" name="Freeform 19"/>
          <p:cNvSpPr/>
          <p:nvPr/>
        </p:nvSpPr>
        <p:spPr>
          <a:xfrm>
            <a:off x="0" y="8541105"/>
            <a:ext cx="3067867" cy="1745895"/>
          </a:xfrm>
          <a:custGeom>
            <a:avLst/>
            <a:gdLst/>
            <a:ahLst/>
            <a:cxnLst/>
            <a:rect l="l" t="t" r="r" b="b"/>
            <a:pathLst>
              <a:path w="3067867" h="1745895">
                <a:moveTo>
                  <a:pt x="0" y="0"/>
                </a:moveTo>
                <a:lnTo>
                  <a:pt x="3067867" y="0"/>
                </a:lnTo>
                <a:lnTo>
                  <a:pt x="3067867" y="1745895"/>
                </a:lnTo>
                <a:lnTo>
                  <a:pt x="0" y="1745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0" name="Freeform 20"/>
          <p:cNvSpPr/>
          <p:nvPr/>
        </p:nvSpPr>
        <p:spPr>
          <a:xfrm flipV="1">
            <a:off x="-190749" y="0"/>
            <a:ext cx="3067867" cy="1745895"/>
          </a:xfrm>
          <a:custGeom>
            <a:avLst/>
            <a:gdLst/>
            <a:ahLst/>
            <a:cxnLst/>
            <a:rect l="l" t="t" r="r" b="b"/>
            <a:pathLst>
              <a:path w="3067867" h="1745895">
                <a:moveTo>
                  <a:pt x="0" y="1745895"/>
                </a:moveTo>
                <a:lnTo>
                  <a:pt x="3067867" y="1745895"/>
                </a:lnTo>
                <a:lnTo>
                  <a:pt x="3067867" y="0"/>
                </a:lnTo>
                <a:lnTo>
                  <a:pt x="0" y="0"/>
                </a:lnTo>
                <a:lnTo>
                  <a:pt x="0" y="174589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F67A3E-E39C-C53E-F8A8-67266C93E352}"/>
              </a:ext>
            </a:extLst>
          </p:cNvPr>
          <p:cNvSpPr/>
          <p:nvPr/>
        </p:nvSpPr>
        <p:spPr>
          <a:xfrm>
            <a:off x="158466" y="266701"/>
            <a:ext cx="17824734" cy="9853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42DC7D-058A-A44A-F064-C8EB5AB3E866}"/>
              </a:ext>
            </a:extLst>
          </p:cNvPr>
          <p:cNvSpPr txBox="1"/>
          <p:nvPr/>
        </p:nvSpPr>
        <p:spPr>
          <a:xfrm>
            <a:off x="312824" y="454941"/>
            <a:ext cx="3067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Fak (3)</a:t>
            </a:r>
            <a:endParaRPr lang="en-ID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CD80C2-1B67-B7AA-1042-7B61DC9202A0}"/>
              </a:ext>
            </a:extLst>
          </p:cNvPr>
          <p:cNvSpPr/>
          <p:nvPr/>
        </p:nvSpPr>
        <p:spPr>
          <a:xfrm>
            <a:off x="319007" y="1133746"/>
            <a:ext cx="17140868" cy="8241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D8C85C-0CE4-9A18-8F36-2EE5FD753317}"/>
                  </a:ext>
                </a:extLst>
              </p:cNvPr>
              <p:cNvSpPr txBox="1"/>
              <p:nvPr/>
            </p:nvSpPr>
            <p:spPr>
              <a:xfrm>
                <a:off x="936600" y="1281064"/>
                <a:ext cx="428801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if 3 = 0 then </a:t>
                </a:r>
              </a:p>
              <a:p>
                <a:r>
                  <a:rPr lang="en-US" sz="2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…</a:t>
                </a:r>
              </a:p>
              <a:p>
                <a:r>
                  <a:rPr lang="en-US" sz="2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else </a:t>
                </a:r>
              </a:p>
              <a:p>
                <a:r>
                  <a:rPr lang="en-US" sz="2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	Fak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  <m:t>3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r>
                  <a:rPr lang="en-US" sz="2400" dirty="0" err="1">
                    <a:latin typeface="Batang" panose="02030600000101010101" pitchFamily="18" charset="-127"/>
                    <a:ea typeface="Batang" panose="02030600000101010101" pitchFamily="18" charset="-127"/>
                  </a:rPr>
                  <a:t>fak</a:t>
                </a:r>
                <a:r>
                  <a:rPr lang="en-US" sz="2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 (2)</a:t>
                </a:r>
                <a:endParaRPr lang="en-US" sz="280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D8C85C-0CE4-9A18-8F36-2EE5FD753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00" y="1281064"/>
                <a:ext cx="4288015" cy="1569660"/>
              </a:xfrm>
              <a:prstGeom prst="rect">
                <a:avLst/>
              </a:prstGeom>
              <a:blipFill>
                <a:blip r:embed="rId10"/>
                <a:stretch>
                  <a:fillRect l="-2276" t="-3101" b="-65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A0989F-5817-FA49-C9A5-5719411B6CBC}"/>
              </a:ext>
            </a:extLst>
          </p:cNvPr>
          <p:cNvCxnSpPr>
            <a:cxnSpLocks/>
          </p:cNvCxnSpPr>
          <p:nvPr/>
        </p:nvCxnSpPr>
        <p:spPr>
          <a:xfrm flipH="1">
            <a:off x="2478806" y="2628900"/>
            <a:ext cx="3625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0DF7988-BB01-536C-1F63-658018CE8788}"/>
              </a:ext>
            </a:extLst>
          </p:cNvPr>
          <p:cNvSpPr/>
          <p:nvPr/>
        </p:nvSpPr>
        <p:spPr>
          <a:xfrm>
            <a:off x="583770" y="2877522"/>
            <a:ext cx="16408830" cy="62757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FD6C2C0-A245-8C7D-A264-82CF70992C37}"/>
                  </a:ext>
                </a:extLst>
              </p:cNvPr>
              <p:cNvSpPr txBox="1"/>
              <p:nvPr/>
            </p:nvSpPr>
            <p:spPr>
              <a:xfrm>
                <a:off x="1295400" y="3092596"/>
                <a:ext cx="292401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if 2 = 0 then </a:t>
                </a:r>
              </a:p>
              <a:p>
                <a:r>
                  <a:rPr lang="en-US" sz="2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…</a:t>
                </a:r>
              </a:p>
              <a:p>
                <a:r>
                  <a:rPr lang="en-US" sz="2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else </a:t>
                </a:r>
                <a:endParaRPr lang="en-ID" sz="240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  <a:p>
                <a:r>
                  <a:rPr lang="en-ID" sz="2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   Fak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40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 </m:t>
                    </m:r>
                  </m:oMath>
                </a14:m>
                <a:r>
                  <a:rPr lang="en-US" sz="2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Fak (1)</a:t>
                </a:r>
              </a:p>
              <a:p>
                <a:endParaRPr lang="en-US" sz="240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FD6C2C0-A245-8C7D-A264-82CF70992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092596"/>
                <a:ext cx="2924016" cy="1938992"/>
              </a:xfrm>
              <a:prstGeom prst="rect">
                <a:avLst/>
              </a:prstGeom>
              <a:blipFill>
                <a:blip r:embed="rId11"/>
                <a:stretch>
                  <a:fillRect l="-3340" t="-2516" r="-20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0B566DB-5E5E-6BCB-09DC-01EB66BD9D3F}"/>
                  </a:ext>
                </a:extLst>
              </p:cNvPr>
              <p:cNvSpPr txBox="1"/>
              <p:nvPr/>
            </p:nvSpPr>
            <p:spPr>
              <a:xfrm>
                <a:off x="1896450" y="4827329"/>
                <a:ext cx="435194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if 1 = 0 then</a:t>
                </a:r>
              </a:p>
              <a:p>
                <a:r>
                  <a:rPr lang="en-US" sz="2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…</a:t>
                </a:r>
              </a:p>
              <a:p>
                <a:r>
                  <a:rPr lang="en-US" sz="2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Else </a:t>
                </a:r>
              </a:p>
              <a:p>
                <a:r>
                  <a:rPr lang="en-US" sz="2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	Fak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  <m:t>     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 Fak (0)</a:t>
                </a:r>
                <a:endParaRPr lang="en-ID" sz="240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0B566DB-5E5E-6BCB-09DC-01EB66BD9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450" y="4827329"/>
                <a:ext cx="4351949" cy="1569660"/>
              </a:xfrm>
              <a:prstGeom prst="rect">
                <a:avLst/>
              </a:prstGeom>
              <a:blipFill>
                <a:blip r:embed="rId12"/>
                <a:stretch>
                  <a:fillRect l="-2101" t="-3113" b="-70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291EBC-67DC-FF83-E1AB-4BF8F1C7F2F6}"/>
              </a:ext>
            </a:extLst>
          </p:cNvPr>
          <p:cNvCxnSpPr>
            <a:cxnSpLocks/>
          </p:cNvCxnSpPr>
          <p:nvPr/>
        </p:nvCxnSpPr>
        <p:spPr>
          <a:xfrm flipH="1">
            <a:off x="2342273" y="44577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3CEFC2-C14C-9666-7224-6EAAE369BF6D}"/>
              </a:ext>
            </a:extLst>
          </p:cNvPr>
          <p:cNvCxnSpPr>
            <a:cxnSpLocks/>
          </p:cNvCxnSpPr>
          <p:nvPr/>
        </p:nvCxnSpPr>
        <p:spPr>
          <a:xfrm flipH="1">
            <a:off x="3505200" y="6210300"/>
            <a:ext cx="2739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1C25E0B-D0C4-7C7E-0749-7BD97D13286C}"/>
              </a:ext>
            </a:extLst>
          </p:cNvPr>
          <p:cNvSpPr/>
          <p:nvPr/>
        </p:nvSpPr>
        <p:spPr>
          <a:xfrm>
            <a:off x="2603193" y="6628046"/>
            <a:ext cx="12865408" cy="19130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F81FBF-000E-3DF6-020C-4E07DD4DAD91}"/>
              </a:ext>
            </a:extLst>
          </p:cNvPr>
          <p:cNvSpPr txBox="1"/>
          <p:nvPr/>
        </p:nvSpPr>
        <p:spPr>
          <a:xfrm>
            <a:off x="2638066" y="6628531"/>
            <a:ext cx="33817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tang" panose="02030600000101010101" pitchFamily="18" charset="-127"/>
                <a:ea typeface="Batang" panose="02030600000101010101" pitchFamily="18" charset="-127"/>
              </a:rPr>
              <a:t>if 0 = 0  then</a:t>
            </a:r>
          </a:p>
          <a:p>
            <a:r>
              <a:rPr lang="en-US" sz="2800" dirty="0">
                <a:latin typeface="Batang" panose="02030600000101010101" pitchFamily="18" charset="-127"/>
                <a:ea typeface="Batang" panose="02030600000101010101" pitchFamily="18" charset="-127"/>
              </a:rPr>
              <a:t>	Fak   1 </a:t>
            </a:r>
          </a:p>
          <a:p>
            <a:r>
              <a:rPr lang="en-US" sz="2800" dirty="0">
                <a:latin typeface="Batang" panose="02030600000101010101" pitchFamily="18" charset="-127"/>
                <a:ea typeface="Batang" panose="02030600000101010101" pitchFamily="18" charset="-127"/>
              </a:rPr>
              <a:t>else  </a:t>
            </a:r>
            <a:endParaRPr lang="en-ID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E8E2AE5-61D6-E0D0-6305-C0ADC89C805A}"/>
              </a:ext>
            </a:extLst>
          </p:cNvPr>
          <p:cNvCxnSpPr>
            <a:cxnSpLocks/>
          </p:cNvCxnSpPr>
          <p:nvPr/>
        </p:nvCxnSpPr>
        <p:spPr>
          <a:xfrm flipH="1">
            <a:off x="4328933" y="7321028"/>
            <a:ext cx="2430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B8054D1-CB36-D505-AAEF-AFE92676DC28}"/>
              </a:ext>
            </a:extLst>
          </p:cNvPr>
          <p:cNvSpPr txBox="1"/>
          <p:nvPr/>
        </p:nvSpPr>
        <p:spPr>
          <a:xfrm>
            <a:off x="15833444" y="150345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D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F0164D-3C7D-53C5-2662-1BD3B693A2C8}"/>
              </a:ext>
            </a:extLst>
          </p:cNvPr>
          <p:cNvSpPr txBox="1"/>
          <p:nvPr/>
        </p:nvSpPr>
        <p:spPr>
          <a:xfrm>
            <a:off x="15528644" y="3195097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BD9DA55-ACC8-2A8A-9E21-FD6BA31B34C3}"/>
              </a:ext>
            </a:extLst>
          </p:cNvPr>
          <p:cNvSpPr/>
          <p:nvPr/>
        </p:nvSpPr>
        <p:spPr>
          <a:xfrm>
            <a:off x="936601" y="4827329"/>
            <a:ext cx="15454949" cy="408310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05EEBD-9606-E7B7-2D3C-B8A9023E6BCB}"/>
              </a:ext>
            </a:extLst>
          </p:cNvPr>
          <p:cNvSpPr txBox="1"/>
          <p:nvPr/>
        </p:nvSpPr>
        <p:spPr>
          <a:xfrm>
            <a:off x="15019466" y="53226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F41218-9BB4-C6E7-AAAB-65D58C064335}"/>
              </a:ext>
            </a:extLst>
          </p:cNvPr>
          <p:cNvSpPr txBox="1"/>
          <p:nvPr/>
        </p:nvSpPr>
        <p:spPr>
          <a:xfrm>
            <a:off x="14640475" y="7340777"/>
            <a:ext cx="6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39" grpId="0"/>
      <p:bldP spid="41" grpId="0"/>
      <p:bldP spid="69" grpId="0"/>
      <p:bldP spid="75" grpId="0"/>
      <p:bldP spid="76" grpId="0"/>
      <p:bldP spid="79" grpId="0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826679" y="6041608"/>
            <a:ext cx="5461321" cy="6068135"/>
          </a:xfrm>
          <a:custGeom>
            <a:avLst/>
            <a:gdLst/>
            <a:ahLst/>
            <a:cxnLst/>
            <a:rect l="l" t="t" r="r" b="b"/>
            <a:pathLst>
              <a:path w="5461321" h="6068135">
                <a:moveTo>
                  <a:pt x="5461321" y="6068135"/>
                </a:moveTo>
                <a:lnTo>
                  <a:pt x="0" y="6068135"/>
                </a:lnTo>
                <a:lnTo>
                  <a:pt x="0" y="0"/>
                </a:lnTo>
                <a:lnTo>
                  <a:pt x="5461321" y="0"/>
                </a:lnTo>
                <a:lnTo>
                  <a:pt x="5461321" y="606813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 rot="-946185" flipH="1">
            <a:off x="4476734" y="8072992"/>
            <a:ext cx="5714777" cy="2005367"/>
          </a:xfrm>
          <a:custGeom>
            <a:avLst/>
            <a:gdLst/>
            <a:ahLst/>
            <a:cxnLst/>
            <a:rect l="l" t="t" r="r" b="b"/>
            <a:pathLst>
              <a:path w="5714777" h="2005367">
                <a:moveTo>
                  <a:pt x="5714777" y="0"/>
                </a:moveTo>
                <a:lnTo>
                  <a:pt x="0" y="0"/>
                </a:lnTo>
                <a:lnTo>
                  <a:pt x="0" y="2005367"/>
                </a:lnTo>
                <a:lnTo>
                  <a:pt x="5714777" y="2005367"/>
                </a:lnTo>
                <a:lnTo>
                  <a:pt x="571477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990600" y="2400301"/>
                <a:ext cx="16268700" cy="437171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653893" lvl="1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pc="-18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Microsoft New Tai Lue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3600" b="0" i="1" spc="-18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Microsoft New Tai Lue" panose="020B0502040204020203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pc="-18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Microsoft New Tai Lue" panose="020B0502040204020203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3600" b="0" i="1" spc="-18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  <a:cs typeface="Microsoft New Tai Lue" panose="020B0502040204020203" pitchFamily="34" charset="0"/>
                        </a:rPr>
                        <m:t>=</m:t>
                      </m:r>
                      <m:r>
                        <a:rPr lang="en-US" sz="3600" b="0" i="1" spc="-18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  <a:cs typeface="Microsoft New Tai Lue" panose="020B0502040204020203" pitchFamily="34" charset="0"/>
                        </a:rPr>
                        <m:t>𝑎</m:t>
                      </m:r>
                      <m:r>
                        <a:rPr lang="en-US" sz="3600" b="0" i="1" spc="-18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  <a:cs typeface="Microsoft New Tai Lue" panose="020B0502040204020203" pitchFamily="34" charset="0"/>
                        </a:rPr>
                        <m:t> </m:t>
                      </m:r>
                      <m:r>
                        <a:rPr lang="en-US" sz="3600" b="0" i="1" spc="-18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  <a:cs typeface="Microsoft New Tai Lue" panose="020B0502040204020203" pitchFamily="34" charset="0"/>
                        </a:rPr>
                        <m:t>𝑥</m:t>
                      </m:r>
                      <m:r>
                        <a:rPr lang="en-US" sz="3600" b="0" i="1" spc="-18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  <a:cs typeface="Microsoft New Tai Lue" panose="020B0502040204020203" pitchFamily="34" charset="0"/>
                        </a:rPr>
                        <m:t> </m:t>
                      </m:r>
                      <m:r>
                        <a:rPr lang="en-US" sz="3600" b="0" i="1" spc="-18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  <a:cs typeface="Microsoft New Tai Lue" panose="020B0502040204020203" pitchFamily="34" charset="0"/>
                        </a:rPr>
                        <m:t>𝑎</m:t>
                      </m:r>
                      <m:r>
                        <a:rPr lang="en-US" sz="3600" b="0" i="1" spc="-18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  <a:cs typeface="Microsoft New Tai Lue" panose="020B0502040204020203" pitchFamily="34" charset="0"/>
                        </a:rPr>
                        <m:t> </m:t>
                      </m:r>
                      <m:r>
                        <a:rPr lang="en-US" sz="3600" b="0" i="1" spc="-18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  <a:cs typeface="Microsoft New Tai Lue" panose="020B0502040204020203" pitchFamily="34" charset="0"/>
                        </a:rPr>
                        <m:t>𝑥</m:t>
                      </m:r>
                      <m:r>
                        <a:rPr lang="en-US" sz="3600" b="0" i="1" spc="-18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  <a:cs typeface="Microsoft New Tai Lue" panose="020B0502040204020203" pitchFamily="34" charset="0"/>
                        </a:rPr>
                        <m:t> </m:t>
                      </m:r>
                      <m:r>
                        <a:rPr lang="en-US" sz="3600" b="0" i="1" spc="-18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  <a:cs typeface="Microsoft New Tai Lue" panose="020B0502040204020203" pitchFamily="34" charset="0"/>
                        </a:rPr>
                        <m:t>𝑎</m:t>
                      </m:r>
                      <m:r>
                        <a:rPr lang="en-US" sz="3600" b="0" i="1" spc="-18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  <a:cs typeface="Microsoft New Tai Lue" panose="020B0502040204020203" pitchFamily="34" charset="0"/>
                        </a:rPr>
                        <m:t> </m:t>
                      </m:r>
                      <m:r>
                        <a:rPr lang="en-US" sz="3600" b="0" i="1" spc="-18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  <a:cs typeface="Microsoft New Tai Lue" panose="020B0502040204020203" pitchFamily="34" charset="0"/>
                        </a:rPr>
                        <m:t>𝑥</m:t>
                      </m:r>
                      <m:r>
                        <a:rPr lang="en-US" sz="3600" b="0" i="1" spc="-18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  <a:cs typeface="Microsoft New Tai Lue" panose="020B0502040204020203" pitchFamily="34" charset="0"/>
                        </a:rPr>
                        <m:t> ….</m:t>
                      </m:r>
                      <m:r>
                        <a:rPr lang="en-US" sz="3600" b="0" i="1" spc="-18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  <a:cs typeface="Microsoft New Tai Lue" panose="020B0502040204020203" pitchFamily="34" charset="0"/>
                        </a:rPr>
                        <m:t>𝑥</m:t>
                      </m:r>
                      <m:r>
                        <a:rPr lang="en-US" sz="3600" b="0" i="1" spc="-18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  <a:cs typeface="Microsoft New Tai Lue" panose="020B0502040204020203" pitchFamily="34" charset="0"/>
                        </a:rPr>
                        <m:t> </m:t>
                      </m:r>
                      <m:r>
                        <a:rPr lang="en-US" sz="3600" b="0" i="1" spc="-18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  <a:cs typeface="Microsoft New Tai Lue" panose="020B0502040204020203" pitchFamily="34" charset="0"/>
                        </a:rPr>
                        <m:t>𝑎</m:t>
                      </m:r>
                      <m:r>
                        <a:rPr lang="en-US" sz="3600" b="0" i="1" spc="-18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  <a:cs typeface="Microsoft New Tai Lue" panose="020B0502040204020203" pitchFamily="34" charset="0"/>
                        </a:rPr>
                        <m:t> (</m:t>
                      </m:r>
                      <m:r>
                        <a:rPr lang="en-US" sz="3600" b="0" i="1" spc="-18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  <a:cs typeface="Microsoft New Tai Lue" panose="020B0502040204020203" pitchFamily="34" charset="0"/>
                        </a:rPr>
                        <m:t>𝑠𝑒𝑏𝑎𝑛𝑦𝑎𝑘</m:t>
                      </m:r>
                      <m:r>
                        <a:rPr lang="en-US" sz="3600" b="0" i="1" spc="-18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  <a:cs typeface="Microsoft New Tai Lue" panose="020B0502040204020203" pitchFamily="34" charset="0"/>
                        </a:rPr>
                        <m:t> </m:t>
                      </m:r>
                      <m:r>
                        <a:rPr lang="en-US" sz="3600" b="0" i="1" spc="-18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  <a:cs typeface="Microsoft New Tai Lue" panose="020B0502040204020203" pitchFamily="34" charset="0"/>
                        </a:rPr>
                        <m:t>𝑛</m:t>
                      </m:r>
                      <m:r>
                        <a:rPr lang="en-US" sz="3600" b="0" i="1" spc="-18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  <a:cs typeface="Microsoft New Tai Lue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sz="3600" b="0" spc="-181" dirty="0">
                  <a:solidFill>
                    <a:schemeClr val="tx1"/>
                  </a:solidFill>
                  <a:latin typeface="Batang" panose="02030600000101010101" pitchFamily="18" charset="-127"/>
                  <a:ea typeface="Batang" panose="02030600000101010101" pitchFamily="18" charset="-127"/>
                  <a:cs typeface="Microsoft New Tai Lue" panose="020B0502040204020203" pitchFamily="34" charset="0"/>
                </a:endParaRPr>
              </a:p>
              <a:p>
                <a:pPr marL="653893"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pc="-18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Microsoft New Tai Lue" panose="020B0502040204020203" pitchFamily="34" charset="0"/>
                          </a:rPr>
                        </m:ctrlPr>
                      </m:sSupPr>
                      <m:e>
                        <m:r>
                          <a:rPr lang="en-US" sz="3600" b="0" i="1" spc="-18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Microsoft New Tai Lue" panose="020B0502040204020203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3600" b="0" i="1" spc="-18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Microsoft New Tai Lue" panose="020B0502040204020203" pitchFamily="34" charset="0"/>
                          </a:rPr>
                          <m:t>𝑛</m:t>
                        </m:r>
                        <m:r>
                          <a:rPr lang="en-US" sz="3600" b="0" i="1" spc="-18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Microsoft New Tai Lue" panose="020B0502040204020203" pitchFamily="34" charset="0"/>
                          </a:rPr>
                          <m:t> </m:t>
                        </m:r>
                      </m:sup>
                    </m:sSup>
                    <m:r>
                      <a:rPr lang="en-US" sz="3600" b="0" i="1" spc="-18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Batang" panose="02030600000101010101" pitchFamily="18" charset="-127"/>
                        <a:cs typeface="Microsoft New Tai Lue" panose="020B0502040204020203" pitchFamily="34" charset="0"/>
                      </a:rPr>
                      <m:t>=</m:t>
                    </m:r>
                    <m:r>
                      <a:rPr lang="en-US" sz="3600" b="0" i="1" spc="-18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Batang" panose="02030600000101010101" pitchFamily="18" charset="-127"/>
                        <a:cs typeface="Microsoft New Tai Lue" panose="020B0502040204020203" pitchFamily="34" charset="0"/>
                      </a:rPr>
                      <m:t>𝑎</m:t>
                    </m:r>
                    <m:r>
                      <a:rPr lang="en-US" sz="3600" b="0" i="1" spc="-18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Batang" panose="02030600000101010101" pitchFamily="18" charset="-127"/>
                        <a:cs typeface="Microsoft New Tai Lue" panose="020B0502040204020203" pitchFamily="34" charset="0"/>
                      </a:rPr>
                      <m:t> </m:t>
                    </m:r>
                    <m:r>
                      <a:rPr lang="en-US" sz="3600" b="0" i="1" spc="-18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Batang" panose="02030600000101010101" pitchFamily="18" charset="-127"/>
                        <a:cs typeface="Microsoft New Tai Lue" panose="020B0502040204020203" pitchFamily="34" charset="0"/>
                      </a:rPr>
                      <m:t>𝑥</m:t>
                    </m:r>
                    <m:r>
                      <a:rPr lang="en-US" sz="3600" b="0" i="1" spc="-18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Batang" panose="02030600000101010101" pitchFamily="18" charset="-127"/>
                        <a:cs typeface="Microsoft New Tai Lue" panose="020B0502040204020203" pitchFamily="34" charset="0"/>
                      </a:rPr>
                      <m:t> </m:t>
                    </m:r>
                    <m:sSup>
                      <m:sSupPr>
                        <m:ctrlPr>
                          <a:rPr lang="en-US" sz="3600" b="0" i="1" spc="-18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Microsoft New Tai Lue" panose="020B0502040204020203" pitchFamily="34" charset="0"/>
                          </a:rPr>
                        </m:ctrlPr>
                      </m:sSupPr>
                      <m:e>
                        <m:r>
                          <a:rPr lang="en-US" sz="3600" b="0" i="1" spc="-18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Microsoft New Tai Lue" panose="020B0502040204020203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3600" b="0" i="1" spc="-18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Microsoft New Tai Lue" panose="020B0502040204020203" pitchFamily="34" charset="0"/>
                          </a:rPr>
                          <m:t>(</m:t>
                        </m:r>
                        <m:r>
                          <a:rPr lang="en-US" sz="3600" b="0" i="1" spc="-18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Microsoft New Tai Lue" panose="020B0502040204020203" pitchFamily="34" charset="0"/>
                          </a:rPr>
                          <m:t>𝑛</m:t>
                        </m:r>
                        <m:r>
                          <a:rPr lang="en-US" sz="3600" b="0" i="1" spc="-18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Microsoft New Tai Lue" panose="020B0502040204020203" pitchFamily="34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3600" spc="-181" dirty="0">
                    <a:solidFill>
                      <a:schemeClr val="tx1"/>
                    </a:solidFill>
                    <a:latin typeface="Batang" panose="02030600000101010101" pitchFamily="18" charset="-127"/>
                    <a:ea typeface="Batang" panose="02030600000101010101" pitchFamily="18" charset="-127"/>
                    <a:cs typeface="Microsoft New Tai Lue" panose="020B0502040204020203" pitchFamily="34" charset="0"/>
                  </a:rPr>
                  <a:t> (</a:t>
                </a:r>
                <a:r>
                  <a:rPr lang="en-US" sz="3600" spc="-181" dirty="0" err="1">
                    <a:solidFill>
                      <a:schemeClr val="tx1"/>
                    </a:solidFill>
                    <a:latin typeface="Batang" panose="02030600000101010101" pitchFamily="18" charset="-127"/>
                    <a:ea typeface="Batang" panose="02030600000101010101" pitchFamily="18" charset="-127"/>
                    <a:cs typeface="Microsoft New Tai Lue" panose="020B0502040204020203" pitchFamily="34" charset="0"/>
                  </a:rPr>
                  <a:t>rekurent</a:t>
                </a:r>
                <a:r>
                  <a:rPr lang="en-US" sz="3600" spc="-181" dirty="0">
                    <a:solidFill>
                      <a:schemeClr val="tx1"/>
                    </a:solidFill>
                    <a:latin typeface="Batang" panose="02030600000101010101" pitchFamily="18" charset="-127"/>
                    <a:ea typeface="Batang" panose="02030600000101010101" pitchFamily="18" charset="-127"/>
                    <a:cs typeface="Microsoft New Tai Lue" panose="020B0502040204020203" pitchFamily="34" charset="0"/>
                  </a:rPr>
                  <a:t>)</a:t>
                </a:r>
              </a:p>
              <a:p>
                <a:pPr marL="653893" lvl="1" algn="just">
                  <a:lnSpc>
                    <a:spcPct val="150000"/>
                  </a:lnSpc>
                </a:pPr>
                <a:endParaRPr lang="en-US" sz="3600" spc="-181" dirty="0">
                  <a:solidFill>
                    <a:schemeClr val="tx1"/>
                  </a:solidFill>
                  <a:latin typeface="Batang" panose="02030600000101010101" pitchFamily="18" charset="-127"/>
                  <a:ea typeface="Batang" panose="02030600000101010101" pitchFamily="18" charset="-127"/>
                  <a:cs typeface="Microsoft New Tai Lue" panose="020B0502040204020203" pitchFamily="34" charset="0"/>
                </a:endParaRPr>
              </a:p>
              <a:p>
                <a:pPr marL="653893" lvl="1" algn="just">
                  <a:lnSpc>
                    <a:spcPct val="150000"/>
                  </a:lnSpc>
                </a:pPr>
                <a:endParaRPr lang="en-US" sz="3600" spc="-181" dirty="0">
                  <a:solidFill>
                    <a:schemeClr val="tx1"/>
                  </a:solidFill>
                  <a:latin typeface="Batang" panose="02030600000101010101" pitchFamily="18" charset="-127"/>
                  <a:ea typeface="Batang" panose="02030600000101010101" pitchFamily="18" charset="-127"/>
                  <a:cs typeface="Microsoft New Tai Lue" panose="020B0502040204020203" pitchFamily="34" charset="0"/>
                </a:endParaRPr>
              </a:p>
              <a:p>
                <a:pPr marL="653893" lvl="1" algn="just">
                  <a:lnSpc>
                    <a:spcPts val="7874"/>
                  </a:lnSpc>
                </a:pPr>
                <a:endParaRPr lang="en-US" sz="6057" spc="-181" dirty="0">
                  <a:solidFill>
                    <a:srgbClr val="FFE147"/>
                  </a:solidFill>
                  <a:latin typeface="Microsoft New Tai Lue" panose="020B0502040204020203" pitchFamily="34" charset="0"/>
                  <a:cs typeface="Microsoft New Tai Lue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400301"/>
                <a:ext cx="16268700" cy="43717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5"/>
          <p:cNvSpPr/>
          <p:nvPr/>
        </p:nvSpPr>
        <p:spPr>
          <a:xfrm flipH="1" flipV="1">
            <a:off x="-1613775" y="-171382"/>
            <a:ext cx="8044973" cy="2823054"/>
          </a:xfrm>
          <a:custGeom>
            <a:avLst/>
            <a:gdLst/>
            <a:ahLst/>
            <a:cxnLst/>
            <a:rect l="l" t="t" r="r" b="b"/>
            <a:pathLst>
              <a:path w="8044973" h="2823054">
                <a:moveTo>
                  <a:pt x="8044973" y="2823054"/>
                </a:moveTo>
                <a:lnTo>
                  <a:pt x="0" y="2823054"/>
                </a:lnTo>
                <a:lnTo>
                  <a:pt x="0" y="0"/>
                </a:lnTo>
                <a:lnTo>
                  <a:pt x="8044973" y="0"/>
                </a:lnTo>
                <a:lnTo>
                  <a:pt x="8044973" y="282305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6" name="TextBox 6"/>
          <p:cNvSpPr txBox="1"/>
          <p:nvPr/>
        </p:nvSpPr>
        <p:spPr>
          <a:xfrm>
            <a:off x="1533634" y="539573"/>
            <a:ext cx="16068566" cy="2028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403"/>
              </a:lnSpc>
            </a:pPr>
            <a:r>
              <a:rPr lang="en-US" sz="11717" spc="-468" dirty="0" err="1">
                <a:solidFill>
                  <a:srgbClr val="FFE147"/>
                </a:solidFill>
                <a:latin typeface="Childos Arabic Semi-Bold"/>
              </a:rPr>
              <a:t>Algoritma</a:t>
            </a:r>
            <a:r>
              <a:rPr lang="en-US" sz="11717" spc="-468" dirty="0">
                <a:solidFill>
                  <a:srgbClr val="FFE147"/>
                </a:solidFill>
                <a:latin typeface="Childos Arabic Semi-Bold"/>
              </a:rPr>
              <a:t> </a:t>
            </a:r>
            <a:r>
              <a:rPr lang="en-US" sz="11717" spc="-468" dirty="0" err="1">
                <a:solidFill>
                  <a:srgbClr val="FFE147"/>
                </a:solidFill>
                <a:latin typeface="Childos Arabic Semi-Bold"/>
              </a:rPr>
              <a:t>Rekrusif</a:t>
            </a:r>
            <a:r>
              <a:rPr lang="en-US" sz="11717" spc="-468" dirty="0">
                <a:solidFill>
                  <a:srgbClr val="FFE147"/>
                </a:solidFill>
                <a:latin typeface="Childos Arabic Semi-Bold"/>
              </a:rPr>
              <a:t> </a:t>
            </a:r>
            <a:r>
              <a:rPr lang="en-US" sz="11717" spc="-468" dirty="0" err="1">
                <a:solidFill>
                  <a:srgbClr val="FFE147"/>
                </a:solidFill>
                <a:latin typeface="Childos Arabic Semi-Bold"/>
              </a:rPr>
              <a:t>pangkat</a:t>
            </a:r>
            <a:r>
              <a:rPr lang="en-US" sz="11717" spc="-468" dirty="0">
                <a:solidFill>
                  <a:srgbClr val="FFE147"/>
                </a:solidFill>
                <a:latin typeface="Childos Arabic Semi-Bold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802A556-2422-234A-634B-8736DDDE99AF}"/>
                  </a:ext>
                </a:extLst>
              </p:cNvPr>
              <p:cNvSpPr/>
              <p:nvPr/>
            </p:nvSpPr>
            <p:spPr>
              <a:xfrm>
                <a:off x="10037903" y="2567757"/>
                <a:ext cx="3657600" cy="4476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sz="280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0 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=1</m:t>
                      </m:r>
                    </m:oMath>
                  </m:oMathPara>
                </a14:m>
                <a:endParaRPr lang="en-US" sz="2800" b="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1 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=2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=2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=2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=2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  <a:p>
                <a:endParaRPr lang="en-US" sz="280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  <a:p>
                <a:endParaRPr lang="en-ID" sz="280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802A556-2422-234A-634B-8736DDDE9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903" y="2567757"/>
                <a:ext cx="3657600" cy="4476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ABD29BDC-1A79-A28D-C2A6-ED2E167466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4405883"/>
            <a:ext cx="4057650" cy="2047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2A01EB-AB44-9D0D-C99E-294E1A8B0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0" y="6056230"/>
            <a:ext cx="10540557" cy="33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44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826679" y="6041608"/>
            <a:ext cx="5461321" cy="6068135"/>
          </a:xfrm>
          <a:custGeom>
            <a:avLst/>
            <a:gdLst/>
            <a:ahLst/>
            <a:cxnLst/>
            <a:rect l="l" t="t" r="r" b="b"/>
            <a:pathLst>
              <a:path w="5461321" h="6068135">
                <a:moveTo>
                  <a:pt x="5461321" y="6068135"/>
                </a:moveTo>
                <a:lnTo>
                  <a:pt x="0" y="6068135"/>
                </a:lnTo>
                <a:lnTo>
                  <a:pt x="0" y="0"/>
                </a:lnTo>
                <a:lnTo>
                  <a:pt x="5461321" y="0"/>
                </a:lnTo>
                <a:lnTo>
                  <a:pt x="5461321" y="606813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 rot="-946185" flipH="1">
            <a:off x="4476734" y="8072992"/>
            <a:ext cx="5714777" cy="2005367"/>
          </a:xfrm>
          <a:custGeom>
            <a:avLst/>
            <a:gdLst/>
            <a:ahLst/>
            <a:cxnLst/>
            <a:rect l="l" t="t" r="r" b="b"/>
            <a:pathLst>
              <a:path w="5714777" h="2005367">
                <a:moveTo>
                  <a:pt x="5714777" y="0"/>
                </a:moveTo>
                <a:lnTo>
                  <a:pt x="0" y="0"/>
                </a:lnTo>
                <a:lnTo>
                  <a:pt x="0" y="2005367"/>
                </a:lnTo>
                <a:lnTo>
                  <a:pt x="5714777" y="2005367"/>
                </a:lnTo>
                <a:lnTo>
                  <a:pt x="571477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5" name="Freeform 5"/>
          <p:cNvSpPr/>
          <p:nvPr/>
        </p:nvSpPr>
        <p:spPr>
          <a:xfrm flipH="1" flipV="1">
            <a:off x="-1613775" y="-171382"/>
            <a:ext cx="8044973" cy="2823054"/>
          </a:xfrm>
          <a:custGeom>
            <a:avLst/>
            <a:gdLst/>
            <a:ahLst/>
            <a:cxnLst/>
            <a:rect l="l" t="t" r="r" b="b"/>
            <a:pathLst>
              <a:path w="8044973" h="2823054">
                <a:moveTo>
                  <a:pt x="8044973" y="2823054"/>
                </a:moveTo>
                <a:lnTo>
                  <a:pt x="0" y="2823054"/>
                </a:lnTo>
                <a:lnTo>
                  <a:pt x="0" y="0"/>
                </a:lnTo>
                <a:lnTo>
                  <a:pt x="8044973" y="0"/>
                </a:lnTo>
                <a:lnTo>
                  <a:pt x="8044973" y="2823054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14797C-5704-53AA-13D5-25733BA7FD9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10001" b="2222"/>
          <a:stretch/>
        </p:blipFill>
        <p:spPr>
          <a:xfrm>
            <a:off x="381000" y="571500"/>
            <a:ext cx="17231591" cy="94773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8061B9-717F-1447-BB9B-A475F450F72E}"/>
              </a:ext>
            </a:extLst>
          </p:cNvPr>
          <p:cNvSpPr txBox="1"/>
          <p:nvPr/>
        </p:nvSpPr>
        <p:spPr>
          <a:xfrm>
            <a:off x="14358505" y="56007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  <a:endParaRPr lang="en-ID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69AF71-F20A-E4BD-903B-FCFDD60E275F}"/>
              </a:ext>
            </a:extLst>
          </p:cNvPr>
          <p:cNvSpPr txBox="1"/>
          <p:nvPr/>
        </p:nvSpPr>
        <p:spPr>
          <a:xfrm>
            <a:off x="14739505" y="3866418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25</a:t>
            </a:r>
            <a:endParaRPr lang="en-ID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171F8-E13D-5E13-B20B-82B82CE8EFA9}"/>
              </a:ext>
            </a:extLst>
          </p:cNvPr>
          <p:cNvSpPr txBox="1"/>
          <p:nvPr/>
        </p:nvSpPr>
        <p:spPr>
          <a:xfrm>
            <a:off x="15176339" y="206056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125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299760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74658">
            <a:off x="13684856" y="7171234"/>
            <a:ext cx="1236792" cy="1748116"/>
          </a:xfrm>
          <a:custGeom>
            <a:avLst/>
            <a:gdLst/>
            <a:ahLst/>
            <a:cxnLst/>
            <a:rect l="l" t="t" r="r" b="b"/>
            <a:pathLst>
              <a:path w="1236792" h="1748116">
                <a:moveTo>
                  <a:pt x="0" y="0"/>
                </a:moveTo>
                <a:lnTo>
                  <a:pt x="1236792" y="0"/>
                </a:lnTo>
                <a:lnTo>
                  <a:pt x="1236792" y="1748116"/>
                </a:lnTo>
                <a:lnTo>
                  <a:pt x="0" y="17481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 rot="-930141">
            <a:off x="14562465" y="7290309"/>
            <a:ext cx="3965724" cy="3935981"/>
          </a:xfrm>
          <a:custGeom>
            <a:avLst/>
            <a:gdLst/>
            <a:ahLst/>
            <a:cxnLst/>
            <a:rect l="l" t="t" r="r" b="b"/>
            <a:pathLst>
              <a:path w="3965724" h="3935981">
                <a:moveTo>
                  <a:pt x="0" y="0"/>
                </a:moveTo>
                <a:lnTo>
                  <a:pt x="3965724" y="0"/>
                </a:lnTo>
                <a:lnTo>
                  <a:pt x="3965724" y="3935982"/>
                </a:lnTo>
                <a:lnTo>
                  <a:pt x="0" y="39359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Freeform 4"/>
          <p:cNvSpPr/>
          <p:nvPr/>
        </p:nvSpPr>
        <p:spPr>
          <a:xfrm rot="-867913">
            <a:off x="-270530" y="-30524"/>
            <a:ext cx="3307530" cy="2679099"/>
          </a:xfrm>
          <a:custGeom>
            <a:avLst/>
            <a:gdLst/>
            <a:ahLst/>
            <a:cxnLst/>
            <a:rect l="l" t="t" r="r" b="b"/>
            <a:pathLst>
              <a:path w="3307530" h="2679099">
                <a:moveTo>
                  <a:pt x="0" y="0"/>
                </a:moveTo>
                <a:lnTo>
                  <a:pt x="3307529" y="0"/>
                </a:lnTo>
                <a:lnTo>
                  <a:pt x="3307529" y="2679099"/>
                </a:lnTo>
                <a:lnTo>
                  <a:pt x="0" y="2679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5" name="Freeform 5"/>
          <p:cNvSpPr/>
          <p:nvPr/>
        </p:nvSpPr>
        <p:spPr>
          <a:xfrm rot="3726943">
            <a:off x="2182718" y="1292753"/>
            <a:ext cx="1620466" cy="1800518"/>
          </a:xfrm>
          <a:custGeom>
            <a:avLst/>
            <a:gdLst/>
            <a:ahLst/>
            <a:cxnLst/>
            <a:rect l="l" t="t" r="r" b="b"/>
            <a:pathLst>
              <a:path w="1620466" h="1800518">
                <a:moveTo>
                  <a:pt x="0" y="0"/>
                </a:moveTo>
                <a:lnTo>
                  <a:pt x="1620467" y="0"/>
                </a:lnTo>
                <a:lnTo>
                  <a:pt x="1620467" y="1800518"/>
                </a:lnTo>
                <a:lnTo>
                  <a:pt x="0" y="18005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6" name="Freeform 6"/>
          <p:cNvSpPr/>
          <p:nvPr/>
        </p:nvSpPr>
        <p:spPr>
          <a:xfrm rot="1472365">
            <a:off x="14148985" y="9029816"/>
            <a:ext cx="1077957" cy="1178095"/>
          </a:xfrm>
          <a:custGeom>
            <a:avLst/>
            <a:gdLst/>
            <a:ahLst/>
            <a:cxnLst/>
            <a:rect l="l" t="t" r="r" b="b"/>
            <a:pathLst>
              <a:path w="1077957" h="1178095">
                <a:moveTo>
                  <a:pt x="0" y="0"/>
                </a:moveTo>
                <a:lnTo>
                  <a:pt x="1077958" y="0"/>
                </a:lnTo>
                <a:lnTo>
                  <a:pt x="1077958" y="1178095"/>
                </a:lnTo>
                <a:lnTo>
                  <a:pt x="0" y="11780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Freeform 7"/>
          <p:cNvSpPr/>
          <p:nvPr/>
        </p:nvSpPr>
        <p:spPr>
          <a:xfrm rot="-1064436">
            <a:off x="340895" y="1273979"/>
            <a:ext cx="1050652" cy="2401491"/>
          </a:xfrm>
          <a:custGeom>
            <a:avLst/>
            <a:gdLst/>
            <a:ahLst/>
            <a:cxnLst/>
            <a:rect l="l" t="t" r="r" b="b"/>
            <a:pathLst>
              <a:path w="1050652" h="2401491">
                <a:moveTo>
                  <a:pt x="0" y="0"/>
                </a:moveTo>
                <a:lnTo>
                  <a:pt x="1050652" y="0"/>
                </a:lnTo>
                <a:lnTo>
                  <a:pt x="1050652" y="2401491"/>
                </a:lnTo>
                <a:lnTo>
                  <a:pt x="0" y="24014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8" name="Freeform 8"/>
          <p:cNvSpPr/>
          <p:nvPr/>
        </p:nvSpPr>
        <p:spPr>
          <a:xfrm>
            <a:off x="15036063" y="1093520"/>
            <a:ext cx="2223237" cy="2198984"/>
          </a:xfrm>
          <a:custGeom>
            <a:avLst/>
            <a:gdLst/>
            <a:ahLst/>
            <a:cxnLst/>
            <a:rect l="l" t="t" r="r" b="b"/>
            <a:pathLst>
              <a:path w="2223237" h="2198984">
                <a:moveTo>
                  <a:pt x="0" y="0"/>
                </a:moveTo>
                <a:lnTo>
                  <a:pt x="2223237" y="0"/>
                </a:lnTo>
                <a:lnTo>
                  <a:pt x="2223237" y="2198984"/>
                </a:lnTo>
                <a:lnTo>
                  <a:pt x="0" y="21989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9" name="Freeform 9"/>
          <p:cNvSpPr/>
          <p:nvPr/>
        </p:nvSpPr>
        <p:spPr>
          <a:xfrm rot="-10800000">
            <a:off x="1028700" y="7094440"/>
            <a:ext cx="2223237" cy="2198984"/>
          </a:xfrm>
          <a:custGeom>
            <a:avLst/>
            <a:gdLst/>
            <a:ahLst/>
            <a:cxnLst/>
            <a:rect l="l" t="t" r="r" b="b"/>
            <a:pathLst>
              <a:path w="2223237" h="2198984">
                <a:moveTo>
                  <a:pt x="0" y="0"/>
                </a:moveTo>
                <a:lnTo>
                  <a:pt x="2223237" y="0"/>
                </a:lnTo>
                <a:lnTo>
                  <a:pt x="2223237" y="2198983"/>
                </a:lnTo>
                <a:lnTo>
                  <a:pt x="0" y="219898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0" name="TextBox 10"/>
          <p:cNvSpPr txBox="1"/>
          <p:nvPr/>
        </p:nvSpPr>
        <p:spPr>
          <a:xfrm>
            <a:off x="1742673" y="3487081"/>
            <a:ext cx="14802654" cy="2865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34"/>
              </a:lnSpc>
            </a:pPr>
            <a:r>
              <a:rPr lang="en-US" sz="15810" spc="-632">
                <a:solidFill>
                  <a:srgbClr val="0F5243"/>
                </a:solidFill>
                <a:latin typeface="Childos Arabic Semi-Bold"/>
              </a:rPr>
              <a:t>Terimakasih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</TotalTime>
  <Words>373</Words>
  <Application>Microsoft Office PowerPoint</Application>
  <PresentationFormat>Custom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Batang</vt:lpstr>
      <vt:lpstr>Microsoft New Tai Lue</vt:lpstr>
      <vt:lpstr>Cambria Math</vt:lpstr>
      <vt:lpstr>Childos Arabic Semi-Bold</vt:lpstr>
      <vt:lpstr>Bookman Old Style</vt:lpstr>
      <vt:lpstr>Arial</vt:lpstr>
      <vt:lpstr>Calibri</vt:lpstr>
      <vt:lpstr>Sondos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Hijau Krem Kuning Ceria  Tugas Presentasi</dc:title>
  <dc:creator>USER</dc:creator>
  <cp:lastModifiedBy>rifaldisyahdan98@gmail.com</cp:lastModifiedBy>
  <cp:revision>7</cp:revision>
  <dcterms:created xsi:type="dcterms:W3CDTF">2006-08-16T00:00:00Z</dcterms:created>
  <dcterms:modified xsi:type="dcterms:W3CDTF">2024-01-15T17:38:18Z</dcterms:modified>
  <dc:identifier>DAFwkxJRKkk</dc:identifier>
</cp:coreProperties>
</file>