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8288000" cy="10287000"/>
  <p:notesSz cx="6858000" cy="9144000"/>
  <p:embeddedFontLst>
    <p:embeddedFont>
      <p:font typeface="Bryndan Write" panose="020B0604020202020204" charset="0"/>
      <p:regular r:id="rId11"/>
    </p:embeddedFont>
    <p:embeddedFont>
      <p:font typeface="Calibri" panose="020F0502020204030204" pitchFamily="34" charset="0"/>
      <p:regular r:id="rId12"/>
      <p:bold r:id="rId13"/>
      <p:italic r:id="rId14"/>
      <p:boldItalic r:id="rId15"/>
    </p:embeddedFont>
    <p:embeddedFont>
      <p:font typeface="Puimek Font TH" panose="020B0604020202020204" charset="-3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2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4.svg"/><Relationship Id="rId7" Type="http://schemas.openxmlformats.org/officeDocument/2006/relationships/image" Target="../media/image32.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8.svg"/><Relationship Id="rId5" Type="http://schemas.openxmlformats.org/officeDocument/2006/relationships/image" Target="../media/image30.svg"/><Relationship Id="rId10" Type="http://schemas.openxmlformats.org/officeDocument/2006/relationships/image" Target="../media/image37.png"/><Relationship Id="rId4" Type="http://schemas.openxmlformats.org/officeDocument/2006/relationships/image" Target="../media/image29.png"/><Relationship Id="rId9" Type="http://schemas.openxmlformats.org/officeDocument/2006/relationships/image" Target="../media/image36.svg"/></Relationships>
</file>

<file path=ppt/slides/_rels/slide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svg"/><Relationship Id="rId7" Type="http://schemas.openxmlformats.org/officeDocument/2006/relationships/image" Target="../media/image4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8.svg"/><Relationship Id="rId10" Type="http://schemas.openxmlformats.org/officeDocument/2006/relationships/image" Target="../media/image43.jpeg"/><Relationship Id="rId4" Type="http://schemas.openxmlformats.org/officeDocument/2006/relationships/image" Target="../media/image7.png"/><Relationship Id="rId9" Type="http://schemas.openxmlformats.org/officeDocument/2006/relationships/image" Target="../media/image42.svg"/></Relationships>
</file>

<file path=ppt/slides/_rels/slide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svg"/><Relationship Id="rId7" Type="http://schemas.openxmlformats.org/officeDocument/2006/relationships/image" Target="../media/image4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42.svg"/></Relationships>
</file>

<file path=ppt/slides/_rels/slide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svg"/><Relationship Id="rId7" Type="http://schemas.openxmlformats.org/officeDocument/2006/relationships/image" Target="../media/image45.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47.sv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9.svg"/><Relationship Id="rId4" Type="http://schemas.openxmlformats.org/officeDocument/2006/relationships/image" Target="../media/image48.png"/><Relationship Id="rId9" Type="http://schemas.openxmlformats.org/officeDocument/2006/relationships/image" Target="../media/image5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E0D1"/>
        </a:solidFill>
        <a:effectLst/>
      </p:bgPr>
    </p:bg>
    <p:spTree>
      <p:nvGrpSpPr>
        <p:cNvPr id="1" name=""/>
        <p:cNvGrpSpPr/>
        <p:nvPr/>
      </p:nvGrpSpPr>
      <p:grpSpPr>
        <a:xfrm>
          <a:off x="0" y="0"/>
          <a:ext cx="0" cy="0"/>
          <a:chOff x="0" y="0"/>
          <a:chExt cx="0" cy="0"/>
        </a:xfrm>
      </p:grpSpPr>
      <p:sp>
        <p:nvSpPr>
          <p:cNvPr id="2" name="Freeform 2"/>
          <p:cNvSpPr/>
          <p:nvPr/>
        </p:nvSpPr>
        <p:spPr>
          <a:xfrm flipH="1">
            <a:off x="14831666" y="1275508"/>
            <a:ext cx="1552932" cy="1486932"/>
          </a:xfrm>
          <a:custGeom>
            <a:avLst/>
            <a:gdLst/>
            <a:ahLst/>
            <a:cxnLst/>
            <a:rect l="l" t="t" r="r" b="b"/>
            <a:pathLst>
              <a:path w="1552932" h="1486932">
                <a:moveTo>
                  <a:pt x="1552931" y="0"/>
                </a:moveTo>
                <a:lnTo>
                  <a:pt x="0" y="0"/>
                </a:lnTo>
                <a:lnTo>
                  <a:pt x="0" y="1486932"/>
                </a:lnTo>
                <a:lnTo>
                  <a:pt x="1552931" y="1486932"/>
                </a:lnTo>
                <a:lnTo>
                  <a:pt x="1552931"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flipH="1" flipV="1">
            <a:off x="-10283164" y="13637298"/>
            <a:ext cx="38245024" cy="12439180"/>
          </a:xfrm>
          <a:custGeom>
            <a:avLst/>
            <a:gdLst/>
            <a:ahLst/>
            <a:cxnLst/>
            <a:rect l="l" t="t" r="r" b="b"/>
            <a:pathLst>
              <a:path w="38245024" h="12439180">
                <a:moveTo>
                  <a:pt x="38245024" y="12439181"/>
                </a:moveTo>
                <a:lnTo>
                  <a:pt x="0" y="12439181"/>
                </a:lnTo>
                <a:lnTo>
                  <a:pt x="0" y="0"/>
                </a:lnTo>
                <a:lnTo>
                  <a:pt x="38245024" y="0"/>
                </a:lnTo>
                <a:lnTo>
                  <a:pt x="38245024" y="12439181"/>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flipV="1">
            <a:off x="-9298166" y="13093422"/>
            <a:ext cx="38245024" cy="12439180"/>
          </a:xfrm>
          <a:custGeom>
            <a:avLst/>
            <a:gdLst/>
            <a:ahLst/>
            <a:cxnLst/>
            <a:rect l="l" t="t" r="r" b="b"/>
            <a:pathLst>
              <a:path w="38245024" h="12439180">
                <a:moveTo>
                  <a:pt x="0" y="12439180"/>
                </a:moveTo>
                <a:lnTo>
                  <a:pt x="38245024" y="12439180"/>
                </a:lnTo>
                <a:lnTo>
                  <a:pt x="38245024" y="0"/>
                </a:lnTo>
                <a:lnTo>
                  <a:pt x="0" y="0"/>
                </a:lnTo>
                <a:lnTo>
                  <a:pt x="0" y="1243918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6617844" y="7374262"/>
            <a:ext cx="5052311" cy="993848"/>
            <a:chOff x="0" y="0"/>
            <a:chExt cx="6736415" cy="1325130"/>
          </a:xfrm>
        </p:grpSpPr>
        <p:sp>
          <p:nvSpPr>
            <p:cNvPr id="6" name="Freeform 6"/>
            <p:cNvSpPr/>
            <p:nvPr/>
          </p:nvSpPr>
          <p:spPr>
            <a:xfrm>
              <a:off x="0" y="0"/>
              <a:ext cx="5563524" cy="1325130"/>
            </a:xfrm>
            <a:custGeom>
              <a:avLst/>
              <a:gdLst/>
              <a:ahLst/>
              <a:cxnLst/>
              <a:rect l="l" t="t" r="r" b="b"/>
              <a:pathLst>
                <a:path w="5563524" h="1325130">
                  <a:moveTo>
                    <a:pt x="0" y="0"/>
                  </a:moveTo>
                  <a:lnTo>
                    <a:pt x="5563524" y="0"/>
                  </a:lnTo>
                  <a:lnTo>
                    <a:pt x="5563524" y="1325130"/>
                  </a:lnTo>
                  <a:lnTo>
                    <a:pt x="0" y="13251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172891" y="0"/>
              <a:ext cx="5563524" cy="1325130"/>
            </a:xfrm>
            <a:custGeom>
              <a:avLst/>
              <a:gdLst/>
              <a:ahLst/>
              <a:cxnLst/>
              <a:rect l="l" t="t" r="r" b="b"/>
              <a:pathLst>
                <a:path w="5563524" h="1325130">
                  <a:moveTo>
                    <a:pt x="0" y="0"/>
                  </a:moveTo>
                  <a:lnTo>
                    <a:pt x="5563524" y="0"/>
                  </a:lnTo>
                  <a:lnTo>
                    <a:pt x="5563524" y="1325130"/>
                  </a:lnTo>
                  <a:lnTo>
                    <a:pt x="0" y="132513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grpSp>
      <p:sp>
        <p:nvSpPr>
          <p:cNvPr id="8" name="Freeform 8"/>
          <p:cNvSpPr/>
          <p:nvPr/>
        </p:nvSpPr>
        <p:spPr>
          <a:xfrm rot="412241" flipH="1">
            <a:off x="1724754" y="8504154"/>
            <a:ext cx="2419692" cy="2419692"/>
          </a:xfrm>
          <a:custGeom>
            <a:avLst/>
            <a:gdLst/>
            <a:ahLst/>
            <a:cxnLst/>
            <a:rect l="l" t="t" r="r" b="b"/>
            <a:pathLst>
              <a:path w="2419692" h="2419692">
                <a:moveTo>
                  <a:pt x="2419693" y="0"/>
                </a:moveTo>
                <a:lnTo>
                  <a:pt x="0" y="0"/>
                </a:lnTo>
                <a:lnTo>
                  <a:pt x="0" y="2419692"/>
                </a:lnTo>
                <a:lnTo>
                  <a:pt x="2419693" y="2419692"/>
                </a:lnTo>
                <a:lnTo>
                  <a:pt x="2419693"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412241">
            <a:off x="14333328" y="8504154"/>
            <a:ext cx="2419692" cy="2419692"/>
          </a:xfrm>
          <a:custGeom>
            <a:avLst/>
            <a:gdLst/>
            <a:ahLst/>
            <a:cxnLst/>
            <a:rect l="l" t="t" r="r" b="b"/>
            <a:pathLst>
              <a:path w="2419692" h="2419692">
                <a:moveTo>
                  <a:pt x="0" y="0"/>
                </a:moveTo>
                <a:lnTo>
                  <a:pt x="2419692" y="0"/>
                </a:lnTo>
                <a:lnTo>
                  <a:pt x="2419692" y="2419692"/>
                </a:lnTo>
                <a:lnTo>
                  <a:pt x="0" y="24196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512812">
            <a:off x="1500346" y="1626714"/>
            <a:ext cx="1543833" cy="1316117"/>
          </a:xfrm>
          <a:custGeom>
            <a:avLst/>
            <a:gdLst/>
            <a:ahLst/>
            <a:cxnLst/>
            <a:rect l="l" t="t" r="r" b="b"/>
            <a:pathLst>
              <a:path w="1543833" h="1316117">
                <a:moveTo>
                  <a:pt x="0" y="0"/>
                </a:moveTo>
                <a:lnTo>
                  <a:pt x="1543833" y="0"/>
                </a:lnTo>
                <a:lnTo>
                  <a:pt x="1543833" y="1316117"/>
                </a:lnTo>
                <a:lnTo>
                  <a:pt x="0" y="131611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1162238" y="5776970"/>
            <a:ext cx="1457520" cy="1457520"/>
          </a:xfrm>
          <a:custGeom>
            <a:avLst/>
            <a:gdLst/>
            <a:ahLst/>
            <a:cxnLst/>
            <a:rect l="l" t="t" r="r" b="b"/>
            <a:pathLst>
              <a:path w="1457520" h="1457520">
                <a:moveTo>
                  <a:pt x="0" y="0"/>
                </a:moveTo>
                <a:lnTo>
                  <a:pt x="1457520" y="0"/>
                </a:lnTo>
                <a:lnTo>
                  <a:pt x="1457520" y="1457520"/>
                </a:lnTo>
                <a:lnTo>
                  <a:pt x="0" y="145752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rot="855293">
            <a:off x="15729483" y="5667184"/>
            <a:ext cx="1310228" cy="1677092"/>
          </a:xfrm>
          <a:custGeom>
            <a:avLst/>
            <a:gdLst/>
            <a:ahLst/>
            <a:cxnLst/>
            <a:rect l="l" t="t" r="r" b="b"/>
            <a:pathLst>
              <a:path w="1310228" h="1677092">
                <a:moveTo>
                  <a:pt x="0" y="0"/>
                </a:moveTo>
                <a:lnTo>
                  <a:pt x="1310228" y="0"/>
                </a:lnTo>
                <a:lnTo>
                  <a:pt x="1310228" y="1677091"/>
                </a:lnTo>
                <a:lnTo>
                  <a:pt x="0" y="167709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3" name="TextBox 13"/>
          <p:cNvSpPr txBox="1"/>
          <p:nvPr/>
        </p:nvSpPr>
        <p:spPr>
          <a:xfrm>
            <a:off x="5415864" y="2149749"/>
            <a:ext cx="7456271" cy="2619994"/>
          </a:xfrm>
          <a:prstGeom prst="rect">
            <a:avLst/>
          </a:prstGeom>
        </p:spPr>
        <p:txBody>
          <a:bodyPr lIns="0" tIns="0" rIns="0" bIns="0" rtlCol="0" anchor="t">
            <a:spAutoFit/>
          </a:bodyPr>
          <a:lstStyle/>
          <a:p>
            <a:pPr algn="ctr">
              <a:lnSpc>
                <a:spcPts val="10257"/>
              </a:lnSpc>
            </a:pPr>
            <a:r>
              <a:rPr lang="en-US" sz="7326" spc="-183">
                <a:solidFill>
                  <a:srgbClr val="103E7B"/>
                </a:solidFill>
                <a:latin typeface="Bryndan Write"/>
              </a:rPr>
              <a:t>Desain dan Analisis Algoritma</a:t>
            </a:r>
          </a:p>
        </p:txBody>
      </p:sp>
      <p:sp>
        <p:nvSpPr>
          <p:cNvPr id="14" name="TextBox 14"/>
          <p:cNvSpPr txBox="1"/>
          <p:nvPr/>
        </p:nvSpPr>
        <p:spPr>
          <a:xfrm>
            <a:off x="3299119" y="5122920"/>
            <a:ext cx="11689761" cy="1640989"/>
          </a:xfrm>
          <a:prstGeom prst="rect">
            <a:avLst/>
          </a:prstGeom>
        </p:spPr>
        <p:txBody>
          <a:bodyPr lIns="0" tIns="0" rIns="0" bIns="0" rtlCol="0" anchor="t">
            <a:spAutoFit/>
          </a:bodyPr>
          <a:lstStyle/>
          <a:p>
            <a:pPr algn="ctr">
              <a:lnSpc>
                <a:spcPts val="12763"/>
              </a:lnSpc>
            </a:pPr>
            <a:r>
              <a:rPr lang="en-US" sz="9116" spc="-227">
                <a:solidFill>
                  <a:srgbClr val="DB4B7F"/>
                </a:solidFill>
                <a:latin typeface="Bryndan Write"/>
              </a:rPr>
              <a:t>Teknik Backtracking</a:t>
            </a:r>
          </a:p>
        </p:txBody>
      </p:sp>
      <p:sp>
        <p:nvSpPr>
          <p:cNvPr id="15" name="Freeform 15"/>
          <p:cNvSpPr/>
          <p:nvPr/>
        </p:nvSpPr>
        <p:spPr>
          <a:xfrm rot="4535533">
            <a:off x="10263644" y="1226844"/>
            <a:ext cx="1145208" cy="1180627"/>
          </a:xfrm>
          <a:custGeom>
            <a:avLst/>
            <a:gdLst/>
            <a:ahLst/>
            <a:cxnLst/>
            <a:rect l="l" t="t" r="r" b="b"/>
            <a:pathLst>
              <a:path w="1145208" h="1180627">
                <a:moveTo>
                  <a:pt x="0" y="0"/>
                </a:moveTo>
                <a:lnTo>
                  <a:pt x="1145207" y="0"/>
                </a:lnTo>
                <a:lnTo>
                  <a:pt x="1145207" y="1180626"/>
                </a:lnTo>
                <a:lnTo>
                  <a:pt x="0" y="1180626"/>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D4DF"/>
        </a:solidFill>
        <a:effectLst/>
      </p:bgPr>
    </p:bg>
    <p:spTree>
      <p:nvGrpSpPr>
        <p:cNvPr id="1" name=""/>
        <p:cNvGrpSpPr/>
        <p:nvPr/>
      </p:nvGrpSpPr>
      <p:grpSpPr>
        <a:xfrm>
          <a:off x="0" y="0"/>
          <a:ext cx="0" cy="0"/>
          <a:chOff x="0" y="0"/>
          <a:chExt cx="0" cy="0"/>
        </a:xfrm>
      </p:grpSpPr>
      <p:sp>
        <p:nvSpPr>
          <p:cNvPr id="2" name="Freeform 2"/>
          <p:cNvSpPr/>
          <p:nvPr/>
        </p:nvSpPr>
        <p:spPr>
          <a:xfrm rot="-4265919" flipH="1" flipV="1">
            <a:off x="-21549593" y="19287918"/>
            <a:ext cx="35354398" cy="11499005"/>
          </a:xfrm>
          <a:custGeom>
            <a:avLst/>
            <a:gdLst/>
            <a:ahLst/>
            <a:cxnLst/>
            <a:rect l="l" t="t" r="r" b="b"/>
            <a:pathLst>
              <a:path w="35354398" h="11499005">
                <a:moveTo>
                  <a:pt x="35354399" y="11499006"/>
                </a:moveTo>
                <a:lnTo>
                  <a:pt x="0" y="11499006"/>
                </a:lnTo>
                <a:lnTo>
                  <a:pt x="0" y="0"/>
                </a:lnTo>
                <a:lnTo>
                  <a:pt x="35354399" y="0"/>
                </a:lnTo>
                <a:lnTo>
                  <a:pt x="35354399" y="1149900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100000" flipH="1" flipV="1">
            <a:off x="9259334" y="16277312"/>
            <a:ext cx="35354398" cy="11499005"/>
          </a:xfrm>
          <a:custGeom>
            <a:avLst/>
            <a:gdLst/>
            <a:ahLst/>
            <a:cxnLst/>
            <a:rect l="l" t="t" r="r" b="b"/>
            <a:pathLst>
              <a:path w="35354398" h="11499005">
                <a:moveTo>
                  <a:pt x="35354399" y="11499005"/>
                </a:moveTo>
                <a:lnTo>
                  <a:pt x="0" y="11499005"/>
                </a:lnTo>
                <a:lnTo>
                  <a:pt x="0" y="0"/>
                </a:lnTo>
                <a:lnTo>
                  <a:pt x="35354399" y="0"/>
                </a:lnTo>
                <a:lnTo>
                  <a:pt x="35354399" y="1149900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4389759" flipH="1">
            <a:off x="2677865" y="8329565"/>
            <a:ext cx="2419692" cy="2419692"/>
          </a:xfrm>
          <a:custGeom>
            <a:avLst/>
            <a:gdLst/>
            <a:ahLst/>
            <a:cxnLst/>
            <a:rect l="l" t="t" r="r" b="b"/>
            <a:pathLst>
              <a:path w="2419692" h="2419692">
                <a:moveTo>
                  <a:pt x="2419692" y="0"/>
                </a:moveTo>
                <a:lnTo>
                  <a:pt x="0" y="0"/>
                </a:lnTo>
                <a:lnTo>
                  <a:pt x="0" y="2419692"/>
                </a:lnTo>
                <a:lnTo>
                  <a:pt x="2419692" y="2419692"/>
                </a:lnTo>
                <a:lnTo>
                  <a:pt x="241969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3952314">
            <a:off x="13240164" y="8329565"/>
            <a:ext cx="2419692" cy="2419692"/>
          </a:xfrm>
          <a:custGeom>
            <a:avLst/>
            <a:gdLst/>
            <a:ahLst/>
            <a:cxnLst/>
            <a:rect l="l" t="t" r="r" b="b"/>
            <a:pathLst>
              <a:path w="2419692" h="2419692">
                <a:moveTo>
                  <a:pt x="0" y="0"/>
                </a:moveTo>
                <a:lnTo>
                  <a:pt x="2419692" y="0"/>
                </a:lnTo>
                <a:lnTo>
                  <a:pt x="2419692" y="2419692"/>
                </a:lnTo>
                <a:lnTo>
                  <a:pt x="0" y="24196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6" name="Freeform 6"/>
          <p:cNvSpPr/>
          <p:nvPr/>
        </p:nvSpPr>
        <p:spPr>
          <a:xfrm flipV="1">
            <a:off x="2631819" y="2628445"/>
            <a:ext cx="12861222" cy="6629855"/>
          </a:xfrm>
          <a:custGeom>
            <a:avLst/>
            <a:gdLst/>
            <a:ahLst/>
            <a:cxnLst/>
            <a:rect l="l" t="t" r="r" b="b"/>
            <a:pathLst>
              <a:path w="12861222" h="6629855">
                <a:moveTo>
                  <a:pt x="0" y="6629855"/>
                </a:moveTo>
                <a:lnTo>
                  <a:pt x="12861222" y="6629855"/>
                </a:lnTo>
                <a:lnTo>
                  <a:pt x="12861222" y="0"/>
                </a:lnTo>
                <a:lnTo>
                  <a:pt x="0" y="0"/>
                </a:lnTo>
                <a:lnTo>
                  <a:pt x="0" y="6629855"/>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3635644" y="3134908"/>
            <a:ext cx="10853572" cy="5993130"/>
          </a:xfrm>
          <a:prstGeom prst="rect">
            <a:avLst/>
          </a:prstGeom>
        </p:spPr>
        <p:txBody>
          <a:bodyPr lIns="0" tIns="0" rIns="0" bIns="0" rtlCol="0" anchor="t">
            <a:spAutoFit/>
          </a:bodyPr>
          <a:lstStyle/>
          <a:p>
            <a:pPr marL="0" lvl="0" indent="0" algn="ctr">
              <a:lnSpc>
                <a:spcPts val="5250"/>
              </a:lnSpc>
            </a:pPr>
            <a:r>
              <a:rPr lang="en-US" sz="4200">
                <a:solidFill>
                  <a:srgbClr val="DB4B7F"/>
                </a:solidFill>
                <a:latin typeface="Puimek Font TH"/>
              </a:rPr>
              <a:t>Teknik backtracking adalah salah satu metode yang digunakan dalam desain dan analisis algoritma untuk menyelesaikan masalah-masalah yang melibatkan pencarian solusi yang memenuhi sejumlah kondisi atau batasan tertentu. Teknik ini sering digunakan dalam pemecahan masalah optimasi, pencarian jalur atau lintasan, dan pemecahan masalah kombinatori.</a:t>
            </a:r>
          </a:p>
        </p:txBody>
      </p:sp>
      <p:sp>
        <p:nvSpPr>
          <p:cNvPr id="8" name="TextBox 8"/>
          <p:cNvSpPr txBox="1"/>
          <p:nvPr/>
        </p:nvSpPr>
        <p:spPr>
          <a:xfrm>
            <a:off x="4407880" y="771525"/>
            <a:ext cx="9472240" cy="1595636"/>
          </a:xfrm>
          <a:prstGeom prst="rect">
            <a:avLst/>
          </a:prstGeom>
        </p:spPr>
        <p:txBody>
          <a:bodyPr lIns="0" tIns="0" rIns="0" bIns="0" rtlCol="0" anchor="t">
            <a:spAutoFit/>
          </a:bodyPr>
          <a:lstStyle/>
          <a:p>
            <a:pPr algn="ctr">
              <a:lnSpc>
                <a:spcPts val="12319"/>
              </a:lnSpc>
            </a:pPr>
            <a:r>
              <a:rPr lang="en-US" sz="8799" spc="-219">
                <a:solidFill>
                  <a:srgbClr val="103E7B"/>
                </a:solidFill>
                <a:latin typeface="Bryndan Write"/>
              </a:rPr>
              <a:t>Latar Belakang</a:t>
            </a:r>
          </a:p>
        </p:txBody>
      </p:sp>
      <p:sp>
        <p:nvSpPr>
          <p:cNvPr id="9" name="Freeform 9"/>
          <p:cNvSpPr/>
          <p:nvPr/>
        </p:nvSpPr>
        <p:spPr>
          <a:xfrm>
            <a:off x="14450010" y="3153958"/>
            <a:ext cx="1068136" cy="1341459"/>
          </a:xfrm>
          <a:custGeom>
            <a:avLst/>
            <a:gdLst/>
            <a:ahLst/>
            <a:cxnLst/>
            <a:rect l="l" t="t" r="r" b="b"/>
            <a:pathLst>
              <a:path w="1068136" h="1341459">
                <a:moveTo>
                  <a:pt x="0" y="0"/>
                </a:moveTo>
                <a:lnTo>
                  <a:pt x="1068136" y="0"/>
                </a:lnTo>
                <a:lnTo>
                  <a:pt x="1068136" y="1341458"/>
                </a:lnTo>
                <a:lnTo>
                  <a:pt x="0" y="1341458"/>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0" name="Freeform 10"/>
          <p:cNvSpPr/>
          <p:nvPr/>
        </p:nvSpPr>
        <p:spPr>
          <a:xfrm>
            <a:off x="2808214" y="6461996"/>
            <a:ext cx="715346" cy="898393"/>
          </a:xfrm>
          <a:custGeom>
            <a:avLst/>
            <a:gdLst/>
            <a:ahLst/>
            <a:cxnLst/>
            <a:rect l="l" t="t" r="r" b="b"/>
            <a:pathLst>
              <a:path w="715346" h="898393">
                <a:moveTo>
                  <a:pt x="0" y="0"/>
                </a:moveTo>
                <a:lnTo>
                  <a:pt x="715346" y="0"/>
                </a:lnTo>
                <a:lnTo>
                  <a:pt x="715346" y="898393"/>
                </a:lnTo>
                <a:lnTo>
                  <a:pt x="0" y="89839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DB73"/>
        </a:solidFill>
        <a:effectLst/>
      </p:bgPr>
    </p:bg>
    <p:spTree>
      <p:nvGrpSpPr>
        <p:cNvPr id="1" name=""/>
        <p:cNvGrpSpPr/>
        <p:nvPr/>
      </p:nvGrpSpPr>
      <p:grpSpPr>
        <a:xfrm>
          <a:off x="0" y="0"/>
          <a:ext cx="0" cy="0"/>
          <a:chOff x="0" y="0"/>
          <a:chExt cx="0" cy="0"/>
        </a:xfrm>
      </p:grpSpPr>
      <p:sp>
        <p:nvSpPr>
          <p:cNvPr id="2" name="Freeform 2"/>
          <p:cNvSpPr/>
          <p:nvPr/>
        </p:nvSpPr>
        <p:spPr>
          <a:xfrm>
            <a:off x="2616595" y="1697990"/>
            <a:ext cx="12409361" cy="11772853"/>
          </a:xfrm>
          <a:custGeom>
            <a:avLst/>
            <a:gdLst/>
            <a:ahLst/>
            <a:cxnLst/>
            <a:rect l="l" t="t" r="r" b="b"/>
            <a:pathLst>
              <a:path w="12409361" h="11772853">
                <a:moveTo>
                  <a:pt x="0" y="0"/>
                </a:moveTo>
                <a:lnTo>
                  <a:pt x="12409361" y="0"/>
                </a:lnTo>
                <a:lnTo>
                  <a:pt x="12409361" y="11772853"/>
                </a:lnTo>
                <a:lnTo>
                  <a:pt x="0" y="11772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590237" flipH="1">
            <a:off x="-315851" y="-366054"/>
            <a:ext cx="2419692" cy="2419692"/>
          </a:xfrm>
          <a:custGeom>
            <a:avLst/>
            <a:gdLst/>
            <a:ahLst/>
            <a:cxnLst/>
            <a:rect l="l" t="t" r="r" b="b"/>
            <a:pathLst>
              <a:path w="2419692" h="2419692">
                <a:moveTo>
                  <a:pt x="2419692" y="0"/>
                </a:moveTo>
                <a:lnTo>
                  <a:pt x="0" y="0"/>
                </a:lnTo>
                <a:lnTo>
                  <a:pt x="0" y="2419692"/>
                </a:lnTo>
                <a:lnTo>
                  <a:pt x="2419692" y="2419692"/>
                </a:lnTo>
                <a:lnTo>
                  <a:pt x="2419692"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10670404">
            <a:off x="16153708" y="-339268"/>
            <a:ext cx="2419692" cy="2419692"/>
          </a:xfrm>
          <a:custGeom>
            <a:avLst/>
            <a:gdLst/>
            <a:ahLst/>
            <a:cxnLst/>
            <a:rect l="l" t="t" r="r" b="b"/>
            <a:pathLst>
              <a:path w="2419692" h="2419692">
                <a:moveTo>
                  <a:pt x="0" y="0"/>
                </a:moveTo>
                <a:lnTo>
                  <a:pt x="2419692" y="0"/>
                </a:lnTo>
                <a:lnTo>
                  <a:pt x="2419692" y="2419692"/>
                </a:lnTo>
                <a:lnTo>
                  <a:pt x="0" y="24196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Freeform 5"/>
          <p:cNvSpPr/>
          <p:nvPr/>
        </p:nvSpPr>
        <p:spPr>
          <a:xfrm>
            <a:off x="15277937" y="5030609"/>
            <a:ext cx="1392428" cy="1214893"/>
          </a:xfrm>
          <a:custGeom>
            <a:avLst/>
            <a:gdLst/>
            <a:ahLst/>
            <a:cxnLst/>
            <a:rect l="l" t="t" r="r" b="b"/>
            <a:pathLst>
              <a:path w="1392428" h="1214893">
                <a:moveTo>
                  <a:pt x="0" y="0"/>
                </a:moveTo>
                <a:lnTo>
                  <a:pt x="1392428" y="0"/>
                </a:lnTo>
                <a:lnTo>
                  <a:pt x="1392428" y="1214893"/>
                </a:lnTo>
                <a:lnTo>
                  <a:pt x="0" y="121489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38185">
            <a:off x="934678" y="4911125"/>
            <a:ext cx="1392428" cy="1214893"/>
          </a:xfrm>
          <a:custGeom>
            <a:avLst/>
            <a:gdLst/>
            <a:ahLst/>
            <a:cxnLst/>
            <a:rect l="l" t="t" r="r" b="b"/>
            <a:pathLst>
              <a:path w="1392428" h="1214893">
                <a:moveTo>
                  <a:pt x="0" y="0"/>
                </a:moveTo>
                <a:lnTo>
                  <a:pt x="1392428" y="0"/>
                </a:lnTo>
                <a:lnTo>
                  <a:pt x="1392428" y="1214893"/>
                </a:lnTo>
                <a:lnTo>
                  <a:pt x="0" y="121489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5013229" y="3299510"/>
            <a:ext cx="8261543" cy="5993130"/>
          </a:xfrm>
          <a:prstGeom prst="rect">
            <a:avLst/>
          </a:prstGeom>
        </p:spPr>
        <p:txBody>
          <a:bodyPr lIns="0" tIns="0" rIns="0" bIns="0" rtlCol="0" anchor="t">
            <a:spAutoFit/>
          </a:bodyPr>
          <a:lstStyle/>
          <a:p>
            <a:pPr marL="0" lvl="0" indent="0" algn="ctr">
              <a:lnSpc>
                <a:spcPts val="5250"/>
              </a:lnSpc>
            </a:pPr>
            <a:r>
              <a:rPr lang="en-US" sz="4200">
                <a:solidFill>
                  <a:srgbClr val="FD7D56"/>
                </a:solidFill>
                <a:latin typeface="Puimek Font TH"/>
              </a:rPr>
              <a:t>Backtracking adalah pendekatan sistematis untuk mengeksplorasi semua kemungkinan solusi dengan mengambil langkah-langkah ke depan, dan jika terjadi kesalahan atau tidak memenuhi kondisi tertentu, algoritma akan mundur atau "backtrack" ke langkah sebelumnya.u</a:t>
            </a:r>
          </a:p>
        </p:txBody>
      </p:sp>
      <p:sp>
        <p:nvSpPr>
          <p:cNvPr id="8" name="TextBox 8"/>
          <p:cNvSpPr txBox="1"/>
          <p:nvPr/>
        </p:nvSpPr>
        <p:spPr>
          <a:xfrm>
            <a:off x="2313849" y="771525"/>
            <a:ext cx="13660302" cy="1595756"/>
          </a:xfrm>
          <a:prstGeom prst="rect">
            <a:avLst/>
          </a:prstGeom>
        </p:spPr>
        <p:txBody>
          <a:bodyPr lIns="0" tIns="0" rIns="0" bIns="0" rtlCol="0" anchor="t">
            <a:spAutoFit/>
          </a:bodyPr>
          <a:lstStyle/>
          <a:p>
            <a:pPr algn="ctr">
              <a:lnSpc>
                <a:spcPts val="12319"/>
              </a:lnSpc>
            </a:pPr>
            <a:r>
              <a:rPr lang="en-US" sz="8799" spc="-219">
                <a:solidFill>
                  <a:srgbClr val="103E7B"/>
                </a:solidFill>
                <a:latin typeface="Bryndan Write"/>
              </a:rPr>
              <a:t>Definisi Backtracking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BBA6"/>
        </a:solidFill>
        <a:effectLst/>
      </p:bgPr>
    </p:bg>
    <p:spTree>
      <p:nvGrpSpPr>
        <p:cNvPr id="1" name=""/>
        <p:cNvGrpSpPr/>
        <p:nvPr/>
      </p:nvGrpSpPr>
      <p:grpSpPr>
        <a:xfrm>
          <a:off x="0" y="0"/>
          <a:ext cx="0" cy="0"/>
          <a:chOff x="0" y="0"/>
          <a:chExt cx="0" cy="0"/>
        </a:xfrm>
      </p:grpSpPr>
      <p:sp>
        <p:nvSpPr>
          <p:cNvPr id="2" name="Freeform 2"/>
          <p:cNvSpPr/>
          <p:nvPr/>
        </p:nvSpPr>
        <p:spPr>
          <a:xfrm>
            <a:off x="2209694" y="2852980"/>
            <a:ext cx="14209605" cy="11384613"/>
          </a:xfrm>
          <a:custGeom>
            <a:avLst/>
            <a:gdLst/>
            <a:ahLst/>
            <a:cxnLst/>
            <a:rect l="l" t="t" r="r" b="b"/>
            <a:pathLst>
              <a:path w="14209605" h="11384613">
                <a:moveTo>
                  <a:pt x="0" y="0"/>
                </a:moveTo>
                <a:lnTo>
                  <a:pt x="14209605" y="0"/>
                </a:lnTo>
                <a:lnTo>
                  <a:pt x="14209605" y="11384612"/>
                </a:lnTo>
                <a:lnTo>
                  <a:pt x="0" y="113846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265919" flipH="1" flipV="1">
            <a:off x="-20556271" y="18498704"/>
            <a:ext cx="35354398" cy="11499005"/>
          </a:xfrm>
          <a:custGeom>
            <a:avLst/>
            <a:gdLst/>
            <a:ahLst/>
            <a:cxnLst/>
            <a:rect l="l" t="t" r="r" b="b"/>
            <a:pathLst>
              <a:path w="35354398" h="11499005">
                <a:moveTo>
                  <a:pt x="35354398" y="11499005"/>
                </a:moveTo>
                <a:lnTo>
                  <a:pt x="0" y="11499005"/>
                </a:lnTo>
                <a:lnTo>
                  <a:pt x="0" y="0"/>
                </a:lnTo>
                <a:lnTo>
                  <a:pt x="35354398" y="0"/>
                </a:lnTo>
                <a:lnTo>
                  <a:pt x="35354398" y="11499005"/>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8100000" flipH="1" flipV="1">
            <a:off x="8851120" y="15084355"/>
            <a:ext cx="35354398" cy="11499005"/>
          </a:xfrm>
          <a:custGeom>
            <a:avLst/>
            <a:gdLst/>
            <a:ahLst/>
            <a:cxnLst/>
            <a:rect l="l" t="t" r="r" b="b"/>
            <a:pathLst>
              <a:path w="35354398" h="11499005">
                <a:moveTo>
                  <a:pt x="35354398" y="11499005"/>
                </a:moveTo>
                <a:lnTo>
                  <a:pt x="0" y="11499005"/>
                </a:lnTo>
                <a:lnTo>
                  <a:pt x="0" y="0"/>
                </a:lnTo>
                <a:lnTo>
                  <a:pt x="35354398" y="0"/>
                </a:lnTo>
                <a:lnTo>
                  <a:pt x="35354398" y="11499005"/>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68274" flipH="1">
            <a:off x="-921459" y="5532359"/>
            <a:ext cx="2419692" cy="2419692"/>
          </a:xfrm>
          <a:custGeom>
            <a:avLst/>
            <a:gdLst/>
            <a:ahLst/>
            <a:cxnLst/>
            <a:rect l="l" t="t" r="r" b="b"/>
            <a:pathLst>
              <a:path w="2419692" h="2419692">
                <a:moveTo>
                  <a:pt x="2419692" y="0"/>
                </a:moveTo>
                <a:lnTo>
                  <a:pt x="0" y="0"/>
                </a:lnTo>
                <a:lnTo>
                  <a:pt x="0" y="2419692"/>
                </a:lnTo>
                <a:lnTo>
                  <a:pt x="2419692" y="2419692"/>
                </a:lnTo>
                <a:lnTo>
                  <a:pt x="2419692"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4792465">
            <a:off x="16737200" y="5532359"/>
            <a:ext cx="2419692" cy="2419692"/>
          </a:xfrm>
          <a:custGeom>
            <a:avLst/>
            <a:gdLst/>
            <a:ahLst/>
            <a:cxnLst/>
            <a:rect l="l" t="t" r="r" b="b"/>
            <a:pathLst>
              <a:path w="2419692" h="2419692">
                <a:moveTo>
                  <a:pt x="0" y="0"/>
                </a:moveTo>
                <a:lnTo>
                  <a:pt x="2419692" y="0"/>
                </a:lnTo>
                <a:lnTo>
                  <a:pt x="2419692" y="2419692"/>
                </a:lnTo>
                <a:lnTo>
                  <a:pt x="0" y="241969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477126" y="-2671520"/>
            <a:ext cx="4342797" cy="4114800"/>
          </a:xfrm>
          <a:custGeom>
            <a:avLst/>
            <a:gdLst/>
            <a:ahLst/>
            <a:cxnLst/>
            <a:rect l="l" t="t" r="r" b="b"/>
            <a:pathLst>
              <a:path w="4342797" h="4114800">
                <a:moveTo>
                  <a:pt x="0" y="0"/>
                </a:moveTo>
                <a:lnTo>
                  <a:pt x="4342796" y="0"/>
                </a:lnTo>
                <a:lnTo>
                  <a:pt x="434279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flipH="1">
            <a:off x="14422330" y="-2671520"/>
            <a:ext cx="4342797" cy="4114800"/>
          </a:xfrm>
          <a:custGeom>
            <a:avLst/>
            <a:gdLst/>
            <a:ahLst/>
            <a:cxnLst/>
            <a:rect l="l" t="t" r="r" b="b"/>
            <a:pathLst>
              <a:path w="4342797" h="4114800">
                <a:moveTo>
                  <a:pt x="4342796" y="0"/>
                </a:moveTo>
                <a:lnTo>
                  <a:pt x="0" y="0"/>
                </a:lnTo>
                <a:lnTo>
                  <a:pt x="0" y="4114800"/>
                </a:lnTo>
                <a:lnTo>
                  <a:pt x="4342796" y="4114800"/>
                </a:lnTo>
                <a:lnTo>
                  <a:pt x="4342796"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4407880" y="771525"/>
            <a:ext cx="9472240" cy="1595636"/>
          </a:xfrm>
          <a:prstGeom prst="rect">
            <a:avLst/>
          </a:prstGeom>
        </p:spPr>
        <p:txBody>
          <a:bodyPr lIns="0" tIns="0" rIns="0" bIns="0" rtlCol="0" anchor="t">
            <a:spAutoFit/>
          </a:bodyPr>
          <a:lstStyle/>
          <a:p>
            <a:pPr algn="ctr">
              <a:lnSpc>
                <a:spcPts val="12319"/>
              </a:lnSpc>
            </a:pPr>
            <a:r>
              <a:rPr lang="en-US" sz="8799" spc="-219">
                <a:solidFill>
                  <a:srgbClr val="103E7B"/>
                </a:solidFill>
                <a:latin typeface="Bryndan Write"/>
              </a:rPr>
              <a:t>Penjelasan</a:t>
            </a:r>
          </a:p>
        </p:txBody>
      </p:sp>
      <p:sp>
        <p:nvSpPr>
          <p:cNvPr id="10" name="Freeform 10"/>
          <p:cNvSpPr/>
          <p:nvPr/>
        </p:nvSpPr>
        <p:spPr>
          <a:xfrm>
            <a:off x="2209694" y="4594694"/>
            <a:ext cx="14209605" cy="11384613"/>
          </a:xfrm>
          <a:custGeom>
            <a:avLst/>
            <a:gdLst/>
            <a:ahLst/>
            <a:cxnLst/>
            <a:rect l="l" t="t" r="r" b="b"/>
            <a:pathLst>
              <a:path w="14209605" h="11384613">
                <a:moveTo>
                  <a:pt x="0" y="0"/>
                </a:moveTo>
                <a:lnTo>
                  <a:pt x="14209605" y="0"/>
                </a:lnTo>
                <a:lnTo>
                  <a:pt x="14209605" y="11384612"/>
                </a:lnTo>
                <a:lnTo>
                  <a:pt x="0" y="113846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3721523" y="3534415"/>
            <a:ext cx="11185947" cy="6206031"/>
          </a:xfrm>
          <a:prstGeom prst="rect">
            <a:avLst/>
          </a:prstGeom>
        </p:spPr>
        <p:txBody>
          <a:bodyPr lIns="0" tIns="0" rIns="0" bIns="0" rtlCol="0" anchor="t">
            <a:spAutoFit/>
          </a:bodyPr>
          <a:lstStyle/>
          <a:p>
            <a:pPr algn="ctr">
              <a:lnSpc>
                <a:spcPts val="9737"/>
              </a:lnSpc>
            </a:pPr>
            <a:r>
              <a:rPr lang="en-US" sz="6955" spc="-173">
                <a:solidFill>
                  <a:srgbClr val="103E7B"/>
                </a:solidFill>
                <a:latin typeface="Bryndan Write"/>
              </a:rPr>
              <a:t>Dalam backtracking, seringkali digunakan struktur data stack atau rekursi untuk melacak jalur solusi yang sedang dieksplorasi.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E0D1"/>
        </a:solidFill>
        <a:effectLst/>
      </p:bgPr>
    </p:bg>
    <p:spTree>
      <p:nvGrpSpPr>
        <p:cNvPr id="1" name=""/>
        <p:cNvGrpSpPr/>
        <p:nvPr/>
      </p:nvGrpSpPr>
      <p:grpSpPr>
        <a:xfrm>
          <a:off x="0" y="0"/>
          <a:ext cx="0" cy="0"/>
          <a:chOff x="0" y="0"/>
          <a:chExt cx="0" cy="0"/>
        </a:xfrm>
      </p:grpSpPr>
      <p:sp>
        <p:nvSpPr>
          <p:cNvPr id="2" name="Freeform 2"/>
          <p:cNvSpPr/>
          <p:nvPr/>
        </p:nvSpPr>
        <p:spPr>
          <a:xfrm rot="5234030" flipV="1">
            <a:off x="16262535" y="-720253"/>
            <a:ext cx="2419692" cy="2419692"/>
          </a:xfrm>
          <a:custGeom>
            <a:avLst/>
            <a:gdLst/>
            <a:ahLst/>
            <a:cxnLst/>
            <a:rect l="l" t="t" r="r" b="b"/>
            <a:pathLst>
              <a:path w="2419692" h="2419692">
                <a:moveTo>
                  <a:pt x="0" y="2419692"/>
                </a:moveTo>
                <a:lnTo>
                  <a:pt x="2419692" y="2419692"/>
                </a:lnTo>
                <a:lnTo>
                  <a:pt x="2419692" y="0"/>
                </a:lnTo>
                <a:lnTo>
                  <a:pt x="0" y="0"/>
                </a:lnTo>
                <a:lnTo>
                  <a:pt x="0" y="2419692"/>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10800000">
            <a:off x="2039198" y="2852980"/>
            <a:ext cx="14209605" cy="11384613"/>
          </a:xfrm>
          <a:custGeom>
            <a:avLst/>
            <a:gdLst/>
            <a:ahLst/>
            <a:cxnLst/>
            <a:rect l="l" t="t" r="r" b="b"/>
            <a:pathLst>
              <a:path w="14209605" h="11384613">
                <a:moveTo>
                  <a:pt x="0" y="0"/>
                </a:moveTo>
                <a:lnTo>
                  <a:pt x="14209604" y="0"/>
                </a:lnTo>
                <a:lnTo>
                  <a:pt x="14209604" y="11384612"/>
                </a:lnTo>
                <a:lnTo>
                  <a:pt x="0" y="113846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4265919" flipH="1" flipV="1">
            <a:off x="-20362089" y="20246342"/>
            <a:ext cx="35354398" cy="11499005"/>
          </a:xfrm>
          <a:custGeom>
            <a:avLst/>
            <a:gdLst/>
            <a:ahLst/>
            <a:cxnLst/>
            <a:rect l="l" t="t" r="r" b="b"/>
            <a:pathLst>
              <a:path w="35354398" h="11499005">
                <a:moveTo>
                  <a:pt x="35354398" y="11499006"/>
                </a:moveTo>
                <a:lnTo>
                  <a:pt x="0" y="11499006"/>
                </a:lnTo>
                <a:lnTo>
                  <a:pt x="0" y="0"/>
                </a:lnTo>
                <a:lnTo>
                  <a:pt x="35354398" y="0"/>
                </a:lnTo>
                <a:lnTo>
                  <a:pt x="35354398" y="1149900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8100000" flipH="1" flipV="1">
            <a:off x="9468404" y="16848175"/>
            <a:ext cx="35354398" cy="11499005"/>
          </a:xfrm>
          <a:custGeom>
            <a:avLst/>
            <a:gdLst/>
            <a:ahLst/>
            <a:cxnLst/>
            <a:rect l="l" t="t" r="r" b="b"/>
            <a:pathLst>
              <a:path w="35354398" h="11499005">
                <a:moveTo>
                  <a:pt x="35354398" y="11499005"/>
                </a:moveTo>
                <a:lnTo>
                  <a:pt x="0" y="11499005"/>
                </a:lnTo>
                <a:lnTo>
                  <a:pt x="0" y="0"/>
                </a:lnTo>
                <a:lnTo>
                  <a:pt x="35354398" y="0"/>
                </a:lnTo>
                <a:lnTo>
                  <a:pt x="35354398" y="11499005"/>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473996" flipH="1" flipV="1">
            <a:off x="-369338" y="-683733"/>
            <a:ext cx="2419692" cy="2419692"/>
          </a:xfrm>
          <a:custGeom>
            <a:avLst/>
            <a:gdLst/>
            <a:ahLst/>
            <a:cxnLst/>
            <a:rect l="l" t="t" r="r" b="b"/>
            <a:pathLst>
              <a:path w="2419692" h="2419692">
                <a:moveTo>
                  <a:pt x="2419693" y="2419693"/>
                </a:moveTo>
                <a:lnTo>
                  <a:pt x="0" y="2419693"/>
                </a:lnTo>
                <a:lnTo>
                  <a:pt x="0" y="0"/>
                </a:lnTo>
                <a:lnTo>
                  <a:pt x="2419693" y="0"/>
                </a:lnTo>
                <a:lnTo>
                  <a:pt x="2419693" y="2419693"/>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flipV="1">
            <a:off x="-757795" y="8545286"/>
            <a:ext cx="4342797" cy="4114800"/>
          </a:xfrm>
          <a:custGeom>
            <a:avLst/>
            <a:gdLst/>
            <a:ahLst/>
            <a:cxnLst/>
            <a:rect l="l" t="t" r="r" b="b"/>
            <a:pathLst>
              <a:path w="4342797" h="4114800">
                <a:moveTo>
                  <a:pt x="0" y="4114800"/>
                </a:moveTo>
                <a:lnTo>
                  <a:pt x="4342797" y="4114800"/>
                </a:lnTo>
                <a:lnTo>
                  <a:pt x="4342797"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flipH="1" flipV="1">
            <a:off x="15190742" y="8040065"/>
            <a:ext cx="4342797" cy="4114800"/>
          </a:xfrm>
          <a:custGeom>
            <a:avLst/>
            <a:gdLst/>
            <a:ahLst/>
            <a:cxnLst/>
            <a:rect l="l" t="t" r="r" b="b"/>
            <a:pathLst>
              <a:path w="4342797" h="4114800">
                <a:moveTo>
                  <a:pt x="4342797" y="4114800"/>
                </a:moveTo>
                <a:lnTo>
                  <a:pt x="0" y="4114800"/>
                </a:lnTo>
                <a:lnTo>
                  <a:pt x="0" y="0"/>
                </a:lnTo>
                <a:lnTo>
                  <a:pt x="4342797" y="0"/>
                </a:lnTo>
                <a:lnTo>
                  <a:pt x="4342797" y="411480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9" name="Group 9"/>
          <p:cNvGrpSpPr/>
          <p:nvPr/>
        </p:nvGrpSpPr>
        <p:grpSpPr>
          <a:xfrm>
            <a:off x="9792101" y="4747119"/>
            <a:ext cx="5052257" cy="3798167"/>
            <a:chOff x="0" y="0"/>
            <a:chExt cx="6736343" cy="5064222"/>
          </a:xfrm>
        </p:grpSpPr>
        <p:sp>
          <p:nvSpPr>
            <p:cNvPr id="10" name="TextBox 10"/>
            <p:cNvSpPr txBox="1"/>
            <p:nvPr/>
          </p:nvSpPr>
          <p:spPr>
            <a:xfrm>
              <a:off x="907037" y="4603022"/>
              <a:ext cx="1032479" cy="461200"/>
            </a:xfrm>
            <a:prstGeom prst="rect">
              <a:avLst/>
            </a:prstGeom>
          </p:spPr>
          <p:txBody>
            <a:bodyPr lIns="0" tIns="0" rIns="0" bIns="0" rtlCol="0" anchor="t">
              <a:spAutoFit/>
            </a:bodyPr>
            <a:lstStyle/>
            <a:p>
              <a:pPr algn="ctr">
                <a:lnSpc>
                  <a:spcPts val="2954"/>
                </a:lnSpc>
              </a:pPr>
              <a:r>
                <a:rPr lang="en-US" sz="2110">
                  <a:solidFill>
                    <a:srgbClr val="103E7B"/>
                  </a:solidFill>
                  <a:latin typeface="Puimek Font TH"/>
                </a:rPr>
                <a:t>Item 1</a:t>
              </a:r>
            </a:p>
          </p:txBody>
        </p:sp>
        <p:sp>
          <p:nvSpPr>
            <p:cNvPr id="11" name="TextBox 11"/>
            <p:cNvSpPr txBox="1"/>
            <p:nvPr/>
          </p:nvSpPr>
          <p:spPr>
            <a:xfrm>
              <a:off x="2102234" y="4603022"/>
              <a:ext cx="1027842" cy="461200"/>
            </a:xfrm>
            <a:prstGeom prst="rect">
              <a:avLst/>
            </a:prstGeom>
          </p:spPr>
          <p:txBody>
            <a:bodyPr lIns="0" tIns="0" rIns="0" bIns="0" rtlCol="0" anchor="t">
              <a:spAutoFit/>
            </a:bodyPr>
            <a:lstStyle/>
            <a:p>
              <a:pPr algn="ctr">
                <a:lnSpc>
                  <a:spcPts val="2954"/>
                </a:lnSpc>
              </a:pPr>
              <a:r>
                <a:rPr lang="en-US" sz="2110">
                  <a:solidFill>
                    <a:srgbClr val="103E7B"/>
                  </a:solidFill>
                  <a:latin typeface="Puimek Font TH"/>
                </a:rPr>
                <a:t>Item 2</a:t>
              </a:r>
            </a:p>
          </p:txBody>
        </p:sp>
        <p:sp>
          <p:nvSpPr>
            <p:cNvPr id="12" name="TextBox 12"/>
            <p:cNvSpPr txBox="1"/>
            <p:nvPr/>
          </p:nvSpPr>
          <p:spPr>
            <a:xfrm>
              <a:off x="3297092" y="4603022"/>
              <a:ext cx="1023884" cy="461200"/>
            </a:xfrm>
            <a:prstGeom prst="rect">
              <a:avLst/>
            </a:prstGeom>
          </p:spPr>
          <p:txBody>
            <a:bodyPr lIns="0" tIns="0" rIns="0" bIns="0" rtlCol="0" anchor="t">
              <a:spAutoFit/>
            </a:bodyPr>
            <a:lstStyle/>
            <a:p>
              <a:pPr algn="ctr">
                <a:lnSpc>
                  <a:spcPts val="2954"/>
                </a:lnSpc>
              </a:pPr>
              <a:r>
                <a:rPr lang="en-US" sz="2110">
                  <a:solidFill>
                    <a:srgbClr val="103E7B"/>
                  </a:solidFill>
                  <a:latin typeface="Puimek Font TH"/>
                </a:rPr>
                <a:t>Item 3</a:t>
              </a:r>
            </a:p>
          </p:txBody>
        </p:sp>
        <p:sp>
          <p:nvSpPr>
            <p:cNvPr id="13" name="TextBox 13"/>
            <p:cNvSpPr txBox="1"/>
            <p:nvPr/>
          </p:nvSpPr>
          <p:spPr>
            <a:xfrm>
              <a:off x="4481940" y="4603022"/>
              <a:ext cx="1039944" cy="461200"/>
            </a:xfrm>
            <a:prstGeom prst="rect">
              <a:avLst/>
            </a:prstGeom>
          </p:spPr>
          <p:txBody>
            <a:bodyPr lIns="0" tIns="0" rIns="0" bIns="0" rtlCol="0" anchor="t">
              <a:spAutoFit/>
            </a:bodyPr>
            <a:lstStyle/>
            <a:p>
              <a:pPr algn="ctr">
                <a:lnSpc>
                  <a:spcPts val="2954"/>
                </a:lnSpc>
              </a:pPr>
              <a:r>
                <a:rPr lang="en-US" sz="2110">
                  <a:solidFill>
                    <a:srgbClr val="103E7B"/>
                  </a:solidFill>
                  <a:latin typeface="Puimek Font TH"/>
                </a:rPr>
                <a:t>Item 4</a:t>
              </a:r>
            </a:p>
          </p:txBody>
        </p:sp>
        <p:sp>
          <p:nvSpPr>
            <p:cNvPr id="14" name="TextBox 14"/>
            <p:cNvSpPr txBox="1"/>
            <p:nvPr/>
          </p:nvSpPr>
          <p:spPr>
            <a:xfrm>
              <a:off x="5678721" y="4603022"/>
              <a:ext cx="1032140" cy="461200"/>
            </a:xfrm>
            <a:prstGeom prst="rect">
              <a:avLst/>
            </a:prstGeom>
          </p:spPr>
          <p:txBody>
            <a:bodyPr lIns="0" tIns="0" rIns="0" bIns="0" rtlCol="0" anchor="t">
              <a:spAutoFit/>
            </a:bodyPr>
            <a:lstStyle/>
            <a:p>
              <a:pPr algn="ctr">
                <a:lnSpc>
                  <a:spcPts val="2954"/>
                </a:lnSpc>
              </a:pPr>
              <a:r>
                <a:rPr lang="en-US" sz="2110">
                  <a:solidFill>
                    <a:srgbClr val="103E7B"/>
                  </a:solidFill>
                  <a:latin typeface="Puimek Font TH"/>
                </a:rPr>
                <a:t>Item 5</a:t>
              </a:r>
            </a:p>
          </p:txBody>
        </p:sp>
        <p:grpSp>
          <p:nvGrpSpPr>
            <p:cNvPr id="15" name="Group 15"/>
            <p:cNvGrpSpPr>
              <a:grpSpLocks noChangeAspect="1"/>
            </p:cNvGrpSpPr>
            <p:nvPr/>
          </p:nvGrpSpPr>
          <p:grpSpPr>
            <a:xfrm>
              <a:off x="881724" y="211550"/>
              <a:ext cx="5854618" cy="4250869"/>
              <a:chOff x="0" y="0"/>
              <a:chExt cx="12326661" cy="8950033"/>
            </a:xfrm>
          </p:grpSpPr>
          <p:sp>
            <p:nvSpPr>
              <p:cNvPr id="16" name="Freeform 16"/>
              <p:cNvSpPr/>
              <p:nvPr/>
            </p:nvSpPr>
            <p:spPr>
              <a:xfrm>
                <a:off x="0" y="-6350"/>
                <a:ext cx="12326662" cy="12700"/>
              </a:xfrm>
              <a:custGeom>
                <a:avLst/>
                <a:gdLst/>
                <a:ahLst/>
                <a:cxnLst/>
                <a:rect l="l" t="t" r="r" b="b"/>
                <a:pathLst>
                  <a:path w="12326662" h="12700">
                    <a:moveTo>
                      <a:pt x="0" y="0"/>
                    </a:moveTo>
                    <a:lnTo>
                      <a:pt x="12326662" y="0"/>
                    </a:lnTo>
                    <a:lnTo>
                      <a:pt x="12326662" y="12700"/>
                    </a:lnTo>
                    <a:lnTo>
                      <a:pt x="0" y="12700"/>
                    </a:lnTo>
                    <a:close/>
                  </a:path>
                </a:pathLst>
              </a:custGeom>
              <a:solidFill>
                <a:srgbClr val="103E7B">
                  <a:alpha val="24706"/>
                </a:srgbClr>
              </a:solidFill>
            </p:spPr>
          </p:sp>
          <p:sp>
            <p:nvSpPr>
              <p:cNvPr id="17" name="Freeform 17"/>
              <p:cNvSpPr/>
              <p:nvPr/>
            </p:nvSpPr>
            <p:spPr>
              <a:xfrm>
                <a:off x="0" y="1783657"/>
                <a:ext cx="12326662" cy="12700"/>
              </a:xfrm>
              <a:custGeom>
                <a:avLst/>
                <a:gdLst/>
                <a:ahLst/>
                <a:cxnLst/>
                <a:rect l="l" t="t" r="r" b="b"/>
                <a:pathLst>
                  <a:path w="12326662" h="12700">
                    <a:moveTo>
                      <a:pt x="0" y="0"/>
                    </a:moveTo>
                    <a:lnTo>
                      <a:pt x="12326662" y="0"/>
                    </a:lnTo>
                    <a:lnTo>
                      <a:pt x="12326662" y="12700"/>
                    </a:lnTo>
                    <a:lnTo>
                      <a:pt x="0" y="12700"/>
                    </a:lnTo>
                    <a:close/>
                  </a:path>
                </a:pathLst>
              </a:custGeom>
              <a:solidFill>
                <a:srgbClr val="103E7B">
                  <a:alpha val="24706"/>
                </a:srgbClr>
              </a:solidFill>
            </p:spPr>
          </p:sp>
          <p:sp>
            <p:nvSpPr>
              <p:cNvPr id="18" name="Freeform 18"/>
              <p:cNvSpPr/>
              <p:nvPr/>
            </p:nvSpPr>
            <p:spPr>
              <a:xfrm>
                <a:off x="0" y="3573663"/>
                <a:ext cx="12326662" cy="12700"/>
              </a:xfrm>
              <a:custGeom>
                <a:avLst/>
                <a:gdLst/>
                <a:ahLst/>
                <a:cxnLst/>
                <a:rect l="l" t="t" r="r" b="b"/>
                <a:pathLst>
                  <a:path w="12326662" h="12700">
                    <a:moveTo>
                      <a:pt x="0" y="0"/>
                    </a:moveTo>
                    <a:lnTo>
                      <a:pt x="12326662" y="0"/>
                    </a:lnTo>
                    <a:lnTo>
                      <a:pt x="12326662" y="12700"/>
                    </a:lnTo>
                    <a:lnTo>
                      <a:pt x="0" y="12700"/>
                    </a:lnTo>
                    <a:close/>
                  </a:path>
                </a:pathLst>
              </a:custGeom>
              <a:solidFill>
                <a:srgbClr val="103E7B">
                  <a:alpha val="24706"/>
                </a:srgbClr>
              </a:solidFill>
            </p:spPr>
          </p:sp>
          <p:sp>
            <p:nvSpPr>
              <p:cNvPr id="19" name="Freeform 19"/>
              <p:cNvSpPr/>
              <p:nvPr/>
            </p:nvSpPr>
            <p:spPr>
              <a:xfrm>
                <a:off x="0" y="5363670"/>
                <a:ext cx="12326662" cy="12700"/>
              </a:xfrm>
              <a:custGeom>
                <a:avLst/>
                <a:gdLst/>
                <a:ahLst/>
                <a:cxnLst/>
                <a:rect l="l" t="t" r="r" b="b"/>
                <a:pathLst>
                  <a:path w="12326662" h="12700">
                    <a:moveTo>
                      <a:pt x="0" y="0"/>
                    </a:moveTo>
                    <a:lnTo>
                      <a:pt x="12326662" y="0"/>
                    </a:lnTo>
                    <a:lnTo>
                      <a:pt x="12326662" y="12700"/>
                    </a:lnTo>
                    <a:lnTo>
                      <a:pt x="0" y="12700"/>
                    </a:lnTo>
                    <a:close/>
                  </a:path>
                </a:pathLst>
              </a:custGeom>
              <a:solidFill>
                <a:srgbClr val="103E7B">
                  <a:alpha val="24706"/>
                </a:srgbClr>
              </a:solidFill>
            </p:spPr>
          </p:sp>
          <p:sp>
            <p:nvSpPr>
              <p:cNvPr id="20" name="Freeform 20"/>
              <p:cNvSpPr/>
              <p:nvPr/>
            </p:nvSpPr>
            <p:spPr>
              <a:xfrm>
                <a:off x="0" y="7153677"/>
                <a:ext cx="12326662" cy="12700"/>
              </a:xfrm>
              <a:custGeom>
                <a:avLst/>
                <a:gdLst/>
                <a:ahLst/>
                <a:cxnLst/>
                <a:rect l="l" t="t" r="r" b="b"/>
                <a:pathLst>
                  <a:path w="12326662" h="12700">
                    <a:moveTo>
                      <a:pt x="0" y="0"/>
                    </a:moveTo>
                    <a:lnTo>
                      <a:pt x="12326662" y="0"/>
                    </a:lnTo>
                    <a:lnTo>
                      <a:pt x="12326662" y="12700"/>
                    </a:lnTo>
                    <a:lnTo>
                      <a:pt x="0" y="12700"/>
                    </a:lnTo>
                    <a:close/>
                  </a:path>
                </a:pathLst>
              </a:custGeom>
              <a:solidFill>
                <a:srgbClr val="103E7B">
                  <a:alpha val="24706"/>
                </a:srgbClr>
              </a:solidFill>
            </p:spPr>
          </p:sp>
          <p:sp>
            <p:nvSpPr>
              <p:cNvPr id="21" name="Freeform 21"/>
              <p:cNvSpPr/>
              <p:nvPr/>
            </p:nvSpPr>
            <p:spPr>
              <a:xfrm>
                <a:off x="0" y="8943683"/>
                <a:ext cx="12326662" cy="12700"/>
              </a:xfrm>
              <a:custGeom>
                <a:avLst/>
                <a:gdLst/>
                <a:ahLst/>
                <a:cxnLst/>
                <a:rect l="l" t="t" r="r" b="b"/>
                <a:pathLst>
                  <a:path w="12326662" h="12700">
                    <a:moveTo>
                      <a:pt x="0" y="0"/>
                    </a:moveTo>
                    <a:lnTo>
                      <a:pt x="12326662" y="0"/>
                    </a:lnTo>
                    <a:lnTo>
                      <a:pt x="12326662" y="12700"/>
                    </a:lnTo>
                    <a:lnTo>
                      <a:pt x="0" y="12700"/>
                    </a:lnTo>
                    <a:close/>
                  </a:path>
                </a:pathLst>
              </a:custGeom>
              <a:solidFill>
                <a:srgbClr val="103E7B">
                  <a:alpha val="60000"/>
                </a:srgbClr>
              </a:solidFill>
            </p:spPr>
          </p:sp>
        </p:grpSp>
        <p:sp>
          <p:nvSpPr>
            <p:cNvPr id="22" name="TextBox 22"/>
            <p:cNvSpPr txBox="1"/>
            <p:nvPr/>
          </p:nvSpPr>
          <p:spPr>
            <a:xfrm>
              <a:off x="27935" y="-38100"/>
              <a:ext cx="675087" cy="461200"/>
            </a:xfrm>
            <a:prstGeom prst="rect">
              <a:avLst/>
            </a:prstGeom>
          </p:spPr>
          <p:txBody>
            <a:bodyPr lIns="0" tIns="0" rIns="0" bIns="0" rtlCol="0" anchor="t">
              <a:spAutoFit/>
            </a:bodyPr>
            <a:lstStyle/>
            <a:p>
              <a:pPr algn="r">
                <a:lnSpc>
                  <a:spcPts val="2954"/>
                </a:lnSpc>
              </a:pPr>
              <a:r>
                <a:rPr lang="en-US" sz="2110">
                  <a:solidFill>
                    <a:srgbClr val="103E7B"/>
                  </a:solidFill>
                  <a:latin typeface="Puimek Font TH"/>
                </a:rPr>
                <a:t>125 </a:t>
              </a:r>
            </a:p>
          </p:txBody>
        </p:sp>
        <p:sp>
          <p:nvSpPr>
            <p:cNvPr id="23" name="TextBox 23"/>
            <p:cNvSpPr txBox="1"/>
            <p:nvPr/>
          </p:nvSpPr>
          <p:spPr>
            <a:xfrm>
              <a:off x="0" y="812074"/>
              <a:ext cx="703022" cy="461200"/>
            </a:xfrm>
            <a:prstGeom prst="rect">
              <a:avLst/>
            </a:prstGeom>
          </p:spPr>
          <p:txBody>
            <a:bodyPr lIns="0" tIns="0" rIns="0" bIns="0" rtlCol="0" anchor="t">
              <a:spAutoFit/>
            </a:bodyPr>
            <a:lstStyle/>
            <a:p>
              <a:pPr algn="r">
                <a:lnSpc>
                  <a:spcPts val="2954"/>
                </a:lnSpc>
              </a:pPr>
              <a:r>
                <a:rPr lang="en-US" sz="2110">
                  <a:solidFill>
                    <a:srgbClr val="103E7B"/>
                  </a:solidFill>
                  <a:latin typeface="Puimek Font TH"/>
                </a:rPr>
                <a:t>100 </a:t>
              </a:r>
            </a:p>
          </p:txBody>
        </p:sp>
        <p:sp>
          <p:nvSpPr>
            <p:cNvPr id="24" name="TextBox 24"/>
            <p:cNvSpPr txBox="1"/>
            <p:nvPr/>
          </p:nvSpPr>
          <p:spPr>
            <a:xfrm>
              <a:off x="241579" y="1662248"/>
              <a:ext cx="461443" cy="461200"/>
            </a:xfrm>
            <a:prstGeom prst="rect">
              <a:avLst/>
            </a:prstGeom>
          </p:spPr>
          <p:txBody>
            <a:bodyPr lIns="0" tIns="0" rIns="0" bIns="0" rtlCol="0" anchor="t">
              <a:spAutoFit/>
            </a:bodyPr>
            <a:lstStyle/>
            <a:p>
              <a:pPr algn="r">
                <a:lnSpc>
                  <a:spcPts val="2954"/>
                </a:lnSpc>
              </a:pPr>
              <a:r>
                <a:rPr lang="en-US" sz="2110">
                  <a:solidFill>
                    <a:srgbClr val="103E7B"/>
                  </a:solidFill>
                  <a:latin typeface="Puimek Font TH"/>
                </a:rPr>
                <a:t>75 </a:t>
              </a:r>
            </a:p>
          </p:txBody>
        </p:sp>
        <p:sp>
          <p:nvSpPr>
            <p:cNvPr id="25" name="TextBox 25"/>
            <p:cNvSpPr txBox="1"/>
            <p:nvPr/>
          </p:nvSpPr>
          <p:spPr>
            <a:xfrm>
              <a:off x="208780" y="2512422"/>
              <a:ext cx="494242" cy="461200"/>
            </a:xfrm>
            <a:prstGeom prst="rect">
              <a:avLst/>
            </a:prstGeom>
          </p:spPr>
          <p:txBody>
            <a:bodyPr lIns="0" tIns="0" rIns="0" bIns="0" rtlCol="0" anchor="t">
              <a:spAutoFit/>
            </a:bodyPr>
            <a:lstStyle/>
            <a:p>
              <a:pPr algn="r">
                <a:lnSpc>
                  <a:spcPts val="2954"/>
                </a:lnSpc>
              </a:pPr>
              <a:r>
                <a:rPr lang="en-US" sz="2110">
                  <a:solidFill>
                    <a:srgbClr val="103E7B"/>
                  </a:solidFill>
                  <a:latin typeface="Puimek Font TH"/>
                </a:rPr>
                <a:t>50 </a:t>
              </a:r>
            </a:p>
          </p:txBody>
        </p:sp>
        <p:sp>
          <p:nvSpPr>
            <p:cNvPr id="26" name="TextBox 26"/>
            <p:cNvSpPr txBox="1"/>
            <p:nvPr/>
          </p:nvSpPr>
          <p:spPr>
            <a:xfrm>
              <a:off x="224840" y="3362596"/>
              <a:ext cx="478182" cy="461200"/>
            </a:xfrm>
            <a:prstGeom prst="rect">
              <a:avLst/>
            </a:prstGeom>
          </p:spPr>
          <p:txBody>
            <a:bodyPr lIns="0" tIns="0" rIns="0" bIns="0" rtlCol="0" anchor="t">
              <a:spAutoFit/>
            </a:bodyPr>
            <a:lstStyle/>
            <a:p>
              <a:pPr algn="r">
                <a:lnSpc>
                  <a:spcPts val="2954"/>
                </a:lnSpc>
              </a:pPr>
              <a:r>
                <a:rPr lang="en-US" sz="2110">
                  <a:solidFill>
                    <a:srgbClr val="103E7B"/>
                  </a:solidFill>
                  <a:latin typeface="Puimek Font TH"/>
                </a:rPr>
                <a:t>25 </a:t>
              </a:r>
            </a:p>
          </p:txBody>
        </p:sp>
        <p:sp>
          <p:nvSpPr>
            <p:cNvPr id="27" name="TextBox 27"/>
            <p:cNvSpPr txBox="1"/>
            <p:nvPr/>
          </p:nvSpPr>
          <p:spPr>
            <a:xfrm>
              <a:off x="405233" y="4212769"/>
              <a:ext cx="297789" cy="461200"/>
            </a:xfrm>
            <a:prstGeom prst="rect">
              <a:avLst/>
            </a:prstGeom>
          </p:spPr>
          <p:txBody>
            <a:bodyPr lIns="0" tIns="0" rIns="0" bIns="0" rtlCol="0" anchor="t">
              <a:spAutoFit/>
            </a:bodyPr>
            <a:lstStyle/>
            <a:p>
              <a:pPr algn="r">
                <a:lnSpc>
                  <a:spcPts val="2954"/>
                </a:lnSpc>
              </a:pPr>
              <a:r>
                <a:rPr lang="en-US" sz="2110">
                  <a:solidFill>
                    <a:srgbClr val="103E7B"/>
                  </a:solidFill>
                  <a:latin typeface="Puimek Font TH"/>
                </a:rPr>
                <a:t>0 </a:t>
              </a:r>
            </a:p>
          </p:txBody>
        </p:sp>
        <p:grpSp>
          <p:nvGrpSpPr>
            <p:cNvPr id="28" name="Group 28"/>
            <p:cNvGrpSpPr>
              <a:grpSpLocks noChangeAspect="1"/>
            </p:cNvGrpSpPr>
            <p:nvPr/>
          </p:nvGrpSpPr>
          <p:grpSpPr>
            <a:xfrm>
              <a:off x="881672" y="242541"/>
              <a:ext cx="5854671" cy="4219878"/>
              <a:chOff x="-111" y="65250"/>
              <a:chExt cx="12326772" cy="8884783"/>
            </a:xfrm>
          </p:grpSpPr>
          <p:sp>
            <p:nvSpPr>
              <p:cNvPr id="29" name="Freeform 29"/>
              <p:cNvSpPr/>
              <p:nvPr/>
            </p:nvSpPr>
            <p:spPr>
              <a:xfrm>
                <a:off x="-1723" y="6789295"/>
                <a:ext cx="2283879" cy="2160738"/>
              </a:xfrm>
              <a:custGeom>
                <a:avLst/>
                <a:gdLst/>
                <a:ahLst/>
                <a:cxnLst/>
                <a:rect l="l" t="t" r="r" b="b"/>
                <a:pathLst>
                  <a:path w="2283879" h="2160738">
                    <a:moveTo>
                      <a:pt x="1723" y="2160738"/>
                    </a:moveTo>
                    <a:lnTo>
                      <a:pt x="1723" y="188815"/>
                    </a:lnTo>
                    <a:cubicBezTo>
                      <a:pt x="0" y="139339"/>
                      <a:pt x="18457" y="91288"/>
                      <a:pt x="52859" y="55690"/>
                    </a:cubicBezTo>
                    <a:cubicBezTo>
                      <a:pt x="87260" y="20090"/>
                      <a:pt x="134652" y="0"/>
                      <a:pt x="184158" y="30"/>
                    </a:cubicBezTo>
                    <a:lnTo>
                      <a:pt x="2099721" y="30"/>
                    </a:lnTo>
                    <a:cubicBezTo>
                      <a:pt x="2149226" y="0"/>
                      <a:pt x="2196618" y="20090"/>
                      <a:pt x="2231019" y="55690"/>
                    </a:cubicBezTo>
                    <a:cubicBezTo>
                      <a:pt x="2265421" y="91288"/>
                      <a:pt x="2283878" y="139339"/>
                      <a:pt x="2282155" y="188815"/>
                    </a:cubicBezTo>
                    <a:lnTo>
                      <a:pt x="2282155" y="2160738"/>
                    </a:lnTo>
                    <a:close/>
                  </a:path>
                </a:pathLst>
              </a:custGeom>
              <a:solidFill>
                <a:srgbClr val="F4DB73"/>
              </a:solidFill>
            </p:spPr>
          </p:sp>
          <p:sp>
            <p:nvSpPr>
              <p:cNvPr id="30" name="Freeform 30"/>
              <p:cNvSpPr/>
              <p:nvPr/>
            </p:nvSpPr>
            <p:spPr>
              <a:xfrm>
                <a:off x="2511557" y="5650071"/>
                <a:ext cx="2280433" cy="3299962"/>
              </a:xfrm>
              <a:custGeom>
                <a:avLst/>
                <a:gdLst/>
                <a:ahLst/>
                <a:cxnLst/>
                <a:rect l="l" t="t" r="r" b="b"/>
                <a:pathLst>
                  <a:path w="2280433" h="3299962">
                    <a:moveTo>
                      <a:pt x="0" y="3299962"/>
                    </a:moveTo>
                    <a:lnTo>
                      <a:pt x="0" y="182435"/>
                    </a:lnTo>
                    <a:cubicBezTo>
                      <a:pt x="0" y="134050"/>
                      <a:pt x="19221" y="87647"/>
                      <a:pt x="53434" y="53434"/>
                    </a:cubicBezTo>
                    <a:cubicBezTo>
                      <a:pt x="87647" y="19221"/>
                      <a:pt x="134050" y="0"/>
                      <a:pt x="182435" y="0"/>
                    </a:cubicBezTo>
                    <a:lnTo>
                      <a:pt x="2097998" y="0"/>
                    </a:lnTo>
                    <a:cubicBezTo>
                      <a:pt x="2146383" y="0"/>
                      <a:pt x="2192786" y="19221"/>
                      <a:pt x="2226999" y="53434"/>
                    </a:cubicBezTo>
                    <a:cubicBezTo>
                      <a:pt x="2261212" y="87647"/>
                      <a:pt x="2280433" y="134050"/>
                      <a:pt x="2280433" y="182435"/>
                    </a:cubicBezTo>
                    <a:lnTo>
                      <a:pt x="2280433" y="3299962"/>
                    </a:lnTo>
                    <a:close/>
                  </a:path>
                </a:pathLst>
              </a:custGeom>
              <a:solidFill>
                <a:srgbClr val="F4DB73"/>
              </a:solidFill>
            </p:spPr>
          </p:sp>
          <p:sp>
            <p:nvSpPr>
              <p:cNvPr id="31" name="Freeform 31"/>
              <p:cNvSpPr/>
              <p:nvPr/>
            </p:nvSpPr>
            <p:spPr>
              <a:xfrm>
                <a:off x="5023114" y="3000861"/>
                <a:ext cx="2280432" cy="5949172"/>
              </a:xfrm>
              <a:custGeom>
                <a:avLst/>
                <a:gdLst/>
                <a:ahLst/>
                <a:cxnLst/>
                <a:rect l="l" t="t" r="r" b="b"/>
                <a:pathLst>
                  <a:path w="2280432" h="5949172">
                    <a:moveTo>
                      <a:pt x="0" y="5949172"/>
                    </a:moveTo>
                    <a:lnTo>
                      <a:pt x="0" y="182435"/>
                    </a:lnTo>
                    <a:cubicBezTo>
                      <a:pt x="0" y="134050"/>
                      <a:pt x="19221" y="87647"/>
                      <a:pt x="53434" y="53434"/>
                    </a:cubicBezTo>
                    <a:cubicBezTo>
                      <a:pt x="87647" y="19221"/>
                      <a:pt x="134050" y="0"/>
                      <a:pt x="182435" y="0"/>
                    </a:cubicBezTo>
                    <a:lnTo>
                      <a:pt x="2097999" y="0"/>
                    </a:lnTo>
                    <a:cubicBezTo>
                      <a:pt x="2198754" y="1"/>
                      <a:pt x="2280432" y="81679"/>
                      <a:pt x="2280432" y="182435"/>
                    </a:cubicBezTo>
                    <a:lnTo>
                      <a:pt x="2280432" y="5949172"/>
                    </a:lnTo>
                    <a:close/>
                  </a:path>
                </a:pathLst>
              </a:custGeom>
              <a:solidFill>
                <a:srgbClr val="F4DB73"/>
              </a:solidFill>
            </p:spPr>
          </p:sp>
          <p:sp>
            <p:nvSpPr>
              <p:cNvPr id="32" name="Freeform 32"/>
              <p:cNvSpPr/>
              <p:nvPr/>
            </p:nvSpPr>
            <p:spPr>
              <a:xfrm>
                <a:off x="7534672" y="2857661"/>
                <a:ext cx="2280432" cy="6092372"/>
              </a:xfrm>
              <a:custGeom>
                <a:avLst/>
                <a:gdLst/>
                <a:ahLst/>
                <a:cxnLst/>
                <a:rect l="l" t="t" r="r" b="b"/>
                <a:pathLst>
                  <a:path w="2280432" h="6092372">
                    <a:moveTo>
                      <a:pt x="0" y="6092372"/>
                    </a:moveTo>
                    <a:lnTo>
                      <a:pt x="0" y="182434"/>
                    </a:lnTo>
                    <a:cubicBezTo>
                      <a:pt x="0" y="134050"/>
                      <a:pt x="19220" y="87647"/>
                      <a:pt x="53434" y="53434"/>
                    </a:cubicBezTo>
                    <a:cubicBezTo>
                      <a:pt x="87647" y="19220"/>
                      <a:pt x="134050" y="0"/>
                      <a:pt x="182434" y="0"/>
                    </a:cubicBezTo>
                    <a:lnTo>
                      <a:pt x="2097997" y="0"/>
                    </a:lnTo>
                    <a:cubicBezTo>
                      <a:pt x="2146382" y="0"/>
                      <a:pt x="2192785" y="19220"/>
                      <a:pt x="2226998" y="53434"/>
                    </a:cubicBezTo>
                    <a:cubicBezTo>
                      <a:pt x="2261211" y="87647"/>
                      <a:pt x="2280432" y="134050"/>
                      <a:pt x="2280432" y="182434"/>
                    </a:cubicBezTo>
                    <a:lnTo>
                      <a:pt x="2280432" y="6092372"/>
                    </a:lnTo>
                    <a:close/>
                  </a:path>
                </a:pathLst>
              </a:custGeom>
              <a:solidFill>
                <a:srgbClr val="F4DB73"/>
              </a:solidFill>
            </p:spPr>
          </p:sp>
          <p:sp>
            <p:nvSpPr>
              <p:cNvPr id="33" name="Freeform 33"/>
              <p:cNvSpPr/>
              <p:nvPr/>
            </p:nvSpPr>
            <p:spPr>
              <a:xfrm>
                <a:off x="10046229" y="65250"/>
                <a:ext cx="2280433" cy="8884783"/>
              </a:xfrm>
              <a:custGeom>
                <a:avLst/>
                <a:gdLst/>
                <a:ahLst/>
                <a:cxnLst/>
                <a:rect l="l" t="t" r="r" b="b"/>
                <a:pathLst>
                  <a:path w="2280433" h="8884783">
                    <a:moveTo>
                      <a:pt x="0" y="8884783"/>
                    </a:moveTo>
                    <a:lnTo>
                      <a:pt x="0" y="182435"/>
                    </a:lnTo>
                    <a:cubicBezTo>
                      <a:pt x="0" y="134050"/>
                      <a:pt x="19220" y="87647"/>
                      <a:pt x="53434" y="53434"/>
                    </a:cubicBezTo>
                    <a:cubicBezTo>
                      <a:pt x="87647" y="19221"/>
                      <a:pt x="134050" y="0"/>
                      <a:pt x="182434" y="0"/>
                    </a:cubicBezTo>
                    <a:lnTo>
                      <a:pt x="2097998" y="0"/>
                    </a:lnTo>
                    <a:cubicBezTo>
                      <a:pt x="2146383" y="0"/>
                      <a:pt x="2192785" y="19221"/>
                      <a:pt x="2226999" y="53434"/>
                    </a:cubicBezTo>
                    <a:cubicBezTo>
                      <a:pt x="2261212" y="87647"/>
                      <a:pt x="2280433" y="134050"/>
                      <a:pt x="2280433" y="182435"/>
                    </a:cubicBezTo>
                    <a:lnTo>
                      <a:pt x="2280433" y="8884783"/>
                    </a:lnTo>
                    <a:close/>
                  </a:path>
                </a:pathLst>
              </a:custGeom>
              <a:solidFill>
                <a:srgbClr val="F4DB73"/>
              </a:solidFill>
            </p:spPr>
          </p:sp>
          <p:sp>
            <p:nvSpPr>
              <p:cNvPr id="34" name="Freeform 34"/>
              <p:cNvSpPr/>
              <p:nvPr/>
            </p:nvSpPr>
            <p:spPr>
              <a:xfrm>
                <a:off x="0" y="8085750"/>
                <a:ext cx="2280432" cy="864283"/>
              </a:xfrm>
              <a:custGeom>
                <a:avLst/>
                <a:gdLst/>
                <a:ahLst/>
                <a:cxnLst/>
                <a:rect l="l" t="t" r="r" b="b"/>
                <a:pathLst>
                  <a:path w="2280432" h="864283">
                    <a:moveTo>
                      <a:pt x="0" y="0"/>
                    </a:moveTo>
                    <a:lnTo>
                      <a:pt x="2280432" y="0"/>
                    </a:lnTo>
                    <a:lnTo>
                      <a:pt x="2280432" y="864283"/>
                    </a:lnTo>
                    <a:lnTo>
                      <a:pt x="0" y="864283"/>
                    </a:lnTo>
                    <a:close/>
                  </a:path>
                </a:pathLst>
              </a:custGeom>
              <a:solidFill>
                <a:srgbClr val="89C4DB"/>
              </a:solidFill>
            </p:spPr>
          </p:sp>
          <p:sp>
            <p:nvSpPr>
              <p:cNvPr id="35" name="Freeform 35"/>
              <p:cNvSpPr/>
              <p:nvPr/>
            </p:nvSpPr>
            <p:spPr>
              <a:xfrm>
                <a:off x="2511557" y="7802220"/>
                <a:ext cx="2280433" cy="1147813"/>
              </a:xfrm>
              <a:custGeom>
                <a:avLst/>
                <a:gdLst/>
                <a:ahLst/>
                <a:cxnLst/>
                <a:rect l="l" t="t" r="r" b="b"/>
                <a:pathLst>
                  <a:path w="2280433" h="1147813">
                    <a:moveTo>
                      <a:pt x="0" y="0"/>
                    </a:moveTo>
                    <a:lnTo>
                      <a:pt x="2280433" y="0"/>
                    </a:lnTo>
                    <a:lnTo>
                      <a:pt x="2280433" y="1147813"/>
                    </a:lnTo>
                    <a:lnTo>
                      <a:pt x="0" y="1147813"/>
                    </a:lnTo>
                    <a:close/>
                  </a:path>
                </a:pathLst>
              </a:custGeom>
              <a:solidFill>
                <a:srgbClr val="89C4DB"/>
              </a:solidFill>
            </p:spPr>
          </p:sp>
          <p:sp>
            <p:nvSpPr>
              <p:cNvPr id="36" name="Freeform 36"/>
              <p:cNvSpPr/>
              <p:nvPr/>
            </p:nvSpPr>
            <p:spPr>
              <a:xfrm>
                <a:off x="5023114" y="4792780"/>
                <a:ext cx="2280432" cy="4157252"/>
              </a:xfrm>
              <a:custGeom>
                <a:avLst/>
                <a:gdLst/>
                <a:ahLst/>
                <a:cxnLst/>
                <a:rect l="l" t="t" r="r" b="b"/>
                <a:pathLst>
                  <a:path w="2280432" h="4157252">
                    <a:moveTo>
                      <a:pt x="0" y="0"/>
                    </a:moveTo>
                    <a:lnTo>
                      <a:pt x="2280432" y="0"/>
                    </a:lnTo>
                    <a:lnTo>
                      <a:pt x="2280432" y="4157253"/>
                    </a:lnTo>
                    <a:lnTo>
                      <a:pt x="0" y="4157253"/>
                    </a:lnTo>
                    <a:close/>
                  </a:path>
                </a:pathLst>
              </a:custGeom>
              <a:solidFill>
                <a:srgbClr val="89C4DB"/>
              </a:solidFill>
            </p:spPr>
          </p:sp>
          <p:sp>
            <p:nvSpPr>
              <p:cNvPr id="37" name="Freeform 37"/>
              <p:cNvSpPr/>
              <p:nvPr/>
            </p:nvSpPr>
            <p:spPr>
              <a:xfrm>
                <a:off x="7534672" y="5724659"/>
                <a:ext cx="2280432" cy="3225373"/>
              </a:xfrm>
              <a:custGeom>
                <a:avLst/>
                <a:gdLst/>
                <a:ahLst/>
                <a:cxnLst/>
                <a:rect l="l" t="t" r="r" b="b"/>
                <a:pathLst>
                  <a:path w="2280432" h="3225373">
                    <a:moveTo>
                      <a:pt x="0" y="0"/>
                    </a:moveTo>
                    <a:lnTo>
                      <a:pt x="2280432" y="0"/>
                    </a:lnTo>
                    <a:lnTo>
                      <a:pt x="2280432" y="3225374"/>
                    </a:lnTo>
                    <a:lnTo>
                      <a:pt x="0" y="3225374"/>
                    </a:lnTo>
                    <a:close/>
                  </a:path>
                </a:pathLst>
              </a:custGeom>
              <a:solidFill>
                <a:srgbClr val="89C4DB"/>
              </a:solidFill>
            </p:spPr>
          </p:sp>
          <p:sp>
            <p:nvSpPr>
              <p:cNvPr id="38" name="Freeform 38"/>
              <p:cNvSpPr/>
              <p:nvPr/>
            </p:nvSpPr>
            <p:spPr>
              <a:xfrm>
                <a:off x="10046229" y="3074612"/>
                <a:ext cx="2280433" cy="5875421"/>
              </a:xfrm>
              <a:custGeom>
                <a:avLst/>
                <a:gdLst/>
                <a:ahLst/>
                <a:cxnLst/>
                <a:rect l="l" t="t" r="r" b="b"/>
                <a:pathLst>
                  <a:path w="2280433" h="5875421">
                    <a:moveTo>
                      <a:pt x="0" y="0"/>
                    </a:moveTo>
                    <a:lnTo>
                      <a:pt x="2280433" y="0"/>
                    </a:lnTo>
                    <a:lnTo>
                      <a:pt x="2280433" y="5875421"/>
                    </a:lnTo>
                    <a:lnTo>
                      <a:pt x="0" y="5875421"/>
                    </a:lnTo>
                    <a:close/>
                  </a:path>
                </a:pathLst>
              </a:custGeom>
              <a:solidFill>
                <a:srgbClr val="89C4DB"/>
              </a:solidFill>
            </p:spPr>
          </p:sp>
          <p:sp>
            <p:nvSpPr>
              <p:cNvPr id="39" name="Freeform 39"/>
              <p:cNvSpPr/>
              <p:nvPr/>
            </p:nvSpPr>
            <p:spPr>
              <a:xfrm>
                <a:off x="0" y="8950033"/>
                <a:ext cx="2280432" cy="0"/>
              </a:xfrm>
              <a:custGeom>
                <a:avLst/>
                <a:gdLst/>
                <a:ahLst/>
                <a:cxnLst/>
                <a:rect l="l" t="t" r="r" b="b"/>
                <a:pathLst>
                  <a:path w="2280432">
                    <a:moveTo>
                      <a:pt x="0" y="0"/>
                    </a:moveTo>
                    <a:lnTo>
                      <a:pt x="2280432" y="0"/>
                    </a:lnTo>
                    <a:lnTo>
                      <a:pt x="2280432" y="0"/>
                    </a:lnTo>
                    <a:lnTo>
                      <a:pt x="0" y="0"/>
                    </a:lnTo>
                    <a:close/>
                  </a:path>
                </a:pathLst>
              </a:custGeom>
              <a:solidFill>
                <a:srgbClr val="E27D9C"/>
              </a:solidFill>
            </p:spPr>
          </p:sp>
          <p:sp>
            <p:nvSpPr>
              <p:cNvPr id="40" name="Freeform 40"/>
              <p:cNvSpPr/>
              <p:nvPr/>
            </p:nvSpPr>
            <p:spPr>
              <a:xfrm>
                <a:off x="2511557" y="8089174"/>
                <a:ext cx="2280433" cy="860859"/>
              </a:xfrm>
              <a:custGeom>
                <a:avLst/>
                <a:gdLst/>
                <a:ahLst/>
                <a:cxnLst/>
                <a:rect l="l" t="t" r="r" b="b"/>
                <a:pathLst>
                  <a:path w="2280433" h="860859">
                    <a:moveTo>
                      <a:pt x="0" y="0"/>
                    </a:moveTo>
                    <a:lnTo>
                      <a:pt x="2280433" y="0"/>
                    </a:lnTo>
                    <a:lnTo>
                      <a:pt x="2280433" y="860859"/>
                    </a:lnTo>
                    <a:lnTo>
                      <a:pt x="0" y="860859"/>
                    </a:lnTo>
                    <a:close/>
                  </a:path>
                </a:pathLst>
              </a:custGeom>
              <a:solidFill>
                <a:srgbClr val="E27D9C"/>
              </a:solidFill>
            </p:spPr>
          </p:sp>
          <p:sp>
            <p:nvSpPr>
              <p:cNvPr id="41" name="Freeform 41"/>
              <p:cNvSpPr/>
              <p:nvPr/>
            </p:nvSpPr>
            <p:spPr>
              <a:xfrm>
                <a:off x="5023114" y="6226316"/>
                <a:ext cx="2280432" cy="2723717"/>
              </a:xfrm>
              <a:custGeom>
                <a:avLst/>
                <a:gdLst/>
                <a:ahLst/>
                <a:cxnLst/>
                <a:rect l="l" t="t" r="r" b="b"/>
                <a:pathLst>
                  <a:path w="2280432" h="2723717">
                    <a:moveTo>
                      <a:pt x="0" y="0"/>
                    </a:moveTo>
                    <a:lnTo>
                      <a:pt x="2280432" y="0"/>
                    </a:lnTo>
                    <a:lnTo>
                      <a:pt x="2280432" y="2723717"/>
                    </a:lnTo>
                    <a:lnTo>
                      <a:pt x="0" y="2723717"/>
                    </a:lnTo>
                    <a:close/>
                  </a:path>
                </a:pathLst>
              </a:custGeom>
              <a:solidFill>
                <a:srgbClr val="E27D9C"/>
              </a:solidFill>
            </p:spPr>
          </p:sp>
          <p:sp>
            <p:nvSpPr>
              <p:cNvPr id="42" name="Freeform 42"/>
              <p:cNvSpPr/>
              <p:nvPr/>
            </p:nvSpPr>
            <p:spPr>
              <a:xfrm>
                <a:off x="7534672" y="6799784"/>
                <a:ext cx="2280432" cy="2150249"/>
              </a:xfrm>
              <a:custGeom>
                <a:avLst/>
                <a:gdLst/>
                <a:ahLst/>
                <a:cxnLst/>
                <a:rect l="l" t="t" r="r" b="b"/>
                <a:pathLst>
                  <a:path w="2280432" h="2150249">
                    <a:moveTo>
                      <a:pt x="0" y="0"/>
                    </a:moveTo>
                    <a:lnTo>
                      <a:pt x="2280432" y="0"/>
                    </a:lnTo>
                    <a:lnTo>
                      <a:pt x="2280432" y="2150249"/>
                    </a:lnTo>
                    <a:lnTo>
                      <a:pt x="0" y="2150249"/>
                    </a:lnTo>
                    <a:close/>
                  </a:path>
                </a:pathLst>
              </a:custGeom>
              <a:solidFill>
                <a:srgbClr val="E27D9C"/>
              </a:solidFill>
            </p:spPr>
          </p:sp>
          <p:sp>
            <p:nvSpPr>
              <p:cNvPr id="43" name="Freeform 43"/>
              <p:cNvSpPr/>
              <p:nvPr/>
            </p:nvSpPr>
            <p:spPr>
              <a:xfrm>
                <a:off x="10046229" y="6657186"/>
                <a:ext cx="2280433" cy="2292847"/>
              </a:xfrm>
              <a:custGeom>
                <a:avLst/>
                <a:gdLst/>
                <a:ahLst/>
                <a:cxnLst/>
                <a:rect l="l" t="t" r="r" b="b"/>
                <a:pathLst>
                  <a:path w="2280433" h="2292847">
                    <a:moveTo>
                      <a:pt x="0" y="0"/>
                    </a:moveTo>
                    <a:lnTo>
                      <a:pt x="2280433" y="0"/>
                    </a:lnTo>
                    <a:lnTo>
                      <a:pt x="2280433" y="2292847"/>
                    </a:lnTo>
                    <a:lnTo>
                      <a:pt x="0" y="2292847"/>
                    </a:lnTo>
                    <a:close/>
                  </a:path>
                </a:pathLst>
              </a:custGeom>
              <a:solidFill>
                <a:srgbClr val="E27D9C"/>
              </a:solidFill>
            </p:spPr>
          </p:sp>
        </p:grpSp>
      </p:grpSp>
      <p:sp>
        <p:nvSpPr>
          <p:cNvPr id="44" name="Freeform 44"/>
          <p:cNvSpPr/>
          <p:nvPr/>
        </p:nvSpPr>
        <p:spPr>
          <a:xfrm>
            <a:off x="7866973" y="2678226"/>
            <a:ext cx="2554053" cy="673341"/>
          </a:xfrm>
          <a:custGeom>
            <a:avLst/>
            <a:gdLst/>
            <a:ahLst/>
            <a:cxnLst/>
            <a:rect l="l" t="t" r="r" b="b"/>
            <a:pathLst>
              <a:path w="2554053" h="673341">
                <a:moveTo>
                  <a:pt x="0" y="0"/>
                </a:moveTo>
                <a:lnTo>
                  <a:pt x="2554054" y="0"/>
                </a:lnTo>
                <a:lnTo>
                  <a:pt x="2554054" y="673341"/>
                </a:lnTo>
                <a:lnTo>
                  <a:pt x="0" y="67334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45" name="TextBox 45"/>
          <p:cNvSpPr txBox="1"/>
          <p:nvPr/>
        </p:nvSpPr>
        <p:spPr>
          <a:xfrm>
            <a:off x="2765608" y="4345330"/>
            <a:ext cx="6683593" cy="4458871"/>
          </a:xfrm>
          <a:prstGeom prst="rect">
            <a:avLst/>
          </a:prstGeom>
        </p:spPr>
        <p:txBody>
          <a:bodyPr lIns="0" tIns="0" rIns="0" bIns="0" rtlCol="0" anchor="t">
            <a:spAutoFit/>
          </a:bodyPr>
          <a:lstStyle/>
          <a:p>
            <a:pPr algn="ctr">
              <a:lnSpc>
                <a:spcPts val="7008"/>
              </a:lnSpc>
            </a:pPr>
            <a:r>
              <a:rPr lang="en-US" sz="5006" spc="-125">
                <a:solidFill>
                  <a:srgbClr val="103E7B"/>
                </a:solidFill>
                <a:latin typeface="Bryndan Write"/>
              </a:rPr>
              <a:t>1. Pemilihan Langkah</a:t>
            </a:r>
          </a:p>
          <a:p>
            <a:pPr algn="ctr">
              <a:lnSpc>
                <a:spcPts val="7008"/>
              </a:lnSpc>
            </a:pPr>
            <a:r>
              <a:rPr lang="en-US" sz="5006" spc="-125">
                <a:solidFill>
                  <a:srgbClr val="103E7B"/>
                </a:solidFill>
                <a:latin typeface="Bryndan Write"/>
              </a:rPr>
              <a:t>2. Validasi</a:t>
            </a:r>
          </a:p>
          <a:p>
            <a:pPr algn="ctr">
              <a:lnSpc>
                <a:spcPts val="7008"/>
              </a:lnSpc>
            </a:pPr>
            <a:r>
              <a:rPr lang="en-US" sz="5006" spc="-125">
                <a:solidFill>
                  <a:srgbClr val="103E7B"/>
                </a:solidFill>
                <a:latin typeface="Bryndan Write"/>
              </a:rPr>
              <a:t>3. Rekursi atau literasi</a:t>
            </a:r>
          </a:p>
          <a:p>
            <a:pPr algn="ctr">
              <a:lnSpc>
                <a:spcPts val="7008"/>
              </a:lnSpc>
            </a:pPr>
            <a:r>
              <a:rPr lang="en-US" sz="5006" spc="-125">
                <a:solidFill>
                  <a:srgbClr val="103E7B"/>
                </a:solidFill>
                <a:latin typeface="Bryndan Write"/>
              </a:rPr>
              <a:t>4. Pengembalian</a:t>
            </a:r>
          </a:p>
          <a:p>
            <a:pPr algn="ctr">
              <a:lnSpc>
                <a:spcPts val="7008"/>
              </a:lnSpc>
            </a:pPr>
            <a:r>
              <a:rPr lang="en-US" sz="5006" spc="-125">
                <a:solidFill>
                  <a:srgbClr val="103E7B"/>
                </a:solidFill>
                <a:latin typeface="Bryndan Write"/>
              </a:rPr>
              <a:t>5. Berhenti</a:t>
            </a:r>
          </a:p>
        </p:txBody>
      </p:sp>
      <p:sp>
        <p:nvSpPr>
          <p:cNvPr id="46" name="TextBox 46"/>
          <p:cNvSpPr txBox="1"/>
          <p:nvPr/>
        </p:nvSpPr>
        <p:spPr>
          <a:xfrm>
            <a:off x="5802203" y="400930"/>
            <a:ext cx="6683593" cy="1792981"/>
          </a:xfrm>
          <a:prstGeom prst="rect">
            <a:avLst/>
          </a:prstGeom>
        </p:spPr>
        <p:txBody>
          <a:bodyPr lIns="0" tIns="0" rIns="0" bIns="0" rtlCol="0" anchor="t">
            <a:spAutoFit/>
          </a:bodyPr>
          <a:lstStyle/>
          <a:p>
            <a:pPr algn="ctr">
              <a:lnSpc>
                <a:spcPts val="7008"/>
              </a:lnSpc>
            </a:pPr>
            <a:r>
              <a:rPr lang="en-US" sz="5006" spc="-125">
                <a:solidFill>
                  <a:srgbClr val="103E7B"/>
                </a:solidFill>
                <a:latin typeface="Bryndan Write"/>
              </a:rPr>
              <a:t>Langkah² Dalam Teknik Backtracking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6DBF4"/>
        </a:solidFill>
        <a:effectLst/>
      </p:bgPr>
    </p:bg>
    <p:spTree>
      <p:nvGrpSpPr>
        <p:cNvPr id="1" name=""/>
        <p:cNvGrpSpPr/>
        <p:nvPr/>
      </p:nvGrpSpPr>
      <p:grpSpPr>
        <a:xfrm>
          <a:off x="0" y="0"/>
          <a:ext cx="0" cy="0"/>
          <a:chOff x="0" y="0"/>
          <a:chExt cx="0" cy="0"/>
        </a:xfrm>
      </p:grpSpPr>
      <p:sp>
        <p:nvSpPr>
          <p:cNvPr id="2" name="Freeform 2"/>
          <p:cNvSpPr/>
          <p:nvPr/>
        </p:nvSpPr>
        <p:spPr>
          <a:xfrm rot="-5625927" flipH="1" flipV="1">
            <a:off x="-16648499" y="-20975934"/>
            <a:ext cx="35354398" cy="11499005"/>
          </a:xfrm>
          <a:custGeom>
            <a:avLst/>
            <a:gdLst/>
            <a:ahLst/>
            <a:cxnLst/>
            <a:rect l="l" t="t" r="r" b="b"/>
            <a:pathLst>
              <a:path w="35354398" h="11499005">
                <a:moveTo>
                  <a:pt x="35354398" y="11499005"/>
                </a:moveTo>
                <a:lnTo>
                  <a:pt x="0" y="11499005"/>
                </a:lnTo>
                <a:lnTo>
                  <a:pt x="0" y="0"/>
                </a:lnTo>
                <a:lnTo>
                  <a:pt x="35354398" y="0"/>
                </a:lnTo>
                <a:lnTo>
                  <a:pt x="35354398" y="1149900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006192" flipH="1" flipV="1">
            <a:off x="982424" y="-20975934"/>
            <a:ext cx="35354398" cy="11499005"/>
          </a:xfrm>
          <a:custGeom>
            <a:avLst/>
            <a:gdLst/>
            <a:ahLst/>
            <a:cxnLst/>
            <a:rect l="l" t="t" r="r" b="b"/>
            <a:pathLst>
              <a:path w="35354398" h="11499005">
                <a:moveTo>
                  <a:pt x="35354398" y="11499005"/>
                </a:moveTo>
                <a:lnTo>
                  <a:pt x="0" y="11499005"/>
                </a:lnTo>
                <a:lnTo>
                  <a:pt x="0" y="0"/>
                </a:lnTo>
                <a:lnTo>
                  <a:pt x="35354398" y="0"/>
                </a:lnTo>
                <a:lnTo>
                  <a:pt x="35354398" y="1149900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4389759" flipH="1">
            <a:off x="-709378" y="397859"/>
            <a:ext cx="2419692" cy="2419692"/>
          </a:xfrm>
          <a:custGeom>
            <a:avLst/>
            <a:gdLst/>
            <a:ahLst/>
            <a:cxnLst/>
            <a:rect l="l" t="t" r="r" b="b"/>
            <a:pathLst>
              <a:path w="2419692" h="2419692">
                <a:moveTo>
                  <a:pt x="2419693" y="0"/>
                </a:moveTo>
                <a:lnTo>
                  <a:pt x="0" y="0"/>
                </a:lnTo>
                <a:lnTo>
                  <a:pt x="0" y="2419693"/>
                </a:lnTo>
                <a:lnTo>
                  <a:pt x="2419693" y="2419693"/>
                </a:lnTo>
                <a:lnTo>
                  <a:pt x="2419693"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3952314">
            <a:off x="16674116" y="488144"/>
            <a:ext cx="2419692" cy="2419692"/>
          </a:xfrm>
          <a:custGeom>
            <a:avLst/>
            <a:gdLst/>
            <a:ahLst/>
            <a:cxnLst/>
            <a:rect l="l" t="t" r="r" b="b"/>
            <a:pathLst>
              <a:path w="2419692" h="2419692">
                <a:moveTo>
                  <a:pt x="0" y="0"/>
                </a:moveTo>
                <a:lnTo>
                  <a:pt x="2419692" y="0"/>
                </a:lnTo>
                <a:lnTo>
                  <a:pt x="2419692" y="2419692"/>
                </a:lnTo>
                <a:lnTo>
                  <a:pt x="0" y="24196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6" name="Freeform 6"/>
          <p:cNvSpPr/>
          <p:nvPr/>
        </p:nvSpPr>
        <p:spPr>
          <a:xfrm rot="-2349812">
            <a:off x="9041457" y="4070438"/>
            <a:ext cx="1993572" cy="761182"/>
          </a:xfrm>
          <a:custGeom>
            <a:avLst/>
            <a:gdLst/>
            <a:ahLst/>
            <a:cxnLst/>
            <a:rect l="l" t="t" r="r" b="b"/>
            <a:pathLst>
              <a:path w="1993572" h="761182">
                <a:moveTo>
                  <a:pt x="0" y="0"/>
                </a:moveTo>
                <a:lnTo>
                  <a:pt x="1993572" y="0"/>
                </a:lnTo>
                <a:lnTo>
                  <a:pt x="1993572" y="761182"/>
                </a:lnTo>
                <a:lnTo>
                  <a:pt x="0" y="7611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1654706">
            <a:off x="-3335372" y="7265340"/>
            <a:ext cx="7398244" cy="7141121"/>
          </a:xfrm>
          <a:custGeom>
            <a:avLst/>
            <a:gdLst/>
            <a:ahLst/>
            <a:cxnLst/>
            <a:rect l="l" t="t" r="r" b="b"/>
            <a:pathLst>
              <a:path w="7398244" h="7141121">
                <a:moveTo>
                  <a:pt x="0" y="0"/>
                </a:moveTo>
                <a:lnTo>
                  <a:pt x="7398244" y="0"/>
                </a:lnTo>
                <a:lnTo>
                  <a:pt x="7398244" y="7141121"/>
                </a:lnTo>
                <a:lnTo>
                  <a:pt x="0" y="714112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1883540">
            <a:off x="13962160" y="7168001"/>
            <a:ext cx="7398244" cy="7141121"/>
          </a:xfrm>
          <a:custGeom>
            <a:avLst/>
            <a:gdLst/>
            <a:ahLst/>
            <a:cxnLst/>
            <a:rect l="l" t="t" r="r" b="b"/>
            <a:pathLst>
              <a:path w="7398244" h="7141121">
                <a:moveTo>
                  <a:pt x="0" y="0"/>
                </a:moveTo>
                <a:lnTo>
                  <a:pt x="7398244" y="0"/>
                </a:lnTo>
                <a:lnTo>
                  <a:pt x="7398244" y="7141121"/>
                </a:lnTo>
                <a:lnTo>
                  <a:pt x="0" y="714112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9144000" y="2367281"/>
            <a:ext cx="7845720" cy="4173789"/>
          </a:xfrm>
          <a:custGeom>
            <a:avLst/>
            <a:gdLst/>
            <a:ahLst/>
            <a:cxnLst/>
            <a:rect l="l" t="t" r="r" b="b"/>
            <a:pathLst>
              <a:path w="7845720" h="4173789">
                <a:moveTo>
                  <a:pt x="0" y="0"/>
                </a:moveTo>
                <a:lnTo>
                  <a:pt x="7845720" y="0"/>
                </a:lnTo>
                <a:lnTo>
                  <a:pt x="7845720" y="4173789"/>
                </a:lnTo>
                <a:lnTo>
                  <a:pt x="0" y="4173789"/>
                </a:lnTo>
                <a:lnTo>
                  <a:pt x="0" y="0"/>
                </a:lnTo>
                <a:close/>
              </a:path>
            </a:pathLst>
          </a:custGeom>
          <a:blipFill>
            <a:blip r:embed="rId10"/>
            <a:stretch>
              <a:fillRect/>
            </a:stretch>
          </a:blipFill>
        </p:spPr>
      </p:sp>
      <p:sp>
        <p:nvSpPr>
          <p:cNvPr id="10" name="TextBox 10"/>
          <p:cNvSpPr txBox="1"/>
          <p:nvPr/>
        </p:nvSpPr>
        <p:spPr>
          <a:xfrm>
            <a:off x="4407880" y="771525"/>
            <a:ext cx="9472240" cy="1595756"/>
          </a:xfrm>
          <a:prstGeom prst="rect">
            <a:avLst/>
          </a:prstGeom>
        </p:spPr>
        <p:txBody>
          <a:bodyPr lIns="0" tIns="0" rIns="0" bIns="0" rtlCol="0" anchor="t">
            <a:spAutoFit/>
          </a:bodyPr>
          <a:lstStyle/>
          <a:p>
            <a:pPr algn="ctr">
              <a:lnSpc>
                <a:spcPts val="12319"/>
              </a:lnSpc>
            </a:pPr>
            <a:r>
              <a:rPr lang="en-US" sz="8799" spc="-219">
                <a:solidFill>
                  <a:srgbClr val="103E7B"/>
                </a:solidFill>
                <a:latin typeface="Bryndan Write"/>
              </a:rPr>
              <a:t>Contoh </a:t>
            </a:r>
          </a:p>
        </p:txBody>
      </p:sp>
      <p:sp>
        <p:nvSpPr>
          <p:cNvPr id="11" name="TextBox 11"/>
          <p:cNvSpPr txBox="1"/>
          <p:nvPr/>
        </p:nvSpPr>
        <p:spPr>
          <a:xfrm>
            <a:off x="0" y="2896847"/>
            <a:ext cx="8640151" cy="2754322"/>
          </a:xfrm>
          <a:prstGeom prst="rect">
            <a:avLst/>
          </a:prstGeom>
        </p:spPr>
        <p:txBody>
          <a:bodyPr lIns="0" tIns="0" rIns="0" bIns="0" rtlCol="0" anchor="t">
            <a:spAutoFit/>
          </a:bodyPr>
          <a:lstStyle/>
          <a:p>
            <a:pPr algn="ctr">
              <a:lnSpc>
                <a:spcPts val="4317"/>
              </a:lnSpc>
            </a:pPr>
            <a:r>
              <a:rPr lang="en-US" sz="3084" spc="-77">
                <a:solidFill>
                  <a:srgbClr val="103E7B"/>
                </a:solidFill>
                <a:latin typeface="Bryndan Write"/>
              </a:rPr>
              <a:t>Diberikan X=(8,6,7,5,3,10,9) tentukan subset yang menghasilkan jumlah 15</a:t>
            </a:r>
          </a:p>
          <a:p>
            <a:pPr algn="ctr">
              <a:lnSpc>
                <a:spcPts val="4317"/>
              </a:lnSpc>
            </a:pPr>
            <a:r>
              <a:rPr lang="en-US" sz="3084" spc="-77">
                <a:solidFill>
                  <a:srgbClr val="103E7B"/>
                </a:solidFill>
                <a:latin typeface="Bryndan Write"/>
              </a:rPr>
              <a:t>Solusi :</a:t>
            </a:r>
          </a:p>
          <a:p>
            <a:pPr algn="ctr">
              <a:lnSpc>
                <a:spcPts val="4317"/>
              </a:lnSpc>
            </a:pPr>
            <a:r>
              <a:rPr lang="en-US" sz="3084" spc="-77">
                <a:solidFill>
                  <a:srgbClr val="103E7B"/>
                </a:solidFill>
                <a:latin typeface="Bryndan Write"/>
              </a:rPr>
              <a:t>Urutkan X menjadi à X=(3,5,6,7,8,9,10)</a:t>
            </a:r>
          </a:p>
          <a:p>
            <a:pPr algn="ctr">
              <a:lnSpc>
                <a:spcPts val="4317"/>
              </a:lnSpc>
            </a:pPr>
            <a:r>
              <a:rPr lang="en-US" sz="3084" spc="-77">
                <a:solidFill>
                  <a:srgbClr val="103E7B"/>
                </a:solidFill>
                <a:latin typeface="Bryndan Write"/>
              </a:rPr>
              <a:t>Lakukan Backtracking dengan kendala T = 15</a:t>
            </a:r>
          </a:p>
        </p:txBody>
      </p:sp>
      <p:sp>
        <p:nvSpPr>
          <p:cNvPr id="12" name="TextBox 12"/>
          <p:cNvSpPr txBox="1"/>
          <p:nvPr/>
        </p:nvSpPr>
        <p:spPr>
          <a:xfrm>
            <a:off x="1860979" y="5659027"/>
            <a:ext cx="7283021" cy="4609038"/>
          </a:xfrm>
          <a:prstGeom prst="rect">
            <a:avLst/>
          </a:prstGeom>
        </p:spPr>
        <p:txBody>
          <a:bodyPr lIns="0" tIns="0" rIns="0" bIns="0" rtlCol="0" anchor="t">
            <a:spAutoFit/>
          </a:bodyPr>
          <a:lstStyle/>
          <a:p>
            <a:pPr algn="ctr">
              <a:lnSpc>
                <a:spcPts val="4521"/>
              </a:lnSpc>
            </a:pPr>
            <a:r>
              <a:rPr lang="en-US" sz="3229" spc="-80">
                <a:solidFill>
                  <a:srgbClr val="103E7B"/>
                </a:solidFill>
                <a:latin typeface="Bryndan Write"/>
              </a:rPr>
              <a:t>1..2,4)à 3+5+7=15</a:t>
            </a:r>
          </a:p>
          <a:p>
            <a:pPr algn="ctr">
              <a:lnSpc>
                <a:spcPts val="4521"/>
              </a:lnSpc>
            </a:pPr>
            <a:endParaRPr lang="en-US" sz="3229" spc="-80">
              <a:solidFill>
                <a:srgbClr val="103E7B"/>
              </a:solidFill>
              <a:latin typeface="Bryndan Write"/>
            </a:endParaRPr>
          </a:p>
          <a:p>
            <a:pPr algn="ctr">
              <a:lnSpc>
                <a:spcPts val="4521"/>
              </a:lnSpc>
            </a:pPr>
            <a:r>
              <a:rPr lang="en-US" sz="3229" spc="-80">
                <a:solidFill>
                  <a:srgbClr val="103E7B"/>
                </a:solidFill>
                <a:latin typeface="Bryndan Write"/>
              </a:rPr>
              <a:t>2. (2,7) à 5+10=15</a:t>
            </a:r>
          </a:p>
          <a:p>
            <a:pPr algn="ctr">
              <a:lnSpc>
                <a:spcPts val="4521"/>
              </a:lnSpc>
            </a:pPr>
            <a:endParaRPr lang="en-US" sz="3229" spc="-80">
              <a:solidFill>
                <a:srgbClr val="103E7B"/>
              </a:solidFill>
              <a:latin typeface="Bryndan Write"/>
            </a:endParaRPr>
          </a:p>
          <a:p>
            <a:pPr algn="ctr">
              <a:lnSpc>
                <a:spcPts val="4521"/>
              </a:lnSpc>
            </a:pPr>
            <a:r>
              <a:rPr lang="en-US" sz="3229" spc="-80">
                <a:solidFill>
                  <a:srgbClr val="103E7B"/>
                </a:solidFill>
                <a:latin typeface="Bryndan Write"/>
              </a:rPr>
              <a:t>3. (3,6) à 6+9=15</a:t>
            </a:r>
          </a:p>
          <a:p>
            <a:pPr algn="ctr">
              <a:lnSpc>
                <a:spcPts val="4521"/>
              </a:lnSpc>
            </a:pPr>
            <a:endParaRPr lang="en-US" sz="3229" spc="-80">
              <a:solidFill>
                <a:srgbClr val="103E7B"/>
              </a:solidFill>
              <a:latin typeface="Bryndan Write"/>
            </a:endParaRPr>
          </a:p>
          <a:p>
            <a:pPr algn="ctr">
              <a:lnSpc>
                <a:spcPts val="4521"/>
              </a:lnSpc>
            </a:pPr>
            <a:r>
              <a:rPr lang="en-US" sz="3229" spc="-80">
                <a:solidFill>
                  <a:srgbClr val="103E7B"/>
                </a:solidFill>
                <a:latin typeface="Bryndan Write"/>
              </a:rPr>
              <a:t>4. (4,5) à 7+8=15</a:t>
            </a:r>
          </a:p>
          <a:p>
            <a:pPr algn="ctr">
              <a:lnSpc>
                <a:spcPts val="4521"/>
              </a:lnSpc>
            </a:pPr>
            <a:endParaRPr lang="en-US" sz="3229" spc="-80">
              <a:solidFill>
                <a:srgbClr val="103E7B"/>
              </a:solidFill>
              <a:latin typeface="Bryndan Writ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6DBF4"/>
        </a:solidFill>
        <a:effectLst/>
      </p:bgPr>
    </p:bg>
    <p:spTree>
      <p:nvGrpSpPr>
        <p:cNvPr id="1" name=""/>
        <p:cNvGrpSpPr/>
        <p:nvPr/>
      </p:nvGrpSpPr>
      <p:grpSpPr>
        <a:xfrm>
          <a:off x="0" y="0"/>
          <a:ext cx="0" cy="0"/>
          <a:chOff x="0" y="0"/>
          <a:chExt cx="0" cy="0"/>
        </a:xfrm>
      </p:grpSpPr>
      <p:sp>
        <p:nvSpPr>
          <p:cNvPr id="2" name="Freeform 2"/>
          <p:cNvSpPr/>
          <p:nvPr/>
        </p:nvSpPr>
        <p:spPr>
          <a:xfrm rot="-5625927" flipH="1" flipV="1">
            <a:off x="-16648499" y="-20975934"/>
            <a:ext cx="35354398" cy="11499005"/>
          </a:xfrm>
          <a:custGeom>
            <a:avLst/>
            <a:gdLst/>
            <a:ahLst/>
            <a:cxnLst/>
            <a:rect l="l" t="t" r="r" b="b"/>
            <a:pathLst>
              <a:path w="35354398" h="11499005">
                <a:moveTo>
                  <a:pt x="35354398" y="11499005"/>
                </a:moveTo>
                <a:lnTo>
                  <a:pt x="0" y="11499005"/>
                </a:lnTo>
                <a:lnTo>
                  <a:pt x="0" y="0"/>
                </a:lnTo>
                <a:lnTo>
                  <a:pt x="35354398" y="0"/>
                </a:lnTo>
                <a:lnTo>
                  <a:pt x="35354398" y="1149900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006192" flipH="1" flipV="1">
            <a:off x="982424" y="-20975934"/>
            <a:ext cx="35354398" cy="11499005"/>
          </a:xfrm>
          <a:custGeom>
            <a:avLst/>
            <a:gdLst/>
            <a:ahLst/>
            <a:cxnLst/>
            <a:rect l="l" t="t" r="r" b="b"/>
            <a:pathLst>
              <a:path w="35354398" h="11499005">
                <a:moveTo>
                  <a:pt x="35354398" y="11499005"/>
                </a:moveTo>
                <a:lnTo>
                  <a:pt x="0" y="11499005"/>
                </a:lnTo>
                <a:lnTo>
                  <a:pt x="0" y="0"/>
                </a:lnTo>
                <a:lnTo>
                  <a:pt x="35354398" y="0"/>
                </a:lnTo>
                <a:lnTo>
                  <a:pt x="35354398" y="1149900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4389759" flipH="1">
            <a:off x="-709378" y="397859"/>
            <a:ext cx="2419692" cy="2419692"/>
          </a:xfrm>
          <a:custGeom>
            <a:avLst/>
            <a:gdLst/>
            <a:ahLst/>
            <a:cxnLst/>
            <a:rect l="l" t="t" r="r" b="b"/>
            <a:pathLst>
              <a:path w="2419692" h="2419692">
                <a:moveTo>
                  <a:pt x="2419693" y="0"/>
                </a:moveTo>
                <a:lnTo>
                  <a:pt x="0" y="0"/>
                </a:lnTo>
                <a:lnTo>
                  <a:pt x="0" y="2419693"/>
                </a:lnTo>
                <a:lnTo>
                  <a:pt x="2419693" y="2419693"/>
                </a:lnTo>
                <a:lnTo>
                  <a:pt x="2419693"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3952314">
            <a:off x="16674116" y="488144"/>
            <a:ext cx="2419692" cy="2419692"/>
          </a:xfrm>
          <a:custGeom>
            <a:avLst/>
            <a:gdLst/>
            <a:ahLst/>
            <a:cxnLst/>
            <a:rect l="l" t="t" r="r" b="b"/>
            <a:pathLst>
              <a:path w="2419692" h="2419692">
                <a:moveTo>
                  <a:pt x="0" y="0"/>
                </a:moveTo>
                <a:lnTo>
                  <a:pt x="2419692" y="0"/>
                </a:lnTo>
                <a:lnTo>
                  <a:pt x="2419692" y="2419692"/>
                </a:lnTo>
                <a:lnTo>
                  <a:pt x="0" y="24196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6" name="Freeform 6"/>
          <p:cNvSpPr/>
          <p:nvPr/>
        </p:nvSpPr>
        <p:spPr>
          <a:xfrm rot="-2349812">
            <a:off x="1045126" y="4183128"/>
            <a:ext cx="1993572" cy="761182"/>
          </a:xfrm>
          <a:custGeom>
            <a:avLst/>
            <a:gdLst/>
            <a:ahLst/>
            <a:cxnLst/>
            <a:rect l="l" t="t" r="r" b="b"/>
            <a:pathLst>
              <a:path w="1993572" h="761182">
                <a:moveTo>
                  <a:pt x="0" y="0"/>
                </a:moveTo>
                <a:lnTo>
                  <a:pt x="1993571" y="0"/>
                </a:lnTo>
                <a:lnTo>
                  <a:pt x="1993571" y="761182"/>
                </a:lnTo>
                <a:lnTo>
                  <a:pt x="0" y="7611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349812">
            <a:off x="9041457" y="4070438"/>
            <a:ext cx="1993572" cy="761182"/>
          </a:xfrm>
          <a:custGeom>
            <a:avLst/>
            <a:gdLst/>
            <a:ahLst/>
            <a:cxnLst/>
            <a:rect l="l" t="t" r="r" b="b"/>
            <a:pathLst>
              <a:path w="1993572" h="761182">
                <a:moveTo>
                  <a:pt x="0" y="0"/>
                </a:moveTo>
                <a:lnTo>
                  <a:pt x="1993572" y="0"/>
                </a:lnTo>
                <a:lnTo>
                  <a:pt x="1993572" y="761182"/>
                </a:lnTo>
                <a:lnTo>
                  <a:pt x="0" y="7611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654706">
            <a:off x="-3335372" y="7265340"/>
            <a:ext cx="7398244" cy="7141121"/>
          </a:xfrm>
          <a:custGeom>
            <a:avLst/>
            <a:gdLst/>
            <a:ahLst/>
            <a:cxnLst/>
            <a:rect l="l" t="t" r="r" b="b"/>
            <a:pathLst>
              <a:path w="7398244" h="7141121">
                <a:moveTo>
                  <a:pt x="0" y="0"/>
                </a:moveTo>
                <a:lnTo>
                  <a:pt x="7398244" y="0"/>
                </a:lnTo>
                <a:lnTo>
                  <a:pt x="7398244" y="7141121"/>
                </a:lnTo>
                <a:lnTo>
                  <a:pt x="0" y="714112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883540">
            <a:off x="13962160" y="7168001"/>
            <a:ext cx="7398244" cy="7141121"/>
          </a:xfrm>
          <a:custGeom>
            <a:avLst/>
            <a:gdLst/>
            <a:ahLst/>
            <a:cxnLst/>
            <a:rect l="l" t="t" r="r" b="b"/>
            <a:pathLst>
              <a:path w="7398244" h="7141121">
                <a:moveTo>
                  <a:pt x="0" y="0"/>
                </a:moveTo>
                <a:lnTo>
                  <a:pt x="7398244" y="0"/>
                </a:lnTo>
                <a:lnTo>
                  <a:pt x="7398244" y="7141121"/>
                </a:lnTo>
                <a:lnTo>
                  <a:pt x="0" y="714112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TextBox 10"/>
          <p:cNvSpPr txBox="1"/>
          <p:nvPr/>
        </p:nvSpPr>
        <p:spPr>
          <a:xfrm>
            <a:off x="3376392" y="771525"/>
            <a:ext cx="11535216" cy="3157856"/>
          </a:xfrm>
          <a:prstGeom prst="rect">
            <a:avLst/>
          </a:prstGeom>
        </p:spPr>
        <p:txBody>
          <a:bodyPr lIns="0" tIns="0" rIns="0" bIns="0" rtlCol="0" anchor="t">
            <a:spAutoFit/>
          </a:bodyPr>
          <a:lstStyle/>
          <a:p>
            <a:pPr algn="ctr">
              <a:lnSpc>
                <a:spcPts val="12319"/>
              </a:lnSpc>
            </a:pPr>
            <a:r>
              <a:rPr lang="en-US" sz="8799" spc="-219">
                <a:solidFill>
                  <a:srgbClr val="103E7B"/>
                </a:solidFill>
                <a:latin typeface="Bryndan Write"/>
              </a:rPr>
              <a:t>Keuntungan dan keterbatasan</a:t>
            </a:r>
          </a:p>
        </p:txBody>
      </p:sp>
      <p:sp>
        <p:nvSpPr>
          <p:cNvPr id="11" name="TextBox 11"/>
          <p:cNvSpPr txBox="1"/>
          <p:nvPr/>
        </p:nvSpPr>
        <p:spPr>
          <a:xfrm>
            <a:off x="1776789" y="4449419"/>
            <a:ext cx="7037633" cy="5297379"/>
          </a:xfrm>
          <a:prstGeom prst="rect">
            <a:avLst/>
          </a:prstGeom>
        </p:spPr>
        <p:txBody>
          <a:bodyPr lIns="0" tIns="0" rIns="0" bIns="0" rtlCol="0" anchor="t">
            <a:spAutoFit/>
          </a:bodyPr>
          <a:lstStyle/>
          <a:p>
            <a:pPr algn="ctr">
              <a:lnSpc>
                <a:spcPts val="5202"/>
              </a:lnSpc>
            </a:pPr>
            <a:r>
              <a:rPr lang="en-US" sz="3716" spc="-92">
                <a:solidFill>
                  <a:srgbClr val="103E7B"/>
                </a:solidFill>
                <a:latin typeface="Bryndan Write"/>
              </a:rPr>
              <a:t>Keuntungan**: Teknik backtracking berguna untuk menyelesaikan masalah pencarian solusi kompleks yang melibatkan banyak kemungkinan. Ia menjamin bahwa semua kemungkinan solusi akan dijelajahi.</a:t>
            </a:r>
          </a:p>
          <a:p>
            <a:pPr algn="ctr">
              <a:lnSpc>
                <a:spcPts val="5202"/>
              </a:lnSpc>
            </a:pPr>
            <a:endParaRPr lang="en-US" sz="3716" spc="-92">
              <a:solidFill>
                <a:srgbClr val="103E7B"/>
              </a:solidFill>
              <a:latin typeface="Bryndan Write"/>
            </a:endParaRPr>
          </a:p>
        </p:txBody>
      </p:sp>
      <p:sp>
        <p:nvSpPr>
          <p:cNvPr id="12" name="TextBox 12"/>
          <p:cNvSpPr txBox="1"/>
          <p:nvPr/>
        </p:nvSpPr>
        <p:spPr>
          <a:xfrm>
            <a:off x="9976279" y="4458944"/>
            <a:ext cx="7283021" cy="4035751"/>
          </a:xfrm>
          <a:prstGeom prst="rect">
            <a:avLst/>
          </a:prstGeom>
        </p:spPr>
        <p:txBody>
          <a:bodyPr lIns="0" tIns="0" rIns="0" bIns="0" rtlCol="0" anchor="t">
            <a:spAutoFit/>
          </a:bodyPr>
          <a:lstStyle/>
          <a:p>
            <a:pPr algn="ctr">
              <a:lnSpc>
                <a:spcPts val="4521"/>
              </a:lnSpc>
            </a:pPr>
            <a:r>
              <a:rPr lang="en-US" sz="3229" spc="-80">
                <a:solidFill>
                  <a:srgbClr val="103E7B"/>
                </a:solidFill>
                <a:latin typeface="Bryndan Write"/>
              </a:rPr>
              <a:t>Keterbatasan**: Backtracking dapat menjadi sangat lambat jika jumlah pilihan yang mungkin besar, sehingga perlu perhatian dalam optimasi algoritma. Selain itu, implementasi yang tidak efisien dapat menghasilkan waktu eksekusi yang lama.</a:t>
            </a:r>
          </a:p>
          <a:p>
            <a:pPr algn="ctr">
              <a:lnSpc>
                <a:spcPts val="4521"/>
              </a:lnSpc>
            </a:pPr>
            <a:endParaRPr lang="en-US" sz="3229" spc="-80">
              <a:solidFill>
                <a:srgbClr val="103E7B"/>
              </a:solidFill>
              <a:latin typeface="Bryndan Writ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D4DF"/>
        </a:solidFill>
        <a:effectLst/>
      </p:bgPr>
    </p:bg>
    <p:spTree>
      <p:nvGrpSpPr>
        <p:cNvPr id="1" name=""/>
        <p:cNvGrpSpPr/>
        <p:nvPr/>
      </p:nvGrpSpPr>
      <p:grpSpPr>
        <a:xfrm>
          <a:off x="0" y="0"/>
          <a:ext cx="0" cy="0"/>
          <a:chOff x="0" y="0"/>
          <a:chExt cx="0" cy="0"/>
        </a:xfrm>
      </p:grpSpPr>
      <p:sp>
        <p:nvSpPr>
          <p:cNvPr id="2" name="Freeform 2"/>
          <p:cNvSpPr/>
          <p:nvPr/>
        </p:nvSpPr>
        <p:spPr>
          <a:xfrm rot="-5625927" flipH="1" flipV="1">
            <a:off x="-16648499" y="-20975934"/>
            <a:ext cx="35354398" cy="11499005"/>
          </a:xfrm>
          <a:custGeom>
            <a:avLst/>
            <a:gdLst/>
            <a:ahLst/>
            <a:cxnLst/>
            <a:rect l="l" t="t" r="r" b="b"/>
            <a:pathLst>
              <a:path w="35354398" h="11499005">
                <a:moveTo>
                  <a:pt x="35354398" y="11499005"/>
                </a:moveTo>
                <a:lnTo>
                  <a:pt x="0" y="11499005"/>
                </a:lnTo>
                <a:lnTo>
                  <a:pt x="0" y="0"/>
                </a:lnTo>
                <a:lnTo>
                  <a:pt x="35354398" y="0"/>
                </a:lnTo>
                <a:lnTo>
                  <a:pt x="35354398" y="1149900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389759" flipH="1">
            <a:off x="-709378" y="397859"/>
            <a:ext cx="2419692" cy="2419692"/>
          </a:xfrm>
          <a:custGeom>
            <a:avLst/>
            <a:gdLst/>
            <a:ahLst/>
            <a:cxnLst/>
            <a:rect l="l" t="t" r="r" b="b"/>
            <a:pathLst>
              <a:path w="2419692" h="2419692">
                <a:moveTo>
                  <a:pt x="2419693" y="0"/>
                </a:moveTo>
                <a:lnTo>
                  <a:pt x="0" y="0"/>
                </a:lnTo>
                <a:lnTo>
                  <a:pt x="0" y="2419693"/>
                </a:lnTo>
                <a:lnTo>
                  <a:pt x="2419693" y="2419693"/>
                </a:lnTo>
                <a:lnTo>
                  <a:pt x="2419693"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9025" y="3151752"/>
            <a:ext cx="4795261" cy="4372092"/>
          </a:xfrm>
          <a:custGeom>
            <a:avLst/>
            <a:gdLst/>
            <a:ahLst/>
            <a:cxnLst/>
            <a:rect l="l" t="t" r="r" b="b"/>
            <a:pathLst>
              <a:path w="4795261" h="4372092">
                <a:moveTo>
                  <a:pt x="0" y="0"/>
                </a:moveTo>
                <a:lnTo>
                  <a:pt x="4795261" y="0"/>
                </a:lnTo>
                <a:lnTo>
                  <a:pt x="4795261" y="4372092"/>
                </a:lnTo>
                <a:lnTo>
                  <a:pt x="0" y="43720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1752866" y="3151752"/>
            <a:ext cx="4795261" cy="4372092"/>
          </a:xfrm>
          <a:custGeom>
            <a:avLst/>
            <a:gdLst/>
            <a:ahLst/>
            <a:cxnLst/>
            <a:rect l="l" t="t" r="r" b="b"/>
            <a:pathLst>
              <a:path w="4795261" h="4372092">
                <a:moveTo>
                  <a:pt x="0" y="0"/>
                </a:moveTo>
                <a:lnTo>
                  <a:pt x="4795261" y="0"/>
                </a:lnTo>
                <a:lnTo>
                  <a:pt x="4795261" y="4372092"/>
                </a:lnTo>
                <a:lnTo>
                  <a:pt x="0" y="43720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3046532" y="2790191"/>
            <a:ext cx="1655136" cy="723123"/>
          </a:xfrm>
          <a:custGeom>
            <a:avLst/>
            <a:gdLst/>
            <a:ahLst/>
            <a:cxnLst/>
            <a:rect l="l" t="t" r="r" b="b"/>
            <a:pathLst>
              <a:path w="1655136" h="723123">
                <a:moveTo>
                  <a:pt x="0" y="0"/>
                </a:moveTo>
                <a:lnTo>
                  <a:pt x="1655137" y="0"/>
                </a:lnTo>
                <a:lnTo>
                  <a:pt x="1655137" y="723123"/>
                </a:lnTo>
                <a:lnTo>
                  <a:pt x="0" y="72312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13322928" y="2887282"/>
            <a:ext cx="1655136" cy="723123"/>
          </a:xfrm>
          <a:custGeom>
            <a:avLst/>
            <a:gdLst/>
            <a:ahLst/>
            <a:cxnLst/>
            <a:rect l="l" t="t" r="r" b="b"/>
            <a:pathLst>
              <a:path w="1655136" h="723123">
                <a:moveTo>
                  <a:pt x="0" y="0"/>
                </a:moveTo>
                <a:lnTo>
                  <a:pt x="1655137" y="0"/>
                </a:lnTo>
                <a:lnTo>
                  <a:pt x="1655137" y="723123"/>
                </a:lnTo>
                <a:lnTo>
                  <a:pt x="0" y="72312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8" name="TextBox 8"/>
          <p:cNvSpPr txBox="1"/>
          <p:nvPr/>
        </p:nvSpPr>
        <p:spPr>
          <a:xfrm>
            <a:off x="4407880" y="771525"/>
            <a:ext cx="9472240" cy="1595636"/>
          </a:xfrm>
          <a:prstGeom prst="rect">
            <a:avLst/>
          </a:prstGeom>
        </p:spPr>
        <p:txBody>
          <a:bodyPr lIns="0" tIns="0" rIns="0" bIns="0" rtlCol="0" anchor="t">
            <a:spAutoFit/>
          </a:bodyPr>
          <a:lstStyle/>
          <a:p>
            <a:pPr algn="ctr">
              <a:lnSpc>
                <a:spcPts val="12319"/>
              </a:lnSpc>
            </a:pPr>
            <a:r>
              <a:rPr lang="en-US" sz="8799" spc="-219">
                <a:solidFill>
                  <a:srgbClr val="103E7B"/>
                </a:solidFill>
                <a:latin typeface="Bryndan Write"/>
              </a:rPr>
              <a:t>Kesimpulan</a:t>
            </a:r>
          </a:p>
        </p:txBody>
      </p:sp>
      <p:sp>
        <p:nvSpPr>
          <p:cNvPr id="9" name="Freeform 9"/>
          <p:cNvSpPr/>
          <p:nvPr/>
        </p:nvSpPr>
        <p:spPr>
          <a:xfrm rot="-5006192" flipH="1" flipV="1">
            <a:off x="-2637840" y="20452587"/>
            <a:ext cx="35354398" cy="11499005"/>
          </a:xfrm>
          <a:custGeom>
            <a:avLst/>
            <a:gdLst/>
            <a:ahLst/>
            <a:cxnLst/>
            <a:rect l="l" t="t" r="r" b="b"/>
            <a:pathLst>
              <a:path w="35354398" h="11499005">
                <a:moveTo>
                  <a:pt x="35354399" y="11499005"/>
                </a:moveTo>
                <a:lnTo>
                  <a:pt x="0" y="11499005"/>
                </a:lnTo>
                <a:lnTo>
                  <a:pt x="0" y="0"/>
                </a:lnTo>
                <a:lnTo>
                  <a:pt x="35354399" y="0"/>
                </a:lnTo>
                <a:lnTo>
                  <a:pt x="35354399" y="1149900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3952314">
            <a:off x="16334298" y="7912703"/>
            <a:ext cx="2419692" cy="2419692"/>
          </a:xfrm>
          <a:custGeom>
            <a:avLst/>
            <a:gdLst/>
            <a:ahLst/>
            <a:cxnLst/>
            <a:rect l="l" t="t" r="r" b="b"/>
            <a:pathLst>
              <a:path w="2419692" h="2419692">
                <a:moveTo>
                  <a:pt x="0" y="0"/>
                </a:moveTo>
                <a:lnTo>
                  <a:pt x="2419692" y="0"/>
                </a:lnTo>
                <a:lnTo>
                  <a:pt x="2419692" y="2419692"/>
                </a:lnTo>
                <a:lnTo>
                  <a:pt x="0" y="24196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1" name="TextBox 11"/>
          <p:cNvSpPr txBox="1"/>
          <p:nvPr/>
        </p:nvSpPr>
        <p:spPr>
          <a:xfrm>
            <a:off x="3046532" y="3418064"/>
            <a:ext cx="13460860" cy="5174080"/>
          </a:xfrm>
          <a:prstGeom prst="rect">
            <a:avLst/>
          </a:prstGeom>
        </p:spPr>
        <p:txBody>
          <a:bodyPr lIns="0" tIns="0" rIns="0" bIns="0" rtlCol="0" anchor="t">
            <a:spAutoFit/>
          </a:bodyPr>
          <a:lstStyle/>
          <a:p>
            <a:pPr algn="ctr">
              <a:lnSpc>
                <a:spcPts val="5098"/>
              </a:lnSpc>
            </a:pPr>
            <a:r>
              <a:rPr lang="en-US" sz="3641" spc="-91">
                <a:solidFill>
                  <a:srgbClr val="103E7B"/>
                </a:solidFill>
                <a:latin typeface="Bryndan Write"/>
              </a:rPr>
              <a:t>Teknik backtracking adalah alat penting dalam analisis algoritma untuk menyelesaikan masalah pencarian solusi dengan berbagai kondisi atau batasan. Dengan pemilihan langkah yang bijak dan validasi yang tepat, algoritma backtracking dapat menemukan solusi optimal atau mendekati optimal untuk berbagai masalah optimasi dan kombinatori. Namun, perlu diperhatikan bahwa optimasi implementasi algoritma backtracking juga sangat penting untuk menghindari waktu eksekusi yang berlebihan.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7D56"/>
        </a:solidFill>
        <a:effectLst/>
      </p:bgPr>
    </p:bg>
    <p:spTree>
      <p:nvGrpSpPr>
        <p:cNvPr id="1" name=""/>
        <p:cNvGrpSpPr/>
        <p:nvPr/>
      </p:nvGrpSpPr>
      <p:grpSpPr>
        <a:xfrm>
          <a:off x="0" y="0"/>
          <a:ext cx="0" cy="0"/>
          <a:chOff x="0" y="0"/>
          <a:chExt cx="0" cy="0"/>
        </a:xfrm>
      </p:grpSpPr>
      <p:sp>
        <p:nvSpPr>
          <p:cNvPr id="2" name="Freeform 2"/>
          <p:cNvSpPr/>
          <p:nvPr/>
        </p:nvSpPr>
        <p:spPr>
          <a:xfrm rot="-5625927" flipH="1" flipV="1">
            <a:off x="-8762044" y="-13250521"/>
            <a:ext cx="35354398" cy="11499005"/>
          </a:xfrm>
          <a:custGeom>
            <a:avLst/>
            <a:gdLst/>
            <a:ahLst/>
            <a:cxnLst/>
            <a:rect l="l" t="t" r="r" b="b"/>
            <a:pathLst>
              <a:path w="35354398" h="11499005">
                <a:moveTo>
                  <a:pt x="35354398" y="11499005"/>
                </a:moveTo>
                <a:lnTo>
                  <a:pt x="0" y="11499005"/>
                </a:lnTo>
                <a:lnTo>
                  <a:pt x="0" y="0"/>
                </a:lnTo>
                <a:lnTo>
                  <a:pt x="35354398" y="0"/>
                </a:lnTo>
                <a:lnTo>
                  <a:pt x="35354398" y="1149900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647253" y="7206152"/>
            <a:ext cx="5284773" cy="1392609"/>
          </a:xfrm>
          <a:custGeom>
            <a:avLst/>
            <a:gdLst/>
            <a:ahLst/>
            <a:cxnLst/>
            <a:rect l="l" t="t" r="r" b="b"/>
            <a:pathLst>
              <a:path w="5284773" h="1392609">
                <a:moveTo>
                  <a:pt x="0" y="0"/>
                </a:moveTo>
                <a:lnTo>
                  <a:pt x="5284772" y="0"/>
                </a:lnTo>
                <a:lnTo>
                  <a:pt x="5284772" y="1392609"/>
                </a:lnTo>
                <a:lnTo>
                  <a:pt x="0" y="13926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412241" flipH="1" flipV="1">
            <a:off x="2153203" y="-896918"/>
            <a:ext cx="2419692" cy="2419692"/>
          </a:xfrm>
          <a:custGeom>
            <a:avLst/>
            <a:gdLst/>
            <a:ahLst/>
            <a:cxnLst/>
            <a:rect l="l" t="t" r="r" b="b"/>
            <a:pathLst>
              <a:path w="2419692" h="2419692">
                <a:moveTo>
                  <a:pt x="2419692" y="2419692"/>
                </a:moveTo>
                <a:lnTo>
                  <a:pt x="0" y="2419692"/>
                </a:lnTo>
                <a:lnTo>
                  <a:pt x="0" y="0"/>
                </a:lnTo>
                <a:lnTo>
                  <a:pt x="2419692" y="0"/>
                </a:lnTo>
                <a:lnTo>
                  <a:pt x="2419692" y="241969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412241" flipV="1">
            <a:off x="13257415" y="-592838"/>
            <a:ext cx="2419692" cy="2419692"/>
          </a:xfrm>
          <a:custGeom>
            <a:avLst/>
            <a:gdLst/>
            <a:ahLst/>
            <a:cxnLst/>
            <a:rect l="l" t="t" r="r" b="b"/>
            <a:pathLst>
              <a:path w="2419692" h="2419692">
                <a:moveTo>
                  <a:pt x="0" y="2419692"/>
                </a:moveTo>
                <a:lnTo>
                  <a:pt x="2419692" y="2419692"/>
                </a:lnTo>
                <a:lnTo>
                  <a:pt x="2419692" y="0"/>
                </a:lnTo>
                <a:lnTo>
                  <a:pt x="0" y="0"/>
                </a:lnTo>
                <a:lnTo>
                  <a:pt x="0" y="241969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254134">
            <a:off x="8478818" y="898025"/>
            <a:ext cx="1330363" cy="1322049"/>
          </a:xfrm>
          <a:custGeom>
            <a:avLst/>
            <a:gdLst/>
            <a:ahLst/>
            <a:cxnLst/>
            <a:rect l="l" t="t" r="r" b="b"/>
            <a:pathLst>
              <a:path w="1330363" h="1322049">
                <a:moveTo>
                  <a:pt x="0" y="0"/>
                </a:moveTo>
                <a:lnTo>
                  <a:pt x="1330364" y="0"/>
                </a:lnTo>
                <a:lnTo>
                  <a:pt x="1330364" y="1322048"/>
                </a:lnTo>
                <a:lnTo>
                  <a:pt x="0" y="132204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4562992" y="2772523"/>
            <a:ext cx="8870739" cy="2365734"/>
          </a:xfrm>
          <a:prstGeom prst="rect">
            <a:avLst/>
          </a:prstGeom>
        </p:spPr>
        <p:txBody>
          <a:bodyPr lIns="0" tIns="0" rIns="0" bIns="0" rtlCol="0" anchor="t">
            <a:spAutoFit/>
          </a:bodyPr>
          <a:lstStyle/>
          <a:p>
            <a:pPr algn="ctr">
              <a:lnSpc>
                <a:spcPts val="15815"/>
              </a:lnSpc>
            </a:pPr>
            <a:r>
              <a:rPr lang="en-US" sz="18390" spc="-459">
                <a:solidFill>
                  <a:srgbClr val="3B69A4"/>
                </a:solidFill>
                <a:latin typeface="Bryndan Write"/>
              </a:rPr>
              <a:t>Terima</a:t>
            </a:r>
          </a:p>
        </p:txBody>
      </p:sp>
      <p:sp>
        <p:nvSpPr>
          <p:cNvPr id="8" name="TextBox 8"/>
          <p:cNvSpPr txBox="1"/>
          <p:nvPr/>
        </p:nvSpPr>
        <p:spPr>
          <a:xfrm>
            <a:off x="5457907" y="4717706"/>
            <a:ext cx="7663464" cy="2365734"/>
          </a:xfrm>
          <a:prstGeom prst="rect">
            <a:avLst/>
          </a:prstGeom>
        </p:spPr>
        <p:txBody>
          <a:bodyPr lIns="0" tIns="0" rIns="0" bIns="0" rtlCol="0" anchor="t">
            <a:spAutoFit/>
          </a:bodyPr>
          <a:lstStyle/>
          <a:p>
            <a:pPr algn="ctr">
              <a:lnSpc>
                <a:spcPts val="15815"/>
              </a:lnSpc>
            </a:pPr>
            <a:r>
              <a:rPr lang="en-US" sz="18390" spc="-459">
                <a:solidFill>
                  <a:srgbClr val="DB4B7F"/>
                </a:solidFill>
                <a:latin typeface="Bryndan Write"/>
              </a:rPr>
              <a:t>Kasih</a:t>
            </a:r>
          </a:p>
        </p:txBody>
      </p:sp>
      <p:sp>
        <p:nvSpPr>
          <p:cNvPr id="9" name="TextBox 9"/>
          <p:cNvSpPr txBox="1"/>
          <p:nvPr/>
        </p:nvSpPr>
        <p:spPr>
          <a:xfrm>
            <a:off x="6647253" y="7449347"/>
            <a:ext cx="5284773" cy="659070"/>
          </a:xfrm>
          <a:prstGeom prst="rect">
            <a:avLst/>
          </a:prstGeom>
        </p:spPr>
        <p:txBody>
          <a:bodyPr lIns="0" tIns="0" rIns="0" bIns="0" rtlCol="0" anchor="t">
            <a:spAutoFit/>
          </a:bodyPr>
          <a:lstStyle/>
          <a:p>
            <a:pPr marL="0" lvl="0" indent="0" algn="ctr">
              <a:lnSpc>
                <a:spcPts val="5250"/>
              </a:lnSpc>
              <a:spcBef>
                <a:spcPct val="0"/>
              </a:spcBef>
            </a:pPr>
            <a:r>
              <a:rPr lang="en-US" sz="4200">
                <a:solidFill>
                  <a:srgbClr val="FD7D56"/>
                </a:solidFill>
                <a:latin typeface="Puimek Font TH"/>
              </a:rPr>
              <a:t>Semoga Bermanfaat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339</Words>
  <Application>Microsoft Office PowerPoint</Application>
  <PresentationFormat>Custom</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Puimek Font TH</vt:lpstr>
      <vt:lpstr>Bryndan Write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Warna Warni Ilustrasi Lucu Presentasi Tugas Kelompok</dc:title>
  <cp:lastModifiedBy>rifaldisyahdan98@gmail.com</cp:lastModifiedBy>
  <cp:revision>2</cp:revision>
  <dcterms:created xsi:type="dcterms:W3CDTF">2006-08-16T00:00:00Z</dcterms:created>
  <dcterms:modified xsi:type="dcterms:W3CDTF">2024-01-15T17:41:12Z</dcterms:modified>
  <dc:identifier>DAFww_OBrkM</dc:identifier>
</cp:coreProperties>
</file>