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Inter" panose="020B0600070205080204" charset="0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oboto" panose="020B0600070205080204" charset="0"/>
      <p:regular r:id="rId34"/>
      <p:bold r:id="rId35"/>
      <p:italic r:id="rId36"/>
      <p:boldItalic r:id="rId37"/>
    </p:embeddedFont>
    <p:embeddedFont>
      <p:font typeface="Quattrocento Sans" panose="020B0600070205080204" charset="0"/>
      <p:regular r:id="rId38"/>
      <p:bold r:id="rId39"/>
      <p:italic r:id="rId40"/>
      <p:boldItalic r:id="rId41"/>
    </p:embeddedFont>
    <p:embeddedFont>
      <p:font typeface="Lora" panose="020B060007020508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jXbfsb/tkgtyfD+1q4hHalP2px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D707FC-3FA8-4CDE-8AAA-63D70E9FB27D}">
  <a:tblStyle styleId="{E0D707FC-3FA8-4CDE-8AAA-63D70E9FB27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BD1EFF-51E0-48C7-A2F2-F788FB86873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58F6C7-2216-4EC7-BF88-8FEFD4B78021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5" name="Google Shape;66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7" name="Google Shape;71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0" name="Google Shape;77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1" name="Google Shape;82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9" name="Google Shape;111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5" name="Google Shape;115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5" name="Google Shape;119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sldNum" idx="12"/>
          </p:nvPr>
        </p:nvSpPr>
        <p:spPr>
          <a:xfrm>
            <a:off x="93943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20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useproof.com/calculate-conversion-rat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bi.go.id/id/publikasi/ruang-media/news-release/Pages/sp_244122.asp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artadana.com/dari-mana-bank-dapat-untung/" TargetMode="External"/><Relationship Id="rId5" Type="http://schemas.openxmlformats.org/officeDocument/2006/relationships/hyperlink" Target="https://www.investopedia.com/terms/r/returnoninvestment.asp" TargetMode="External"/><Relationship Id="rId4" Type="http://schemas.openxmlformats.org/officeDocument/2006/relationships/hyperlink" Target="https://mountain.com/blog/cost-per-acquisition-calculation-how-much-are-you-paying-for-each-customer/#:~:text=Cost%20Per%20Acquisition%20Definition,touch%20point%20to%20ultimate%20conversion.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1wB5GOmwV4JnjGW-8m7fTfUIKy7ZJCM1q/view?usp=sharin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g.useproof.com/calculate-conversion-rate" TargetMode="Externa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-8357206" y="1"/>
            <a:ext cx="12192000" cy="6857999"/>
            <a:chOff x="-17316927" y="1501"/>
            <a:chExt cx="12192000" cy="6858000"/>
          </a:xfrm>
        </p:grpSpPr>
        <p:grpSp>
          <p:nvGrpSpPr>
            <p:cNvPr id="89" name="Google Shape;89;p1"/>
            <p:cNvGrpSpPr/>
            <p:nvPr/>
          </p:nvGrpSpPr>
          <p:grpSpPr>
            <a:xfrm>
              <a:off x="-17316927" y="1501"/>
              <a:ext cx="12192000" cy="6858000"/>
              <a:chOff x="-15347063" y="-124"/>
              <a:chExt cx="12192000" cy="6858000"/>
            </a:xfrm>
          </p:grpSpPr>
          <p:sp>
            <p:nvSpPr>
              <p:cNvPr id="90" name="Google Shape;90;p1"/>
              <p:cNvSpPr/>
              <p:nvPr/>
            </p:nvSpPr>
            <p:spPr>
              <a:xfrm>
                <a:off x="-15347063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-4534796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0A0A2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2" name="Google Shape;92;p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-4313642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3" name="Google Shape;93;p1"/>
            <p:cNvSpPr txBox="1"/>
            <p:nvPr/>
          </p:nvSpPr>
          <p:spPr>
            <a:xfrm rot="-5400000">
              <a:off x="-7547357" y="2415066"/>
              <a:ext cx="4310662" cy="477054"/>
            </a:xfrm>
            <a:prstGeom prst="rect">
              <a:avLst/>
            </a:prstGeom>
            <a:solidFill>
              <a:srgbClr val="09091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 i="0" u="none" strike="noStrike" cap="none"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/>
            </a:p>
          </p:txBody>
        </p:sp>
      </p:grp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376850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4200992" y="1589640"/>
            <a:ext cx="699734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20414C"/>
                </a:solidFill>
                <a:latin typeface="Lora"/>
                <a:ea typeface="Lora"/>
                <a:cs typeface="Lora"/>
                <a:sym typeface="Lora"/>
              </a:rPr>
              <a:t>BANKING MARKETING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20414C"/>
                </a:solidFill>
                <a:latin typeface="Lora"/>
                <a:ea typeface="Lora"/>
                <a:cs typeface="Lora"/>
                <a:sym typeface="Lora"/>
              </a:rPr>
              <a:t>DEPOSIT TARGET PREDICTION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10431217" y="4053091"/>
            <a:ext cx="7132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EC931C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4480198" y="4668195"/>
            <a:ext cx="672437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EC931C"/>
                </a:solidFill>
                <a:latin typeface="Lora"/>
                <a:ea typeface="Lora"/>
                <a:cs typeface="Lora"/>
                <a:sym typeface="Lora"/>
              </a:rPr>
              <a:t>Harta, Tahta, Data (HTD) Consultant</a:t>
            </a:r>
            <a:endParaRPr/>
          </a:p>
        </p:txBody>
      </p:sp>
      <p:grpSp>
        <p:nvGrpSpPr>
          <p:cNvPr id="98" name="Google Shape;98;p1"/>
          <p:cNvGrpSpPr/>
          <p:nvPr/>
        </p:nvGrpSpPr>
        <p:grpSpPr>
          <a:xfrm>
            <a:off x="-8840231" y="-23"/>
            <a:ext cx="12192000" cy="6857999"/>
            <a:chOff x="-8778960" y="1501"/>
            <a:chExt cx="12192000" cy="6858001"/>
          </a:xfrm>
        </p:grpSpPr>
        <p:grpSp>
          <p:nvGrpSpPr>
            <p:cNvPr id="99" name="Google Shape;99;p1"/>
            <p:cNvGrpSpPr/>
            <p:nvPr/>
          </p:nvGrpSpPr>
          <p:grpSpPr>
            <a:xfrm>
              <a:off x="-8778960" y="1501"/>
              <a:ext cx="12192000" cy="6858001"/>
              <a:chOff x="-6809096" y="-124"/>
              <a:chExt cx="12192000" cy="6858000"/>
            </a:xfrm>
          </p:grpSpPr>
          <p:sp>
            <p:nvSpPr>
              <p:cNvPr id="100" name="Google Shape;100;p1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182E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2" name="Google Shape;102;p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3" name="Google Shape;103;p1"/>
            <p:cNvSpPr txBox="1"/>
            <p:nvPr/>
          </p:nvSpPr>
          <p:spPr>
            <a:xfrm rot="-5400000">
              <a:off x="990802" y="2414874"/>
              <a:ext cx="4310279" cy="477054"/>
            </a:xfrm>
            <a:prstGeom prst="rect">
              <a:avLst/>
            </a:prstGeom>
            <a:solidFill>
              <a:srgbClr val="182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 i="0" u="none" strike="noStrike" cap="none">
                  <a:latin typeface="Calibri"/>
                  <a:ea typeface="Calibri"/>
                  <a:cs typeface="Calibri"/>
                  <a:sym typeface="Calibri"/>
                </a:rPr>
                <a:t>Background</a:t>
              </a:r>
              <a:endParaRPr/>
            </a:p>
          </p:txBody>
        </p:sp>
      </p:grpSp>
      <p:grpSp>
        <p:nvGrpSpPr>
          <p:cNvPr id="104" name="Google Shape;104;p1"/>
          <p:cNvGrpSpPr/>
          <p:nvPr/>
        </p:nvGrpSpPr>
        <p:grpSpPr>
          <a:xfrm>
            <a:off x="-9355287" y="-839"/>
            <a:ext cx="12201528" cy="6857999"/>
            <a:chOff x="-8778960" y="1501"/>
            <a:chExt cx="12201528" cy="6858001"/>
          </a:xfrm>
        </p:grpSpPr>
        <p:grpSp>
          <p:nvGrpSpPr>
            <p:cNvPr id="105" name="Google Shape;105;p1"/>
            <p:cNvGrpSpPr/>
            <p:nvPr/>
          </p:nvGrpSpPr>
          <p:grpSpPr>
            <a:xfrm>
              <a:off x="-8778960" y="1501"/>
              <a:ext cx="12192000" cy="6858001"/>
              <a:chOff x="-6809096" y="-124"/>
              <a:chExt cx="12192000" cy="6858000"/>
            </a:xfrm>
          </p:grpSpPr>
          <p:sp>
            <p:nvSpPr>
              <p:cNvPr id="106" name="Google Shape;106;p1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20414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8" name="Google Shape;108;p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9" name="Google Shape;109;p1"/>
            <p:cNvSpPr txBox="1"/>
            <p:nvPr/>
          </p:nvSpPr>
          <p:spPr>
            <a:xfrm rot="-5400000">
              <a:off x="1024367" y="2419409"/>
              <a:ext cx="4319348" cy="477054"/>
            </a:xfrm>
            <a:prstGeom prst="rect">
              <a:avLst/>
            </a:prstGeom>
            <a:solidFill>
              <a:srgbClr val="1F404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 i="0" u="none" strike="noStrike" cap="none"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/>
            </a:p>
          </p:txBody>
        </p:sp>
      </p:grpSp>
      <p:grpSp>
        <p:nvGrpSpPr>
          <p:cNvPr id="110" name="Google Shape;110;p1"/>
          <p:cNvGrpSpPr/>
          <p:nvPr/>
        </p:nvGrpSpPr>
        <p:grpSpPr>
          <a:xfrm>
            <a:off x="-9830027" y="1"/>
            <a:ext cx="12201529" cy="6857999"/>
            <a:chOff x="-8740860" y="1501"/>
            <a:chExt cx="12201529" cy="6858001"/>
          </a:xfrm>
        </p:grpSpPr>
        <p:grpSp>
          <p:nvGrpSpPr>
            <p:cNvPr id="111" name="Google Shape;111;p1"/>
            <p:cNvGrpSpPr/>
            <p:nvPr/>
          </p:nvGrpSpPr>
          <p:grpSpPr>
            <a:xfrm>
              <a:off x="-8740860" y="1501"/>
              <a:ext cx="12192000" cy="6858001"/>
              <a:chOff x="-6770996" y="-124"/>
              <a:chExt cx="12192000" cy="6858000"/>
            </a:xfrm>
          </p:grpSpPr>
          <p:sp>
            <p:nvSpPr>
              <p:cNvPr id="112" name="Google Shape;112;p1"/>
              <p:cNvSpPr/>
              <p:nvPr/>
            </p:nvSpPr>
            <p:spPr>
              <a:xfrm>
                <a:off x="-67709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41707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4" name="Google Shape;114;p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5" name="Google Shape;115;p1"/>
            <p:cNvSpPr txBox="1"/>
            <p:nvPr/>
          </p:nvSpPr>
          <p:spPr>
            <a:xfrm rot="-5400000">
              <a:off x="1062191" y="2418844"/>
              <a:ext cx="4319901" cy="477054"/>
            </a:xfrm>
            <a:prstGeom prst="rect">
              <a:avLst/>
            </a:prstGeom>
            <a:solidFill>
              <a:srgbClr val="41707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 i="0" u="none" strike="noStrike" cap="none">
                  <a:latin typeface="Calibri"/>
                  <a:ea typeface="Calibri"/>
                  <a:cs typeface="Calibri"/>
                  <a:sym typeface="Calibri"/>
                </a:rPr>
                <a:t>Data Preparation</a:t>
              </a:r>
              <a:endParaRPr/>
            </a:p>
          </p:txBody>
        </p:sp>
      </p:grpSp>
      <p:grpSp>
        <p:nvGrpSpPr>
          <p:cNvPr id="116" name="Google Shape;116;p1"/>
          <p:cNvGrpSpPr/>
          <p:nvPr/>
        </p:nvGrpSpPr>
        <p:grpSpPr>
          <a:xfrm>
            <a:off x="-10294777" y="-839"/>
            <a:ext cx="12192000" cy="6857999"/>
            <a:chOff x="-8778960" y="1501"/>
            <a:chExt cx="12192000" cy="6858001"/>
          </a:xfrm>
        </p:grpSpPr>
        <p:grpSp>
          <p:nvGrpSpPr>
            <p:cNvPr id="117" name="Google Shape;117;p1"/>
            <p:cNvGrpSpPr/>
            <p:nvPr/>
          </p:nvGrpSpPr>
          <p:grpSpPr>
            <a:xfrm>
              <a:off x="-8778960" y="1501"/>
              <a:ext cx="12192000" cy="6858001"/>
              <a:chOff x="-6809096" y="-124"/>
              <a:chExt cx="12192000" cy="6858000"/>
            </a:xfrm>
          </p:grpSpPr>
          <p:sp>
            <p:nvSpPr>
              <p:cNvPr id="118" name="Google Shape;118;p1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3D42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20" name="Google Shape;120;p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1" name="Google Shape;121;p1"/>
            <p:cNvSpPr txBox="1"/>
            <p:nvPr/>
          </p:nvSpPr>
          <p:spPr>
            <a:xfrm rot="-5400000">
              <a:off x="990393" y="2415283"/>
              <a:ext cx="4311096" cy="477054"/>
            </a:xfrm>
            <a:prstGeom prst="rect">
              <a:avLst/>
            </a:prstGeom>
            <a:solidFill>
              <a:srgbClr val="393D4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 i="0" u="none" strike="noStrike" cap="none">
                  <a:latin typeface="Calibri"/>
                  <a:ea typeface="Calibri"/>
                  <a:cs typeface="Calibri"/>
                  <a:sym typeface="Calibri"/>
                </a:rPr>
                <a:t>Modeling and Evaluation</a:t>
              </a:r>
              <a:endParaRPr/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-10801614" y="-839"/>
            <a:ext cx="12232112" cy="6857999"/>
            <a:chOff x="-8778960" y="1501"/>
            <a:chExt cx="12232112" cy="6858001"/>
          </a:xfrm>
        </p:grpSpPr>
        <p:grpSp>
          <p:nvGrpSpPr>
            <p:cNvPr id="123" name="Google Shape;123;p1"/>
            <p:cNvGrpSpPr/>
            <p:nvPr/>
          </p:nvGrpSpPr>
          <p:grpSpPr>
            <a:xfrm>
              <a:off x="-8778960" y="1501"/>
              <a:ext cx="12192000" cy="6858001"/>
              <a:chOff x="-6809096" y="-124"/>
              <a:chExt cx="12192000" cy="6858000"/>
            </a:xfrm>
          </p:grpSpPr>
          <p:sp>
            <p:nvSpPr>
              <p:cNvPr id="124" name="Google Shape;124;p1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26" name="Google Shape;126;p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7" name="Google Shape;127;p1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pic>
        <p:nvPicPr>
          <p:cNvPr id="128" name="Google Shape;128;p1" descr="Bank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81417" y="517358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0"/>
          <p:cNvGrpSpPr/>
          <p:nvPr/>
        </p:nvGrpSpPr>
        <p:grpSpPr>
          <a:xfrm>
            <a:off x="0" y="1"/>
            <a:ext cx="12192000" cy="6857999"/>
            <a:chOff x="-8778960" y="1501"/>
            <a:chExt cx="12192000" cy="6858000"/>
          </a:xfrm>
        </p:grpSpPr>
        <p:grpSp>
          <p:nvGrpSpPr>
            <p:cNvPr id="618" name="Google Shape;618;p10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619" name="Google Shape;619;p10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620" name="Google Shape;620;p10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20414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21" name="Google Shape;621;p10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22" name="Google Shape;622;p10"/>
            <p:cNvSpPr txBox="1"/>
            <p:nvPr/>
          </p:nvSpPr>
          <p:spPr>
            <a:xfrm rot="-5400000">
              <a:off x="986267" y="2419409"/>
              <a:ext cx="4319348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/>
            </a:p>
          </p:txBody>
        </p:sp>
      </p:grpSp>
      <p:pic>
        <p:nvPicPr>
          <p:cNvPr id="623" name="Google Shape;62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718424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222354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10"/>
          <p:cNvSpPr/>
          <p:nvPr/>
        </p:nvSpPr>
        <p:spPr>
          <a:xfrm>
            <a:off x="3171094" y="255747"/>
            <a:ext cx="31851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041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Frequency of Call</a:t>
            </a:r>
            <a:endParaRPr sz="2800">
              <a:solidFill>
                <a:srgbClr val="2041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6" name="Google Shape;626;p10"/>
          <p:cNvSpPr txBox="1"/>
          <p:nvPr/>
        </p:nvSpPr>
        <p:spPr>
          <a:xfrm>
            <a:off x="498092" y="3163676"/>
            <a:ext cx="341392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</p:txBody>
      </p:sp>
      <p:sp>
        <p:nvSpPr>
          <p:cNvPr id="627" name="Google Shape;627;p10"/>
          <p:cNvSpPr/>
          <p:nvPr/>
        </p:nvSpPr>
        <p:spPr>
          <a:xfrm>
            <a:off x="6240262" y="1783602"/>
            <a:ext cx="29611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628" name="Google Shape;62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21572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71965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9278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9671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8782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7840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7925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35949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03987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74072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8" name="Google Shape;638;p10"/>
          <p:cNvGrpSpPr/>
          <p:nvPr/>
        </p:nvGrpSpPr>
        <p:grpSpPr>
          <a:xfrm>
            <a:off x="-12057138" y="1"/>
            <a:ext cx="12192000" cy="6857999"/>
            <a:chOff x="-8778960" y="1501"/>
            <a:chExt cx="12192000" cy="6858000"/>
          </a:xfrm>
        </p:grpSpPr>
        <p:grpSp>
          <p:nvGrpSpPr>
            <p:cNvPr id="639" name="Google Shape;639;p10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640" name="Google Shape;640;p10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641" name="Google Shape;641;p10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41707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42" name="Google Shape;642;p10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43" name="Google Shape;643;p10"/>
            <p:cNvSpPr txBox="1"/>
            <p:nvPr/>
          </p:nvSpPr>
          <p:spPr>
            <a:xfrm rot="-5400000">
              <a:off x="1104623" y="2298302"/>
              <a:ext cx="4094030" cy="488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Preparation</a:t>
              </a:r>
              <a:endParaRPr/>
            </a:p>
          </p:txBody>
        </p:sp>
      </p:grpSp>
      <p:grpSp>
        <p:nvGrpSpPr>
          <p:cNvPr id="644" name="Google Shape;644;p10"/>
          <p:cNvGrpSpPr/>
          <p:nvPr/>
        </p:nvGrpSpPr>
        <p:grpSpPr>
          <a:xfrm>
            <a:off x="-12583801" y="-839"/>
            <a:ext cx="12192000" cy="6857999"/>
            <a:chOff x="-8778960" y="1501"/>
            <a:chExt cx="12192000" cy="6858000"/>
          </a:xfrm>
        </p:grpSpPr>
        <p:grpSp>
          <p:nvGrpSpPr>
            <p:cNvPr id="645" name="Google Shape;645;p10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646" name="Google Shape;646;p10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647" name="Google Shape;647;p10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3D42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48" name="Google Shape;648;p10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49" name="Google Shape;649;p10"/>
            <p:cNvSpPr txBox="1"/>
            <p:nvPr/>
          </p:nvSpPr>
          <p:spPr>
            <a:xfrm rot="-5400000">
              <a:off x="990393" y="2415282"/>
              <a:ext cx="4311096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Modeling and Evaluation</a:t>
              </a:r>
              <a:endParaRPr/>
            </a:p>
          </p:txBody>
        </p:sp>
      </p:grpSp>
      <p:grpSp>
        <p:nvGrpSpPr>
          <p:cNvPr id="650" name="Google Shape;650;p10"/>
          <p:cNvGrpSpPr/>
          <p:nvPr/>
        </p:nvGrpSpPr>
        <p:grpSpPr>
          <a:xfrm>
            <a:off x="-13114451" y="-839"/>
            <a:ext cx="12232112" cy="6857999"/>
            <a:chOff x="-8778960" y="1501"/>
            <a:chExt cx="12232112" cy="6858000"/>
          </a:xfrm>
        </p:grpSpPr>
        <p:grpSp>
          <p:nvGrpSpPr>
            <p:cNvPr id="651" name="Google Shape;651;p10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652" name="Google Shape;652;p10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54" name="Google Shape;654;p10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55" name="Google Shape;655;p10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sp>
        <p:nvSpPr>
          <p:cNvPr id="656" name="Google Shape;656;p10"/>
          <p:cNvSpPr txBox="1"/>
          <p:nvPr/>
        </p:nvSpPr>
        <p:spPr>
          <a:xfrm>
            <a:off x="673697" y="273342"/>
            <a:ext cx="2404611" cy="461665"/>
          </a:xfrm>
          <a:prstGeom prst="rect">
            <a:avLst/>
          </a:prstGeom>
          <a:solidFill>
            <a:srgbClr val="20414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Business Insight</a:t>
            </a:r>
            <a:endParaRPr/>
          </a:p>
        </p:txBody>
      </p:sp>
      <p:grpSp>
        <p:nvGrpSpPr>
          <p:cNvPr id="657" name="Google Shape;657;p10"/>
          <p:cNvGrpSpPr/>
          <p:nvPr/>
        </p:nvGrpSpPr>
        <p:grpSpPr>
          <a:xfrm>
            <a:off x="-51906" y="846984"/>
            <a:ext cx="6078301" cy="1562461"/>
            <a:chOff x="-228368" y="846984"/>
            <a:chExt cx="6078301" cy="1562461"/>
          </a:xfrm>
        </p:grpSpPr>
        <p:cxnSp>
          <p:nvCxnSpPr>
            <p:cNvPr id="658" name="Google Shape;658;p10"/>
            <p:cNvCxnSpPr/>
            <p:nvPr/>
          </p:nvCxnSpPr>
          <p:spPr>
            <a:xfrm rot="10800000" flipH="1">
              <a:off x="574157" y="846984"/>
              <a:ext cx="5275776" cy="1304"/>
            </a:xfrm>
            <a:prstGeom prst="straightConnector1">
              <a:avLst/>
            </a:prstGeom>
            <a:noFill/>
            <a:ln w="38100" cap="flat" cmpd="sng">
              <a:solidFill>
                <a:srgbClr val="182E4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9" name="Google Shape;659;p10"/>
            <p:cNvCxnSpPr/>
            <p:nvPr/>
          </p:nvCxnSpPr>
          <p:spPr>
            <a:xfrm rot="10800000" flipH="1">
              <a:off x="63787" y="846984"/>
              <a:ext cx="500339" cy="1336174"/>
            </a:xfrm>
            <a:prstGeom prst="straightConnector1">
              <a:avLst/>
            </a:prstGeom>
            <a:noFill/>
            <a:ln w="38100" cap="flat" cmpd="sng">
              <a:solidFill>
                <a:srgbClr val="182E4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0" name="Google Shape;660;p10"/>
            <p:cNvSpPr/>
            <p:nvPr/>
          </p:nvSpPr>
          <p:spPr>
            <a:xfrm>
              <a:off x="-228368" y="2085206"/>
              <a:ext cx="324239" cy="324239"/>
            </a:xfrm>
            <a:prstGeom prst="ellipse">
              <a:avLst/>
            </a:prstGeom>
            <a:solidFill>
              <a:srgbClr val="20414C"/>
            </a:solidFill>
            <a:ln w="12700" cap="flat" cmpd="sng">
              <a:solidFill>
                <a:srgbClr val="2041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61" name="Google Shape;66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089" y="978418"/>
            <a:ext cx="9746530" cy="3205673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10"/>
          <p:cNvSpPr txBox="1"/>
          <p:nvPr/>
        </p:nvSpPr>
        <p:spPr>
          <a:xfrm>
            <a:off x="873621" y="4383542"/>
            <a:ext cx="10820287" cy="210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600" b="1">
                <a:solidFill>
                  <a:schemeClr val="lt1"/>
                </a:solidFill>
                <a:highlight>
                  <a:srgbClr val="20414C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Campaign</a:t>
            </a: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didefinisikan sebagai berapa kali customer dihubungi saat campaign ini. Dari EDA, kita dapat menyimpulkan:</a:t>
            </a:r>
            <a:endParaRPr sz="120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Jumlah campaign 1 s/d 3 tampaknya merupakan jumlah campaign optimum agar customer mau subscribe </a:t>
            </a:r>
            <a:endParaRPr sz="120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Jika dalam 3 kali telepon customer masih tidak menunjukkan ketertarikan ke produk deposito, maka disarankan campaign untuk customer ini dihentikan (tidak perlu dihubungi lagi, akan menghemat waktu dan cost)</a:t>
            </a:r>
            <a:endParaRPr sz="120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Sebaiknya tim marketing mencari metode yang dapat membuat customer tertarik untuk subscribe cukup dalam 3 kali telepon.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11"/>
          <p:cNvGrpSpPr/>
          <p:nvPr/>
        </p:nvGrpSpPr>
        <p:grpSpPr>
          <a:xfrm>
            <a:off x="0" y="1"/>
            <a:ext cx="12192000" cy="6857999"/>
            <a:chOff x="-8778960" y="1501"/>
            <a:chExt cx="12192000" cy="6858000"/>
          </a:xfrm>
        </p:grpSpPr>
        <p:grpSp>
          <p:nvGrpSpPr>
            <p:cNvPr id="669" name="Google Shape;669;p11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670" name="Google Shape;670;p11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671" name="Google Shape;671;p11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20414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72" name="Google Shape;672;p1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73" name="Google Shape;673;p11"/>
            <p:cNvSpPr txBox="1"/>
            <p:nvPr/>
          </p:nvSpPr>
          <p:spPr>
            <a:xfrm rot="-5400000">
              <a:off x="986267" y="2419409"/>
              <a:ext cx="4319348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/>
            </a:p>
          </p:txBody>
        </p:sp>
      </p:grpSp>
      <p:pic>
        <p:nvPicPr>
          <p:cNvPr id="674" name="Google Shape;67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718424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222354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1"/>
          <p:cNvSpPr/>
          <p:nvPr/>
        </p:nvSpPr>
        <p:spPr>
          <a:xfrm>
            <a:off x="3171093" y="255747"/>
            <a:ext cx="42990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041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Previous Campaign Result</a:t>
            </a:r>
            <a:endParaRPr sz="2400" dirty="0">
              <a:solidFill>
                <a:srgbClr val="2041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7" name="Google Shape;677;p11"/>
          <p:cNvSpPr txBox="1"/>
          <p:nvPr/>
        </p:nvSpPr>
        <p:spPr>
          <a:xfrm>
            <a:off x="498092" y="3163676"/>
            <a:ext cx="341392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</p:txBody>
      </p:sp>
      <p:sp>
        <p:nvSpPr>
          <p:cNvPr id="678" name="Google Shape;678;p11"/>
          <p:cNvSpPr/>
          <p:nvPr/>
        </p:nvSpPr>
        <p:spPr>
          <a:xfrm>
            <a:off x="6240262" y="1783602"/>
            <a:ext cx="29611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679" name="Google Shape;67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21572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71965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9278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9671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8782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7840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7925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35949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03987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74072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9" name="Google Shape;689;p11"/>
          <p:cNvGrpSpPr/>
          <p:nvPr/>
        </p:nvGrpSpPr>
        <p:grpSpPr>
          <a:xfrm>
            <a:off x="-12057138" y="1"/>
            <a:ext cx="12192000" cy="6857999"/>
            <a:chOff x="-8778960" y="1501"/>
            <a:chExt cx="12192000" cy="6858000"/>
          </a:xfrm>
        </p:grpSpPr>
        <p:grpSp>
          <p:nvGrpSpPr>
            <p:cNvPr id="690" name="Google Shape;690;p11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691" name="Google Shape;691;p11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41707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93" name="Google Shape;693;p1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94" name="Google Shape;694;p11"/>
            <p:cNvSpPr txBox="1"/>
            <p:nvPr/>
          </p:nvSpPr>
          <p:spPr>
            <a:xfrm rot="-5400000">
              <a:off x="1104623" y="2298302"/>
              <a:ext cx="4094030" cy="488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Preparation</a:t>
              </a:r>
              <a:endParaRPr/>
            </a:p>
          </p:txBody>
        </p:sp>
      </p:grpSp>
      <p:grpSp>
        <p:nvGrpSpPr>
          <p:cNvPr id="695" name="Google Shape;695;p11"/>
          <p:cNvGrpSpPr/>
          <p:nvPr/>
        </p:nvGrpSpPr>
        <p:grpSpPr>
          <a:xfrm>
            <a:off x="-12583801" y="-839"/>
            <a:ext cx="12192000" cy="6857999"/>
            <a:chOff x="-8778960" y="1501"/>
            <a:chExt cx="12192000" cy="6858000"/>
          </a:xfrm>
        </p:grpSpPr>
        <p:grpSp>
          <p:nvGrpSpPr>
            <p:cNvPr id="696" name="Google Shape;696;p11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697" name="Google Shape;697;p11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3D42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99" name="Google Shape;699;p1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00" name="Google Shape;700;p11"/>
            <p:cNvSpPr txBox="1"/>
            <p:nvPr/>
          </p:nvSpPr>
          <p:spPr>
            <a:xfrm rot="-5400000">
              <a:off x="990393" y="2415282"/>
              <a:ext cx="4311096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Modeling and Evaluation</a:t>
              </a:r>
              <a:endParaRPr/>
            </a:p>
          </p:txBody>
        </p:sp>
      </p:grpSp>
      <p:grpSp>
        <p:nvGrpSpPr>
          <p:cNvPr id="701" name="Google Shape;701;p11"/>
          <p:cNvGrpSpPr/>
          <p:nvPr/>
        </p:nvGrpSpPr>
        <p:grpSpPr>
          <a:xfrm>
            <a:off x="-13114451" y="-839"/>
            <a:ext cx="12232112" cy="6857999"/>
            <a:chOff x="-8778960" y="1501"/>
            <a:chExt cx="12232112" cy="6858000"/>
          </a:xfrm>
        </p:grpSpPr>
        <p:grpSp>
          <p:nvGrpSpPr>
            <p:cNvPr id="702" name="Google Shape;702;p11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703" name="Google Shape;703;p11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05" name="Google Shape;705;p1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06" name="Google Shape;706;p11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sp>
        <p:nvSpPr>
          <p:cNvPr id="707" name="Google Shape;707;p11"/>
          <p:cNvSpPr txBox="1"/>
          <p:nvPr/>
        </p:nvSpPr>
        <p:spPr>
          <a:xfrm>
            <a:off x="673697" y="273342"/>
            <a:ext cx="2404611" cy="461665"/>
          </a:xfrm>
          <a:prstGeom prst="rect">
            <a:avLst/>
          </a:prstGeom>
          <a:solidFill>
            <a:srgbClr val="20414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Business Insight</a:t>
            </a:r>
            <a:endParaRPr/>
          </a:p>
        </p:txBody>
      </p:sp>
      <p:grpSp>
        <p:nvGrpSpPr>
          <p:cNvPr id="708" name="Google Shape;708;p11"/>
          <p:cNvGrpSpPr/>
          <p:nvPr/>
        </p:nvGrpSpPr>
        <p:grpSpPr>
          <a:xfrm>
            <a:off x="-51906" y="846984"/>
            <a:ext cx="6078301" cy="1562461"/>
            <a:chOff x="-228368" y="846984"/>
            <a:chExt cx="6078301" cy="1562461"/>
          </a:xfrm>
        </p:grpSpPr>
        <p:cxnSp>
          <p:nvCxnSpPr>
            <p:cNvPr id="709" name="Google Shape;709;p11"/>
            <p:cNvCxnSpPr/>
            <p:nvPr/>
          </p:nvCxnSpPr>
          <p:spPr>
            <a:xfrm rot="10800000" flipH="1">
              <a:off x="574157" y="846984"/>
              <a:ext cx="5275776" cy="1304"/>
            </a:xfrm>
            <a:prstGeom prst="straightConnector1">
              <a:avLst/>
            </a:prstGeom>
            <a:noFill/>
            <a:ln w="38100" cap="flat" cmpd="sng">
              <a:solidFill>
                <a:srgbClr val="182E4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0" name="Google Shape;710;p11"/>
            <p:cNvCxnSpPr/>
            <p:nvPr/>
          </p:nvCxnSpPr>
          <p:spPr>
            <a:xfrm rot="10800000" flipH="1">
              <a:off x="63787" y="846984"/>
              <a:ext cx="500339" cy="1336174"/>
            </a:xfrm>
            <a:prstGeom prst="straightConnector1">
              <a:avLst/>
            </a:prstGeom>
            <a:noFill/>
            <a:ln w="38100" cap="flat" cmpd="sng">
              <a:solidFill>
                <a:srgbClr val="182E4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1" name="Google Shape;711;p11"/>
            <p:cNvSpPr/>
            <p:nvPr/>
          </p:nvSpPr>
          <p:spPr>
            <a:xfrm>
              <a:off x="-228368" y="2085206"/>
              <a:ext cx="324239" cy="324239"/>
            </a:xfrm>
            <a:prstGeom prst="ellipse">
              <a:avLst/>
            </a:prstGeom>
            <a:solidFill>
              <a:srgbClr val="20414C"/>
            </a:solidFill>
            <a:ln w="12700" cap="flat" cmpd="sng">
              <a:solidFill>
                <a:srgbClr val="2041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2" name="Google Shape;71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0019" y="1196763"/>
            <a:ext cx="5345724" cy="3127173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11"/>
          <p:cNvSpPr txBox="1"/>
          <p:nvPr/>
        </p:nvSpPr>
        <p:spPr>
          <a:xfrm>
            <a:off x="6655423" y="1498367"/>
            <a:ext cx="3907164" cy="230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Customer yang pernah mendaftar deposito sebelumnya cenderung untuk mendaftar lagi</a:t>
            </a:r>
            <a:endParaRPr/>
          </a:p>
        </p:txBody>
      </p:sp>
      <p:sp>
        <p:nvSpPr>
          <p:cNvPr id="714" name="Google Shape;714;p11"/>
          <p:cNvSpPr txBox="1"/>
          <p:nvPr/>
        </p:nvSpPr>
        <p:spPr>
          <a:xfrm>
            <a:off x="961835" y="4660084"/>
            <a:ext cx="9804039" cy="16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 b="1" dirty="0" err="1">
                <a:solidFill>
                  <a:schemeClr val="lt1"/>
                </a:solidFill>
                <a:highlight>
                  <a:srgbClr val="20414C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Poutcome</a:t>
            </a:r>
            <a:r>
              <a:rPr lang="en-US" sz="16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didefinisikan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sebagai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hasil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campaign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sebelumnya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dari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customer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ini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Dari EDA,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kita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dapat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menyimpulkan</a:t>
            </a:r>
            <a:r>
              <a:rPr lang="en-US" sz="16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1100"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dengan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hasil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campaign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sebelumnya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“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sukses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cenderung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untuk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subscribe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ke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deposito</a:t>
            </a:r>
            <a:endParaRPr sz="1100"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Kami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menyarakankan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marketing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untuk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menghubungi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customer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dengan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hasil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“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sukses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pada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campaign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sebelumnya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terlebih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dahulu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untuk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diberikan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campaign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saat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ini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2"/>
          <p:cNvGrpSpPr/>
          <p:nvPr/>
        </p:nvGrpSpPr>
        <p:grpSpPr>
          <a:xfrm>
            <a:off x="0" y="1"/>
            <a:ext cx="12192000" cy="6857999"/>
            <a:chOff x="-8778960" y="1501"/>
            <a:chExt cx="12192000" cy="6858000"/>
          </a:xfrm>
        </p:grpSpPr>
        <p:grpSp>
          <p:nvGrpSpPr>
            <p:cNvPr id="721" name="Google Shape;721;p12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722" name="Google Shape;722;p12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723" name="Google Shape;723;p12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20414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24" name="Google Shape;724;p1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25" name="Google Shape;725;p12"/>
            <p:cNvSpPr txBox="1"/>
            <p:nvPr/>
          </p:nvSpPr>
          <p:spPr>
            <a:xfrm rot="-5400000">
              <a:off x="986267" y="2419409"/>
              <a:ext cx="4319348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/>
            </a:p>
          </p:txBody>
        </p:sp>
      </p:grpSp>
      <p:pic>
        <p:nvPicPr>
          <p:cNvPr id="726" name="Google Shape;72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718424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222354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12"/>
          <p:cNvSpPr/>
          <p:nvPr/>
        </p:nvSpPr>
        <p:spPr>
          <a:xfrm>
            <a:off x="3171094" y="255747"/>
            <a:ext cx="44661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041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Housing Loan</a:t>
            </a:r>
            <a:endParaRPr sz="2800">
              <a:solidFill>
                <a:srgbClr val="2041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29" name="Google Shape;729;p12"/>
          <p:cNvSpPr txBox="1"/>
          <p:nvPr/>
        </p:nvSpPr>
        <p:spPr>
          <a:xfrm>
            <a:off x="498092" y="3163676"/>
            <a:ext cx="341392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</p:txBody>
      </p:sp>
      <p:sp>
        <p:nvSpPr>
          <p:cNvPr id="730" name="Google Shape;730;p12"/>
          <p:cNvSpPr/>
          <p:nvPr/>
        </p:nvSpPr>
        <p:spPr>
          <a:xfrm>
            <a:off x="6240262" y="1783602"/>
            <a:ext cx="29611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731" name="Google Shape;73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21572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71965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9278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9671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8782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7840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7925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35949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03987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74072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1" name="Google Shape;741;p12"/>
          <p:cNvGrpSpPr/>
          <p:nvPr/>
        </p:nvGrpSpPr>
        <p:grpSpPr>
          <a:xfrm>
            <a:off x="-12057138" y="1"/>
            <a:ext cx="12192000" cy="6857999"/>
            <a:chOff x="-8778960" y="1501"/>
            <a:chExt cx="12192000" cy="6858000"/>
          </a:xfrm>
        </p:grpSpPr>
        <p:grpSp>
          <p:nvGrpSpPr>
            <p:cNvPr id="742" name="Google Shape;742;p12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743" name="Google Shape;743;p12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744" name="Google Shape;744;p12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41707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45" name="Google Shape;745;p1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46" name="Google Shape;746;p12"/>
            <p:cNvSpPr txBox="1"/>
            <p:nvPr/>
          </p:nvSpPr>
          <p:spPr>
            <a:xfrm rot="-5400000">
              <a:off x="1104623" y="2298302"/>
              <a:ext cx="4094030" cy="488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Preparation</a:t>
              </a:r>
              <a:endParaRPr/>
            </a:p>
          </p:txBody>
        </p:sp>
      </p:grpSp>
      <p:grpSp>
        <p:nvGrpSpPr>
          <p:cNvPr id="747" name="Google Shape;747;p12"/>
          <p:cNvGrpSpPr/>
          <p:nvPr/>
        </p:nvGrpSpPr>
        <p:grpSpPr>
          <a:xfrm>
            <a:off x="-12583801" y="-839"/>
            <a:ext cx="12192000" cy="6857999"/>
            <a:chOff x="-8778960" y="1501"/>
            <a:chExt cx="12192000" cy="6858000"/>
          </a:xfrm>
        </p:grpSpPr>
        <p:grpSp>
          <p:nvGrpSpPr>
            <p:cNvPr id="748" name="Google Shape;748;p12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749" name="Google Shape;749;p12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750" name="Google Shape;750;p12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3D42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51" name="Google Shape;751;p1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52" name="Google Shape;752;p12"/>
            <p:cNvSpPr txBox="1"/>
            <p:nvPr/>
          </p:nvSpPr>
          <p:spPr>
            <a:xfrm rot="-5400000">
              <a:off x="990393" y="2415282"/>
              <a:ext cx="4311096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Modeling and Evaluation</a:t>
              </a:r>
              <a:endParaRPr/>
            </a:p>
          </p:txBody>
        </p:sp>
      </p:grpSp>
      <p:grpSp>
        <p:nvGrpSpPr>
          <p:cNvPr id="753" name="Google Shape;753;p12"/>
          <p:cNvGrpSpPr/>
          <p:nvPr/>
        </p:nvGrpSpPr>
        <p:grpSpPr>
          <a:xfrm>
            <a:off x="-13114451" y="-839"/>
            <a:ext cx="12232112" cy="6857999"/>
            <a:chOff x="-8778960" y="1501"/>
            <a:chExt cx="12232112" cy="6858000"/>
          </a:xfrm>
        </p:grpSpPr>
        <p:grpSp>
          <p:nvGrpSpPr>
            <p:cNvPr id="754" name="Google Shape;754;p12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755" name="Google Shape;755;p12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756" name="Google Shape;756;p12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57" name="Google Shape;757;p1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58" name="Google Shape;758;p12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sp>
        <p:nvSpPr>
          <p:cNvPr id="759" name="Google Shape;759;p12"/>
          <p:cNvSpPr txBox="1"/>
          <p:nvPr/>
        </p:nvSpPr>
        <p:spPr>
          <a:xfrm>
            <a:off x="673697" y="273342"/>
            <a:ext cx="2404611" cy="461665"/>
          </a:xfrm>
          <a:prstGeom prst="rect">
            <a:avLst/>
          </a:prstGeom>
          <a:solidFill>
            <a:srgbClr val="20414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Business Insight</a:t>
            </a:r>
            <a:endParaRPr/>
          </a:p>
        </p:txBody>
      </p:sp>
      <p:grpSp>
        <p:nvGrpSpPr>
          <p:cNvPr id="760" name="Google Shape;760;p12"/>
          <p:cNvGrpSpPr/>
          <p:nvPr/>
        </p:nvGrpSpPr>
        <p:grpSpPr>
          <a:xfrm>
            <a:off x="-51906" y="846984"/>
            <a:ext cx="6078301" cy="1562461"/>
            <a:chOff x="-228368" y="846984"/>
            <a:chExt cx="6078301" cy="1562461"/>
          </a:xfrm>
        </p:grpSpPr>
        <p:cxnSp>
          <p:nvCxnSpPr>
            <p:cNvPr id="761" name="Google Shape;761;p12"/>
            <p:cNvCxnSpPr/>
            <p:nvPr/>
          </p:nvCxnSpPr>
          <p:spPr>
            <a:xfrm rot="10800000" flipH="1">
              <a:off x="574157" y="846984"/>
              <a:ext cx="5275776" cy="1304"/>
            </a:xfrm>
            <a:prstGeom prst="straightConnector1">
              <a:avLst/>
            </a:prstGeom>
            <a:noFill/>
            <a:ln w="38100" cap="flat" cmpd="sng">
              <a:solidFill>
                <a:srgbClr val="182E4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2" name="Google Shape;762;p12"/>
            <p:cNvCxnSpPr/>
            <p:nvPr/>
          </p:nvCxnSpPr>
          <p:spPr>
            <a:xfrm rot="10800000" flipH="1">
              <a:off x="63787" y="846984"/>
              <a:ext cx="500339" cy="1336174"/>
            </a:xfrm>
            <a:prstGeom prst="straightConnector1">
              <a:avLst/>
            </a:prstGeom>
            <a:noFill/>
            <a:ln w="38100" cap="flat" cmpd="sng">
              <a:solidFill>
                <a:srgbClr val="182E4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63" name="Google Shape;763;p12"/>
            <p:cNvSpPr/>
            <p:nvPr/>
          </p:nvSpPr>
          <p:spPr>
            <a:xfrm>
              <a:off x="-228368" y="2085206"/>
              <a:ext cx="324239" cy="324239"/>
            </a:xfrm>
            <a:prstGeom prst="ellipse">
              <a:avLst/>
            </a:prstGeom>
            <a:solidFill>
              <a:srgbClr val="20414C"/>
            </a:solidFill>
            <a:ln w="12700" cap="flat" cmpd="sng">
              <a:solidFill>
                <a:srgbClr val="2041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4" name="Google Shape;764;p12"/>
          <p:cNvSpPr txBox="1"/>
          <p:nvPr/>
        </p:nvSpPr>
        <p:spPr>
          <a:xfrm>
            <a:off x="5823725" y="1919726"/>
            <a:ext cx="4685768" cy="3059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>
                <a:solidFill>
                  <a:schemeClr val="lt1"/>
                </a:solidFill>
                <a:highlight>
                  <a:srgbClr val="20414C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Housing</a:t>
            </a: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didefinisikan sebagai apakah customer memiliki utang KPR atau tidak. Dari EDA, kita dapat menyimpulkan: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 yang tidak memiliki utang KPR cenderung untuk subscribe ke deposito.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Berdasarkan dataset, tim marketing lebih banyak mentargetkan customer yang memikili utang KPR untuk diberikan campaign deposito. Padahal, customer yang tidak memiliki utang KPR memiliki conversion rate </a:t>
            </a:r>
            <a:r>
              <a:rPr lang="en-US" sz="1600" b="1">
                <a:solidFill>
                  <a:schemeClr val="lt1"/>
                </a:solidFill>
                <a:highlight>
                  <a:srgbClr val="20414C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2 kali lipat lebih tinggi </a:t>
            </a: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dibandingkan customer yang memiliki utang KPR.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65" name="Google Shape;765;p12"/>
          <p:cNvSpPr txBox="1"/>
          <p:nvPr/>
        </p:nvSpPr>
        <p:spPr>
          <a:xfrm>
            <a:off x="5934647" y="4815270"/>
            <a:ext cx="45908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Sebaiknya kita mentargetkan customer yang tidak memiliki utang KPR</a:t>
            </a:r>
            <a:endParaRPr sz="24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66" name="Google Shape;766;p12"/>
          <p:cNvPicPr preferRelativeResize="0"/>
          <p:nvPr/>
        </p:nvPicPr>
        <p:blipFill rotWithShape="1">
          <a:blip r:embed="rId4">
            <a:alphaModFix/>
          </a:blip>
          <a:srcRect t="2937"/>
          <a:stretch/>
        </p:blipFill>
        <p:spPr>
          <a:xfrm>
            <a:off x="840798" y="3743801"/>
            <a:ext cx="4791075" cy="244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12"/>
          <p:cNvPicPr preferRelativeResize="0"/>
          <p:nvPr/>
        </p:nvPicPr>
        <p:blipFill rotWithShape="1">
          <a:blip r:embed="rId5">
            <a:alphaModFix/>
          </a:blip>
          <a:srcRect t="1716"/>
          <a:stretch/>
        </p:blipFill>
        <p:spPr>
          <a:xfrm>
            <a:off x="840798" y="1315132"/>
            <a:ext cx="4791075" cy="2284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13"/>
          <p:cNvGrpSpPr/>
          <p:nvPr/>
        </p:nvGrpSpPr>
        <p:grpSpPr>
          <a:xfrm>
            <a:off x="0" y="1"/>
            <a:ext cx="12192000" cy="6857999"/>
            <a:chOff x="-8778960" y="1501"/>
            <a:chExt cx="12192000" cy="6858000"/>
          </a:xfrm>
        </p:grpSpPr>
        <p:grpSp>
          <p:nvGrpSpPr>
            <p:cNvPr id="774" name="Google Shape;774;p13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775" name="Google Shape;775;p13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776" name="Google Shape;776;p13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20414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77" name="Google Shape;777;p1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78" name="Google Shape;778;p13"/>
            <p:cNvSpPr txBox="1"/>
            <p:nvPr/>
          </p:nvSpPr>
          <p:spPr>
            <a:xfrm rot="-5400000">
              <a:off x="986267" y="2419409"/>
              <a:ext cx="4319348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/>
            </a:p>
          </p:txBody>
        </p:sp>
      </p:grpSp>
      <p:pic>
        <p:nvPicPr>
          <p:cNvPr id="779" name="Google Shape;77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718424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222354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3"/>
          <p:cNvSpPr/>
          <p:nvPr/>
        </p:nvSpPr>
        <p:spPr>
          <a:xfrm>
            <a:off x="3171094" y="255747"/>
            <a:ext cx="44661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041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Balance</a:t>
            </a:r>
            <a:endParaRPr sz="2800">
              <a:solidFill>
                <a:srgbClr val="2041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82" name="Google Shape;782;p13"/>
          <p:cNvSpPr txBox="1"/>
          <p:nvPr/>
        </p:nvSpPr>
        <p:spPr>
          <a:xfrm>
            <a:off x="498092" y="3163676"/>
            <a:ext cx="341392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</p:txBody>
      </p:sp>
      <p:sp>
        <p:nvSpPr>
          <p:cNvPr id="783" name="Google Shape;783;p13"/>
          <p:cNvSpPr/>
          <p:nvPr/>
        </p:nvSpPr>
        <p:spPr>
          <a:xfrm>
            <a:off x="6240262" y="1783602"/>
            <a:ext cx="29611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784" name="Google Shape;7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21572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71965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9278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9671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8782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7840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7925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35949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03987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74072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4" name="Google Shape;794;p13"/>
          <p:cNvGrpSpPr/>
          <p:nvPr/>
        </p:nvGrpSpPr>
        <p:grpSpPr>
          <a:xfrm>
            <a:off x="-12057138" y="1"/>
            <a:ext cx="12192000" cy="6857999"/>
            <a:chOff x="-8778960" y="1501"/>
            <a:chExt cx="12192000" cy="6858000"/>
          </a:xfrm>
        </p:grpSpPr>
        <p:grpSp>
          <p:nvGrpSpPr>
            <p:cNvPr id="795" name="Google Shape;795;p13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796" name="Google Shape;796;p13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797" name="Google Shape;797;p13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41707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98" name="Google Shape;798;p1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99" name="Google Shape;799;p13"/>
            <p:cNvSpPr txBox="1"/>
            <p:nvPr/>
          </p:nvSpPr>
          <p:spPr>
            <a:xfrm rot="-5400000">
              <a:off x="1104623" y="2298302"/>
              <a:ext cx="4094030" cy="488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Preparation</a:t>
              </a:r>
              <a:endParaRPr/>
            </a:p>
          </p:txBody>
        </p:sp>
      </p:grpSp>
      <p:grpSp>
        <p:nvGrpSpPr>
          <p:cNvPr id="800" name="Google Shape;800;p13"/>
          <p:cNvGrpSpPr/>
          <p:nvPr/>
        </p:nvGrpSpPr>
        <p:grpSpPr>
          <a:xfrm>
            <a:off x="-12583801" y="-839"/>
            <a:ext cx="12192000" cy="6857999"/>
            <a:chOff x="-8778960" y="1501"/>
            <a:chExt cx="12192000" cy="6858000"/>
          </a:xfrm>
        </p:grpSpPr>
        <p:grpSp>
          <p:nvGrpSpPr>
            <p:cNvPr id="801" name="Google Shape;801;p13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802" name="Google Shape;802;p13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803" name="Google Shape;803;p13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3D42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04" name="Google Shape;804;p1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05" name="Google Shape;805;p13"/>
            <p:cNvSpPr txBox="1"/>
            <p:nvPr/>
          </p:nvSpPr>
          <p:spPr>
            <a:xfrm rot="-5400000">
              <a:off x="990393" y="2415282"/>
              <a:ext cx="4311096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Modeling and Evaluation</a:t>
              </a:r>
              <a:endParaRPr/>
            </a:p>
          </p:txBody>
        </p:sp>
      </p:grpSp>
      <p:grpSp>
        <p:nvGrpSpPr>
          <p:cNvPr id="806" name="Google Shape;806;p13"/>
          <p:cNvGrpSpPr/>
          <p:nvPr/>
        </p:nvGrpSpPr>
        <p:grpSpPr>
          <a:xfrm>
            <a:off x="-13114451" y="-839"/>
            <a:ext cx="12232112" cy="6857999"/>
            <a:chOff x="-8778960" y="1501"/>
            <a:chExt cx="12232112" cy="6858000"/>
          </a:xfrm>
        </p:grpSpPr>
        <p:grpSp>
          <p:nvGrpSpPr>
            <p:cNvPr id="807" name="Google Shape;807;p13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808" name="Google Shape;808;p13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10" name="Google Shape;810;p1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11" name="Google Shape;811;p13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sp>
        <p:nvSpPr>
          <p:cNvPr id="812" name="Google Shape;812;p13"/>
          <p:cNvSpPr txBox="1"/>
          <p:nvPr/>
        </p:nvSpPr>
        <p:spPr>
          <a:xfrm>
            <a:off x="673697" y="273342"/>
            <a:ext cx="2404611" cy="461665"/>
          </a:xfrm>
          <a:prstGeom prst="rect">
            <a:avLst/>
          </a:prstGeom>
          <a:solidFill>
            <a:srgbClr val="20414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Business Insight</a:t>
            </a:r>
            <a:endParaRPr/>
          </a:p>
        </p:txBody>
      </p:sp>
      <p:grpSp>
        <p:nvGrpSpPr>
          <p:cNvPr id="813" name="Google Shape;813;p13"/>
          <p:cNvGrpSpPr/>
          <p:nvPr/>
        </p:nvGrpSpPr>
        <p:grpSpPr>
          <a:xfrm>
            <a:off x="-51906" y="846984"/>
            <a:ext cx="6078301" cy="1562461"/>
            <a:chOff x="-228368" y="846984"/>
            <a:chExt cx="6078301" cy="1562461"/>
          </a:xfrm>
        </p:grpSpPr>
        <p:cxnSp>
          <p:nvCxnSpPr>
            <p:cNvPr id="814" name="Google Shape;814;p13"/>
            <p:cNvCxnSpPr/>
            <p:nvPr/>
          </p:nvCxnSpPr>
          <p:spPr>
            <a:xfrm rot="10800000" flipH="1">
              <a:off x="574157" y="846984"/>
              <a:ext cx="5275776" cy="1304"/>
            </a:xfrm>
            <a:prstGeom prst="straightConnector1">
              <a:avLst/>
            </a:prstGeom>
            <a:noFill/>
            <a:ln w="38100" cap="flat" cmpd="sng">
              <a:solidFill>
                <a:srgbClr val="182E4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15" name="Google Shape;815;p13"/>
            <p:cNvCxnSpPr/>
            <p:nvPr/>
          </p:nvCxnSpPr>
          <p:spPr>
            <a:xfrm rot="10800000" flipH="1">
              <a:off x="63787" y="846984"/>
              <a:ext cx="500339" cy="1336174"/>
            </a:xfrm>
            <a:prstGeom prst="straightConnector1">
              <a:avLst/>
            </a:prstGeom>
            <a:noFill/>
            <a:ln w="38100" cap="flat" cmpd="sng">
              <a:solidFill>
                <a:srgbClr val="182E4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16" name="Google Shape;816;p13"/>
            <p:cNvSpPr/>
            <p:nvPr/>
          </p:nvSpPr>
          <p:spPr>
            <a:xfrm>
              <a:off x="-228368" y="2085206"/>
              <a:ext cx="324239" cy="324239"/>
            </a:xfrm>
            <a:prstGeom prst="ellipse">
              <a:avLst/>
            </a:prstGeom>
            <a:solidFill>
              <a:srgbClr val="20414C"/>
            </a:solidFill>
            <a:ln w="12700" cap="flat" cmpd="sng">
              <a:solidFill>
                <a:srgbClr val="2041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17" name="Google Shape;817;p13" descr="Chart, box and whiske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309" y="1140091"/>
            <a:ext cx="8362195" cy="2508659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13"/>
          <p:cNvSpPr txBox="1"/>
          <p:nvPr/>
        </p:nvSpPr>
        <p:spPr>
          <a:xfrm>
            <a:off x="1008175" y="4003803"/>
            <a:ext cx="8768392" cy="1920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lt1"/>
                </a:solidFill>
                <a:highlight>
                  <a:srgbClr val="20414C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Balance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didefinisikan sebagai rata-rata saldo bank yang dimiliki seorang customer dalam setahun. Dari EDA, kita dapat menyimpulkan: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 yang memiliki balance lebih tinggi cenderung untuk mendaftar deposito.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Hal ini masuk akal karena umumnya mereka yang berinvestasi harusnya memiliki sisa uang yang cukup dan tidak memiliki banyak utang pula.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" name="Google Shape;824;p14"/>
          <p:cNvGrpSpPr/>
          <p:nvPr/>
        </p:nvGrpSpPr>
        <p:grpSpPr>
          <a:xfrm>
            <a:off x="0" y="1"/>
            <a:ext cx="12192000" cy="6857999"/>
            <a:chOff x="-8778960" y="1501"/>
            <a:chExt cx="12192000" cy="6858000"/>
          </a:xfrm>
        </p:grpSpPr>
        <p:grpSp>
          <p:nvGrpSpPr>
            <p:cNvPr id="825" name="Google Shape;825;p14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826" name="Google Shape;826;p14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827" name="Google Shape;827;p14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20414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28" name="Google Shape;828;p1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29" name="Google Shape;829;p14"/>
            <p:cNvSpPr txBox="1"/>
            <p:nvPr/>
          </p:nvSpPr>
          <p:spPr>
            <a:xfrm rot="-5400000">
              <a:off x="986267" y="2419409"/>
              <a:ext cx="4319348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/>
            </a:p>
          </p:txBody>
        </p:sp>
      </p:grpSp>
      <p:pic>
        <p:nvPicPr>
          <p:cNvPr id="830" name="Google Shape;83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718424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222354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14"/>
          <p:cNvSpPr/>
          <p:nvPr/>
        </p:nvSpPr>
        <p:spPr>
          <a:xfrm>
            <a:off x="3171093" y="255747"/>
            <a:ext cx="42990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041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Choosing the Correct Target</a:t>
            </a:r>
            <a:endParaRPr sz="2400" dirty="0">
              <a:solidFill>
                <a:srgbClr val="2041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33" name="Google Shape;833;p14"/>
          <p:cNvSpPr txBox="1"/>
          <p:nvPr/>
        </p:nvSpPr>
        <p:spPr>
          <a:xfrm>
            <a:off x="498092" y="3163676"/>
            <a:ext cx="341392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</p:txBody>
      </p:sp>
      <p:sp>
        <p:nvSpPr>
          <p:cNvPr id="834" name="Google Shape;834;p14"/>
          <p:cNvSpPr/>
          <p:nvPr/>
        </p:nvSpPr>
        <p:spPr>
          <a:xfrm>
            <a:off x="6240262" y="1783602"/>
            <a:ext cx="29611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835" name="Google Shape;83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21572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71965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9278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9671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8782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7840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7925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35949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03987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74072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5" name="Google Shape;845;p14"/>
          <p:cNvGrpSpPr/>
          <p:nvPr/>
        </p:nvGrpSpPr>
        <p:grpSpPr>
          <a:xfrm>
            <a:off x="-12057138" y="1"/>
            <a:ext cx="12192000" cy="6857999"/>
            <a:chOff x="-8778960" y="1501"/>
            <a:chExt cx="12192000" cy="6858000"/>
          </a:xfrm>
        </p:grpSpPr>
        <p:grpSp>
          <p:nvGrpSpPr>
            <p:cNvPr id="846" name="Google Shape;846;p14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847" name="Google Shape;847;p14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848" name="Google Shape;848;p14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41707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49" name="Google Shape;849;p1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50" name="Google Shape;850;p14"/>
            <p:cNvSpPr txBox="1"/>
            <p:nvPr/>
          </p:nvSpPr>
          <p:spPr>
            <a:xfrm rot="-5400000">
              <a:off x="1104623" y="2298302"/>
              <a:ext cx="4094030" cy="488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Preparation</a:t>
              </a:r>
              <a:endParaRPr/>
            </a:p>
          </p:txBody>
        </p:sp>
      </p:grpSp>
      <p:grpSp>
        <p:nvGrpSpPr>
          <p:cNvPr id="851" name="Google Shape;851;p14"/>
          <p:cNvGrpSpPr/>
          <p:nvPr/>
        </p:nvGrpSpPr>
        <p:grpSpPr>
          <a:xfrm>
            <a:off x="-12583801" y="-839"/>
            <a:ext cx="12192000" cy="6857999"/>
            <a:chOff x="-8778960" y="1501"/>
            <a:chExt cx="12192000" cy="6858000"/>
          </a:xfrm>
        </p:grpSpPr>
        <p:grpSp>
          <p:nvGrpSpPr>
            <p:cNvPr id="852" name="Google Shape;852;p14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853" name="Google Shape;853;p14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854" name="Google Shape;854;p14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3D42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55" name="Google Shape;855;p1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56" name="Google Shape;856;p14"/>
            <p:cNvSpPr txBox="1"/>
            <p:nvPr/>
          </p:nvSpPr>
          <p:spPr>
            <a:xfrm rot="-5400000">
              <a:off x="990393" y="2415282"/>
              <a:ext cx="4311096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Modeling and Evaluation</a:t>
              </a:r>
              <a:endParaRPr/>
            </a:p>
          </p:txBody>
        </p:sp>
      </p:grpSp>
      <p:grpSp>
        <p:nvGrpSpPr>
          <p:cNvPr id="857" name="Google Shape;857;p14"/>
          <p:cNvGrpSpPr/>
          <p:nvPr/>
        </p:nvGrpSpPr>
        <p:grpSpPr>
          <a:xfrm>
            <a:off x="-13114451" y="-839"/>
            <a:ext cx="12232112" cy="6857999"/>
            <a:chOff x="-8778960" y="1501"/>
            <a:chExt cx="12232112" cy="6858000"/>
          </a:xfrm>
        </p:grpSpPr>
        <p:grpSp>
          <p:nvGrpSpPr>
            <p:cNvPr id="858" name="Google Shape;858;p14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859" name="Google Shape;859;p14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860" name="Google Shape;860;p14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61" name="Google Shape;861;p1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62" name="Google Shape;862;p14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sp>
        <p:nvSpPr>
          <p:cNvPr id="863" name="Google Shape;863;p14"/>
          <p:cNvSpPr txBox="1"/>
          <p:nvPr/>
        </p:nvSpPr>
        <p:spPr>
          <a:xfrm>
            <a:off x="673697" y="273342"/>
            <a:ext cx="2404611" cy="461665"/>
          </a:xfrm>
          <a:prstGeom prst="rect">
            <a:avLst/>
          </a:prstGeom>
          <a:solidFill>
            <a:srgbClr val="20414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Business Insight</a:t>
            </a:r>
            <a:endParaRPr/>
          </a:p>
        </p:txBody>
      </p:sp>
      <p:grpSp>
        <p:nvGrpSpPr>
          <p:cNvPr id="864" name="Google Shape;864;p14"/>
          <p:cNvGrpSpPr/>
          <p:nvPr/>
        </p:nvGrpSpPr>
        <p:grpSpPr>
          <a:xfrm>
            <a:off x="-51906" y="846984"/>
            <a:ext cx="6078301" cy="1562461"/>
            <a:chOff x="-228368" y="846984"/>
            <a:chExt cx="6078301" cy="1562461"/>
          </a:xfrm>
        </p:grpSpPr>
        <p:cxnSp>
          <p:nvCxnSpPr>
            <p:cNvPr id="865" name="Google Shape;865;p14"/>
            <p:cNvCxnSpPr/>
            <p:nvPr/>
          </p:nvCxnSpPr>
          <p:spPr>
            <a:xfrm rot="10800000" flipH="1">
              <a:off x="574157" y="846984"/>
              <a:ext cx="5275776" cy="1304"/>
            </a:xfrm>
            <a:prstGeom prst="straightConnector1">
              <a:avLst/>
            </a:prstGeom>
            <a:noFill/>
            <a:ln w="38100" cap="flat" cmpd="sng">
              <a:solidFill>
                <a:srgbClr val="182E4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6" name="Google Shape;866;p14"/>
            <p:cNvCxnSpPr/>
            <p:nvPr/>
          </p:nvCxnSpPr>
          <p:spPr>
            <a:xfrm rot="10800000" flipH="1">
              <a:off x="63787" y="846984"/>
              <a:ext cx="500339" cy="1336174"/>
            </a:xfrm>
            <a:prstGeom prst="straightConnector1">
              <a:avLst/>
            </a:prstGeom>
            <a:noFill/>
            <a:ln w="38100" cap="flat" cmpd="sng">
              <a:solidFill>
                <a:srgbClr val="182E4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67" name="Google Shape;867;p14"/>
            <p:cNvSpPr/>
            <p:nvPr/>
          </p:nvSpPr>
          <p:spPr>
            <a:xfrm>
              <a:off x="-228368" y="2085206"/>
              <a:ext cx="324239" cy="324239"/>
            </a:xfrm>
            <a:prstGeom prst="ellipse">
              <a:avLst/>
            </a:prstGeom>
            <a:solidFill>
              <a:srgbClr val="20414C"/>
            </a:solidFill>
            <a:ln w="12700" cap="flat" cmpd="sng">
              <a:solidFill>
                <a:srgbClr val="2041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68" name="Google Shape;86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67660" y="1642591"/>
            <a:ext cx="5021340" cy="1899917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14"/>
          <p:cNvSpPr txBox="1"/>
          <p:nvPr/>
        </p:nvSpPr>
        <p:spPr>
          <a:xfrm>
            <a:off x="757558" y="3828815"/>
            <a:ext cx="9804039" cy="205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Rata-rata conversion rate customer yang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dihubungi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pada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bulan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Maret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September,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Oktober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dan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Desember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adalah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47.25%.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Sedangkan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pada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bulan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lainnya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hanya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11.75%. </a:t>
            </a:r>
            <a:r>
              <a:rPr lang="en-US" sz="1600" b="1" dirty="0" err="1">
                <a:solidFill>
                  <a:schemeClr val="lt1"/>
                </a:solidFill>
                <a:highlight>
                  <a:srgbClr val="20414C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Berbeda</a:t>
            </a:r>
            <a:r>
              <a:rPr lang="en-US" sz="1600" b="1" dirty="0">
                <a:solidFill>
                  <a:schemeClr val="lt1"/>
                </a:solidFill>
                <a:highlight>
                  <a:srgbClr val="20414C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 3 kali </a:t>
            </a:r>
            <a:r>
              <a:rPr lang="en-US" sz="1600" b="1" dirty="0" err="1">
                <a:solidFill>
                  <a:schemeClr val="lt1"/>
                </a:solidFill>
                <a:highlight>
                  <a:srgbClr val="20414C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lipat</a:t>
            </a:r>
            <a:r>
              <a:rPr lang="en-US" sz="1600" b="1" dirty="0">
                <a:solidFill>
                  <a:schemeClr val="lt1"/>
                </a:solidFill>
                <a:highlight>
                  <a:srgbClr val="20414C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!!</a:t>
            </a:r>
            <a:endParaRPr sz="1200"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Kami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menyimpulkan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bahwa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marketing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telah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mentarget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customer yang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tepat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pada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keempat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bulan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ini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Sayangnya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jumlah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customer yang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dihubungi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justru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paling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sedikit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di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antara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bulan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lain.</a:t>
            </a:r>
            <a:endParaRPr sz="1200" dirty="0"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Hal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ini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menunjukkan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pentingnya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memilih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target yang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tepat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Jika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banyak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customer yang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dihubungi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tidak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potensial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untuk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diberikan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campaign, conversion rate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akan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sangat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rendah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Misalnya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seperti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bulan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Mei,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jumlah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customer yang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dihubungi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sangat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banyak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akan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tetapi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conversion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ratenya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sangat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rendah</a:t>
            </a:r>
            <a:r>
              <a:rPr lang="en-US" sz="16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1200" dirty="0"/>
          </a:p>
        </p:txBody>
      </p:sp>
      <p:sp>
        <p:nvSpPr>
          <p:cNvPr id="870" name="Google Shape;870;p14"/>
          <p:cNvSpPr txBox="1"/>
          <p:nvPr/>
        </p:nvSpPr>
        <p:spPr>
          <a:xfrm>
            <a:off x="1324619" y="5888796"/>
            <a:ext cx="10569182" cy="912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Pemilihan target yang tepat akan meningkatkan conversion rate</a:t>
            </a:r>
            <a:endParaRPr/>
          </a:p>
        </p:txBody>
      </p:sp>
      <p:sp>
        <p:nvSpPr>
          <p:cNvPr id="871" name="Google Shape;871;p14"/>
          <p:cNvSpPr txBox="1"/>
          <p:nvPr/>
        </p:nvSpPr>
        <p:spPr>
          <a:xfrm>
            <a:off x="723337" y="1195149"/>
            <a:ext cx="4793654" cy="44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Jumlah customer dihubungi</a:t>
            </a:r>
            <a:endParaRPr/>
          </a:p>
        </p:txBody>
      </p:sp>
      <p:sp>
        <p:nvSpPr>
          <p:cNvPr id="872" name="Google Shape;872;p14"/>
          <p:cNvSpPr txBox="1"/>
          <p:nvPr/>
        </p:nvSpPr>
        <p:spPr>
          <a:xfrm>
            <a:off x="5704815" y="1195149"/>
            <a:ext cx="4793654" cy="44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Conversion rate customer </a:t>
            </a:r>
            <a:endParaRPr/>
          </a:p>
        </p:txBody>
      </p:sp>
      <p:pic>
        <p:nvPicPr>
          <p:cNvPr id="873" name="Google Shape;873;p14" descr="Chart, bar 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3036" y="1642591"/>
            <a:ext cx="4754880" cy="1901952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14"/>
          <p:cNvSpPr/>
          <p:nvPr/>
        </p:nvSpPr>
        <p:spPr>
          <a:xfrm rot="-5400000">
            <a:off x="5757300" y="1735208"/>
            <a:ext cx="255329" cy="3500557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" name="Google Shape;87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718424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2077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15"/>
          <p:cNvSpPr txBox="1"/>
          <p:nvPr/>
        </p:nvSpPr>
        <p:spPr>
          <a:xfrm>
            <a:off x="498092" y="3163676"/>
            <a:ext cx="341392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</p:txBody>
      </p:sp>
      <p:sp>
        <p:nvSpPr>
          <p:cNvPr id="882" name="Google Shape;882;p15"/>
          <p:cNvSpPr/>
          <p:nvPr/>
        </p:nvSpPr>
        <p:spPr>
          <a:xfrm>
            <a:off x="6240262" y="1974671"/>
            <a:ext cx="29611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883" name="Google Shape;88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14151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1808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9278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9671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8782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7840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7767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35949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38304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3914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3" name="Google Shape;893;p15"/>
          <p:cNvGrpSpPr/>
          <p:nvPr/>
        </p:nvGrpSpPr>
        <p:grpSpPr>
          <a:xfrm>
            <a:off x="75900" y="-14989"/>
            <a:ext cx="12192000" cy="6857999"/>
            <a:chOff x="-8778960" y="1501"/>
            <a:chExt cx="12192000" cy="6858000"/>
          </a:xfrm>
        </p:grpSpPr>
        <p:grpSp>
          <p:nvGrpSpPr>
            <p:cNvPr id="894" name="Google Shape;894;p15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895" name="Google Shape;895;p15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896" name="Google Shape;896;p15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41707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97" name="Google Shape;897;p1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98" name="Google Shape;898;p15"/>
            <p:cNvSpPr txBox="1"/>
            <p:nvPr/>
          </p:nvSpPr>
          <p:spPr>
            <a:xfrm rot="-5400000">
              <a:off x="996709" y="2429562"/>
              <a:ext cx="4298464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Preparation</a:t>
              </a:r>
              <a:endParaRPr/>
            </a:p>
          </p:txBody>
        </p:sp>
      </p:grpSp>
      <p:grpSp>
        <p:nvGrpSpPr>
          <p:cNvPr id="899" name="Google Shape;899;p15"/>
          <p:cNvGrpSpPr/>
          <p:nvPr/>
        </p:nvGrpSpPr>
        <p:grpSpPr>
          <a:xfrm>
            <a:off x="-11982226" y="-839"/>
            <a:ext cx="12192000" cy="6857999"/>
            <a:chOff x="-8778960" y="1501"/>
            <a:chExt cx="12192000" cy="6858000"/>
          </a:xfrm>
        </p:grpSpPr>
        <p:grpSp>
          <p:nvGrpSpPr>
            <p:cNvPr id="900" name="Google Shape;900;p15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901" name="Google Shape;901;p15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902" name="Google Shape;902;p15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3D42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03" name="Google Shape;903;p1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04" name="Google Shape;904;p15"/>
            <p:cNvSpPr txBox="1"/>
            <p:nvPr/>
          </p:nvSpPr>
          <p:spPr>
            <a:xfrm rot="-5400000">
              <a:off x="990393" y="2415282"/>
              <a:ext cx="4311096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Modeling and Evaluation</a:t>
              </a:r>
              <a:endParaRPr/>
            </a:p>
          </p:txBody>
        </p:sp>
      </p:grpSp>
      <p:grpSp>
        <p:nvGrpSpPr>
          <p:cNvPr id="905" name="Google Shape;905;p15"/>
          <p:cNvGrpSpPr/>
          <p:nvPr/>
        </p:nvGrpSpPr>
        <p:grpSpPr>
          <a:xfrm>
            <a:off x="-12512876" y="-839"/>
            <a:ext cx="12232112" cy="6857999"/>
            <a:chOff x="-8778960" y="1501"/>
            <a:chExt cx="12232112" cy="6858000"/>
          </a:xfrm>
        </p:grpSpPr>
        <p:grpSp>
          <p:nvGrpSpPr>
            <p:cNvPr id="906" name="Google Shape;906;p15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907" name="Google Shape;907;p15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908" name="Google Shape;908;p15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09" name="Google Shape;909;p1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10" name="Google Shape;910;p15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pic>
        <p:nvPicPr>
          <p:cNvPr id="911" name="Google Shape;911;p15" descr="raw data Icon - Download raw data Icon 3732425 | Noun Projec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816" y="335604"/>
            <a:ext cx="1378940" cy="1378940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15"/>
          <p:cNvSpPr/>
          <p:nvPr/>
        </p:nvSpPr>
        <p:spPr>
          <a:xfrm>
            <a:off x="2847424" y="524625"/>
            <a:ext cx="2011680" cy="914400"/>
          </a:xfrm>
          <a:prstGeom prst="roundRect">
            <a:avLst>
              <a:gd name="adj" fmla="val 16667"/>
            </a:avLst>
          </a:prstGeom>
          <a:solidFill>
            <a:srgbClr val="3D4246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endParaRPr/>
          </a:p>
        </p:txBody>
      </p:sp>
      <p:sp>
        <p:nvSpPr>
          <p:cNvPr id="913" name="Google Shape;913;p15"/>
          <p:cNvSpPr/>
          <p:nvPr/>
        </p:nvSpPr>
        <p:spPr>
          <a:xfrm>
            <a:off x="2853794" y="2240746"/>
            <a:ext cx="2011680" cy="914400"/>
          </a:xfrm>
          <a:prstGeom prst="roundRect">
            <a:avLst>
              <a:gd name="adj" fmla="val 16667"/>
            </a:avLst>
          </a:prstGeom>
          <a:solidFill>
            <a:srgbClr val="7F97A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Scaling</a:t>
            </a:r>
            <a:endParaRPr/>
          </a:p>
        </p:txBody>
      </p:sp>
      <p:sp>
        <p:nvSpPr>
          <p:cNvPr id="914" name="Google Shape;914;p15"/>
          <p:cNvSpPr/>
          <p:nvPr/>
        </p:nvSpPr>
        <p:spPr>
          <a:xfrm>
            <a:off x="2853433" y="3876438"/>
            <a:ext cx="2011680" cy="914400"/>
          </a:xfrm>
          <a:prstGeom prst="roundRect">
            <a:avLst>
              <a:gd name="adj" fmla="val 16667"/>
            </a:avLst>
          </a:prstGeom>
          <a:solidFill>
            <a:srgbClr val="182E4E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/>
          </a:p>
        </p:txBody>
      </p:sp>
      <p:sp>
        <p:nvSpPr>
          <p:cNvPr id="915" name="Google Shape;915;p15"/>
          <p:cNvSpPr/>
          <p:nvPr/>
        </p:nvSpPr>
        <p:spPr>
          <a:xfrm>
            <a:off x="5998310" y="3887479"/>
            <a:ext cx="2011680" cy="914400"/>
          </a:xfrm>
          <a:prstGeom prst="roundRect">
            <a:avLst>
              <a:gd name="adj" fmla="val 16667"/>
            </a:avLst>
          </a:prstGeom>
          <a:solidFill>
            <a:srgbClr val="41707D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Handling Class Imbalance</a:t>
            </a:r>
            <a:endParaRPr/>
          </a:p>
        </p:txBody>
      </p:sp>
      <p:sp>
        <p:nvSpPr>
          <p:cNvPr id="916" name="Google Shape;916;p15"/>
          <p:cNvSpPr/>
          <p:nvPr/>
        </p:nvSpPr>
        <p:spPr>
          <a:xfrm rot="5400000">
            <a:off x="3631841" y="1614135"/>
            <a:ext cx="442846" cy="51564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4246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15"/>
          <p:cNvSpPr/>
          <p:nvPr/>
        </p:nvSpPr>
        <p:spPr>
          <a:xfrm rot="5400000">
            <a:off x="3685982" y="3278870"/>
            <a:ext cx="442846" cy="51564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97A2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15"/>
          <p:cNvSpPr/>
          <p:nvPr/>
        </p:nvSpPr>
        <p:spPr>
          <a:xfrm>
            <a:off x="5248067" y="4086856"/>
            <a:ext cx="442846" cy="51564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82E4E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15"/>
          <p:cNvSpPr/>
          <p:nvPr/>
        </p:nvSpPr>
        <p:spPr>
          <a:xfrm>
            <a:off x="8215319" y="4075815"/>
            <a:ext cx="442846" cy="51564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1707D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5"/>
          <p:cNvSpPr/>
          <p:nvPr/>
        </p:nvSpPr>
        <p:spPr>
          <a:xfrm>
            <a:off x="2237170" y="767251"/>
            <a:ext cx="442846" cy="51564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4246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1" name="Google Shape;921;p15" descr="Outline Data Modelling Vector Icon. Isolated Black Simple Line Element  Illustration from Technology Concept. Editable Vector Stock Vector -  Illustration of isolated, simple: 144320075"/>
          <p:cNvPicPr preferRelativeResize="0"/>
          <p:nvPr/>
        </p:nvPicPr>
        <p:blipFill rotWithShape="1">
          <a:blip r:embed="rId5">
            <a:alphaModFix/>
          </a:blip>
          <a:srcRect b="26835"/>
          <a:stretch/>
        </p:blipFill>
        <p:spPr>
          <a:xfrm>
            <a:off x="8158819" y="550148"/>
            <a:ext cx="2659702" cy="1945969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15"/>
          <p:cNvSpPr txBox="1"/>
          <p:nvPr/>
        </p:nvSpPr>
        <p:spPr>
          <a:xfrm>
            <a:off x="5018555" y="564225"/>
            <a:ext cx="1940400" cy="835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Z-Score</a:t>
            </a:r>
            <a:endParaRPr/>
          </a:p>
        </p:txBody>
      </p:sp>
      <p:sp>
        <p:nvSpPr>
          <p:cNvPr id="923" name="Google Shape;923;p15"/>
          <p:cNvSpPr txBox="1"/>
          <p:nvPr/>
        </p:nvSpPr>
        <p:spPr>
          <a:xfrm>
            <a:off x="5037428" y="2236281"/>
            <a:ext cx="1936800" cy="91886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Standardization</a:t>
            </a:r>
            <a:endParaRPr/>
          </a:p>
        </p:txBody>
      </p:sp>
      <p:sp>
        <p:nvSpPr>
          <p:cNvPr id="924" name="Google Shape;924;p15"/>
          <p:cNvSpPr txBox="1"/>
          <p:nvPr/>
        </p:nvSpPr>
        <p:spPr>
          <a:xfrm>
            <a:off x="2890379" y="4934226"/>
            <a:ext cx="1937787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Encoding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One-Hot Encoding</a:t>
            </a:r>
            <a:endParaRPr/>
          </a:p>
        </p:txBody>
      </p:sp>
      <p:sp>
        <p:nvSpPr>
          <p:cNvPr id="925" name="Google Shape;925;p15"/>
          <p:cNvSpPr txBox="1"/>
          <p:nvPr/>
        </p:nvSpPr>
        <p:spPr>
          <a:xfrm>
            <a:off x="5953992" y="5006587"/>
            <a:ext cx="2011680" cy="120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 rasio 0.5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Oversampling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SMOTE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Undersamping</a:t>
            </a:r>
            <a:endParaRPr/>
          </a:p>
        </p:txBody>
      </p:sp>
      <p:sp>
        <p:nvSpPr>
          <p:cNvPr id="926" name="Google Shape;926;p15"/>
          <p:cNvSpPr/>
          <p:nvPr/>
        </p:nvSpPr>
        <p:spPr>
          <a:xfrm>
            <a:off x="8792144" y="3876438"/>
            <a:ext cx="2011680" cy="914400"/>
          </a:xfrm>
          <a:prstGeom prst="roundRect">
            <a:avLst>
              <a:gd name="adj" fmla="val 16667"/>
            </a:avLst>
          </a:prstGeom>
          <a:solidFill>
            <a:srgbClr val="41707D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Split Data into Train and Set</a:t>
            </a:r>
            <a:endParaRPr/>
          </a:p>
        </p:txBody>
      </p:sp>
      <p:sp>
        <p:nvSpPr>
          <p:cNvPr id="927" name="Google Shape;927;p15"/>
          <p:cNvSpPr/>
          <p:nvPr/>
        </p:nvSpPr>
        <p:spPr>
          <a:xfrm rot="-5400000">
            <a:off x="9505591" y="3211624"/>
            <a:ext cx="442846" cy="51564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1707D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15"/>
          <p:cNvSpPr txBox="1"/>
          <p:nvPr/>
        </p:nvSpPr>
        <p:spPr>
          <a:xfrm>
            <a:off x="8792144" y="5010518"/>
            <a:ext cx="2011680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: Test =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 : 20</a:t>
            </a:r>
            <a:endParaRPr/>
          </a:p>
        </p:txBody>
      </p:sp>
      <p:sp>
        <p:nvSpPr>
          <p:cNvPr id="929" name="Google Shape;929;p15"/>
          <p:cNvSpPr txBox="1"/>
          <p:nvPr/>
        </p:nvSpPr>
        <p:spPr>
          <a:xfrm>
            <a:off x="688152" y="1836171"/>
            <a:ext cx="1371600" cy="40011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Raw Data</a:t>
            </a:r>
            <a:endParaRPr/>
          </a:p>
        </p:txBody>
      </p:sp>
      <p:sp>
        <p:nvSpPr>
          <p:cNvPr id="930" name="Google Shape;930;p15"/>
          <p:cNvSpPr txBox="1"/>
          <p:nvPr/>
        </p:nvSpPr>
        <p:spPr>
          <a:xfrm>
            <a:off x="8650290" y="2613383"/>
            <a:ext cx="1942397" cy="400110"/>
          </a:xfrm>
          <a:prstGeom prst="rect">
            <a:avLst/>
          </a:prstGeom>
          <a:solidFill>
            <a:srgbClr val="F0C81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Modeling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" name="Google Shape;93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718424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2077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16"/>
          <p:cNvSpPr txBox="1"/>
          <p:nvPr/>
        </p:nvSpPr>
        <p:spPr>
          <a:xfrm>
            <a:off x="498092" y="3163676"/>
            <a:ext cx="341392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</p:txBody>
      </p:sp>
      <p:sp>
        <p:nvSpPr>
          <p:cNvPr id="938" name="Google Shape;938;p16"/>
          <p:cNvSpPr/>
          <p:nvPr/>
        </p:nvSpPr>
        <p:spPr>
          <a:xfrm>
            <a:off x="6240262" y="1974671"/>
            <a:ext cx="29611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939" name="Google Shape;93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14151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1808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9278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9671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8782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7840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7767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35949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38304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3914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9" name="Google Shape;949;p16"/>
          <p:cNvGrpSpPr/>
          <p:nvPr/>
        </p:nvGrpSpPr>
        <p:grpSpPr>
          <a:xfrm>
            <a:off x="0" y="-839"/>
            <a:ext cx="12192000" cy="6857999"/>
            <a:chOff x="-8778960" y="1501"/>
            <a:chExt cx="12192000" cy="6858000"/>
          </a:xfrm>
        </p:grpSpPr>
        <p:grpSp>
          <p:nvGrpSpPr>
            <p:cNvPr id="950" name="Google Shape;950;p16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951" name="Google Shape;951;p16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952" name="Google Shape;952;p16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3D42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53" name="Google Shape;953;p1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54" name="Google Shape;954;p16"/>
            <p:cNvSpPr txBox="1"/>
            <p:nvPr/>
          </p:nvSpPr>
          <p:spPr>
            <a:xfrm rot="-5400000">
              <a:off x="990393" y="2415282"/>
              <a:ext cx="4311096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Modeling and Evaluation</a:t>
              </a:r>
              <a:endParaRPr/>
            </a:p>
          </p:txBody>
        </p:sp>
      </p:grpSp>
      <p:grpSp>
        <p:nvGrpSpPr>
          <p:cNvPr id="955" name="Google Shape;955;p16"/>
          <p:cNvGrpSpPr/>
          <p:nvPr/>
        </p:nvGrpSpPr>
        <p:grpSpPr>
          <a:xfrm>
            <a:off x="-11959427" y="-839"/>
            <a:ext cx="12232112" cy="6857999"/>
            <a:chOff x="-8778960" y="1501"/>
            <a:chExt cx="12232112" cy="6858000"/>
          </a:xfrm>
        </p:grpSpPr>
        <p:grpSp>
          <p:nvGrpSpPr>
            <p:cNvPr id="956" name="Google Shape;956;p16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957" name="Google Shape;957;p16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958" name="Google Shape;958;p16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59" name="Google Shape;959;p1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60" name="Google Shape;960;p16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sp>
        <p:nvSpPr>
          <p:cNvPr id="961" name="Google Shape;961;p16"/>
          <p:cNvSpPr/>
          <p:nvPr/>
        </p:nvSpPr>
        <p:spPr>
          <a:xfrm>
            <a:off x="794657" y="582230"/>
            <a:ext cx="46268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E9D32"/>
                </a:solidFill>
                <a:latin typeface="Calibri"/>
                <a:ea typeface="Calibri"/>
                <a:cs typeface="Calibri"/>
                <a:sym typeface="Calibri"/>
              </a:rPr>
              <a:t>Problem Statements</a:t>
            </a:r>
            <a:endParaRPr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2" name="Google Shape;962;p16"/>
          <p:cNvGrpSpPr/>
          <p:nvPr/>
        </p:nvGrpSpPr>
        <p:grpSpPr>
          <a:xfrm>
            <a:off x="654519" y="525009"/>
            <a:ext cx="4312928" cy="611220"/>
            <a:chOff x="654519" y="525009"/>
            <a:chExt cx="5567087" cy="611220"/>
          </a:xfrm>
        </p:grpSpPr>
        <p:sp>
          <p:nvSpPr>
            <p:cNvPr id="963" name="Google Shape;963;p16"/>
            <p:cNvSpPr/>
            <p:nvPr/>
          </p:nvSpPr>
          <p:spPr>
            <a:xfrm>
              <a:off x="654519" y="525009"/>
              <a:ext cx="5324645" cy="611220"/>
            </a:xfrm>
            <a:prstGeom prst="rect">
              <a:avLst/>
            </a:prstGeom>
            <a:solidFill>
              <a:srgbClr val="2041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794658" y="582230"/>
              <a:ext cx="54269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 Algorithms</a:t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5" name="Google Shape;965;p16"/>
          <p:cNvSpPr txBox="1"/>
          <p:nvPr/>
        </p:nvSpPr>
        <p:spPr>
          <a:xfrm>
            <a:off x="639602" y="1362847"/>
            <a:ext cx="4112031" cy="34778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/>
          </a:p>
          <a:p>
            <a:pPr marL="342900" marR="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kNN</a:t>
            </a:r>
            <a:endParaRPr/>
          </a:p>
          <a:p>
            <a:pPr marL="342900" marR="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/>
          </a:p>
          <a:p>
            <a:pPr marL="342900" marR="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endParaRPr/>
          </a:p>
          <a:p>
            <a:pPr marL="342900" marR="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/>
          </a:p>
          <a:p>
            <a:pPr marL="342900" marR="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Gradient Boosting</a:t>
            </a:r>
            <a:endParaRPr/>
          </a:p>
          <a:p>
            <a:pPr marL="342900" marR="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AdaBoost</a:t>
            </a:r>
            <a:endParaRPr/>
          </a:p>
          <a:p>
            <a:pPr marL="342900" marR="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endParaRPr/>
          </a:p>
          <a:p>
            <a:pPr marL="342900" marR="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CatBoost</a:t>
            </a:r>
            <a:endParaRPr/>
          </a:p>
        </p:txBody>
      </p:sp>
      <p:grpSp>
        <p:nvGrpSpPr>
          <p:cNvPr id="966" name="Google Shape;966;p16"/>
          <p:cNvGrpSpPr/>
          <p:nvPr/>
        </p:nvGrpSpPr>
        <p:grpSpPr>
          <a:xfrm>
            <a:off x="4918544" y="517358"/>
            <a:ext cx="4839804" cy="611220"/>
            <a:chOff x="121278" y="-70494"/>
            <a:chExt cx="4870284" cy="611220"/>
          </a:xfrm>
        </p:grpSpPr>
        <p:sp>
          <p:nvSpPr>
            <p:cNvPr id="967" name="Google Shape;967;p16"/>
            <p:cNvSpPr/>
            <p:nvPr/>
          </p:nvSpPr>
          <p:spPr>
            <a:xfrm>
              <a:off x="121278" y="-70494"/>
              <a:ext cx="4870284" cy="611220"/>
            </a:xfrm>
            <a:prstGeom prst="rect">
              <a:avLst/>
            </a:prstGeom>
            <a:solidFill>
              <a:srgbClr val="2041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16"/>
            <p:cNvSpPr/>
            <p:nvPr/>
          </p:nvSpPr>
          <p:spPr>
            <a:xfrm>
              <a:off x="250122" y="-26494"/>
              <a:ext cx="462688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Evaluation Metrics</a:t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9" name="Google Shape;969;p16"/>
          <p:cNvSpPr txBox="1"/>
          <p:nvPr/>
        </p:nvSpPr>
        <p:spPr>
          <a:xfrm>
            <a:off x="4932023" y="1369264"/>
            <a:ext cx="4826325" cy="31700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endParaRPr/>
          </a:p>
          <a:p>
            <a:pPr marL="457200" marR="0" lvl="1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Fokus untuk mengurangi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kesalahan dalam memprediksi customer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Positive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pada saat modeling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/>
          </a:p>
          <a:p>
            <a:pPr marL="457200" marR="0" lvl="1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2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ROC_AUC</a:t>
            </a:r>
            <a:endParaRPr/>
          </a:p>
          <a:p>
            <a:pPr marL="457200" marR="0" lvl="1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use metrics untuk model evaluation data imbalance</a:t>
            </a:r>
            <a:endParaRPr/>
          </a:p>
        </p:txBody>
      </p:sp>
      <p:graphicFrame>
        <p:nvGraphicFramePr>
          <p:cNvPr id="970" name="Google Shape;970;p16"/>
          <p:cNvGraphicFramePr/>
          <p:nvPr/>
        </p:nvGraphicFramePr>
        <p:xfrm>
          <a:off x="5100323" y="4807017"/>
          <a:ext cx="4201925" cy="1598925"/>
        </p:xfrm>
        <a:graphic>
          <a:graphicData uri="http://schemas.openxmlformats.org/drawingml/2006/table">
            <a:tbl>
              <a:tblPr>
                <a:noFill/>
                <a:tableStyleId>{E0D707FC-3FA8-4CDE-8AAA-63D70E9FB27D}</a:tableStyleId>
              </a:tblPr>
              <a:tblGrid>
                <a:gridCol w="118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Actual No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True Negative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False Positive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Actual Yes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False Negative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True Positive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98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Predicted No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Predicted Yes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1" name="Google Shape;971;p16"/>
          <p:cNvSpPr/>
          <p:nvPr/>
        </p:nvSpPr>
        <p:spPr>
          <a:xfrm>
            <a:off x="7680961" y="4663440"/>
            <a:ext cx="1726708" cy="1920240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6" name="Google Shape;9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718424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2077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17"/>
          <p:cNvSpPr txBox="1"/>
          <p:nvPr/>
        </p:nvSpPr>
        <p:spPr>
          <a:xfrm>
            <a:off x="498092" y="3163676"/>
            <a:ext cx="341392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</p:txBody>
      </p:sp>
      <p:sp>
        <p:nvSpPr>
          <p:cNvPr id="979" name="Google Shape;979;p17"/>
          <p:cNvSpPr/>
          <p:nvPr/>
        </p:nvSpPr>
        <p:spPr>
          <a:xfrm>
            <a:off x="6240262" y="1974671"/>
            <a:ext cx="29611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980" name="Google Shape;9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14151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1808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9278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9671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8782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7840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7767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35949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38304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3914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0" name="Google Shape;990;p17"/>
          <p:cNvGrpSpPr/>
          <p:nvPr/>
        </p:nvGrpSpPr>
        <p:grpSpPr>
          <a:xfrm>
            <a:off x="0" y="-839"/>
            <a:ext cx="12192000" cy="6857999"/>
            <a:chOff x="-6809096" y="-124"/>
            <a:chExt cx="12192000" cy="6858000"/>
          </a:xfrm>
        </p:grpSpPr>
        <p:sp>
          <p:nvSpPr>
            <p:cNvPr id="991" name="Google Shape;991;p17"/>
            <p:cNvSpPr/>
            <p:nvPr/>
          </p:nvSpPr>
          <p:spPr>
            <a:xfrm>
              <a:off x="-6809096" y="-124"/>
              <a:ext cx="12192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12700" sx="101000" sy="101000" algn="ctr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4003171" y="504890"/>
              <a:ext cx="1378940" cy="4311096"/>
            </a:xfrm>
            <a:custGeom>
              <a:avLst/>
              <a:gdLst/>
              <a:ahLst/>
              <a:cxnLst/>
              <a:rect l="l" t="t" r="r" b="b"/>
              <a:pathLst>
                <a:path w="1378940" h="2774073" extrusionOk="0">
                  <a:moveTo>
                    <a:pt x="1378940" y="0"/>
                  </a:moveTo>
                  <a:lnTo>
                    <a:pt x="1378940" y="2774073"/>
                  </a:lnTo>
                  <a:lnTo>
                    <a:pt x="1245607" y="2767340"/>
                  </a:lnTo>
                  <a:cubicBezTo>
                    <a:pt x="545968" y="2696288"/>
                    <a:pt x="0" y="2105421"/>
                    <a:pt x="0" y="1387036"/>
                  </a:cubicBezTo>
                  <a:cubicBezTo>
                    <a:pt x="0" y="668652"/>
                    <a:pt x="545968" y="77785"/>
                    <a:pt x="1245607" y="6732"/>
                  </a:cubicBezTo>
                  <a:close/>
                </a:path>
              </a:pathLst>
            </a:custGeom>
            <a:solidFill>
              <a:srgbClr val="3D42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93" name="Google Shape;993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4224325" y="2395137"/>
              <a:ext cx="530601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4" name="Google Shape;994;p17"/>
          <p:cNvGrpSpPr/>
          <p:nvPr/>
        </p:nvGrpSpPr>
        <p:grpSpPr>
          <a:xfrm>
            <a:off x="-11959427" y="-839"/>
            <a:ext cx="12232112" cy="6857999"/>
            <a:chOff x="-8778960" y="1501"/>
            <a:chExt cx="12232112" cy="6858000"/>
          </a:xfrm>
        </p:grpSpPr>
        <p:grpSp>
          <p:nvGrpSpPr>
            <p:cNvPr id="995" name="Google Shape;995;p17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996" name="Google Shape;996;p17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997" name="Google Shape;997;p17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98" name="Google Shape;998;p17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99" name="Google Shape;999;p17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sp>
        <p:nvSpPr>
          <p:cNvPr id="1000" name="Google Shape;1000;p17"/>
          <p:cNvSpPr/>
          <p:nvPr/>
        </p:nvSpPr>
        <p:spPr>
          <a:xfrm>
            <a:off x="794657" y="437852"/>
            <a:ext cx="46268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456470"/>
                </a:solidFill>
                <a:latin typeface="Calibri"/>
                <a:ea typeface="Calibri"/>
                <a:cs typeface="Calibri"/>
                <a:sym typeface="Calibri"/>
              </a:rPr>
              <a:t>Model Evaluation</a:t>
            </a:r>
            <a:endParaRPr sz="2800">
              <a:solidFill>
                <a:srgbClr val="4564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17"/>
          <p:cNvSpPr/>
          <p:nvPr/>
        </p:nvSpPr>
        <p:spPr>
          <a:xfrm>
            <a:off x="5951621" y="3898232"/>
            <a:ext cx="3128211" cy="641684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17"/>
          <p:cNvSpPr txBox="1"/>
          <p:nvPr/>
        </p:nvSpPr>
        <p:spPr>
          <a:xfrm>
            <a:off x="1379733" y="6007367"/>
            <a:ext cx="10569182" cy="912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Dari evaluasi di atas, dipilih Random Forest karena memiliki peforma terbaik</a:t>
            </a:r>
            <a:endParaRPr sz="2000" b="1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1003" name="Google Shape;1003;p17"/>
          <p:cNvGraphicFramePr/>
          <p:nvPr/>
        </p:nvGraphicFramePr>
        <p:xfrm>
          <a:off x="419608" y="1266093"/>
          <a:ext cx="11456200" cy="4741200"/>
        </p:xfrm>
        <a:graphic>
          <a:graphicData uri="http://schemas.openxmlformats.org/drawingml/2006/table">
            <a:tbl>
              <a:tblPr>
                <a:noFill/>
                <a:tableStyleId>{E0D707FC-3FA8-4CDE-8AAA-63D70E9FB27D}</a:tableStyleId>
              </a:tblPr>
              <a:tblGrid>
                <a:gridCol w="175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8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8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8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8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5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Handling Imbalance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SMOTE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Over Sampling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Under Sampling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Model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Train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Test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Train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Test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Train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Test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AUC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AUC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AUC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AUC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AUC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AUC</a:t>
                      </a:r>
                      <a:endParaRPr sz="16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Logistic Regression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0.868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0.955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0.868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0.957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0.784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0.909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0.790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0.911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0.785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0.909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0.802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0.918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KNN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0.856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0.983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0.808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0.949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0.841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0.982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0.771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0.940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0.847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0.920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0.752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0.791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Decision Tree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1.000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1.000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0.829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0.874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1.000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1.000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0.873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0.958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1.000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1.000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0.719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0.784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SVM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0.857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0.964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0.848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0.961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0.811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0.936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0.802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0.928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0.816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0.942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0.795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0.932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Random Forest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1.000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1.000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0.898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0.985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1.000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1.000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0.926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0.998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1.000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1.000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0.798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0.931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Gradient Boosting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0.864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0.967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0.862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0.965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0.793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0.933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0.798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0.932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0.811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0.936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0.801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0.931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AdaBoost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0.854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0.951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0.855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0.786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0.912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0.787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0.913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0.790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0.913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0.812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0.920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XGBoost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0.959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0.995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0.912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0.985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0.900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0.986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0.857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0.969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0.941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0.993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0.796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0.933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CatBoost</a:t>
                      </a:r>
                      <a:endParaRPr sz="1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0.962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0.993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0.920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0.986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0.885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0.981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0.853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0.967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0.890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0.979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0.808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0.940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04" name="Google Shape;1004;p17"/>
          <p:cNvSpPr/>
          <p:nvPr/>
        </p:nvSpPr>
        <p:spPr>
          <a:xfrm>
            <a:off x="335150" y="3959562"/>
            <a:ext cx="11676230" cy="51902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9" name="Google Shape;100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718424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2077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18"/>
          <p:cNvSpPr txBox="1"/>
          <p:nvPr/>
        </p:nvSpPr>
        <p:spPr>
          <a:xfrm>
            <a:off x="498092" y="3163676"/>
            <a:ext cx="341392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</p:txBody>
      </p:sp>
      <p:sp>
        <p:nvSpPr>
          <p:cNvPr id="1012" name="Google Shape;1012;p18"/>
          <p:cNvSpPr/>
          <p:nvPr/>
        </p:nvSpPr>
        <p:spPr>
          <a:xfrm>
            <a:off x="6240262" y="1974671"/>
            <a:ext cx="29611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013" name="Google Shape;101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14151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1808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9278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9671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8782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7840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7767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35949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38304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3914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3" name="Google Shape;1023;p18"/>
          <p:cNvGrpSpPr/>
          <p:nvPr/>
        </p:nvGrpSpPr>
        <p:grpSpPr>
          <a:xfrm>
            <a:off x="28572" y="-839"/>
            <a:ext cx="12220688" cy="6857999"/>
            <a:chOff x="-6838577" y="-124"/>
            <a:chExt cx="12220688" cy="6858000"/>
          </a:xfrm>
        </p:grpSpPr>
        <p:sp>
          <p:nvSpPr>
            <p:cNvPr id="1024" name="Google Shape;1024;p18"/>
            <p:cNvSpPr/>
            <p:nvPr/>
          </p:nvSpPr>
          <p:spPr>
            <a:xfrm>
              <a:off x="-6838577" y="-124"/>
              <a:ext cx="12192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12700" sx="101000" sy="101000" algn="ctr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4003171" y="504890"/>
              <a:ext cx="1378940" cy="4311096"/>
            </a:xfrm>
            <a:custGeom>
              <a:avLst/>
              <a:gdLst/>
              <a:ahLst/>
              <a:cxnLst/>
              <a:rect l="l" t="t" r="r" b="b"/>
              <a:pathLst>
                <a:path w="1378940" h="2774073" extrusionOk="0">
                  <a:moveTo>
                    <a:pt x="1378940" y="0"/>
                  </a:moveTo>
                  <a:lnTo>
                    <a:pt x="1378940" y="2774073"/>
                  </a:lnTo>
                  <a:lnTo>
                    <a:pt x="1245607" y="2767340"/>
                  </a:lnTo>
                  <a:cubicBezTo>
                    <a:pt x="545968" y="2696288"/>
                    <a:pt x="0" y="2105421"/>
                    <a:pt x="0" y="1387036"/>
                  </a:cubicBezTo>
                  <a:cubicBezTo>
                    <a:pt x="0" y="668652"/>
                    <a:pt x="545968" y="77785"/>
                    <a:pt x="1245607" y="6732"/>
                  </a:cubicBezTo>
                  <a:close/>
                </a:path>
              </a:pathLst>
            </a:custGeom>
            <a:solidFill>
              <a:srgbClr val="3D42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6" name="Google Shape;1026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4224325" y="2395137"/>
              <a:ext cx="530601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7" name="Google Shape;1027;p18"/>
          <p:cNvGrpSpPr/>
          <p:nvPr/>
        </p:nvGrpSpPr>
        <p:grpSpPr>
          <a:xfrm>
            <a:off x="-11959427" y="-839"/>
            <a:ext cx="12232112" cy="6857999"/>
            <a:chOff x="-8778960" y="1501"/>
            <a:chExt cx="12232112" cy="6858000"/>
          </a:xfrm>
        </p:grpSpPr>
        <p:grpSp>
          <p:nvGrpSpPr>
            <p:cNvPr id="1028" name="Google Shape;1028;p18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029" name="Google Shape;1029;p18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030" name="Google Shape;1030;p18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31" name="Google Shape;1031;p18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32" name="Google Shape;1032;p18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sp>
        <p:nvSpPr>
          <p:cNvPr id="1033" name="Google Shape;1033;p18"/>
          <p:cNvSpPr/>
          <p:nvPr/>
        </p:nvSpPr>
        <p:spPr>
          <a:xfrm>
            <a:off x="794656" y="437852"/>
            <a:ext cx="921458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456470"/>
                </a:solidFill>
                <a:latin typeface="Calibri"/>
                <a:ea typeface="Calibri"/>
                <a:cs typeface="Calibri"/>
                <a:sym typeface="Calibri"/>
              </a:rPr>
              <a:t>Hyperparameter Tuning (Random Forest)  </a:t>
            </a:r>
            <a:endParaRPr sz="2800">
              <a:solidFill>
                <a:srgbClr val="4564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18"/>
          <p:cNvSpPr txBox="1"/>
          <p:nvPr/>
        </p:nvSpPr>
        <p:spPr>
          <a:xfrm>
            <a:off x="1190687" y="5919587"/>
            <a:ext cx="583666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Improvement precision 2,7%</a:t>
            </a:r>
            <a:endParaRPr sz="20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35" name="Google Shape;1035;p18"/>
          <p:cNvSpPr txBox="1"/>
          <p:nvPr/>
        </p:nvSpPr>
        <p:spPr>
          <a:xfrm>
            <a:off x="3711464" y="3228105"/>
            <a:ext cx="270997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Hyperparameter Tuning</a:t>
            </a:r>
            <a:endParaRPr/>
          </a:p>
        </p:txBody>
      </p:sp>
      <p:sp>
        <p:nvSpPr>
          <p:cNvPr id="1036" name="Google Shape;1036;p18"/>
          <p:cNvSpPr txBox="1"/>
          <p:nvPr/>
        </p:nvSpPr>
        <p:spPr>
          <a:xfrm>
            <a:off x="922927" y="3908875"/>
            <a:ext cx="19999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 Selection</a:t>
            </a:r>
            <a:endParaRPr/>
          </a:p>
        </p:txBody>
      </p:sp>
      <p:sp>
        <p:nvSpPr>
          <p:cNvPr id="1037" name="Google Shape;1037;p18"/>
          <p:cNvSpPr txBox="1"/>
          <p:nvPr/>
        </p:nvSpPr>
        <p:spPr>
          <a:xfrm rot="-5400000">
            <a:off x="9769353" y="2412942"/>
            <a:ext cx="431109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Modeling and Evaluation</a:t>
            </a:r>
            <a:endParaRPr/>
          </a:p>
        </p:txBody>
      </p:sp>
      <p:graphicFrame>
        <p:nvGraphicFramePr>
          <p:cNvPr id="1038" name="Google Shape;1038;p18"/>
          <p:cNvGraphicFramePr/>
          <p:nvPr/>
        </p:nvGraphicFramePr>
        <p:xfrm>
          <a:off x="7397138" y="1624291"/>
          <a:ext cx="3010550" cy="1539375"/>
        </p:xfrm>
        <a:graphic>
          <a:graphicData uri="http://schemas.openxmlformats.org/drawingml/2006/table">
            <a:tbl>
              <a:tblPr>
                <a:noFill/>
                <a:tableStyleId>{E0D707FC-3FA8-4CDE-8AAA-63D70E9FB27D}</a:tableStyleId>
              </a:tblPr>
              <a:tblGrid>
                <a:gridCol w="100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Negative</a:t>
                      </a:r>
                      <a:endParaRPr sz="1700" b="1" i="0" u="none" strike="noStrike" cap="none">
                        <a:solidFill>
                          <a:srgbClr val="0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7198</a:t>
                      </a:r>
                      <a:endParaRPr sz="2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302</a:t>
                      </a:r>
                      <a:endParaRPr/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Positive</a:t>
                      </a:r>
                      <a:endParaRPr sz="1700" b="1" i="0" u="none" strike="noStrike" cap="none">
                        <a:solidFill>
                          <a:srgbClr val="0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/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3706</a:t>
                      </a:r>
                      <a:endParaRPr sz="2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98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Negative</a:t>
                      </a:r>
                      <a:endParaRPr sz="1700" b="1" i="0" u="none" strike="noStrike" cap="none">
                        <a:solidFill>
                          <a:srgbClr val="0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Positive</a:t>
                      </a:r>
                      <a:endParaRPr sz="1700" b="1" i="0" u="none" strike="noStrike" cap="none">
                        <a:solidFill>
                          <a:srgbClr val="0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39" name="Google Shape;1039;p18"/>
          <p:cNvSpPr txBox="1"/>
          <p:nvPr/>
        </p:nvSpPr>
        <p:spPr>
          <a:xfrm>
            <a:off x="8769738" y="3194865"/>
            <a:ext cx="147285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Predicted</a:t>
            </a:r>
            <a:endParaRPr/>
          </a:p>
        </p:txBody>
      </p:sp>
      <p:sp>
        <p:nvSpPr>
          <p:cNvPr id="1040" name="Google Shape;1040;p18"/>
          <p:cNvSpPr txBox="1"/>
          <p:nvPr/>
        </p:nvSpPr>
        <p:spPr>
          <a:xfrm rot="-5400000">
            <a:off x="6679132" y="1945694"/>
            <a:ext cx="93807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Actual</a:t>
            </a:r>
            <a:endParaRPr sz="1100" dirty="0"/>
          </a:p>
        </p:txBody>
      </p:sp>
      <p:sp>
        <p:nvSpPr>
          <p:cNvPr id="1041" name="Google Shape;1041;p18"/>
          <p:cNvSpPr txBox="1"/>
          <p:nvPr/>
        </p:nvSpPr>
        <p:spPr>
          <a:xfrm>
            <a:off x="7255130" y="1131118"/>
            <a:ext cx="32945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2983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Confusion </a:t>
            </a:r>
            <a:r>
              <a:rPr lang="en-US" sz="1800" b="1" dirty="0">
                <a:solidFill>
                  <a:srgbClr val="E2983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Matrix</a:t>
            </a:r>
            <a:r>
              <a:rPr lang="en-US" sz="2000" b="1" dirty="0">
                <a:solidFill>
                  <a:srgbClr val="E2983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(Before)</a:t>
            </a:r>
            <a:endParaRPr dirty="0"/>
          </a:p>
        </p:txBody>
      </p:sp>
      <p:graphicFrame>
        <p:nvGraphicFramePr>
          <p:cNvPr id="1042" name="Google Shape;1042;p18"/>
          <p:cNvGraphicFramePr/>
          <p:nvPr/>
        </p:nvGraphicFramePr>
        <p:xfrm>
          <a:off x="7402056" y="4539562"/>
          <a:ext cx="3010550" cy="1539375"/>
        </p:xfrm>
        <a:graphic>
          <a:graphicData uri="http://schemas.openxmlformats.org/drawingml/2006/table">
            <a:tbl>
              <a:tblPr>
                <a:noFill/>
                <a:tableStyleId>{E0D707FC-3FA8-4CDE-8AAA-63D70E9FB27D}</a:tableStyleId>
              </a:tblPr>
              <a:tblGrid>
                <a:gridCol w="100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Negative</a:t>
                      </a:r>
                      <a:endParaRPr sz="1700" b="1" i="0" u="none" strike="noStrike" cap="none">
                        <a:solidFill>
                          <a:srgbClr val="0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7321</a:t>
                      </a:r>
                      <a:endParaRPr sz="2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179</a:t>
                      </a:r>
                      <a:endParaRPr sz="2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Positive</a:t>
                      </a:r>
                      <a:endParaRPr sz="1700" b="1" i="0" u="none" strike="noStrike" cap="none">
                        <a:solidFill>
                          <a:srgbClr val="0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56</a:t>
                      </a:r>
                      <a:endParaRPr sz="2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3695</a:t>
                      </a:r>
                      <a:endParaRPr sz="2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98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Negative</a:t>
                      </a:r>
                      <a:endParaRPr sz="1700" b="1" i="0" u="none" strike="noStrike" cap="none">
                        <a:solidFill>
                          <a:srgbClr val="0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Positive</a:t>
                      </a:r>
                      <a:endParaRPr sz="1700" b="1" i="0" u="none" strike="noStrike" cap="none">
                        <a:solidFill>
                          <a:srgbClr val="0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3" name="Google Shape;1043;p18"/>
          <p:cNvSpPr txBox="1"/>
          <p:nvPr/>
        </p:nvSpPr>
        <p:spPr>
          <a:xfrm>
            <a:off x="8774656" y="6110136"/>
            <a:ext cx="147285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Predicted</a:t>
            </a:r>
            <a:endParaRPr/>
          </a:p>
        </p:txBody>
      </p:sp>
      <p:sp>
        <p:nvSpPr>
          <p:cNvPr id="1044" name="Google Shape;1044;p18"/>
          <p:cNvSpPr txBox="1"/>
          <p:nvPr/>
        </p:nvSpPr>
        <p:spPr>
          <a:xfrm rot="-5400000">
            <a:off x="6684050" y="4860965"/>
            <a:ext cx="93807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Actual</a:t>
            </a:r>
            <a:endParaRPr sz="1100" dirty="0"/>
          </a:p>
        </p:txBody>
      </p:sp>
      <p:sp>
        <p:nvSpPr>
          <p:cNvPr id="1045" name="Google Shape;1045;p18"/>
          <p:cNvSpPr/>
          <p:nvPr/>
        </p:nvSpPr>
        <p:spPr>
          <a:xfrm>
            <a:off x="9519991" y="4594469"/>
            <a:ext cx="803880" cy="920181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18"/>
          <p:cNvSpPr/>
          <p:nvPr/>
        </p:nvSpPr>
        <p:spPr>
          <a:xfrm>
            <a:off x="9515077" y="1689030"/>
            <a:ext cx="803880" cy="920181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18"/>
          <p:cNvSpPr txBox="1"/>
          <p:nvPr/>
        </p:nvSpPr>
        <p:spPr>
          <a:xfrm>
            <a:off x="7232917" y="4077485"/>
            <a:ext cx="32945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E2983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Confusion Matrix (After)</a:t>
            </a:r>
            <a:endParaRPr/>
          </a:p>
        </p:txBody>
      </p:sp>
      <p:graphicFrame>
        <p:nvGraphicFramePr>
          <p:cNvPr id="1048" name="Google Shape;1048;p18"/>
          <p:cNvGraphicFramePr/>
          <p:nvPr/>
        </p:nvGraphicFramePr>
        <p:xfrm>
          <a:off x="1548511" y="1123340"/>
          <a:ext cx="3853400" cy="1341160"/>
        </p:xfrm>
        <a:graphic>
          <a:graphicData uri="http://schemas.openxmlformats.org/drawingml/2006/table">
            <a:tbl>
              <a:tblPr firstRow="1" bandRow="1">
                <a:noFill/>
                <a:tableStyleId>{DDBD1EFF-51E0-48C7-A2F2-F788FB86873A}</a:tableStyleId>
              </a:tblPr>
              <a:tblGrid>
                <a:gridCol w="96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200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Oversampling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Train</a:t>
                      </a:r>
                      <a:endParaRPr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Test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Precision</a:t>
                      </a:r>
                      <a:endParaRPr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AUC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Precision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</a:rPr>
                        <a:t>AUC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42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</a:rPr>
                        <a:t>1.000</a:t>
                      </a:r>
                      <a:endParaRPr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0C8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</a:rPr>
                        <a:t>1.000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0C8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</a:rPr>
                        <a:t>0.926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0C8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</a:rPr>
                        <a:t>0.998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0C8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49" name="Google Shape;1049;p18"/>
          <p:cNvGraphicFramePr/>
          <p:nvPr/>
        </p:nvGraphicFramePr>
        <p:xfrm>
          <a:off x="1548511" y="5170916"/>
          <a:ext cx="3853400" cy="335290"/>
        </p:xfrm>
        <a:graphic>
          <a:graphicData uri="http://schemas.openxmlformats.org/drawingml/2006/table">
            <a:tbl>
              <a:tblPr firstRow="1" bandRow="1">
                <a:noFill/>
                <a:tableStyleId>{DDBD1EFF-51E0-48C7-A2F2-F788FB86873A}</a:tableStyleId>
              </a:tblPr>
              <a:tblGrid>
                <a:gridCol w="96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</a:rPr>
                        <a:t>1.000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C8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</a:rPr>
                        <a:t>1.000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C8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</a:rPr>
                        <a:t>0.953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C8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</a:rPr>
                        <a:t>0.998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C8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50" name="Google Shape;1050;p18"/>
          <p:cNvCxnSpPr/>
          <p:nvPr/>
        </p:nvCxnSpPr>
        <p:spPr>
          <a:xfrm>
            <a:off x="3475229" y="2651469"/>
            <a:ext cx="0" cy="2394141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5" name="Google Shape;105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718424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2077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19"/>
          <p:cNvSpPr txBox="1"/>
          <p:nvPr/>
        </p:nvSpPr>
        <p:spPr>
          <a:xfrm>
            <a:off x="498092" y="3163676"/>
            <a:ext cx="341392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</p:txBody>
      </p:sp>
      <p:sp>
        <p:nvSpPr>
          <p:cNvPr id="1058" name="Google Shape;1058;p19"/>
          <p:cNvSpPr/>
          <p:nvPr/>
        </p:nvSpPr>
        <p:spPr>
          <a:xfrm>
            <a:off x="6240262" y="1974671"/>
            <a:ext cx="29611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059" name="Google Shape;105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14151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1808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9278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9671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8782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7840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7767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35949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38304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3914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9" name="Google Shape;1069;p19"/>
          <p:cNvGrpSpPr/>
          <p:nvPr/>
        </p:nvGrpSpPr>
        <p:grpSpPr>
          <a:xfrm>
            <a:off x="28572" y="-839"/>
            <a:ext cx="12192000" cy="6857999"/>
            <a:chOff x="-6809096" y="-124"/>
            <a:chExt cx="12192000" cy="6858000"/>
          </a:xfrm>
        </p:grpSpPr>
        <p:sp>
          <p:nvSpPr>
            <p:cNvPr id="1070" name="Google Shape;1070;p19"/>
            <p:cNvSpPr/>
            <p:nvPr/>
          </p:nvSpPr>
          <p:spPr>
            <a:xfrm>
              <a:off x="-6809096" y="-124"/>
              <a:ext cx="12192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12700" sx="101000" sy="101000" algn="ctr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071" name="Google Shape;1071;p19"/>
            <p:cNvSpPr/>
            <p:nvPr/>
          </p:nvSpPr>
          <p:spPr>
            <a:xfrm>
              <a:off x="4003171" y="504890"/>
              <a:ext cx="1378940" cy="4311096"/>
            </a:xfrm>
            <a:custGeom>
              <a:avLst/>
              <a:gdLst/>
              <a:ahLst/>
              <a:cxnLst/>
              <a:rect l="l" t="t" r="r" b="b"/>
              <a:pathLst>
                <a:path w="1378940" h="2774073" extrusionOk="0">
                  <a:moveTo>
                    <a:pt x="1378940" y="0"/>
                  </a:moveTo>
                  <a:lnTo>
                    <a:pt x="1378940" y="2774073"/>
                  </a:lnTo>
                  <a:lnTo>
                    <a:pt x="1245607" y="2767340"/>
                  </a:lnTo>
                  <a:cubicBezTo>
                    <a:pt x="545968" y="2696288"/>
                    <a:pt x="0" y="2105421"/>
                    <a:pt x="0" y="1387036"/>
                  </a:cubicBezTo>
                  <a:cubicBezTo>
                    <a:pt x="0" y="668652"/>
                    <a:pt x="545968" y="77785"/>
                    <a:pt x="1245607" y="6732"/>
                  </a:cubicBezTo>
                  <a:close/>
                </a:path>
              </a:pathLst>
            </a:custGeom>
            <a:solidFill>
              <a:srgbClr val="3D42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2" name="Google Shape;1072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4224325" y="2395137"/>
              <a:ext cx="530601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3" name="Google Shape;1073;p19"/>
          <p:cNvGrpSpPr/>
          <p:nvPr/>
        </p:nvGrpSpPr>
        <p:grpSpPr>
          <a:xfrm>
            <a:off x="-11959427" y="-839"/>
            <a:ext cx="12232112" cy="6857999"/>
            <a:chOff x="-8778960" y="1501"/>
            <a:chExt cx="12232112" cy="6858000"/>
          </a:xfrm>
        </p:grpSpPr>
        <p:grpSp>
          <p:nvGrpSpPr>
            <p:cNvPr id="1074" name="Google Shape;1074;p19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075" name="Google Shape;1075;p19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77" name="Google Shape;1077;p19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78" name="Google Shape;1078;p19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sp>
        <p:nvSpPr>
          <p:cNvPr id="1079" name="Google Shape;1079;p19"/>
          <p:cNvSpPr txBox="1"/>
          <p:nvPr/>
        </p:nvSpPr>
        <p:spPr>
          <a:xfrm rot="-5400000">
            <a:off x="9769353" y="2412942"/>
            <a:ext cx="431109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Modeling and Evaluation</a:t>
            </a:r>
            <a:endParaRPr/>
          </a:p>
        </p:txBody>
      </p:sp>
      <p:sp>
        <p:nvSpPr>
          <p:cNvPr id="1080" name="Google Shape;1080;p19"/>
          <p:cNvSpPr/>
          <p:nvPr/>
        </p:nvSpPr>
        <p:spPr>
          <a:xfrm>
            <a:off x="794656" y="437852"/>
            <a:ext cx="71399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456470"/>
                </a:solidFill>
                <a:latin typeface="Calibri"/>
                <a:ea typeface="Calibri"/>
                <a:cs typeface="Calibri"/>
                <a:sym typeface="Calibri"/>
              </a:rPr>
              <a:t>Hyperparameter Tuning &amp; Feature Selection </a:t>
            </a:r>
            <a:endParaRPr sz="2800">
              <a:solidFill>
                <a:srgbClr val="4564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19"/>
          <p:cNvSpPr txBox="1"/>
          <p:nvPr/>
        </p:nvSpPr>
        <p:spPr>
          <a:xfrm>
            <a:off x="882075" y="1275262"/>
            <a:ext cx="3047651" cy="27084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Parameter: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n_estimators : 1800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min_samples_split : 2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min_samples_leaf : 1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max_features : auto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max_depth : 600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 : False</a:t>
            </a:r>
            <a:endParaRPr/>
          </a:p>
        </p:txBody>
      </p:sp>
      <p:sp>
        <p:nvSpPr>
          <p:cNvPr id="1082" name="Google Shape;1082;p19"/>
          <p:cNvSpPr txBox="1"/>
          <p:nvPr/>
        </p:nvSpPr>
        <p:spPr>
          <a:xfrm>
            <a:off x="4775260" y="1233231"/>
            <a:ext cx="280851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 Selection</a:t>
            </a:r>
            <a:endParaRPr sz="1200" dirty="0"/>
          </a:p>
        </p:txBody>
      </p:sp>
      <p:sp>
        <p:nvSpPr>
          <p:cNvPr id="1083" name="Google Shape;1083;p19"/>
          <p:cNvSpPr txBox="1"/>
          <p:nvPr/>
        </p:nvSpPr>
        <p:spPr>
          <a:xfrm>
            <a:off x="4692288" y="2946734"/>
            <a:ext cx="5828790" cy="140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Kita akan menghapus fitur-fitur yang redundant dan berpotensi mengakibatkan multikolinieritas.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Kolom yang dihapus: contact_cellular &amp; poutcome_unknown</a:t>
            </a:r>
            <a:endParaRPr/>
          </a:p>
        </p:txBody>
      </p:sp>
      <p:pic>
        <p:nvPicPr>
          <p:cNvPr id="1084" name="Google Shape;108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8960" y="1899333"/>
            <a:ext cx="5665167" cy="8229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376850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5678904" y="1589640"/>
            <a:ext cx="5519427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20414C"/>
                </a:solidFill>
                <a:latin typeface="Calibri"/>
                <a:ea typeface="Calibri"/>
                <a:cs typeface="Calibri"/>
                <a:sym typeface="Calibri"/>
              </a:rPr>
              <a:t>Table Of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20414C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/>
          </a:p>
        </p:txBody>
      </p:sp>
      <p:grpSp>
        <p:nvGrpSpPr>
          <p:cNvPr id="135" name="Google Shape;135;p2"/>
          <p:cNvGrpSpPr/>
          <p:nvPr/>
        </p:nvGrpSpPr>
        <p:grpSpPr>
          <a:xfrm rot="5400000">
            <a:off x="-2687527" y="-4322871"/>
            <a:ext cx="12233057" cy="6857999"/>
            <a:chOff x="-8778960" y="1501"/>
            <a:chExt cx="12233057" cy="6858000"/>
          </a:xfrm>
        </p:grpSpPr>
        <p:grpSp>
          <p:nvGrpSpPr>
            <p:cNvPr id="136" name="Google Shape;136;p2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37" name="Google Shape;137;p2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39" name="Google Shape;139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0" name="Google Shape;140;p2"/>
            <p:cNvSpPr txBox="1"/>
            <p:nvPr/>
          </p:nvSpPr>
          <p:spPr>
            <a:xfrm rot="-5400000">
              <a:off x="893768" y="2249394"/>
              <a:ext cx="4289660" cy="830997"/>
            </a:xfrm>
            <a:prstGeom prst="rect">
              <a:avLst/>
            </a:prstGeom>
            <a:solidFill>
              <a:srgbClr val="F0C81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grpSp>
        <p:nvGrpSpPr>
          <p:cNvPr id="141" name="Google Shape;141;p2"/>
          <p:cNvGrpSpPr/>
          <p:nvPr/>
        </p:nvGrpSpPr>
        <p:grpSpPr>
          <a:xfrm rot="5400000">
            <a:off x="-2658740" y="-5148956"/>
            <a:ext cx="12192000" cy="6857999"/>
            <a:chOff x="-8778960" y="1501"/>
            <a:chExt cx="12192000" cy="6858000"/>
          </a:xfrm>
        </p:grpSpPr>
        <p:grpSp>
          <p:nvGrpSpPr>
            <p:cNvPr id="142" name="Google Shape;142;p2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43" name="Google Shape;143;p2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3D42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45" name="Google Shape;145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6" name="Google Shape;146;p2"/>
            <p:cNvSpPr txBox="1"/>
            <p:nvPr/>
          </p:nvSpPr>
          <p:spPr>
            <a:xfrm rot="-5400000">
              <a:off x="990393" y="2415282"/>
              <a:ext cx="4311096" cy="477054"/>
            </a:xfrm>
            <a:prstGeom prst="rect">
              <a:avLst/>
            </a:prstGeom>
            <a:solidFill>
              <a:srgbClr val="393D4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Modeling and Evaluation</a:t>
              </a:r>
              <a:endParaRPr/>
            </a:p>
          </p:txBody>
        </p:sp>
      </p:grpSp>
      <p:grpSp>
        <p:nvGrpSpPr>
          <p:cNvPr id="147" name="Google Shape;147;p2"/>
          <p:cNvGrpSpPr/>
          <p:nvPr/>
        </p:nvGrpSpPr>
        <p:grpSpPr>
          <a:xfrm rot="5400000">
            <a:off x="-2655723" y="-5667602"/>
            <a:ext cx="12201529" cy="6857999"/>
            <a:chOff x="-8740860" y="1501"/>
            <a:chExt cx="12201529" cy="6858000"/>
          </a:xfrm>
        </p:grpSpPr>
        <p:grpSp>
          <p:nvGrpSpPr>
            <p:cNvPr id="148" name="Google Shape;148;p2"/>
            <p:cNvGrpSpPr/>
            <p:nvPr/>
          </p:nvGrpSpPr>
          <p:grpSpPr>
            <a:xfrm>
              <a:off x="-8740860" y="1501"/>
              <a:ext cx="12192000" cy="6858000"/>
              <a:chOff x="-6770996" y="-124"/>
              <a:chExt cx="12192000" cy="68580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-67709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41707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51" name="Google Shape;151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2" name="Google Shape;152;p2"/>
            <p:cNvSpPr txBox="1"/>
            <p:nvPr/>
          </p:nvSpPr>
          <p:spPr>
            <a:xfrm rot="-5400000">
              <a:off x="1062191" y="2418844"/>
              <a:ext cx="4319901" cy="477054"/>
            </a:xfrm>
            <a:prstGeom prst="rect">
              <a:avLst/>
            </a:prstGeom>
            <a:solidFill>
              <a:srgbClr val="41707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Preparation</a:t>
              </a:r>
              <a:endParaRPr/>
            </a:p>
          </p:txBody>
        </p:sp>
      </p:grpSp>
      <p:grpSp>
        <p:nvGrpSpPr>
          <p:cNvPr id="153" name="Google Shape;153;p2"/>
          <p:cNvGrpSpPr/>
          <p:nvPr/>
        </p:nvGrpSpPr>
        <p:grpSpPr>
          <a:xfrm rot="5400000">
            <a:off x="-2655244" y="-6159820"/>
            <a:ext cx="12201528" cy="6857999"/>
            <a:chOff x="-8778960" y="1501"/>
            <a:chExt cx="12201528" cy="6858000"/>
          </a:xfrm>
        </p:grpSpPr>
        <p:grpSp>
          <p:nvGrpSpPr>
            <p:cNvPr id="154" name="Google Shape;154;p2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55" name="Google Shape;155;p2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20414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57" name="Google Shape;157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8" name="Google Shape;158;p2"/>
            <p:cNvSpPr txBox="1"/>
            <p:nvPr/>
          </p:nvSpPr>
          <p:spPr>
            <a:xfrm rot="-5400000">
              <a:off x="1024367" y="2419409"/>
              <a:ext cx="4319348" cy="477054"/>
            </a:xfrm>
            <a:prstGeom prst="rect">
              <a:avLst/>
            </a:prstGeom>
            <a:solidFill>
              <a:srgbClr val="1F404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/>
            </a:p>
          </p:txBody>
        </p:sp>
      </p:grpSp>
      <p:grpSp>
        <p:nvGrpSpPr>
          <p:cNvPr id="159" name="Google Shape;159;p2"/>
          <p:cNvGrpSpPr/>
          <p:nvPr/>
        </p:nvGrpSpPr>
        <p:grpSpPr>
          <a:xfrm rot="5400000">
            <a:off x="-2650959" y="-6644935"/>
            <a:ext cx="12192000" cy="6857999"/>
            <a:chOff x="-8778960" y="1501"/>
            <a:chExt cx="12192000" cy="6858000"/>
          </a:xfrm>
        </p:grpSpPr>
        <p:grpSp>
          <p:nvGrpSpPr>
            <p:cNvPr id="160" name="Google Shape;160;p2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61" name="Google Shape;161;p2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182E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63" name="Google Shape;163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4" name="Google Shape;164;p2"/>
            <p:cNvSpPr txBox="1"/>
            <p:nvPr/>
          </p:nvSpPr>
          <p:spPr>
            <a:xfrm rot="-5400000">
              <a:off x="990802" y="2414874"/>
              <a:ext cx="4310279" cy="477054"/>
            </a:xfrm>
            <a:prstGeom prst="rect">
              <a:avLst/>
            </a:prstGeom>
            <a:solidFill>
              <a:srgbClr val="182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Background</a:t>
              </a:r>
              <a:endParaRPr/>
            </a:p>
          </p:txBody>
        </p:sp>
      </p:grpSp>
      <p:grpSp>
        <p:nvGrpSpPr>
          <p:cNvPr id="165" name="Google Shape;165;p2"/>
          <p:cNvGrpSpPr/>
          <p:nvPr/>
        </p:nvGrpSpPr>
        <p:grpSpPr>
          <a:xfrm rot="5400000">
            <a:off x="-2643175" y="-7161506"/>
            <a:ext cx="12192000" cy="6857999"/>
            <a:chOff x="-15279554" y="1499"/>
            <a:chExt cx="12192000" cy="6858000"/>
          </a:xfrm>
        </p:grpSpPr>
        <p:grpSp>
          <p:nvGrpSpPr>
            <p:cNvPr id="166" name="Google Shape;166;p2"/>
            <p:cNvGrpSpPr/>
            <p:nvPr/>
          </p:nvGrpSpPr>
          <p:grpSpPr>
            <a:xfrm>
              <a:off x="-15279554" y="1499"/>
              <a:ext cx="12192000" cy="6858000"/>
              <a:chOff x="-13309690" y="-126"/>
              <a:chExt cx="12192000" cy="6858000"/>
            </a:xfrm>
          </p:grpSpPr>
          <p:sp>
            <p:nvSpPr>
              <p:cNvPr id="167" name="Google Shape;167;p2"/>
              <p:cNvSpPr/>
              <p:nvPr/>
            </p:nvSpPr>
            <p:spPr>
              <a:xfrm>
                <a:off x="-13309690" y="-126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-2497419" y="504883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0A0A2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69" name="Google Shape;169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-2276275" y="2395133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0" name="Google Shape;170;p2"/>
            <p:cNvSpPr txBox="1"/>
            <p:nvPr/>
          </p:nvSpPr>
          <p:spPr>
            <a:xfrm rot="-5400000">
              <a:off x="-5509922" y="2415061"/>
              <a:ext cx="4310662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Google Shape;108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718424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2077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20"/>
          <p:cNvSpPr txBox="1"/>
          <p:nvPr/>
        </p:nvSpPr>
        <p:spPr>
          <a:xfrm>
            <a:off x="498092" y="3163676"/>
            <a:ext cx="341392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</p:txBody>
      </p:sp>
      <p:sp>
        <p:nvSpPr>
          <p:cNvPr id="1092" name="Google Shape;1092;p20"/>
          <p:cNvSpPr/>
          <p:nvPr/>
        </p:nvSpPr>
        <p:spPr>
          <a:xfrm>
            <a:off x="6240262" y="1974671"/>
            <a:ext cx="29611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093" name="Google Shape;109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14151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1808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9278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9671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8782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7840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7767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35949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38304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3914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3" name="Google Shape;1103;p20"/>
          <p:cNvGrpSpPr/>
          <p:nvPr/>
        </p:nvGrpSpPr>
        <p:grpSpPr>
          <a:xfrm>
            <a:off x="0" y="-839"/>
            <a:ext cx="12192000" cy="6857999"/>
            <a:chOff x="-6809096" y="-124"/>
            <a:chExt cx="12192000" cy="6858000"/>
          </a:xfrm>
        </p:grpSpPr>
        <p:sp>
          <p:nvSpPr>
            <p:cNvPr id="1104" name="Google Shape;1104;p20"/>
            <p:cNvSpPr/>
            <p:nvPr/>
          </p:nvSpPr>
          <p:spPr>
            <a:xfrm>
              <a:off x="-6809096" y="-124"/>
              <a:ext cx="12192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15900" dist="12700" sx="101000" sy="101000" algn="ctr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105" name="Google Shape;1105;p20"/>
            <p:cNvSpPr/>
            <p:nvPr/>
          </p:nvSpPr>
          <p:spPr>
            <a:xfrm>
              <a:off x="4003171" y="504890"/>
              <a:ext cx="1378940" cy="4311096"/>
            </a:xfrm>
            <a:custGeom>
              <a:avLst/>
              <a:gdLst/>
              <a:ahLst/>
              <a:cxnLst/>
              <a:rect l="l" t="t" r="r" b="b"/>
              <a:pathLst>
                <a:path w="1378940" h="2774073" extrusionOk="0">
                  <a:moveTo>
                    <a:pt x="1378940" y="0"/>
                  </a:moveTo>
                  <a:lnTo>
                    <a:pt x="1378940" y="2774073"/>
                  </a:lnTo>
                  <a:lnTo>
                    <a:pt x="1245607" y="2767340"/>
                  </a:lnTo>
                  <a:cubicBezTo>
                    <a:pt x="545968" y="2696288"/>
                    <a:pt x="0" y="2105421"/>
                    <a:pt x="0" y="1387036"/>
                  </a:cubicBezTo>
                  <a:cubicBezTo>
                    <a:pt x="0" y="668652"/>
                    <a:pt x="545968" y="77785"/>
                    <a:pt x="1245607" y="6732"/>
                  </a:cubicBezTo>
                  <a:close/>
                </a:path>
              </a:pathLst>
            </a:custGeom>
            <a:solidFill>
              <a:srgbClr val="3D42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06" name="Google Shape;1106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4224325" y="2395137"/>
              <a:ext cx="530601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7" name="Google Shape;1107;p20"/>
          <p:cNvGrpSpPr/>
          <p:nvPr/>
        </p:nvGrpSpPr>
        <p:grpSpPr>
          <a:xfrm>
            <a:off x="-11959427" y="-839"/>
            <a:ext cx="12232112" cy="6857999"/>
            <a:chOff x="-8778960" y="1501"/>
            <a:chExt cx="12232112" cy="6858000"/>
          </a:xfrm>
        </p:grpSpPr>
        <p:grpSp>
          <p:nvGrpSpPr>
            <p:cNvPr id="1108" name="Google Shape;1108;p20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109" name="Google Shape;1109;p20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110" name="Google Shape;1110;p20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11" name="Google Shape;1111;p20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12" name="Google Shape;1112;p20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sp>
        <p:nvSpPr>
          <p:cNvPr id="1113" name="Google Shape;1113;p20"/>
          <p:cNvSpPr txBox="1"/>
          <p:nvPr/>
        </p:nvSpPr>
        <p:spPr>
          <a:xfrm rot="-5400000">
            <a:off x="9769353" y="2412942"/>
            <a:ext cx="431109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Modeling and Evaluation</a:t>
            </a:r>
            <a:endParaRPr/>
          </a:p>
        </p:txBody>
      </p:sp>
      <p:pic>
        <p:nvPicPr>
          <p:cNvPr id="1114" name="Google Shape;111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27" y="1097098"/>
            <a:ext cx="8061073" cy="5769541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20"/>
          <p:cNvSpPr txBox="1"/>
          <p:nvPr/>
        </p:nvSpPr>
        <p:spPr>
          <a:xfrm>
            <a:off x="5378798" y="3802312"/>
            <a:ext cx="3239926" cy="232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 feature terpenting adalah :</a:t>
            </a:r>
            <a:endParaRPr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Duration</a:t>
            </a:r>
            <a:endParaRPr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Balance</a:t>
            </a:r>
            <a:endParaRPr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Age</a:t>
            </a:r>
            <a:endParaRPr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Day</a:t>
            </a:r>
            <a:endParaRPr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Poutcome</a:t>
            </a:r>
            <a:endParaRPr/>
          </a:p>
        </p:txBody>
      </p:sp>
      <p:sp>
        <p:nvSpPr>
          <p:cNvPr id="1116" name="Google Shape;1116;p20"/>
          <p:cNvSpPr/>
          <p:nvPr/>
        </p:nvSpPr>
        <p:spPr>
          <a:xfrm>
            <a:off x="794656" y="437852"/>
            <a:ext cx="594302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456470"/>
                </a:solidFill>
                <a:latin typeface="Calibri"/>
                <a:ea typeface="Calibri"/>
                <a:cs typeface="Calibri"/>
                <a:sym typeface="Calibri"/>
              </a:rPr>
              <a:t>Feature Importance</a:t>
            </a:r>
            <a:endParaRPr sz="2800">
              <a:solidFill>
                <a:srgbClr val="4564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2" name="Google Shape;112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718424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2077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21"/>
          <p:cNvSpPr txBox="1"/>
          <p:nvPr/>
        </p:nvSpPr>
        <p:spPr>
          <a:xfrm>
            <a:off x="498092" y="3163676"/>
            <a:ext cx="341392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</p:txBody>
      </p:sp>
      <p:sp>
        <p:nvSpPr>
          <p:cNvPr id="1125" name="Google Shape;1125;p21"/>
          <p:cNvSpPr/>
          <p:nvPr/>
        </p:nvSpPr>
        <p:spPr>
          <a:xfrm>
            <a:off x="6240262" y="1974671"/>
            <a:ext cx="29611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126" name="Google Shape;112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14151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1808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9278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112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9671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113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8782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7840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113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7767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3" name="Google Shape;113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35949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38304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3914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6" name="Google Shape;1136;p21"/>
          <p:cNvGrpSpPr/>
          <p:nvPr/>
        </p:nvGrpSpPr>
        <p:grpSpPr>
          <a:xfrm>
            <a:off x="-26011" y="-24"/>
            <a:ext cx="12232112" cy="6857999"/>
            <a:chOff x="-8778960" y="1501"/>
            <a:chExt cx="12232112" cy="6858000"/>
          </a:xfrm>
        </p:grpSpPr>
        <p:grpSp>
          <p:nvGrpSpPr>
            <p:cNvPr id="1137" name="Google Shape;1137;p21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138" name="Google Shape;1138;p21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139" name="Google Shape;1139;p21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40" name="Google Shape;1140;p2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41" name="Google Shape;1141;p21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grpSp>
        <p:nvGrpSpPr>
          <p:cNvPr id="1142" name="Google Shape;1142;p21"/>
          <p:cNvGrpSpPr/>
          <p:nvPr/>
        </p:nvGrpSpPr>
        <p:grpSpPr>
          <a:xfrm>
            <a:off x="-12066146" y="-1679"/>
            <a:ext cx="12192000" cy="6857999"/>
            <a:chOff x="-8778960" y="1501"/>
            <a:chExt cx="12192000" cy="6858000"/>
          </a:xfrm>
        </p:grpSpPr>
        <p:grpSp>
          <p:nvGrpSpPr>
            <p:cNvPr id="1143" name="Google Shape;1143;p21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144" name="Google Shape;1144;p21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145" name="Google Shape;1145;p21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C55A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46" name="Google Shape;1146;p2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47" name="Google Shape;1147;p21"/>
            <p:cNvSpPr txBox="1"/>
            <p:nvPr/>
          </p:nvSpPr>
          <p:spPr>
            <a:xfrm rot="-5400000">
              <a:off x="892823" y="2433695"/>
              <a:ext cx="42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End</a:t>
              </a:r>
              <a:endParaRPr/>
            </a:p>
          </p:txBody>
        </p:sp>
      </p:grpSp>
      <p:graphicFrame>
        <p:nvGraphicFramePr>
          <p:cNvPr id="1148" name="Google Shape;1148;p21"/>
          <p:cNvGraphicFramePr/>
          <p:nvPr>
            <p:extLst>
              <p:ext uri="{D42A27DB-BD31-4B8C-83A1-F6EECF244321}">
                <p14:modId xmlns:p14="http://schemas.microsoft.com/office/powerpoint/2010/main" val="1977462253"/>
              </p:ext>
            </p:extLst>
          </p:nvPr>
        </p:nvGraphicFramePr>
        <p:xfrm>
          <a:off x="680609" y="1676265"/>
          <a:ext cx="10080560" cy="3474780"/>
        </p:xfrm>
        <a:graphic>
          <a:graphicData uri="http://schemas.openxmlformats.org/drawingml/2006/table">
            <a:tbl>
              <a:tblPr firstRow="1" bandRow="1">
                <a:noFill/>
                <a:tableStyleId>{7B58F6C7-2216-4EC7-BF88-8FEFD4B78021}</a:tableStyleId>
              </a:tblPr>
              <a:tblGrid>
                <a:gridCol w="492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2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chemeClr val="lt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lt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Before Using Model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chemeClr val="lt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After Using Model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Sample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45211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45211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Target customer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45211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 smtClean="0">
                          <a:solidFill>
                            <a:schemeClr val="dk1"/>
                          </a:solidFill>
                          <a:latin typeface="Twentieth Century"/>
                          <a:sym typeface="Twentieth Century"/>
                        </a:rPr>
                        <a:t>3874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Converted customer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5289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 smtClean="0">
                          <a:solidFill>
                            <a:schemeClr val="dk1"/>
                          </a:solidFill>
                          <a:latin typeface="Twentieth Century"/>
                          <a:sym typeface="Twentieth Century"/>
                        </a:rPr>
                        <a:t>3695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Conversion rate</a:t>
                      </a:r>
                      <a:endParaRPr dirty="0"/>
                    </a:p>
                    <a:p>
                      <a:pPr marL="0" marR="0" lvl="0" indent="1857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en-US" sz="1800" b="0" i="1" u="none" strike="noStrike" cap="none" dirty="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(converted customer / target customer x 100%)</a:t>
                      </a:r>
                      <a:endParaRPr sz="1800" b="1" i="1" u="none" strike="noStrike" cap="none" dirty="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11,7 %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95,3 %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Marketing cost</a:t>
                      </a:r>
                      <a:endParaRPr dirty="0"/>
                    </a:p>
                    <a:p>
                      <a:pPr marL="185738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1" u="none" strike="noStrike" cap="none" dirty="0" smtClean="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(Target </a:t>
                      </a:r>
                      <a:r>
                        <a:rPr lang="en-US" sz="1800" b="0" i="1" u="none" strike="noStrike" cap="none" dirty="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customer x telemarketing cost x duration x frequency)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tx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€ </a:t>
                      </a:r>
                      <a:r>
                        <a:rPr lang="en-US" sz="2000" b="0" u="none" strike="noStrike" cap="none" dirty="0" smtClean="0">
                          <a:solidFill>
                            <a:schemeClr val="tx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174.966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tx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€ </a:t>
                      </a:r>
                      <a:r>
                        <a:rPr lang="en-US" sz="2000" b="0" u="none" strike="noStrike" cap="none" dirty="0" smtClean="0">
                          <a:solidFill>
                            <a:schemeClr val="tx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14.992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49" name="Google Shape;1149;p21"/>
          <p:cNvSpPr txBox="1"/>
          <p:nvPr/>
        </p:nvSpPr>
        <p:spPr>
          <a:xfrm>
            <a:off x="578252" y="5217776"/>
            <a:ext cx="9804039" cy="93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E4E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Terjadi</a:t>
            </a:r>
            <a:r>
              <a:rPr lang="en-US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kenaikan</a:t>
            </a:r>
            <a:r>
              <a:rPr lang="en-US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conversion rate </a:t>
            </a:r>
            <a:r>
              <a:rPr lang="en-US" sz="2000" dirty="0" err="1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sebesar</a:t>
            </a:r>
            <a:r>
              <a:rPr lang="en-US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83.6%</a:t>
            </a:r>
            <a:endParaRPr dirty="0">
              <a:solidFill>
                <a:schemeClr val="tx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182E4E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Terjadi</a:t>
            </a:r>
            <a:r>
              <a:rPr lang="en-US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penurunan</a:t>
            </a:r>
            <a:r>
              <a:rPr lang="en-US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marketing cost </a:t>
            </a:r>
            <a:r>
              <a:rPr lang="en-US" sz="2000" dirty="0" err="1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sebesar</a:t>
            </a:r>
            <a:r>
              <a:rPr lang="en-US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€ </a:t>
            </a:r>
            <a:r>
              <a:rPr lang="en-US" sz="2000" b="1" dirty="0" smtClean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159.974 </a:t>
            </a:r>
            <a:r>
              <a:rPr lang="en-US" sz="2000" b="1" dirty="0" err="1" smtClean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atau</a:t>
            </a:r>
            <a:r>
              <a:rPr lang="en-US" sz="2000" b="1" dirty="0" smtClean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sebesar</a:t>
            </a:r>
            <a:r>
              <a:rPr lang="en-US" sz="2000" b="1" dirty="0" smtClean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91,4%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50" name="Google Shape;1150;p21"/>
          <p:cNvSpPr/>
          <p:nvPr/>
        </p:nvSpPr>
        <p:spPr>
          <a:xfrm>
            <a:off x="3862922" y="338462"/>
            <a:ext cx="44661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041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CvR and Marketing Cost</a:t>
            </a:r>
            <a:endParaRPr sz="2400">
              <a:solidFill>
                <a:srgbClr val="2041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1" name="Google Shape;1151;p21"/>
          <p:cNvSpPr txBox="1"/>
          <p:nvPr/>
        </p:nvSpPr>
        <p:spPr>
          <a:xfrm>
            <a:off x="670953" y="341292"/>
            <a:ext cx="3110633" cy="400069"/>
          </a:xfrm>
          <a:prstGeom prst="rect">
            <a:avLst/>
          </a:prstGeom>
          <a:solidFill>
            <a:srgbClr val="20414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Business Calculation</a:t>
            </a:r>
            <a:endParaRPr sz="1200" dirty="0"/>
          </a:p>
        </p:txBody>
      </p:sp>
      <p:sp>
        <p:nvSpPr>
          <p:cNvPr id="1152" name="Google Shape;1152;p21"/>
          <p:cNvSpPr txBox="1"/>
          <p:nvPr/>
        </p:nvSpPr>
        <p:spPr>
          <a:xfrm>
            <a:off x="7835331" y="6285307"/>
            <a:ext cx="40994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*https://blog.useproof.com/calculate-conversion-rate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90;p22"/>
          <p:cNvSpPr txBox="1"/>
          <p:nvPr/>
        </p:nvSpPr>
        <p:spPr>
          <a:xfrm>
            <a:off x="6595672" y="854389"/>
            <a:ext cx="410411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 :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</a:t>
            </a:r>
            <a:r>
              <a:rPr lang="en-US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duration</a:t>
            </a:r>
            <a:r>
              <a:rPr lang="en-US" sz="1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258 second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</a:t>
            </a:r>
            <a:r>
              <a:rPr lang="en-US" sz="1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frequency = 2.7 x  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8" name="Google Shape;115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718424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2077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22"/>
          <p:cNvSpPr txBox="1"/>
          <p:nvPr/>
        </p:nvSpPr>
        <p:spPr>
          <a:xfrm>
            <a:off x="498092" y="3163676"/>
            <a:ext cx="341392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</p:txBody>
      </p:sp>
      <p:sp>
        <p:nvSpPr>
          <p:cNvPr id="1161" name="Google Shape;1161;p22"/>
          <p:cNvSpPr/>
          <p:nvPr/>
        </p:nvSpPr>
        <p:spPr>
          <a:xfrm>
            <a:off x="6240262" y="1974671"/>
            <a:ext cx="29611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162" name="Google Shape;116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14151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Google Shape;116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1808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Google Shape;11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9278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5" name="Google Shape;116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9671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6" name="Google Shape;116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8782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7" name="Google Shape;116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7840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7767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35949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38304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3914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2" name="Google Shape;1172;p22"/>
          <p:cNvGrpSpPr/>
          <p:nvPr/>
        </p:nvGrpSpPr>
        <p:grpSpPr>
          <a:xfrm>
            <a:off x="-26011" y="-24"/>
            <a:ext cx="12232112" cy="6857999"/>
            <a:chOff x="-8778960" y="1501"/>
            <a:chExt cx="12232112" cy="6858000"/>
          </a:xfrm>
        </p:grpSpPr>
        <p:grpSp>
          <p:nvGrpSpPr>
            <p:cNvPr id="1173" name="Google Shape;1173;p22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174" name="Google Shape;1174;p22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175" name="Google Shape;1175;p22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76" name="Google Shape;1176;p2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77" name="Google Shape;1177;p22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grpSp>
        <p:nvGrpSpPr>
          <p:cNvPr id="1178" name="Google Shape;1178;p22"/>
          <p:cNvGrpSpPr/>
          <p:nvPr/>
        </p:nvGrpSpPr>
        <p:grpSpPr>
          <a:xfrm>
            <a:off x="-12066146" y="-1679"/>
            <a:ext cx="12192000" cy="6857999"/>
            <a:chOff x="-8778960" y="1501"/>
            <a:chExt cx="12192000" cy="6858000"/>
          </a:xfrm>
        </p:grpSpPr>
        <p:grpSp>
          <p:nvGrpSpPr>
            <p:cNvPr id="1179" name="Google Shape;1179;p22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180" name="Google Shape;1180;p22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181" name="Google Shape;1181;p22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C55A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82" name="Google Shape;1182;p2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83" name="Google Shape;1183;p22"/>
            <p:cNvSpPr txBox="1"/>
            <p:nvPr/>
          </p:nvSpPr>
          <p:spPr>
            <a:xfrm rot="-5400000">
              <a:off x="892823" y="2433695"/>
              <a:ext cx="42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End</a:t>
              </a:r>
              <a:endParaRPr/>
            </a:p>
          </p:txBody>
        </p:sp>
      </p:grpSp>
      <p:graphicFrame>
        <p:nvGraphicFramePr>
          <p:cNvPr id="1184" name="Google Shape;1184;p22"/>
          <p:cNvGraphicFramePr/>
          <p:nvPr>
            <p:extLst>
              <p:ext uri="{D42A27DB-BD31-4B8C-83A1-F6EECF244321}">
                <p14:modId xmlns:p14="http://schemas.microsoft.com/office/powerpoint/2010/main" val="2685096681"/>
              </p:ext>
            </p:extLst>
          </p:nvPr>
        </p:nvGraphicFramePr>
        <p:xfrm>
          <a:off x="640387" y="1604715"/>
          <a:ext cx="9972925" cy="3343610"/>
        </p:xfrm>
        <a:graphic>
          <a:graphicData uri="http://schemas.openxmlformats.org/drawingml/2006/table">
            <a:tbl>
              <a:tblPr firstRow="1" bandRow="1">
                <a:noFill/>
                <a:tableStyleId>{7B58F6C7-2216-4EC7-BF88-8FEFD4B78021}</a:tableStyleId>
              </a:tblPr>
              <a:tblGrid>
                <a:gridCol w="487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chemeClr val="lt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bg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Before Using Model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bg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After Using Model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Marketing cost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€ </a:t>
                      </a:r>
                      <a:r>
                        <a:rPr lang="en-US" sz="2000" b="0" u="none" strike="noStrike" cap="none" dirty="0" smtClean="0">
                          <a:solidFill>
                            <a:schemeClr val="tx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174.966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tx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€ </a:t>
                      </a:r>
                      <a:r>
                        <a:rPr lang="en-US" sz="2000" b="0" u="none" strike="noStrike" cap="none" dirty="0" smtClean="0">
                          <a:solidFill>
                            <a:schemeClr val="tx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14.992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Cost per Acquisition</a:t>
                      </a:r>
                      <a:endParaRPr/>
                    </a:p>
                    <a:p>
                      <a:pPr marL="0" marR="0" lvl="0" indent="1857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en-US" sz="1800" b="0" i="1" u="none" strike="noStrike" cap="non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(marketing cost / converted customer)</a:t>
                      </a:r>
                      <a:endParaRPr sz="1800" b="1" i="1" u="none" strike="noStrike" cap="non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tx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€ </a:t>
                      </a:r>
                      <a:r>
                        <a:rPr lang="en-US" sz="2000" b="0" u="none" strike="noStrike" cap="none" dirty="0" smtClean="0">
                          <a:solidFill>
                            <a:schemeClr val="tx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33,08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tx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€ </a:t>
                      </a:r>
                      <a:r>
                        <a:rPr lang="en-US" sz="2000" b="0" u="none" strike="noStrike" cap="none" dirty="0" smtClean="0">
                          <a:solidFill>
                            <a:schemeClr val="tx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4,06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Potential Revenue</a:t>
                      </a:r>
                      <a:endParaRPr/>
                    </a:p>
                    <a:p>
                      <a:pPr marL="18573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wentieth Century"/>
                        <a:buNone/>
                      </a:pPr>
                      <a:r>
                        <a:rPr lang="en-US" sz="1600" b="0" i="1" u="none" strike="noStrike" cap="non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(</a:t>
                      </a:r>
                      <a:r>
                        <a:rPr lang="en-US" sz="1800" b="0" i="1" u="none" strike="noStrike" cap="non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net interest income x average deposits amount x converted user)</a:t>
                      </a:r>
                      <a:endParaRPr sz="1600" b="1" i="1" u="none" strike="noStrike" cap="non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2E4E"/>
                        </a:buClr>
                        <a:buSzPts val="2000"/>
                        <a:buFont typeface="Twentieth Century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tx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€ </a:t>
                      </a:r>
                      <a:r>
                        <a:rPr lang="en-US" sz="2000" b="0" u="none" strike="noStrike" cap="none" dirty="0" smtClean="0">
                          <a:solidFill>
                            <a:schemeClr val="tx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99.962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2E4E"/>
                        </a:buClr>
                        <a:buSzPts val="2000"/>
                        <a:buFont typeface="Twentieth Century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tx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€ </a:t>
                      </a:r>
                      <a:r>
                        <a:rPr lang="en-US" sz="2000" b="0" u="none" strike="noStrike" cap="none" dirty="0" smtClean="0">
                          <a:solidFill>
                            <a:schemeClr val="tx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69.832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Return on Investment (ROI)</a:t>
                      </a:r>
                      <a:endParaRPr/>
                    </a:p>
                    <a:p>
                      <a:pPr marL="18573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-US" sz="1400" b="0" i="1" u="none" strike="noStrike" cap="non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(</a:t>
                      </a:r>
                      <a:r>
                        <a:rPr lang="en-US" sz="1600" b="0" i="1" u="none" strike="noStrike" cap="non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 (potential revenue – marketing cost) / marketing cost x 100%)</a:t>
                      </a:r>
                      <a:endParaRPr sz="1400" b="1" i="1" u="none" strike="noStrike" cap="non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tx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-</a:t>
                      </a:r>
                      <a:r>
                        <a:rPr lang="en-US" sz="2000" b="0" u="none" strike="noStrike" cap="none" dirty="0" smtClean="0">
                          <a:solidFill>
                            <a:schemeClr val="tx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42,86%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lang="en-US" sz="2000" b="0" u="none" strike="noStrike" cap="none" dirty="0" smtClean="0">
                          <a:solidFill>
                            <a:schemeClr val="tx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366,26%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5" name="Google Shape;1185;p22"/>
          <p:cNvSpPr txBox="1"/>
          <p:nvPr/>
        </p:nvSpPr>
        <p:spPr>
          <a:xfrm>
            <a:off x="387455" y="5117898"/>
            <a:ext cx="9804039" cy="77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2E4E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Terjadi</a:t>
            </a:r>
            <a:r>
              <a:rPr lang="en-US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penurunan</a:t>
            </a:r>
            <a:r>
              <a:rPr lang="en-US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cost per acquisition </a:t>
            </a:r>
            <a:r>
              <a:rPr lang="en-US" sz="2000" dirty="0" err="1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sebesar</a:t>
            </a:r>
            <a:r>
              <a:rPr lang="en-US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€ </a:t>
            </a:r>
            <a:r>
              <a:rPr lang="en-US" sz="2000" b="1" dirty="0" smtClean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29,02</a:t>
            </a:r>
            <a:r>
              <a:rPr lang="en-US" sz="2000" b="1" dirty="0" smtClean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atau</a:t>
            </a:r>
            <a:r>
              <a:rPr lang="en-US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sebesar</a:t>
            </a:r>
            <a:r>
              <a:rPr lang="en-US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85,8</a:t>
            </a:r>
            <a:r>
              <a:rPr lang="en-US" sz="2000" b="1" dirty="0" smtClean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%</a:t>
            </a:r>
            <a:endParaRPr dirty="0">
              <a:solidFill>
                <a:schemeClr val="tx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182E4E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Terjadi</a:t>
            </a:r>
            <a:r>
              <a:rPr lang="en-US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kenaikan</a:t>
            </a:r>
            <a:r>
              <a:rPr lang="en-US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ROI </a:t>
            </a:r>
            <a:r>
              <a:rPr lang="en-US" sz="2000" dirty="0" err="1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menjadi</a:t>
            </a:r>
            <a:r>
              <a:rPr lang="en-US" sz="2000" dirty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366</a:t>
            </a:r>
            <a:r>
              <a:rPr lang="en-US" sz="2000" b="1" dirty="0" smtClean="0">
                <a:solidFill>
                  <a:schemeClr val="tx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,3%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86" name="Google Shape;1186;p22"/>
          <p:cNvSpPr/>
          <p:nvPr/>
        </p:nvSpPr>
        <p:spPr>
          <a:xfrm>
            <a:off x="3862921" y="338462"/>
            <a:ext cx="50021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041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CPA and Return on Investment (ROI)</a:t>
            </a:r>
            <a:endParaRPr sz="2400">
              <a:solidFill>
                <a:srgbClr val="2041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87" name="Google Shape;1187;p22"/>
          <p:cNvSpPr txBox="1"/>
          <p:nvPr/>
        </p:nvSpPr>
        <p:spPr>
          <a:xfrm>
            <a:off x="670953" y="341292"/>
            <a:ext cx="3110633" cy="400069"/>
          </a:xfrm>
          <a:prstGeom prst="rect">
            <a:avLst/>
          </a:prstGeom>
          <a:solidFill>
            <a:srgbClr val="20414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Business Calculation</a:t>
            </a:r>
            <a:endParaRPr sz="1200"/>
          </a:p>
        </p:txBody>
      </p:sp>
      <p:sp>
        <p:nvSpPr>
          <p:cNvPr id="1188" name="Google Shape;1188;p22"/>
          <p:cNvSpPr txBox="1"/>
          <p:nvPr/>
        </p:nvSpPr>
        <p:spPr>
          <a:xfrm>
            <a:off x="8353336" y="5939898"/>
            <a:ext cx="35971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mountain.com/cost-per-acquisition-calculation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22"/>
          <p:cNvSpPr txBox="1"/>
          <p:nvPr/>
        </p:nvSpPr>
        <p:spPr>
          <a:xfrm>
            <a:off x="7104247" y="6400195"/>
            <a:ext cx="48703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https://www.investopedia.com/terms/r/returnoninvestment.asp</a:t>
            </a:r>
            <a:endParaRPr sz="1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22"/>
          <p:cNvSpPr txBox="1"/>
          <p:nvPr/>
        </p:nvSpPr>
        <p:spPr>
          <a:xfrm>
            <a:off x="6595672" y="854389"/>
            <a:ext cx="410411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 :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 interest income = 1,5%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deposits amount = € </a:t>
            </a:r>
            <a:r>
              <a:rPr lang="en-US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126</a:t>
            </a:r>
            <a:r>
              <a:rPr lang="en-US" sz="1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n-US" sz="1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</a:t>
            </a: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1400" i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mio</a:t>
            </a:r>
            <a:r>
              <a:rPr lang="en-US" sz="1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/>
          </a:p>
        </p:txBody>
      </p:sp>
      <p:sp>
        <p:nvSpPr>
          <p:cNvPr id="1191" name="Google Shape;1191;p22"/>
          <p:cNvSpPr txBox="1"/>
          <p:nvPr/>
        </p:nvSpPr>
        <p:spPr>
          <a:xfrm>
            <a:off x="7739889" y="6179948"/>
            <a:ext cx="42464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https://wartadana.com/dari-mana-bank-dapat-untung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22"/>
          <p:cNvSpPr txBox="1"/>
          <p:nvPr/>
        </p:nvSpPr>
        <p:spPr>
          <a:xfrm>
            <a:off x="9071056" y="5713937"/>
            <a:ext cx="29853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bi.go.id/suku-bunga-lending-deposits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" name="Google Shape;1198;p23"/>
          <p:cNvGrpSpPr/>
          <p:nvPr/>
        </p:nvGrpSpPr>
        <p:grpSpPr>
          <a:xfrm>
            <a:off x="-26011" y="-30004"/>
            <a:ext cx="12232112" cy="6857999"/>
            <a:chOff x="-8778960" y="1501"/>
            <a:chExt cx="12232112" cy="6858000"/>
          </a:xfrm>
        </p:grpSpPr>
        <p:grpSp>
          <p:nvGrpSpPr>
            <p:cNvPr id="1199" name="Google Shape;1199;p23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200" name="Google Shape;1200;p23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201" name="Google Shape;1201;p23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202" name="Google Shape;1202;p2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03" name="Google Shape;1203;p23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sp>
        <p:nvSpPr>
          <p:cNvPr id="1204" name="Google Shape;1204;p23"/>
          <p:cNvSpPr/>
          <p:nvPr/>
        </p:nvSpPr>
        <p:spPr>
          <a:xfrm>
            <a:off x="3496193" y="5513504"/>
            <a:ext cx="7105367" cy="453600"/>
          </a:xfrm>
          <a:prstGeom prst="homePlate">
            <a:avLst>
              <a:gd name="adj" fmla="val 50000"/>
            </a:avLst>
          </a:prstGeom>
          <a:solidFill>
            <a:srgbClr val="DBDBDB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23"/>
          <p:cNvSpPr/>
          <p:nvPr/>
        </p:nvSpPr>
        <p:spPr>
          <a:xfrm>
            <a:off x="3539688" y="4712913"/>
            <a:ext cx="7105367" cy="451808"/>
          </a:xfrm>
          <a:prstGeom prst="homePlate">
            <a:avLst>
              <a:gd name="adj" fmla="val 50000"/>
            </a:avLst>
          </a:prstGeom>
          <a:solidFill>
            <a:srgbClr val="DBDBDB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23"/>
          <p:cNvSpPr/>
          <p:nvPr/>
        </p:nvSpPr>
        <p:spPr>
          <a:xfrm>
            <a:off x="3527395" y="3956502"/>
            <a:ext cx="7105367" cy="453600"/>
          </a:xfrm>
          <a:prstGeom prst="homePlate">
            <a:avLst>
              <a:gd name="adj" fmla="val 50000"/>
            </a:avLst>
          </a:prstGeom>
          <a:solidFill>
            <a:srgbClr val="DBDBDB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7" name="Google Shape;120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718424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8" name="Google Shape;120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2077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23"/>
          <p:cNvSpPr txBox="1"/>
          <p:nvPr/>
        </p:nvSpPr>
        <p:spPr>
          <a:xfrm>
            <a:off x="498092" y="3163676"/>
            <a:ext cx="341392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</p:txBody>
      </p:sp>
      <p:sp>
        <p:nvSpPr>
          <p:cNvPr id="1210" name="Google Shape;1210;p23"/>
          <p:cNvSpPr/>
          <p:nvPr/>
        </p:nvSpPr>
        <p:spPr>
          <a:xfrm>
            <a:off x="6240262" y="1974671"/>
            <a:ext cx="29611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211" name="Google Shape;121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14151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2" name="Google Shape;121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1808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3" name="Google Shape;121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9278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4" name="Google Shape;12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9671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5" name="Google Shape;12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8782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6" name="Google Shape;121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7840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Google Shape;121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7767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8" name="Google Shape;121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35949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" name="Google Shape;121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38304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" name="Google Shape;122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3914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1" name="Google Shape;1221;p23"/>
          <p:cNvGrpSpPr/>
          <p:nvPr/>
        </p:nvGrpSpPr>
        <p:grpSpPr>
          <a:xfrm>
            <a:off x="-12066146" y="-1679"/>
            <a:ext cx="12192000" cy="6857999"/>
            <a:chOff x="-8778960" y="1501"/>
            <a:chExt cx="12192000" cy="6858000"/>
          </a:xfrm>
        </p:grpSpPr>
        <p:grpSp>
          <p:nvGrpSpPr>
            <p:cNvPr id="1222" name="Google Shape;1222;p23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223" name="Google Shape;1223;p23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224" name="Google Shape;1224;p23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C55A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225" name="Google Shape;1225;p2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26" name="Google Shape;1226;p23"/>
            <p:cNvSpPr txBox="1"/>
            <p:nvPr/>
          </p:nvSpPr>
          <p:spPr>
            <a:xfrm rot="-5400000">
              <a:off x="892823" y="2433695"/>
              <a:ext cx="42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End</a:t>
              </a:r>
              <a:endParaRPr/>
            </a:p>
          </p:txBody>
        </p:sp>
      </p:grpSp>
      <p:sp>
        <p:nvSpPr>
          <p:cNvPr id="1227" name="Google Shape;1227;p23"/>
          <p:cNvSpPr txBox="1"/>
          <p:nvPr/>
        </p:nvSpPr>
        <p:spPr>
          <a:xfrm>
            <a:off x="673697" y="273342"/>
            <a:ext cx="2873544" cy="400069"/>
          </a:xfrm>
          <a:prstGeom prst="rect">
            <a:avLst/>
          </a:prstGeom>
          <a:solidFill>
            <a:srgbClr val="20414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Executive Summary</a:t>
            </a:r>
            <a:endParaRPr sz="1200" dirty="0"/>
          </a:p>
        </p:txBody>
      </p:sp>
      <p:sp>
        <p:nvSpPr>
          <p:cNvPr id="1228" name="Google Shape;1228;p23"/>
          <p:cNvSpPr txBox="1"/>
          <p:nvPr/>
        </p:nvSpPr>
        <p:spPr>
          <a:xfrm>
            <a:off x="1061087" y="819191"/>
            <a:ext cx="137894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>
                <a:solidFill>
                  <a:srgbClr val="20414C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/>
          </a:p>
        </p:txBody>
      </p:sp>
      <p:sp>
        <p:nvSpPr>
          <p:cNvPr id="1229" name="Google Shape;1229;p23"/>
          <p:cNvSpPr txBox="1"/>
          <p:nvPr/>
        </p:nvSpPr>
        <p:spPr>
          <a:xfrm>
            <a:off x="1895111" y="819191"/>
            <a:ext cx="182722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0414C"/>
                </a:solidFill>
                <a:latin typeface="Lora"/>
                <a:ea typeface="Lora"/>
                <a:cs typeface="Lora"/>
                <a:sym typeface="Lora"/>
              </a:rPr>
              <a:t>menit awal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0414C"/>
                </a:solidFill>
                <a:latin typeface="Lora"/>
                <a:ea typeface="Lora"/>
                <a:cs typeface="Lora"/>
                <a:sym typeface="Lora"/>
              </a:rPr>
              <a:t>call</a:t>
            </a:r>
            <a:endParaRPr/>
          </a:p>
        </p:txBody>
      </p:sp>
      <p:sp>
        <p:nvSpPr>
          <p:cNvPr id="1230" name="Google Shape;1230;p23"/>
          <p:cNvSpPr txBox="1"/>
          <p:nvPr/>
        </p:nvSpPr>
        <p:spPr>
          <a:xfrm>
            <a:off x="630563" y="2196920"/>
            <a:ext cx="364046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adalah</a:t>
            </a:r>
            <a:r>
              <a:rPr lang="en-US" sz="1600" dirty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600" dirty="0" err="1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durasi</a:t>
            </a:r>
            <a:r>
              <a:rPr lang="en-US" sz="1600" dirty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600" dirty="0" err="1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penentuan</a:t>
            </a:r>
            <a:r>
              <a:rPr lang="en-US" sz="1600" dirty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600" dirty="0" err="1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untuk</a:t>
            </a:r>
            <a:r>
              <a:rPr lang="en-US" sz="1600" dirty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600" dirty="0" err="1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membuat</a:t>
            </a:r>
            <a:r>
              <a:rPr lang="en-US" sz="1600" dirty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 customer </a:t>
            </a:r>
            <a:r>
              <a:rPr lang="en-US" sz="1600" dirty="0" err="1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tertarik</a:t>
            </a:r>
            <a:r>
              <a:rPr lang="en-US" sz="1600" dirty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600" dirty="0" err="1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dan</a:t>
            </a:r>
            <a:r>
              <a:rPr lang="en-US" sz="1600" dirty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600" dirty="0" smtClean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subscribe </a:t>
            </a:r>
            <a:r>
              <a:rPr lang="en-US" sz="1600" dirty="0" err="1" smtClean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sehingga</a:t>
            </a:r>
            <a:r>
              <a:rPr lang="en-US" sz="1600" dirty="0" smtClean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perlu</a:t>
            </a:r>
            <a:r>
              <a:rPr lang="en-US" sz="1600" dirty="0" smtClean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untuk</a:t>
            </a:r>
            <a:r>
              <a:rPr lang="en-US" sz="1600" dirty="0" smtClean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dilakukan</a:t>
            </a:r>
            <a:r>
              <a:rPr lang="en-US" sz="1600" dirty="0" smtClean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pembuatan</a:t>
            </a:r>
            <a:r>
              <a:rPr lang="en-US" sz="1600" dirty="0" smtClean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 SOP </a:t>
            </a:r>
            <a:r>
              <a:rPr lang="en-US" sz="1600" dirty="0" err="1" smtClean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untuk</a:t>
            </a:r>
            <a:r>
              <a:rPr lang="en-US" sz="1600" dirty="0" smtClean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 call</a:t>
            </a:r>
            <a:endParaRPr dirty="0"/>
          </a:p>
        </p:txBody>
      </p:sp>
      <p:sp>
        <p:nvSpPr>
          <p:cNvPr id="1231" name="Google Shape;1231;p23"/>
          <p:cNvSpPr txBox="1"/>
          <p:nvPr/>
        </p:nvSpPr>
        <p:spPr>
          <a:xfrm>
            <a:off x="4311138" y="879204"/>
            <a:ext cx="137894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>
                <a:solidFill>
                  <a:srgbClr val="20414C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/>
          </a:p>
        </p:txBody>
      </p:sp>
      <p:sp>
        <p:nvSpPr>
          <p:cNvPr id="1232" name="Google Shape;1232;p23"/>
          <p:cNvSpPr txBox="1"/>
          <p:nvPr/>
        </p:nvSpPr>
        <p:spPr>
          <a:xfrm>
            <a:off x="5120503" y="849097"/>
            <a:ext cx="1860302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20414C"/>
                </a:solidFill>
                <a:latin typeface="Lora"/>
                <a:ea typeface="Lora"/>
                <a:cs typeface="Lora"/>
                <a:sym typeface="Lora"/>
              </a:rPr>
              <a:t>campaig</a:t>
            </a:r>
            <a:r>
              <a:rPr lang="en-US" sz="2800" b="1" dirty="0" smtClean="0">
                <a:solidFill>
                  <a:srgbClr val="20414C"/>
                </a:solidFill>
                <a:latin typeface="Lora"/>
                <a:ea typeface="Lora"/>
                <a:cs typeface="Lora"/>
                <a:sym typeface="Lora"/>
              </a:rPr>
              <a:t>n per </a:t>
            </a:r>
            <a:r>
              <a:rPr lang="en-US" sz="2800" b="1" dirty="0">
                <a:solidFill>
                  <a:srgbClr val="20414C"/>
                </a:solidFill>
                <a:latin typeface="Lora"/>
                <a:ea typeface="Lora"/>
                <a:cs typeface="Lora"/>
                <a:sym typeface="Lora"/>
              </a:rPr>
              <a:t>customer</a:t>
            </a:r>
            <a:endParaRPr dirty="0"/>
          </a:p>
        </p:txBody>
      </p:sp>
      <p:sp>
        <p:nvSpPr>
          <p:cNvPr id="1233" name="Google Shape;1233;p23"/>
          <p:cNvSpPr txBox="1"/>
          <p:nvPr/>
        </p:nvSpPr>
        <p:spPr>
          <a:xfrm>
            <a:off x="4337935" y="2221231"/>
            <a:ext cx="316379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adalah</a:t>
            </a:r>
            <a:r>
              <a:rPr lang="en-US" sz="1600" dirty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600" dirty="0" err="1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jumlah</a:t>
            </a:r>
            <a:r>
              <a:rPr lang="en-US" sz="1600" dirty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 optimum yang </a:t>
            </a:r>
            <a:r>
              <a:rPr lang="en-US" sz="1600" dirty="0" err="1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menentukan</a:t>
            </a:r>
            <a:r>
              <a:rPr lang="en-US" sz="1600" dirty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600" dirty="0" err="1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ketertarikan</a:t>
            </a:r>
            <a:r>
              <a:rPr lang="en-US" sz="1600" dirty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 customer </a:t>
            </a:r>
            <a:r>
              <a:rPr lang="en-US" sz="1600" dirty="0" err="1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kepada</a:t>
            </a:r>
            <a:r>
              <a:rPr lang="en-US" sz="1600" dirty="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600" dirty="0" err="1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deposito</a:t>
            </a:r>
            <a:endParaRPr dirty="0"/>
          </a:p>
        </p:txBody>
      </p:sp>
      <p:sp>
        <p:nvSpPr>
          <p:cNvPr id="1234" name="Google Shape;1234;p23"/>
          <p:cNvSpPr txBox="1"/>
          <p:nvPr/>
        </p:nvSpPr>
        <p:spPr>
          <a:xfrm>
            <a:off x="7731348" y="1182451"/>
            <a:ext cx="334933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0414C"/>
                </a:solidFill>
                <a:latin typeface="Lora"/>
                <a:ea typeface="Lora"/>
                <a:cs typeface="Lora"/>
                <a:sym typeface="Lora"/>
              </a:rPr>
              <a:t>Customer dengan Campaign Sukses</a:t>
            </a:r>
            <a:endParaRPr/>
          </a:p>
        </p:txBody>
      </p:sp>
      <p:sp>
        <p:nvSpPr>
          <p:cNvPr id="1235" name="Google Shape;1235;p23"/>
          <p:cNvSpPr txBox="1"/>
          <p:nvPr/>
        </p:nvSpPr>
        <p:spPr>
          <a:xfrm>
            <a:off x="7770538" y="2162600"/>
            <a:ext cx="294205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highlight>
                  <a:srgbClr val="20414C"/>
                </a:highlight>
                <a:latin typeface="Lora"/>
                <a:ea typeface="Lora"/>
                <a:cs typeface="Lora"/>
                <a:sym typeface="Lora"/>
              </a:rPr>
              <a:t>pada periode sebelumnya cenderung akan sukses juga jika diberikan campaign di masa mendatang</a:t>
            </a:r>
            <a:endParaRPr/>
          </a:p>
        </p:txBody>
      </p:sp>
      <p:cxnSp>
        <p:nvCxnSpPr>
          <p:cNvPr id="1236" name="Google Shape;1236;p23"/>
          <p:cNvCxnSpPr/>
          <p:nvPr/>
        </p:nvCxnSpPr>
        <p:spPr>
          <a:xfrm>
            <a:off x="810455" y="3487837"/>
            <a:ext cx="998469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7" name="Google Shape;1237;p23"/>
          <p:cNvSpPr txBox="1"/>
          <p:nvPr/>
        </p:nvSpPr>
        <p:spPr>
          <a:xfrm>
            <a:off x="8676932" y="3877959"/>
            <a:ext cx="19848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0414C"/>
                </a:solidFill>
                <a:latin typeface="Lora"/>
                <a:ea typeface="Lora"/>
                <a:cs typeface="Lora"/>
                <a:sym typeface="Lora"/>
              </a:rPr>
              <a:t>83,6%</a:t>
            </a:r>
            <a:endParaRPr sz="1200" dirty="0"/>
          </a:p>
        </p:txBody>
      </p:sp>
      <p:sp>
        <p:nvSpPr>
          <p:cNvPr id="1238" name="Google Shape;1238;p23"/>
          <p:cNvSpPr txBox="1"/>
          <p:nvPr/>
        </p:nvSpPr>
        <p:spPr>
          <a:xfrm>
            <a:off x="3962273" y="3556765"/>
            <a:ext cx="19848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041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before modelling</a:t>
            </a:r>
            <a:endParaRPr/>
          </a:p>
        </p:txBody>
      </p:sp>
      <p:sp>
        <p:nvSpPr>
          <p:cNvPr id="1239" name="Google Shape;1239;p23"/>
          <p:cNvSpPr txBox="1"/>
          <p:nvPr/>
        </p:nvSpPr>
        <p:spPr>
          <a:xfrm>
            <a:off x="6091652" y="3571810"/>
            <a:ext cx="198482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041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after modelling</a:t>
            </a:r>
            <a:endParaRPr dirty="0"/>
          </a:p>
        </p:txBody>
      </p:sp>
      <p:sp>
        <p:nvSpPr>
          <p:cNvPr id="1240" name="Google Shape;1240;p23"/>
          <p:cNvSpPr txBox="1"/>
          <p:nvPr/>
        </p:nvSpPr>
        <p:spPr>
          <a:xfrm>
            <a:off x="6240262" y="4693985"/>
            <a:ext cx="16915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82E4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€ </a:t>
            </a:r>
            <a:r>
              <a:rPr lang="en-US" sz="2400" b="1" dirty="0" smtClean="0">
                <a:solidFill>
                  <a:srgbClr val="182E4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14.992</a:t>
            </a:r>
            <a:endParaRPr dirty="0"/>
          </a:p>
        </p:txBody>
      </p:sp>
      <p:sp>
        <p:nvSpPr>
          <p:cNvPr id="1241" name="Google Shape;1241;p23"/>
          <p:cNvSpPr txBox="1"/>
          <p:nvPr/>
        </p:nvSpPr>
        <p:spPr>
          <a:xfrm>
            <a:off x="4057167" y="4741610"/>
            <a:ext cx="18020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82E4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€ </a:t>
            </a:r>
            <a:r>
              <a:rPr lang="en-US" sz="2400" b="1" dirty="0" smtClean="0">
                <a:solidFill>
                  <a:srgbClr val="182E4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174</a:t>
            </a:r>
            <a:r>
              <a:rPr lang="en-US" sz="2400" b="1" dirty="0" smtClean="0">
                <a:solidFill>
                  <a:srgbClr val="182E4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.966</a:t>
            </a:r>
            <a:endParaRPr sz="2400" b="1" dirty="0">
              <a:solidFill>
                <a:srgbClr val="182E4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2" name="Google Shape;1242;p23"/>
          <p:cNvSpPr txBox="1"/>
          <p:nvPr/>
        </p:nvSpPr>
        <p:spPr>
          <a:xfrm>
            <a:off x="8713035" y="4665094"/>
            <a:ext cx="19848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20414C"/>
                </a:solidFill>
                <a:latin typeface="Lora"/>
                <a:ea typeface="Lora"/>
                <a:cs typeface="Lora"/>
                <a:sym typeface="Lora"/>
              </a:rPr>
              <a:t>91</a:t>
            </a:r>
            <a:r>
              <a:rPr lang="en-US" sz="2800" b="1" dirty="0" smtClean="0">
                <a:solidFill>
                  <a:srgbClr val="20414C"/>
                </a:solidFill>
                <a:latin typeface="Lora"/>
                <a:ea typeface="Lora"/>
                <a:cs typeface="Lora"/>
                <a:sym typeface="Lora"/>
              </a:rPr>
              <a:t>,4%</a:t>
            </a:r>
            <a:endParaRPr sz="1200" dirty="0"/>
          </a:p>
        </p:txBody>
      </p:sp>
      <p:sp>
        <p:nvSpPr>
          <p:cNvPr id="1243" name="Google Shape;1243;p23"/>
          <p:cNvSpPr txBox="1"/>
          <p:nvPr/>
        </p:nvSpPr>
        <p:spPr>
          <a:xfrm>
            <a:off x="4171809" y="5501316"/>
            <a:ext cx="18020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82E4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€ </a:t>
            </a:r>
            <a:r>
              <a:rPr lang="en-US" sz="2400" b="1" dirty="0" smtClean="0">
                <a:solidFill>
                  <a:srgbClr val="182E4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33</a:t>
            </a:r>
            <a:r>
              <a:rPr lang="en-US" sz="2400" b="1" dirty="0" smtClean="0">
                <a:solidFill>
                  <a:srgbClr val="182E4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,08</a:t>
            </a:r>
            <a:endParaRPr sz="2400" b="1" dirty="0">
              <a:solidFill>
                <a:srgbClr val="182E4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4" name="Google Shape;1244;p23"/>
          <p:cNvSpPr txBox="1"/>
          <p:nvPr/>
        </p:nvSpPr>
        <p:spPr>
          <a:xfrm>
            <a:off x="6440981" y="5499608"/>
            <a:ext cx="18020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82E4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€ </a:t>
            </a:r>
            <a:r>
              <a:rPr lang="en-US" sz="2400" b="1" dirty="0" smtClean="0">
                <a:solidFill>
                  <a:srgbClr val="182E4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r>
              <a:rPr lang="en-US" sz="2400" b="1" dirty="0" smtClean="0">
                <a:solidFill>
                  <a:srgbClr val="182E4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,06</a:t>
            </a:r>
            <a:endParaRPr sz="2400" b="1" dirty="0">
              <a:solidFill>
                <a:srgbClr val="182E4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5" name="Google Shape;1245;p23"/>
          <p:cNvSpPr txBox="1"/>
          <p:nvPr/>
        </p:nvSpPr>
        <p:spPr>
          <a:xfrm>
            <a:off x="8676932" y="5465700"/>
            <a:ext cx="19848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0414C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800" b="1" dirty="0" smtClean="0">
                <a:solidFill>
                  <a:srgbClr val="20414C"/>
                </a:solidFill>
                <a:latin typeface="Lora"/>
                <a:ea typeface="Lora"/>
                <a:cs typeface="Lora"/>
                <a:sym typeface="Lora"/>
              </a:rPr>
              <a:t>85</a:t>
            </a:r>
            <a:r>
              <a:rPr lang="en-US" sz="2800" b="1" dirty="0" smtClean="0">
                <a:solidFill>
                  <a:srgbClr val="20414C"/>
                </a:solidFill>
                <a:latin typeface="Lora"/>
                <a:ea typeface="Lora"/>
                <a:cs typeface="Lora"/>
                <a:sym typeface="Lora"/>
              </a:rPr>
              <a:t>,8%</a:t>
            </a:r>
            <a:endParaRPr sz="2800" dirty="0"/>
          </a:p>
        </p:txBody>
      </p:sp>
      <p:sp>
        <p:nvSpPr>
          <p:cNvPr id="1246" name="Google Shape;1246;p23"/>
          <p:cNvSpPr txBox="1"/>
          <p:nvPr/>
        </p:nvSpPr>
        <p:spPr>
          <a:xfrm>
            <a:off x="6543766" y="3949576"/>
            <a:ext cx="13789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82E4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95,3%</a:t>
            </a:r>
            <a:endParaRPr dirty="0"/>
          </a:p>
        </p:txBody>
      </p:sp>
      <p:sp>
        <p:nvSpPr>
          <p:cNvPr id="1247" name="Google Shape;1247;p23"/>
          <p:cNvSpPr txBox="1"/>
          <p:nvPr/>
        </p:nvSpPr>
        <p:spPr>
          <a:xfrm>
            <a:off x="4337935" y="3934612"/>
            <a:ext cx="13789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82E4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11,7%</a:t>
            </a:r>
            <a:endParaRPr dirty="0"/>
          </a:p>
        </p:txBody>
      </p:sp>
      <p:sp>
        <p:nvSpPr>
          <p:cNvPr id="1248" name="Google Shape;1248;p23"/>
          <p:cNvSpPr/>
          <p:nvPr/>
        </p:nvSpPr>
        <p:spPr>
          <a:xfrm>
            <a:off x="455978" y="3790626"/>
            <a:ext cx="3088791" cy="630000"/>
          </a:xfrm>
          <a:prstGeom prst="rect">
            <a:avLst/>
          </a:prstGeom>
          <a:solidFill>
            <a:srgbClr val="305C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23"/>
          <p:cNvSpPr txBox="1"/>
          <p:nvPr/>
        </p:nvSpPr>
        <p:spPr>
          <a:xfrm>
            <a:off x="766858" y="3896401"/>
            <a:ext cx="27293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Conversion Rate</a:t>
            </a:r>
            <a:endParaRPr/>
          </a:p>
        </p:txBody>
      </p:sp>
      <p:sp>
        <p:nvSpPr>
          <p:cNvPr id="1250" name="Google Shape;1250;p23"/>
          <p:cNvSpPr/>
          <p:nvPr/>
        </p:nvSpPr>
        <p:spPr>
          <a:xfrm>
            <a:off x="455977" y="4547421"/>
            <a:ext cx="3088791" cy="630000"/>
          </a:xfrm>
          <a:prstGeom prst="rect">
            <a:avLst/>
          </a:prstGeom>
          <a:solidFill>
            <a:srgbClr val="7F97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23"/>
          <p:cNvSpPr/>
          <p:nvPr/>
        </p:nvSpPr>
        <p:spPr>
          <a:xfrm>
            <a:off x="457007" y="5355422"/>
            <a:ext cx="3088791" cy="630000"/>
          </a:xfrm>
          <a:prstGeom prst="rect">
            <a:avLst/>
          </a:prstGeom>
          <a:solidFill>
            <a:srgbClr val="4170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23"/>
          <p:cNvSpPr txBox="1"/>
          <p:nvPr/>
        </p:nvSpPr>
        <p:spPr>
          <a:xfrm>
            <a:off x="824046" y="4624519"/>
            <a:ext cx="27111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Marketing Cost</a:t>
            </a:r>
            <a:endParaRPr/>
          </a:p>
        </p:txBody>
      </p:sp>
      <p:sp>
        <p:nvSpPr>
          <p:cNvPr id="1253" name="Google Shape;1253;p23"/>
          <p:cNvSpPr txBox="1"/>
          <p:nvPr/>
        </p:nvSpPr>
        <p:spPr>
          <a:xfrm>
            <a:off x="609510" y="5440300"/>
            <a:ext cx="300306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per Acquisition</a:t>
            </a:r>
            <a:endParaRPr sz="1200"/>
          </a:p>
        </p:txBody>
      </p:sp>
      <p:pic>
        <p:nvPicPr>
          <p:cNvPr id="1254" name="Google Shape;1254;p23" descr="A picture containing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36821" y="3967273"/>
            <a:ext cx="360000" cy="428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5" name="Google Shape;1255;p23" descr="Shape, arrow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8636821" y="4762815"/>
            <a:ext cx="360000" cy="428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Google Shape;1256;p23" descr="Shape, arrow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8638289" y="5532843"/>
            <a:ext cx="360000" cy="428430"/>
          </a:xfrm>
          <a:prstGeom prst="rect">
            <a:avLst/>
          </a:prstGeom>
          <a:noFill/>
          <a:ln>
            <a:noFill/>
          </a:ln>
        </p:spPr>
      </p:pic>
      <p:sp>
        <p:nvSpPr>
          <p:cNvPr id="1257" name="Google Shape;1257;p23"/>
          <p:cNvSpPr/>
          <p:nvPr/>
        </p:nvSpPr>
        <p:spPr>
          <a:xfrm>
            <a:off x="3521471" y="6283903"/>
            <a:ext cx="7105367" cy="453600"/>
          </a:xfrm>
          <a:prstGeom prst="homePlate">
            <a:avLst>
              <a:gd name="adj" fmla="val 50000"/>
            </a:avLst>
          </a:prstGeom>
          <a:solidFill>
            <a:srgbClr val="DBDBDB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23"/>
          <p:cNvSpPr txBox="1"/>
          <p:nvPr/>
        </p:nvSpPr>
        <p:spPr>
          <a:xfrm>
            <a:off x="4197087" y="6265365"/>
            <a:ext cx="18020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82E4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</a:t>
            </a:r>
            <a:r>
              <a:rPr lang="en-US" sz="2400" b="1" dirty="0" smtClean="0">
                <a:solidFill>
                  <a:srgbClr val="182E4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42,86%</a:t>
            </a:r>
            <a:endParaRPr sz="2400" b="1" dirty="0">
              <a:solidFill>
                <a:srgbClr val="182E4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59" name="Google Shape;1259;p23"/>
          <p:cNvSpPr txBox="1"/>
          <p:nvPr/>
        </p:nvSpPr>
        <p:spPr>
          <a:xfrm>
            <a:off x="6466259" y="6263657"/>
            <a:ext cx="18020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182E4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366</a:t>
            </a:r>
            <a:r>
              <a:rPr lang="en-US" sz="2400" b="1" dirty="0" smtClean="0">
                <a:solidFill>
                  <a:srgbClr val="182E4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,26%</a:t>
            </a:r>
            <a:endParaRPr sz="2400" b="1" dirty="0">
              <a:solidFill>
                <a:srgbClr val="182E4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60" name="Google Shape;1260;p23"/>
          <p:cNvSpPr txBox="1"/>
          <p:nvPr/>
        </p:nvSpPr>
        <p:spPr>
          <a:xfrm>
            <a:off x="8702210" y="6229749"/>
            <a:ext cx="19848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0414C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400" b="1" dirty="0" smtClean="0">
                <a:solidFill>
                  <a:srgbClr val="20414C"/>
                </a:solidFill>
                <a:latin typeface="Lora"/>
                <a:ea typeface="Lora"/>
                <a:cs typeface="Lora"/>
                <a:sym typeface="Lora"/>
              </a:rPr>
              <a:t>40</a:t>
            </a:r>
            <a:r>
              <a:rPr lang="en-US" sz="2400" b="1" dirty="0" smtClean="0">
                <a:solidFill>
                  <a:srgbClr val="20414C"/>
                </a:solidFill>
                <a:latin typeface="Lora"/>
                <a:ea typeface="Lora"/>
                <a:cs typeface="Lora"/>
                <a:sym typeface="Lora"/>
              </a:rPr>
              <a:t>9,12</a:t>
            </a:r>
            <a:r>
              <a:rPr lang="en-US" sz="2800" b="1" dirty="0" smtClean="0">
                <a:solidFill>
                  <a:srgbClr val="20414C"/>
                </a:solidFill>
                <a:latin typeface="Lora"/>
                <a:ea typeface="Lora"/>
                <a:cs typeface="Lora"/>
                <a:sym typeface="Lora"/>
              </a:rPr>
              <a:t>%</a:t>
            </a:r>
            <a:endParaRPr sz="1200" dirty="0"/>
          </a:p>
        </p:txBody>
      </p:sp>
      <p:sp>
        <p:nvSpPr>
          <p:cNvPr id="1261" name="Google Shape;1261;p23"/>
          <p:cNvSpPr/>
          <p:nvPr/>
        </p:nvSpPr>
        <p:spPr>
          <a:xfrm>
            <a:off x="455977" y="6119471"/>
            <a:ext cx="3072457" cy="630000"/>
          </a:xfrm>
          <a:prstGeom prst="rect">
            <a:avLst/>
          </a:prstGeom>
          <a:solidFill>
            <a:srgbClr val="20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p23"/>
          <p:cNvSpPr txBox="1"/>
          <p:nvPr/>
        </p:nvSpPr>
        <p:spPr>
          <a:xfrm>
            <a:off x="572796" y="6229749"/>
            <a:ext cx="300306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Return on Investment</a:t>
            </a:r>
            <a:endParaRPr sz="1200" dirty="0"/>
          </a:p>
        </p:txBody>
      </p:sp>
      <p:pic>
        <p:nvPicPr>
          <p:cNvPr id="1263" name="Google Shape;1263;p23" descr="A picture containing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31627" y="6297918"/>
            <a:ext cx="360000" cy="428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Google Shape;1268;p24"/>
          <p:cNvGrpSpPr/>
          <p:nvPr/>
        </p:nvGrpSpPr>
        <p:grpSpPr>
          <a:xfrm>
            <a:off x="-15311" y="1"/>
            <a:ext cx="12192000" cy="6857999"/>
            <a:chOff x="-17316927" y="1501"/>
            <a:chExt cx="12192000" cy="6858000"/>
          </a:xfrm>
        </p:grpSpPr>
        <p:grpSp>
          <p:nvGrpSpPr>
            <p:cNvPr id="1269" name="Google Shape;1269;p24"/>
            <p:cNvGrpSpPr/>
            <p:nvPr/>
          </p:nvGrpSpPr>
          <p:grpSpPr>
            <a:xfrm>
              <a:off x="-17316927" y="1501"/>
              <a:ext cx="12192000" cy="6858000"/>
              <a:chOff x="-15347063" y="-124"/>
              <a:chExt cx="12192000" cy="6858000"/>
            </a:xfrm>
          </p:grpSpPr>
          <p:sp>
            <p:nvSpPr>
              <p:cNvPr id="1270" name="Google Shape;1270;p24"/>
              <p:cNvSpPr/>
              <p:nvPr/>
            </p:nvSpPr>
            <p:spPr>
              <a:xfrm>
                <a:off x="-15347063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4"/>
              <p:cNvSpPr/>
              <p:nvPr/>
            </p:nvSpPr>
            <p:spPr>
              <a:xfrm>
                <a:off x="-4534796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0A0A2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272" name="Google Shape;1272;p2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-4313642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73" name="Google Shape;1273;p24"/>
            <p:cNvSpPr txBox="1"/>
            <p:nvPr/>
          </p:nvSpPr>
          <p:spPr>
            <a:xfrm rot="-5400000">
              <a:off x="-7547357" y="2415066"/>
              <a:ext cx="4310662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/>
            </a:p>
          </p:txBody>
        </p:sp>
      </p:grpSp>
      <p:pic>
        <p:nvPicPr>
          <p:cNvPr id="1274" name="Google Shape;127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718745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5" name="Google Shape;1275;p24"/>
          <p:cNvGrpSpPr/>
          <p:nvPr/>
        </p:nvGrpSpPr>
        <p:grpSpPr>
          <a:xfrm>
            <a:off x="-498336" y="-23"/>
            <a:ext cx="12192000" cy="6857999"/>
            <a:chOff x="-8778960" y="1501"/>
            <a:chExt cx="12192000" cy="6858000"/>
          </a:xfrm>
        </p:grpSpPr>
        <p:grpSp>
          <p:nvGrpSpPr>
            <p:cNvPr id="1276" name="Google Shape;1276;p24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277" name="Google Shape;1277;p24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278" name="Google Shape;1278;p24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182E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279" name="Google Shape;1279;p2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80" name="Google Shape;1280;p24"/>
            <p:cNvSpPr txBox="1"/>
            <p:nvPr/>
          </p:nvSpPr>
          <p:spPr>
            <a:xfrm rot="-5400000">
              <a:off x="1148415" y="2257261"/>
              <a:ext cx="3995052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Background</a:t>
              </a:r>
              <a:endParaRPr/>
            </a:p>
          </p:txBody>
        </p:sp>
      </p:grpSp>
      <p:grpSp>
        <p:nvGrpSpPr>
          <p:cNvPr id="1281" name="Google Shape;1281;p24"/>
          <p:cNvGrpSpPr/>
          <p:nvPr/>
        </p:nvGrpSpPr>
        <p:grpSpPr>
          <a:xfrm>
            <a:off x="-1071009" y="-839"/>
            <a:ext cx="12192000" cy="6857999"/>
            <a:chOff x="-8778960" y="1501"/>
            <a:chExt cx="12192000" cy="6858000"/>
          </a:xfrm>
        </p:grpSpPr>
        <p:grpSp>
          <p:nvGrpSpPr>
            <p:cNvPr id="1282" name="Google Shape;1282;p24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283" name="Google Shape;1283;p24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284" name="Google Shape;1284;p24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20414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285" name="Google Shape;1285;p2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86" name="Google Shape;1286;p24"/>
            <p:cNvSpPr txBox="1"/>
            <p:nvPr/>
          </p:nvSpPr>
          <p:spPr>
            <a:xfrm rot="-5400000">
              <a:off x="986267" y="2419409"/>
              <a:ext cx="4319348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/>
            </a:p>
          </p:txBody>
        </p:sp>
      </p:grpSp>
      <p:grpSp>
        <p:nvGrpSpPr>
          <p:cNvPr id="1287" name="Google Shape;1287;p24"/>
          <p:cNvGrpSpPr/>
          <p:nvPr/>
        </p:nvGrpSpPr>
        <p:grpSpPr>
          <a:xfrm>
            <a:off x="-1597672" y="1"/>
            <a:ext cx="12192000" cy="6857999"/>
            <a:chOff x="-8778960" y="1501"/>
            <a:chExt cx="12192000" cy="6858000"/>
          </a:xfrm>
        </p:grpSpPr>
        <p:grpSp>
          <p:nvGrpSpPr>
            <p:cNvPr id="1288" name="Google Shape;1288;p24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289" name="Google Shape;1289;p24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290" name="Google Shape;1290;p24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41707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291" name="Google Shape;1291;p2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92" name="Google Shape;1292;p24"/>
            <p:cNvSpPr txBox="1"/>
            <p:nvPr/>
          </p:nvSpPr>
          <p:spPr>
            <a:xfrm rot="-5400000">
              <a:off x="824327" y="2257180"/>
              <a:ext cx="4643229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Preparation</a:t>
              </a:r>
              <a:endParaRPr/>
            </a:p>
          </p:txBody>
        </p:sp>
      </p:grpSp>
      <p:grpSp>
        <p:nvGrpSpPr>
          <p:cNvPr id="1293" name="Google Shape;1293;p24"/>
          <p:cNvGrpSpPr/>
          <p:nvPr/>
        </p:nvGrpSpPr>
        <p:grpSpPr>
          <a:xfrm>
            <a:off x="-2124335" y="-839"/>
            <a:ext cx="12192000" cy="6857999"/>
            <a:chOff x="-8778960" y="1501"/>
            <a:chExt cx="12192000" cy="6858000"/>
          </a:xfrm>
        </p:grpSpPr>
        <p:grpSp>
          <p:nvGrpSpPr>
            <p:cNvPr id="1294" name="Google Shape;1294;p24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295" name="Google Shape;1295;p24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3D42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297" name="Google Shape;1297;p2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98" name="Google Shape;1298;p24"/>
            <p:cNvSpPr txBox="1"/>
            <p:nvPr/>
          </p:nvSpPr>
          <p:spPr>
            <a:xfrm rot="-5400000">
              <a:off x="990393" y="2415282"/>
              <a:ext cx="4311096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Modeling and Evaluation</a:t>
              </a:r>
              <a:endParaRPr/>
            </a:p>
          </p:txBody>
        </p:sp>
      </p:grpSp>
      <p:grpSp>
        <p:nvGrpSpPr>
          <p:cNvPr id="1299" name="Google Shape;1299;p24"/>
          <p:cNvGrpSpPr/>
          <p:nvPr/>
        </p:nvGrpSpPr>
        <p:grpSpPr>
          <a:xfrm>
            <a:off x="-2654985" y="-839"/>
            <a:ext cx="12232112" cy="6857999"/>
            <a:chOff x="-8778960" y="1501"/>
            <a:chExt cx="12232112" cy="6858000"/>
          </a:xfrm>
        </p:grpSpPr>
        <p:grpSp>
          <p:nvGrpSpPr>
            <p:cNvPr id="1300" name="Google Shape;1300;p24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301" name="Google Shape;1301;p24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303" name="Google Shape;1303;p2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04" name="Google Shape;1304;p24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grpSp>
        <p:nvGrpSpPr>
          <p:cNvPr id="1305" name="Google Shape;1305;p24"/>
          <p:cNvGrpSpPr/>
          <p:nvPr/>
        </p:nvGrpSpPr>
        <p:grpSpPr>
          <a:xfrm>
            <a:off x="-3259029" y="-1679"/>
            <a:ext cx="12192000" cy="6857999"/>
            <a:chOff x="-8778960" y="1501"/>
            <a:chExt cx="12192000" cy="6858000"/>
          </a:xfrm>
        </p:grpSpPr>
        <p:grpSp>
          <p:nvGrpSpPr>
            <p:cNvPr id="1306" name="Google Shape;1306;p24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307" name="Google Shape;1307;p24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308" name="Google Shape;1308;p24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C55A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309" name="Google Shape;1309;p2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10" name="Google Shape;1310;p24"/>
            <p:cNvSpPr txBox="1"/>
            <p:nvPr/>
          </p:nvSpPr>
          <p:spPr>
            <a:xfrm rot="-5400000">
              <a:off x="892823" y="2433695"/>
              <a:ext cx="42896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End</a:t>
              </a:r>
              <a:endParaRPr/>
            </a:p>
          </p:txBody>
        </p:sp>
      </p:grpSp>
      <p:sp>
        <p:nvSpPr>
          <p:cNvPr id="1311" name="Google Shape;1311;p24"/>
          <p:cNvSpPr txBox="1"/>
          <p:nvPr/>
        </p:nvSpPr>
        <p:spPr>
          <a:xfrm>
            <a:off x="1609822" y="1646911"/>
            <a:ext cx="5070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THANK YOU !</a:t>
            </a: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084012" y="6461340"/>
            <a:ext cx="4810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selengkapnya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u="sng" dirty="0" err="1">
                <a:solidFill>
                  <a:srgbClr val="0097A7"/>
                </a:solidFill>
                <a:hlinkClick r:id="rId4"/>
              </a:rPr>
              <a:t>disini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6" name="Google Shape;1316;p25"/>
          <p:cNvGrpSpPr/>
          <p:nvPr/>
        </p:nvGrpSpPr>
        <p:grpSpPr>
          <a:xfrm>
            <a:off x="0" y="1"/>
            <a:ext cx="12192000" cy="6857999"/>
            <a:chOff x="-8778960" y="1501"/>
            <a:chExt cx="12192000" cy="6858000"/>
          </a:xfrm>
        </p:grpSpPr>
        <p:grpSp>
          <p:nvGrpSpPr>
            <p:cNvPr id="1317" name="Google Shape;1317;p25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318" name="Google Shape;1318;p25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319" name="Google Shape;1319;p25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20414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320" name="Google Shape;1320;p2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21" name="Google Shape;1321;p25"/>
            <p:cNvSpPr txBox="1"/>
            <p:nvPr/>
          </p:nvSpPr>
          <p:spPr>
            <a:xfrm rot="-5400000">
              <a:off x="986267" y="2419409"/>
              <a:ext cx="4319348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/>
            </a:p>
          </p:txBody>
        </p:sp>
      </p:grpSp>
      <p:pic>
        <p:nvPicPr>
          <p:cNvPr id="1322" name="Google Shape;132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718424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3" name="Google Shape;132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222354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25"/>
          <p:cNvSpPr/>
          <p:nvPr/>
        </p:nvSpPr>
        <p:spPr>
          <a:xfrm>
            <a:off x="3183143" y="228430"/>
            <a:ext cx="18591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E9D32"/>
                </a:solidFill>
                <a:latin typeface="Calibri"/>
                <a:ea typeface="Calibri"/>
                <a:cs typeface="Calibri"/>
                <a:sym typeface="Calibri"/>
              </a:rPr>
              <a:t>Numerical</a:t>
            </a:r>
            <a:endParaRPr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25"/>
          <p:cNvSpPr txBox="1"/>
          <p:nvPr/>
        </p:nvSpPr>
        <p:spPr>
          <a:xfrm>
            <a:off x="498092" y="3163676"/>
            <a:ext cx="341392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</p:txBody>
      </p:sp>
      <p:sp>
        <p:nvSpPr>
          <p:cNvPr id="1326" name="Google Shape;1326;p25"/>
          <p:cNvSpPr/>
          <p:nvPr/>
        </p:nvSpPr>
        <p:spPr>
          <a:xfrm>
            <a:off x="6240262" y="1783602"/>
            <a:ext cx="29611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327" name="Google Shape;132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21572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8" name="Google Shape;132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71965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9" name="Google Shape;132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9278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0" name="Google Shape;133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9671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" name="Google Shape;13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8782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Google Shape;133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7840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" name="Google Shape;13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7925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" name="Google Shape;133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35949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" name="Google Shape;133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03987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6" name="Google Shape;133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74072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7" name="Google Shape;1337;p25"/>
          <p:cNvGrpSpPr/>
          <p:nvPr/>
        </p:nvGrpSpPr>
        <p:grpSpPr>
          <a:xfrm>
            <a:off x="-12057138" y="1"/>
            <a:ext cx="12192000" cy="6857999"/>
            <a:chOff x="-8778960" y="1501"/>
            <a:chExt cx="12192000" cy="6858000"/>
          </a:xfrm>
        </p:grpSpPr>
        <p:grpSp>
          <p:nvGrpSpPr>
            <p:cNvPr id="1338" name="Google Shape;1338;p25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339" name="Google Shape;1339;p25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340" name="Google Shape;1340;p25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41707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341" name="Google Shape;1341;p2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42" name="Google Shape;1342;p25"/>
            <p:cNvSpPr txBox="1"/>
            <p:nvPr/>
          </p:nvSpPr>
          <p:spPr>
            <a:xfrm rot="-5400000">
              <a:off x="1104623" y="2298302"/>
              <a:ext cx="4094030" cy="488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Preparation</a:t>
              </a:r>
              <a:endParaRPr/>
            </a:p>
          </p:txBody>
        </p:sp>
      </p:grpSp>
      <p:grpSp>
        <p:nvGrpSpPr>
          <p:cNvPr id="1343" name="Google Shape;1343;p25"/>
          <p:cNvGrpSpPr/>
          <p:nvPr/>
        </p:nvGrpSpPr>
        <p:grpSpPr>
          <a:xfrm>
            <a:off x="-12583801" y="-839"/>
            <a:ext cx="12192000" cy="6857999"/>
            <a:chOff x="-8778960" y="1501"/>
            <a:chExt cx="12192000" cy="6858000"/>
          </a:xfrm>
        </p:grpSpPr>
        <p:grpSp>
          <p:nvGrpSpPr>
            <p:cNvPr id="1344" name="Google Shape;1344;p25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345" name="Google Shape;1345;p25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346" name="Google Shape;1346;p25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3D42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347" name="Google Shape;1347;p2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48" name="Google Shape;1348;p25"/>
            <p:cNvSpPr txBox="1"/>
            <p:nvPr/>
          </p:nvSpPr>
          <p:spPr>
            <a:xfrm rot="-5400000">
              <a:off x="990393" y="2415282"/>
              <a:ext cx="4311096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Modeling and Evaluation</a:t>
              </a:r>
              <a:endParaRPr/>
            </a:p>
          </p:txBody>
        </p:sp>
      </p:grpSp>
      <p:grpSp>
        <p:nvGrpSpPr>
          <p:cNvPr id="1349" name="Google Shape;1349;p25"/>
          <p:cNvGrpSpPr/>
          <p:nvPr/>
        </p:nvGrpSpPr>
        <p:grpSpPr>
          <a:xfrm>
            <a:off x="-13114451" y="-839"/>
            <a:ext cx="12232112" cy="6857999"/>
            <a:chOff x="-8778960" y="1501"/>
            <a:chExt cx="12232112" cy="6858000"/>
          </a:xfrm>
        </p:grpSpPr>
        <p:grpSp>
          <p:nvGrpSpPr>
            <p:cNvPr id="1350" name="Google Shape;1350;p25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351" name="Google Shape;1351;p25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352" name="Google Shape;1352;p25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353" name="Google Shape;1353;p2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54" name="Google Shape;1354;p25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sp>
        <p:nvSpPr>
          <p:cNvPr id="1355" name="Google Shape;1355;p25"/>
          <p:cNvSpPr txBox="1"/>
          <p:nvPr/>
        </p:nvSpPr>
        <p:spPr>
          <a:xfrm>
            <a:off x="673697" y="273342"/>
            <a:ext cx="2404611" cy="461665"/>
          </a:xfrm>
          <a:prstGeom prst="rect">
            <a:avLst/>
          </a:prstGeom>
          <a:solidFill>
            <a:srgbClr val="20414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/>
          </a:p>
        </p:txBody>
      </p:sp>
      <p:pic>
        <p:nvPicPr>
          <p:cNvPr id="1356" name="Google Shape;135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240" y="1022567"/>
            <a:ext cx="9717816" cy="5800880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25"/>
          <p:cNvSpPr txBox="1"/>
          <p:nvPr/>
        </p:nvSpPr>
        <p:spPr>
          <a:xfrm>
            <a:off x="4319039" y="5263243"/>
            <a:ext cx="532087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 right-skewed distribution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normal distribution</a:t>
            </a:r>
            <a:endParaRPr/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358" name="Google Shape;1358;p25"/>
          <p:cNvCxnSpPr/>
          <p:nvPr/>
        </p:nvCxnSpPr>
        <p:spPr>
          <a:xfrm rot="10800000" flipH="1">
            <a:off x="695477" y="872047"/>
            <a:ext cx="5275776" cy="1304"/>
          </a:xfrm>
          <a:prstGeom prst="straightConnector1">
            <a:avLst/>
          </a:prstGeom>
          <a:noFill/>
          <a:ln w="38100" cap="flat" cmpd="sng">
            <a:solidFill>
              <a:srgbClr val="182E4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9" name="Google Shape;1359;p25"/>
          <p:cNvCxnSpPr/>
          <p:nvPr/>
        </p:nvCxnSpPr>
        <p:spPr>
          <a:xfrm rot="10800000" flipH="1">
            <a:off x="185107" y="872047"/>
            <a:ext cx="500339" cy="1336174"/>
          </a:xfrm>
          <a:prstGeom prst="straightConnector1">
            <a:avLst/>
          </a:prstGeom>
          <a:noFill/>
          <a:ln w="38100" cap="flat" cmpd="sng">
            <a:solidFill>
              <a:srgbClr val="182E4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0" name="Google Shape;1360;p25"/>
          <p:cNvSpPr/>
          <p:nvPr/>
        </p:nvSpPr>
        <p:spPr>
          <a:xfrm>
            <a:off x="-107048" y="2110269"/>
            <a:ext cx="324239" cy="324239"/>
          </a:xfrm>
          <a:prstGeom prst="ellipse">
            <a:avLst/>
          </a:prstGeom>
          <a:solidFill>
            <a:srgbClr val="20414C"/>
          </a:solidFill>
          <a:ln w="12700" cap="flat" cmpd="sng">
            <a:solidFill>
              <a:srgbClr val="20414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3"/>
          <p:cNvGrpSpPr/>
          <p:nvPr/>
        </p:nvGrpSpPr>
        <p:grpSpPr>
          <a:xfrm>
            <a:off x="0" y="1"/>
            <a:ext cx="12192000" cy="6857999"/>
            <a:chOff x="-8778960" y="1501"/>
            <a:chExt cx="12192000" cy="6858000"/>
          </a:xfrm>
        </p:grpSpPr>
        <p:grpSp>
          <p:nvGrpSpPr>
            <p:cNvPr id="176" name="Google Shape;176;p3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77" name="Google Shape;177;p3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0A0A2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9" name="Google Shape;179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0" name="Google Shape;180;p3"/>
            <p:cNvSpPr txBox="1"/>
            <p:nvPr/>
          </p:nvSpPr>
          <p:spPr>
            <a:xfrm rot="-5400000">
              <a:off x="990610" y="2415066"/>
              <a:ext cx="4310662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/>
            </a:p>
          </p:txBody>
        </p:sp>
      </p:grpSp>
      <p:pic>
        <p:nvPicPr>
          <p:cNvPr id="181" name="Google Shape;18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61076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"/>
          <p:cNvSpPr/>
          <p:nvPr/>
        </p:nvSpPr>
        <p:spPr>
          <a:xfrm>
            <a:off x="349639" y="180077"/>
            <a:ext cx="731082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456470"/>
                </a:solidFill>
                <a:latin typeface="Calibri"/>
                <a:ea typeface="Calibri"/>
                <a:cs typeface="Calibri"/>
                <a:sym typeface="Calibri"/>
              </a:rPr>
              <a:t>HTD Consultant : Data Science Div. Team</a:t>
            </a:r>
            <a:endParaRPr sz="3200" b="1" cap="none">
              <a:solidFill>
                <a:srgbClr val="4564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3"/>
          <p:cNvGrpSpPr/>
          <p:nvPr/>
        </p:nvGrpSpPr>
        <p:grpSpPr>
          <a:xfrm>
            <a:off x="3874" y="1062836"/>
            <a:ext cx="3186737" cy="2577664"/>
            <a:chOff x="1904669" y="1378001"/>
            <a:chExt cx="2485819" cy="2010710"/>
          </a:xfrm>
        </p:grpSpPr>
        <p:sp>
          <p:nvSpPr>
            <p:cNvPr id="184" name="Google Shape;184;p3"/>
            <p:cNvSpPr/>
            <p:nvPr/>
          </p:nvSpPr>
          <p:spPr>
            <a:xfrm>
              <a:off x="2352664" y="1412706"/>
              <a:ext cx="1582736" cy="1582735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l="99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 txBox="1"/>
            <p:nvPr/>
          </p:nvSpPr>
          <p:spPr>
            <a:xfrm>
              <a:off x="1904669" y="2927046"/>
              <a:ext cx="24858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45647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Alfikri Ramadhan</a:t>
              </a:r>
              <a:endParaRPr/>
            </a:p>
          </p:txBody>
        </p:sp>
        <p:grpSp>
          <p:nvGrpSpPr>
            <p:cNvPr id="186" name="Google Shape;186;p3"/>
            <p:cNvGrpSpPr/>
            <p:nvPr/>
          </p:nvGrpSpPr>
          <p:grpSpPr>
            <a:xfrm>
              <a:off x="2439770" y="1378001"/>
              <a:ext cx="519889" cy="461665"/>
              <a:chOff x="698531" y="2113763"/>
              <a:chExt cx="662608" cy="588400"/>
            </a:xfrm>
          </p:grpSpPr>
          <p:sp>
            <p:nvSpPr>
              <p:cNvPr id="187" name="Google Shape;187;p3"/>
              <p:cNvSpPr/>
              <p:nvPr/>
            </p:nvSpPr>
            <p:spPr>
              <a:xfrm>
                <a:off x="732304" y="2123782"/>
                <a:ext cx="523220" cy="523220"/>
              </a:xfrm>
              <a:prstGeom prst="ellipse">
                <a:avLst/>
              </a:prstGeom>
              <a:solidFill>
                <a:srgbClr val="4564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3"/>
              <p:cNvSpPr txBox="1"/>
              <p:nvPr/>
            </p:nvSpPr>
            <p:spPr>
              <a:xfrm>
                <a:off x="698531" y="2113763"/>
                <a:ext cx="662608" cy="58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E6E7E9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01</a:t>
                </a:r>
                <a:endParaRPr/>
              </a:p>
            </p:txBody>
          </p:sp>
        </p:grpSp>
      </p:grpSp>
      <p:pic>
        <p:nvPicPr>
          <p:cNvPr id="189" name="Google Shape;18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2114693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2815535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3"/>
          <p:cNvGrpSpPr/>
          <p:nvPr/>
        </p:nvGrpSpPr>
        <p:grpSpPr>
          <a:xfrm>
            <a:off x="-12032616" y="-23"/>
            <a:ext cx="12192000" cy="6857999"/>
            <a:chOff x="-8778960" y="1501"/>
            <a:chExt cx="12192000" cy="6858000"/>
          </a:xfrm>
        </p:grpSpPr>
        <p:grpSp>
          <p:nvGrpSpPr>
            <p:cNvPr id="192" name="Google Shape;192;p3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93" name="Google Shape;193;p3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182E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95" name="Google Shape;195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6" name="Google Shape;196;p3"/>
            <p:cNvSpPr txBox="1"/>
            <p:nvPr/>
          </p:nvSpPr>
          <p:spPr>
            <a:xfrm rot="-5400000">
              <a:off x="1148415" y="2257261"/>
              <a:ext cx="3995052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Background</a:t>
              </a: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-12605289" y="-839"/>
            <a:ext cx="12192000" cy="6857999"/>
            <a:chOff x="-8778960" y="1501"/>
            <a:chExt cx="12192000" cy="6858000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20414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01" name="Google Shape;201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2" name="Google Shape;202;p3"/>
            <p:cNvSpPr txBox="1"/>
            <p:nvPr/>
          </p:nvSpPr>
          <p:spPr>
            <a:xfrm rot="-5400000">
              <a:off x="986267" y="2419409"/>
              <a:ext cx="4319348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/>
            </a:p>
          </p:txBody>
        </p:sp>
      </p:grpSp>
      <p:grpSp>
        <p:nvGrpSpPr>
          <p:cNvPr id="203" name="Google Shape;203;p3"/>
          <p:cNvGrpSpPr/>
          <p:nvPr/>
        </p:nvGrpSpPr>
        <p:grpSpPr>
          <a:xfrm>
            <a:off x="-13131952" y="1"/>
            <a:ext cx="12192000" cy="6857999"/>
            <a:chOff x="-8778960" y="1501"/>
            <a:chExt cx="12192000" cy="6858000"/>
          </a:xfrm>
        </p:grpSpPr>
        <p:grpSp>
          <p:nvGrpSpPr>
            <p:cNvPr id="204" name="Google Shape;204;p3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205" name="Google Shape;205;p3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41707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07" name="Google Shape;207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8" name="Google Shape;208;p3"/>
            <p:cNvSpPr txBox="1"/>
            <p:nvPr/>
          </p:nvSpPr>
          <p:spPr>
            <a:xfrm rot="-5400000">
              <a:off x="999880" y="2418843"/>
              <a:ext cx="4319901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Preparation</a:t>
              </a:r>
              <a:endParaRPr/>
            </a:p>
          </p:txBody>
        </p:sp>
      </p:grpSp>
      <p:grpSp>
        <p:nvGrpSpPr>
          <p:cNvPr id="209" name="Google Shape;209;p3"/>
          <p:cNvGrpSpPr/>
          <p:nvPr/>
        </p:nvGrpSpPr>
        <p:grpSpPr>
          <a:xfrm>
            <a:off x="-13658615" y="-839"/>
            <a:ext cx="12192000" cy="6857999"/>
            <a:chOff x="-8778960" y="1501"/>
            <a:chExt cx="12192000" cy="6858000"/>
          </a:xfrm>
        </p:grpSpPr>
        <p:grpSp>
          <p:nvGrpSpPr>
            <p:cNvPr id="210" name="Google Shape;210;p3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211" name="Google Shape;211;p3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3D42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13" name="Google Shape;213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4" name="Google Shape;214;p3"/>
            <p:cNvSpPr txBox="1"/>
            <p:nvPr/>
          </p:nvSpPr>
          <p:spPr>
            <a:xfrm rot="-5400000">
              <a:off x="990393" y="2415282"/>
              <a:ext cx="4311096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Modeling and Evaluation</a:t>
              </a:r>
              <a:endParaRPr/>
            </a:p>
          </p:txBody>
        </p:sp>
      </p:grpSp>
      <p:grpSp>
        <p:nvGrpSpPr>
          <p:cNvPr id="215" name="Google Shape;215;p3"/>
          <p:cNvGrpSpPr/>
          <p:nvPr/>
        </p:nvGrpSpPr>
        <p:grpSpPr>
          <a:xfrm>
            <a:off x="-14189265" y="-839"/>
            <a:ext cx="12232112" cy="6857999"/>
            <a:chOff x="-8778960" y="1501"/>
            <a:chExt cx="12232112" cy="6858000"/>
          </a:xfrm>
        </p:grpSpPr>
        <p:grpSp>
          <p:nvGrpSpPr>
            <p:cNvPr id="216" name="Google Shape;216;p3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217" name="Google Shape;217;p3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19" name="Google Shape;219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0" name="Google Shape;220;p3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grpSp>
        <p:nvGrpSpPr>
          <p:cNvPr id="221" name="Google Shape;221;p3"/>
          <p:cNvGrpSpPr/>
          <p:nvPr/>
        </p:nvGrpSpPr>
        <p:grpSpPr>
          <a:xfrm>
            <a:off x="2466593" y="1073820"/>
            <a:ext cx="3300122" cy="2925888"/>
            <a:chOff x="1860446" y="1378001"/>
            <a:chExt cx="2574265" cy="2282343"/>
          </a:xfrm>
        </p:grpSpPr>
        <p:sp>
          <p:nvSpPr>
            <p:cNvPr id="222" name="Google Shape;222;p3"/>
            <p:cNvSpPr/>
            <p:nvPr/>
          </p:nvSpPr>
          <p:spPr>
            <a:xfrm>
              <a:off x="2352664" y="1412706"/>
              <a:ext cx="1582736" cy="1582735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3"/>
            <p:cNvGrpSpPr/>
            <p:nvPr/>
          </p:nvGrpSpPr>
          <p:grpSpPr>
            <a:xfrm>
              <a:off x="1860446" y="2927046"/>
              <a:ext cx="2574265" cy="733298"/>
              <a:chOff x="144532" y="4416135"/>
              <a:chExt cx="3280946" cy="934601"/>
            </a:xfrm>
          </p:grpSpPr>
          <p:sp>
            <p:nvSpPr>
              <p:cNvPr id="224" name="Google Shape;224;p3"/>
              <p:cNvSpPr txBox="1"/>
              <p:nvPr/>
            </p:nvSpPr>
            <p:spPr>
              <a:xfrm>
                <a:off x="200896" y="4416135"/>
                <a:ext cx="3168220" cy="421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456470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Zahra Hanifah</a:t>
                </a:r>
                <a:endParaRPr/>
              </a:p>
            </p:txBody>
          </p:sp>
          <p:sp>
            <p:nvSpPr>
              <p:cNvPr id="225" name="Google Shape;225;p3"/>
              <p:cNvSpPr txBox="1"/>
              <p:nvPr/>
            </p:nvSpPr>
            <p:spPr>
              <a:xfrm>
                <a:off x="144532" y="4880016"/>
                <a:ext cx="3280946" cy="470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226" name="Google Shape;226;p3"/>
            <p:cNvGrpSpPr/>
            <p:nvPr/>
          </p:nvGrpSpPr>
          <p:grpSpPr>
            <a:xfrm>
              <a:off x="2439770" y="1378001"/>
              <a:ext cx="519889" cy="418385"/>
              <a:chOff x="698531" y="2113763"/>
              <a:chExt cx="662608" cy="533239"/>
            </a:xfrm>
          </p:grpSpPr>
          <p:sp>
            <p:nvSpPr>
              <p:cNvPr id="227" name="Google Shape;227;p3"/>
              <p:cNvSpPr/>
              <p:nvPr/>
            </p:nvSpPr>
            <p:spPr>
              <a:xfrm>
                <a:off x="732304" y="2123782"/>
                <a:ext cx="523220" cy="523220"/>
              </a:xfrm>
              <a:prstGeom prst="ellipse">
                <a:avLst/>
              </a:prstGeom>
              <a:solidFill>
                <a:srgbClr val="4564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3"/>
              <p:cNvSpPr txBox="1"/>
              <p:nvPr/>
            </p:nvSpPr>
            <p:spPr>
              <a:xfrm>
                <a:off x="698531" y="2113763"/>
                <a:ext cx="662608" cy="421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E6E7E9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02</a:t>
                </a:r>
                <a:endParaRPr/>
              </a:p>
            </p:txBody>
          </p:sp>
        </p:grpSp>
      </p:grpSp>
      <p:grpSp>
        <p:nvGrpSpPr>
          <p:cNvPr id="229" name="Google Shape;229;p3"/>
          <p:cNvGrpSpPr/>
          <p:nvPr/>
        </p:nvGrpSpPr>
        <p:grpSpPr>
          <a:xfrm>
            <a:off x="5098180" y="1065247"/>
            <a:ext cx="3300122" cy="2925888"/>
            <a:chOff x="1860446" y="1378001"/>
            <a:chExt cx="2574265" cy="2282343"/>
          </a:xfrm>
        </p:grpSpPr>
        <p:sp>
          <p:nvSpPr>
            <p:cNvPr id="230" name="Google Shape;230;p3"/>
            <p:cNvSpPr/>
            <p:nvPr/>
          </p:nvSpPr>
          <p:spPr>
            <a:xfrm>
              <a:off x="2352664" y="1412706"/>
              <a:ext cx="1582736" cy="1582735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1" name="Google Shape;231;p3"/>
            <p:cNvGrpSpPr/>
            <p:nvPr/>
          </p:nvGrpSpPr>
          <p:grpSpPr>
            <a:xfrm>
              <a:off x="1860446" y="2927046"/>
              <a:ext cx="2574265" cy="733298"/>
              <a:chOff x="144532" y="4416135"/>
              <a:chExt cx="3280946" cy="934601"/>
            </a:xfrm>
          </p:grpSpPr>
          <p:sp>
            <p:nvSpPr>
              <p:cNvPr id="232" name="Google Shape;232;p3"/>
              <p:cNvSpPr txBox="1"/>
              <p:nvPr/>
            </p:nvSpPr>
            <p:spPr>
              <a:xfrm>
                <a:off x="200896" y="4416135"/>
                <a:ext cx="3168220" cy="421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456470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Rantika Tresna</a:t>
                </a:r>
                <a:endParaRPr/>
              </a:p>
            </p:txBody>
          </p:sp>
          <p:sp>
            <p:nvSpPr>
              <p:cNvPr id="233" name="Google Shape;233;p3"/>
              <p:cNvSpPr txBox="1"/>
              <p:nvPr/>
            </p:nvSpPr>
            <p:spPr>
              <a:xfrm>
                <a:off x="144532" y="4880016"/>
                <a:ext cx="3280946" cy="470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234" name="Google Shape;234;p3"/>
            <p:cNvGrpSpPr/>
            <p:nvPr/>
          </p:nvGrpSpPr>
          <p:grpSpPr>
            <a:xfrm>
              <a:off x="2439770" y="1378001"/>
              <a:ext cx="519889" cy="418385"/>
              <a:chOff x="698531" y="2113763"/>
              <a:chExt cx="662608" cy="533239"/>
            </a:xfrm>
          </p:grpSpPr>
          <p:sp>
            <p:nvSpPr>
              <p:cNvPr id="235" name="Google Shape;235;p3"/>
              <p:cNvSpPr/>
              <p:nvPr/>
            </p:nvSpPr>
            <p:spPr>
              <a:xfrm>
                <a:off x="732304" y="2123782"/>
                <a:ext cx="523220" cy="523220"/>
              </a:xfrm>
              <a:prstGeom prst="ellipse">
                <a:avLst/>
              </a:prstGeom>
              <a:solidFill>
                <a:srgbClr val="4564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3"/>
              <p:cNvSpPr txBox="1"/>
              <p:nvPr/>
            </p:nvSpPr>
            <p:spPr>
              <a:xfrm>
                <a:off x="698531" y="2113763"/>
                <a:ext cx="662608" cy="421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E6E7E9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03</a:t>
                </a:r>
                <a:endParaRPr/>
              </a:p>
            </p:txBody>
          </p:sp>
        </p:grpSp>
      </p:grpSp>
      <p:grpSp>
        <p:nvGrpSpPr>
          <p:cNvPr id="237" name="Google Shape;237;p3"/>
          <p:cNvGrpSpPr/>
          <p:nvPr/>
        </p:nvGrpSpPr>
        <p:grpSpPr>
          <a:xfrm>
            <a:off x="7660463" y="1073820"/>
            <a:ext cx="3300122" cy="2925888"/>
            <a:chOff x="1860446" y="1378001"/>
            <a:chExt cx="2574265" cy="2282343"/>
          </a:xfrm>
        </p:grpSpPr>
        <p:sp>
          <p:nvSpPr>
            <p:cNvPr id="238" name="Google Shape;238;p3"/>
            <p:cNvSpPr/>
            <p:nvPr/>
          </p:nvSpPr>
          <p:spPr>
            <a:xfrm>
              <a:off x="2352664" y="1412706"/>
              <a:ext cx="1582736" cy="1582735"/>
            </a:xfrm>
            <a:prstGeom prst="ellipse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9" name="Google Shape;239;p3"/>
            <p:cNvGrpSpPr/>
            <p:nvPr/>
          </p:nvGrpSpPr>
          <p:grpSpPr>
            <a:xfrm>
              <a:off x="1860446" y="2927046"/>
              <a:ext cx="2574265" cy="733298"/>
              <a:chOff x="144532" y="4416135"/>
              <a:chExt cx="3280946" cy="934601"/>
            </a:xfrm>
          </p:grpSpPr>
          <p:sp>
            <p:nvSpPr>
              <p:cNvPr id="240" name="Google Shape;240;p3"/>
              <p:cNvSpPr txBox="1"/>
              <p:nvPr/>
            </p:nvSpPr>
            <p:spPr>
              <a:xfrm>
                <a:off x="200896" y="4416135"/>
                <a:ext cx="3168220" cy="421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456470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M. Dhiyaaul F</a:t>
                </a:r>
                <a:endParaRPr/>
              </a:p>
            </p:txBody>
          </p:sp>
          <p:sp>
            <p:nvSpPr>
              <p:cNvPr id="241" name="Google Shape;241;p3"/>
              <p:cNvSpPr txBox="1"/>
              <p:nvPr/>
            </p:nvSpPr>
            <p:spPr>
              <a:xfrm>
                <a:off x="144532" y="4880016"/>
                <a:ext cx="3280946" cy="470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242" name="Google Shape;242;p3"/>
            <p:cNvGrpSpPr/>
            <p:nvPr/>
          </p:nvGrpSpPr>
          <p:grpSpPr>
            <a:xfrm>
              <a:off x="2439770" y="1378001"/>
              <a:ext cx="519889" cy="418385"/>
              <a:chOff x="698531" y="2113763"/>
              <a:chExt cx="662608" cy="533239"/>
            </a:xfrm>
          </p:grpSpPr>
          <p:sp>
            <p:nvSpPr>
              <p:cNvPr id="243" name="Google Shape;243;p3"/>
              <p:cNvSpPr/>
              <p:nvPr/>
            </p:nvSpPr>
            <p:spPr>
              <a:xfrm>
                <a:off x="732304" y="2123782"/>
                <a:ext cx="523220" cy="523220"/>
              </a:xfrm>
              <a:prstGeom prst="ellipse">
                <a:avLst/>
              </a:prstGeom>
              <a:solidFill>
                <a:srgbClr val="4564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3"/>
              <p:cNvSpPr txBox="1"/>
              <p:nvPr/>
            </p:nvSpPr>
            <p:spPr>
              <a:xfrm>
                <a:off x="698531" y="2113763"/>
                <a:ext cx="662608" cy="4589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E6E7E9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04</a:t>
                </a:r>
                <a:endParaRPr/>
              </a:p>
            </p:txBody>
          </p:sp>
        </p:grpSp>
      </p:grpSp>
      <p:grpSp>
        <p:nvGrpSpPr>
          <p:cNvPr id="245" name="Google Shape;245;p3"/>
          <p:cNvGrpSpPr/>
          <p:nvPr/>
        </p:nvGrpSpPr>
        <p:grpSpPr>
          <a:xfrm>
            <a:off x="562950" y="3956132"/>
            <a:ext cx="3300122" cy="2687670"/>
            <a:chOff x="1860446" y="1378001"/>
            <a:chExt cx="2574265" cy="2096520"/>
          </a:xfrm>
        </p:grpSpPr>
        <p:sp>
          <p:nvSpPr>
            <p:cNvPr id="246" name="Google Shape;246;p3"/>
            <p:cNvSpPr/>
            <p:nvPr/>
          </p:nvSpPr>
          <p:spPr>
            <a:xfrm>
              <a:off x="2352664" y="1412706"/>
              <a:ext cx="1582736" cy="1582735"/>
            </a:xfrm>
            <a:prstGeom prst="ellipse">
              <a:avLst/>
            </a:prstGeom>
            <a:blipFill rotWithShape="1">
              <a:blip r:embed="rId8">
                <a:alphaModFix/>
              </a:blip>
              <a:stretch>
                <a:fillRect l="99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3"/>
            <p:cNvGrpSpPr/>
            <p:nvPr/>
          </p:nvGrpSpPr>
          <p:grpSpPr>
            <a:xfrm>
              <a:off x="1860446" y="2927047"/>
              <a:ext cx="2574265" cy="547474"/>
              <a:chOff x="144532" y="4416135"/>
              <a:chExt cx="3280946" cy="697765"/>
            </a:xfrm>
          </p:grpSpPr>
          <p:sp>
            <p:nvSpPr>
              <p:cNvPr id="248" name="Google Shape;248;p3"/>
              <p:cNvSpPr txBox="1"/>
              <p:nvPr/>
            </p:nvSpPr>
            <p:spPr>
              <a:xfrm>
                <a:off x="200896" y="4416135"/>
                <a:ext cx="3168220" cy="4589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456470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Dhea Putriani</a:t>
                </a:r>
                <a:endParaRPr/>
              </a:p>
            </p:txBody>
          </p:sp>
          <p:sp>
            <p:nvSpPr>
              <p:cNvPr id="249" name="Google Shape;249;p3"/>
              <p:cNvSpPr txBox="1"/>
              <p:nvPr/>
            </p:nvSpPr>
            <p:spPr>
              <a:xfrm>
                <a:off x="144532" y="4746714"/>
                <a:ext cx="3280946" cy="3671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250" name="Google Shape;250;p3"/>
            <p:cNvGrpSpPr/>
            <p:nvPr/>
          </p:nvGrpSpPr>
          <p:grpSpPr>
            <a:xfrm>
              <a:off x="2439770" y="1378001"/>
              <a:ext cx="519889" cy="418385"/>
              <a:chOff x="698531" y="2113763"/>
              <a:chExt cx="662608" cy="533239"/>
            </a:xfrm>
          </p:grpSpPr>
          <p:sp>
            <p:nvSpPr>
              <p:cNvPr id="251" name="Google Shape;251;p3"/>
              <p:cNvSpPr/>
              <p:nvPr/>
            </p:nvSpPr>
            <p:spPr>
              <a:xfrm>
                <a:off x="732304" y="2123782"/>
                <a:ext cx="523220" cy="523220"/>
              </a:xfrm>
              <a:prstGeom prst="ellipse">
                <a:avLst/>
              </a:prstGeom>
              <a:solidFill>
                <a:srgbClr val="4564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3"/>
              <p:cNvSpPr txBox="1"/>
              <p:nvPr/>
            </p:nvSpPr>
            <p:spPr>
              <a:xfrm>
                <a:off x="698531" y="2113763"/>
                <a:ext cx="662608" cy="4589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E6E7E9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05</a:t>
                </a:r>
                <a:endParaRPr/>
              </a:p>
            </p:txBody>
          </p:sp>
        </p:grpSp>
      </p:grpSp>
      <p:grpSp>
        <p:nvGrpSpPr>
          <p:cNvPr id="253" name="Google Shape;253;p3"/>
          <p:cNvGrpSpPr/>
          <p:nvPr/>
        </p:nvGrpSpPr>
        <p:grpSpPr>
          <a:xfrm>
            <a:off x="3082361" y="3967116"/>
            <a:ext cx="3300122" cy="2925888"/>
            <a:chOff x="1860446" y="1378001"/>
            <a:chExt cx="2574265" cy="2282343"/>
          </a:xfrm>
        </p:grpSpPr>
        <p:sp>
          <p:nvSpPr>
            <p:cNvPr id="254" name="Google Shape;254;p3"/>
            <p:cNvSpPr/>
            <p:nvPr/>
          </p:nvSpPr>
          <p:spPr>
            <a:xfrm>
              <a:off x="2352664" y="1412706"/>
              <a:ext cx="1582736" cy="1582735"/>
            </a:xfrm>
            <a:prstGeom prst="ellipse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5" name="Google Shape;255;p3"/>
            <p:cNvGrpSpPr/>
            <p:nvPr/>
          </p:nvGrpSpPr>
          <p:grpSpPr>
            <a:xfrm>
              <a:off x="1860446" y="2927046"/>
              <a:ext cx="2574265" cy="733298"/>
              <a:chOff x="144532" y="4416135"/>
              <a:chExt cx="3280946" cy="934601"/>
            </a:xfrm>
          </p:grpSpPr>
          <p:sp>
            <p:nvSpPr>
              <p:cNvPr id="256" name="Google Shape;256;p3"/>
              <p:cNvSpPr txBox="1"/>
              <p:nvPr/>
            </p:nvSpPr>
            <p:spPr>
              <a:xfrm>
                <a:off x="200896" y="4416135"/>
                <a:ext cx="3168220" cy="4589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456470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Syahid Arbi</a:t>
                </a:r>
                <a:endParaRPr/>
              </a:p>
            </p:txBody>
          </p:sp>
          <p:sp>
            <p:nvSpPr>
              <p:cNvPr id="257" name="Google Shape;257;p3"/>
              <p:cNvSpPr txBox="1"/>
              <p:nvPr/>
            </p:nvSpPr>
            <p:spPr>
              <a:xfrm>
                <a:off x="144532" y="4880016"/>
                <a:ext cx="3280946" cy="470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258" name="Google Shape;258;p3"/>
            <p:cNvGrpSpPr/>
            <p:nvPr/>
          </p:nvGrpSpPr>
          <p:grpSpPr>
            <a:xfrm>
              <a:off x="2439770" y="1378001"/>
              <a:ext cx="519889" cy="418385"/>
              <a:chOff x="698531" y="2113763"/>
              <a:chExt cx="662608" cy="533239"/>
            </a:xfrm>
          </p:grpSpPr>
          <p:sp>
            <p:nvSpPr>
              <p:cNvPr id="259" name="Google Shape;259;p3"/>
              <p:cNvSpPr/>
              <p:nvPr/>
            </p:nvSpPr>
            <p:spPr>
              <a:xfrm>
                <a:off x="732304" y="2123782"/>
                <a:ext cx="523220" cy="523220"/>
              </a:xfrm>
              <a:prstGeom prst="ellipse">
                <a:avLst/>
              </a:prstGeom>
              <a:solidFill>
                <a:srgbClr val="4564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3"/>
              <p:cNvSpPr txBox="1"/>
              <p:nvPr/>
            </p:nvSpPr>
            <p:spPr>
              <a:xfrm>
                <a:off x="698531" y="2113763"/>
                <a:ext cx="662608" cy="4589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E6E7E9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06</a:t>
                </a:r>
                <a:endParaRPr/>
              </a:p>
            </p:txBody>
          </p:sp>
        </p:grpSp>
      </p:grpSp>
      <p:grpSp>
        <p:nvGrpSpPr>
          <p:cNvPr id="261" name="Google Shape;261;p3"/>
          <p:cNvGrpSpPr/>
          <p:nvPr/>
        </p:nvGrpSpPr>
        <p:grpSpPr>
          <a:xfrm>
            <a:off x="5713948" y="3958543"/>
            <a:ext cx="3300122" cy="2925888"/>
            <a:chOff x="1860446" y="1378001"/>
            <a:chExt cx="2574265" cy="2282343"/>
          </a:xfrm>
        </p:grpSpPr>
        <p:sp>
          <p:nvSpPr>
            <p:cNvPr id="262" name="Google Shape;262;p3"/>
            <p:cNvSpPr/>
            <p:nvPr/>
          </p:nvSpPr>
          <p:spPr>
            <a:xfrm>
              <a:off x="2352664" y="1412706"/>
              <a:ext cx="1582736" cy="1582735"/>
            </a:xfrm>
            <a:prstGeom prst="ellipse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3" name="Google Shape;263;p3"/>
            <p:cNvGrpSpPr/>
            <p:nvPr/>
          </p:nvGrpSpPr>
          <p:grpSpPr>
            <a:xfrm>
              <a:off x="1860446" y="2927046"/>
              <a:ext cx="2574265" cy="733298"/>
              <a:chOff x="144532" y="4416135"/>
              <a:chExt cx="3280946" cy="934601"/>
            </a:xfrm>
          </p:grpSpPr>
          <p:sp>
            <p:nvSpPr>
              <p:cNvPr id="264" name="Google Shape;264;p3"/>
              <p:cNvSpPr txBox="1"/>
              <p:nvPr/>
            </p:nvSpPr>
            <p:spPr>
              <a:xfrm>
                <a:off x="200896" y="4416135"/>
                <a:ext cx="3168220" cy="4589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456470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M. Fadil Biran</a:t>
                </a:r>
                <a:endParaRPr/>
              </a:p>
            </p:txBody>
          </p:sp>
          <p:sp>
            <p:nvSpPr>
              <p:cNvPr id="265" name="Google Shape;265;p3"/>
              <p:cNvSpPr txBox="1"/>
              <p:nvPr/>
            </p:nvSpPr>
            <p:spPr>
              <a:xfrm>
                <a:off x="144532" y="4880016"/>
                <a:ext cx="3280946" cy="470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266" name="Google Shape;266;p3"/>
            <p:cNvGrpSpPr/>
            <p:nvPr/>
          </p:nvGrpSpPr>
          <p:grpSpPr>
            <a:xfrm>
              <a:off x="2439770" y="1378001"/>
              <a:ext cx="519889" cy="418385"/>
              <a:chOff x="698531" y="2113763"/>
              <a:chExt cx="662608" cy="533239"/>
            </a:xfrm>
          </p:grpSpPr>
          <p:sp>
            <p:nvSpPr>
              <p:cNvPr id="267" name="Google Shape;267;p3"/>
              <p:cNvSpPr/>
              <p:nvPr/>
            </p:nvSpPr>
            <p:spPr>
              <a:xfrm>
                <a:off x="732304" y="2123782"/>
                <a:ext cx="523220" cy="523220"/>
              </a:xfrm>
              <a:prstGeom prst="ellipse">
                <a:avLst/>
              </a:prstGeom>
              <a:solidFill>
                <a:srgbClr val="4564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3"/>
              <p:cNvSpPr txBox="1"/>
              <p:nvPr/>
            </p:nvSpPr>
            <p:spPr>
              <a:xfrm>
                <a:off x="698531" y="2113763"/>
                <a:ext cx="662608" cy="4589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E6E7E9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07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4"/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grpSp>
          <p:nvGrpSpPr>
            <p:cNvPr id="274" name="Google Shape;274;p4"/>
            <p:cNvGrpSpPr/>
            <p:nvPr/>
          </p:nvGrpSpPr>
          <p:grpSpPr>
            <a:xfrm>
              <a:off x="0" y="1"/>
              <a:ext cx="12192000" cy="6857999"/>
              <a:chOff x="-8778960" y="1501"/>
              <a:chExt cx="12192000" cy="6858000"/>
            </a:xfrm>
          </p:grpSpPr>
          <p:sp>
            <p:nvSpPr>
              <p:cNvPr id="275" name="Google Shape;275;p4"/>
              <p:cNvSpPr/>
              <p:nvPr/>
            </p:nvSpPr>
            <p:spPr>
              <a:xfrm>
                <a:off x="-8778960" y="1501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4"/>
              <p:cNvSpPr txBox="1"/>
              <p:nvPr/>
            </p:nvSpPr>
            <p:spPr>
              <a:xfrm rot="-5400000">
                <a:off x="990610" y="2422760"/>
                <a:ext cx="431066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Introduction</a:t>
                </a:r>
                <a:endParaRPr/>
              </a:p>
            </p:txBody>
          </p:sp>
        </p:grpSp>
        <p:sp>
          <p:nvSpPr>
            <p:cNvPr id="277" name="Google Shape;277;p4"/>
            <p:cNvSpPr/>
            <p:nvPr/>
          </p:nvSpPr>
          <p:spPr>
            <a:xfrm>
              <a:off x="10812267" y="505015"/>
              <a:ext cx="1378940" cy="4311095"/>
            </a:xfrm>
            <a:custGeom>
              <a:avLst/>
              <a:gdLst/>
              <a:ahLst/>
              <a:cxnLst/>
              <a:rect l="l" t="t" r="r" b="b"/>
              <a:pathLst>
                <a:path w="1378940" h="2774073" extrusionOk="0">
                  <a:moveTo>
                    <a:pt x="1378940" y="0"/>
                  </a:moveTo>
                  <a:lnTo>
                    <a:pt x="1378940" y="2774073"/>
                  </a:lnTo>
                  <a:lnTo>
                    <a:pt x="1245607" y="2767340"/>
                  </a:lnTo>
                  <a:cubicBezTo>
                    <a:pt x="545968" y="2696288"/>
                    <a:pt x="0" y="2105421"/>
                    <a:pt x="0" y="1387036"/>
                  </a:cubicBezTo>
                  <a:cubicBezTo>
                    <a:pt x="0" y="668652"/>
                    <a:pt x="545968" y="77785"/>
                    <a:pt x="1245607" y="6732"/>
                  </a:cubicBezTo>
                  <a:close/>
                </a:path>
              </a:pathLst>
            </a:custGeom>
            <a:solidFill>
              <a:srgbClr val="0A0A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8" name="Google Shape;278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033421" y="2395262"/>
              <a:ext cx="530601" cy="530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4"/>
            <p:cNvSpPr txBox="1"/>
            <p:nvPr/>
          </p:nvSpPr>
          <p:spPr>
            <a:xfrm rot="-5400000">
              <a:off x="9769570" y="2413566"/>
              <a:ext cx="4310661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/>
            </a:p>
          </p:txBody>
        </p:sp>
      </p:grpSp>
      <p:pic>
        <p:nvPicPr>
          <p:cNvPr id="280" name="Google Shape;280;p4" descr="With 'T-Hub', This City Wants To Be India's Start-Up Headquarters"/>
          <p:cNvPicPr preferRelativeResize="0"/>
          <p:nvPr/>
        </p:nvPicPr>
        <p:blipFill rotWithShape="1">
          <a:blip r:embed="rId4">
            <a:alphaModFix/>
          </a:blip>
          <a:srcRect l="18253" b="5599"/>
          <a:stretch/>
        </p:blipFill>
        <p:spPr>
          <a:xfrm>
            <a:off x="1404435" y="1824901"/>
            <a:ext cx="3524251" cy="254793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"/>
          <p:cNvSpPr txBox="1"/>
          <p:nvPr/>
        </p:nvSpPr>
        <p:spPr>
          <a:xfrm>
            <a:off x="2222998" y="4659548"/>
            <a:ext cx="18437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HTD Consultant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"/>
          <p:cNvSpPr txBox="1"/>
          <p:nvPr/>
        </p:nvSpPr>
        <p:spPr>
          <a:xfrm>
            <a:off x="1095352" y="5052814"/>
            <a:ext cx="414241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Kami adalah tim dari divisi Data di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HTD Consultant. Dengan data analysis dan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science, kami memberikan solusi dari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permasalahan bisnis </a:t>
            </a:r>
            <a:endParaRPr/>
          </a:p>
        </p:txBody>
      </p:sp>
      <p:pic>
        <p:nvPicPr>
          <p:cNvPr id="283" name="Google Shape;28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24524" y="1824901"/>
            <a:ext cx="3524251" cy="254793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"/>
          <p:cNvSpPr txBox="1"/>
          <p:nvPr/>
        </p:nvSpPr>
        <p:spPr>
          <a:xfrm>
            <a:off x="7676510" y="4652704"/>
            <a:ext cx="12978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Portubank</a:t>
            </a:r>
            <a:endParaRPr/>
          </a:p>
        </p:txBody>
      </p:sp>
      <p:sp>
        <p:nvSpPr>
          <p:cNvPr id="285" name="Google Shape;285;p4"/>
          <p:cNvSpPr txBox="1"/>
          <p:nvPr/>
        </p:nvSpPr>
        <p:spPr>
          <a:xfrm>
            <a:off x="6096000" y="5059658"/>
            <a:ext cx="44588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Portubank adalah perusahaan perbankan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Internasional yang berbasis di Portugal. Portubank baru saja melakukan campaign telemarketing.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61076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2114693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2815535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4"/>
          <p:cNvGrpSpPr/>
          <p:nvPr/>
        </p:nvGrpSpPr>
        <p:grpSpPr>
          <a:xfrm>
            <a:off x="-12032616" y="-23"/>
            <a:ext cx="12192000" cy="6857999"/>
            <a:chOff x="-8778960" y="1501"/>
            <a:chExt cx="12192000" cy="6858000"/>
          </a:xfrm>
        </p:grpSpPr>
        <p:grpSp>
          <p:nvGrpSpPr>
            <p:cNvPr id="290" name="Google Shape;290;p4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291" name="Google Shape;291;p4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182E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93" name="Google Shape;293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4" name="Google Shape;294;p4"/>
            <p:cNvSpPr txBox="1"/>
            <p:nvPr/>
          </p:nvSpPr>
          <p:spPr>
            <a:xfrm rot="-5400000">
              <a:off x="1148415" y="2257261"/>
              <a:ext cx="3995052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Background</a:t>
              </a:r>
              <a:endParaRPr/>
            </a:p>
          </p:txBody>
        </p:sp>
      </p:grpSp>
      <p:grpSp>
        <p:nvGrpSpPr>
          <p:cNvPr id="295" name="Google Shape;295;p4"/>
          <p:cNvGrpSpPr/>
          <p:nvPr/>
        </p:nvGrpSpPr>
        <p:grpSpPr>
          <a:xfrm>
            <a:off x="-12605289" y="-839"/>
            <a:ext cx="12192000" cy="6857999"/>
            <a:chOff x="-8778960" y="1501"/>
            <a:chExt cx="12192000" cy="6858000"/>
          </a:xfrm>
        </p:grpSpPr>
        <p:grpSp>
          <p:nvGrpSpPr>
            <p:cNvPr id="296" name="Google Shape;296;p4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297" name="Google Shape;297;p4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20414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99" name="Google Shape;299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0" name="Google Shape;300;p4"/>
            <p:cNvSpPr txBox="1"/>
            <p:nvPr/>
          </p:nvSpPr>
          <p:spPr>
            <a:xfrm rot="-5400000">
              <a:off x="986267" y="2419409"/>
              <a:ext cx="4319348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/>
            </a:p>
          </p:txBody>
        </p:sp>
      </p:grpSp>
      <p:grpSp>
        <p:nvGrpSpPr>
          <p:cNvPr id="301" name="Google Shape;301;p4"/>
          <p:cNvGrpSpPr/>
          <p:nvPr/>
        </p:nvGrpSpPr>
        <p:grpSpPr>
          <a:xfrm>
            <a:off x="-13131952" y="1"/>
            <a:ext cx="12192000" cy="6857999"/>
            <a:chOff x="-8778960" y="1501"/>
            <a:chExt cx="12192000" cy="6858000"/>
          </a:xfrm>
        </p:grpSpPr>
        <p:grpSp>
          <p:nvGrpSpPr>
            <p:cNvPr id="302" name="Google Shape;302;p4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303" name="Google Shape;303;p4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41707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05" name="Google Shape;305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6" name="Google Shape;306;p4"/>
            <p:cNvSpPr txBox="1"/>
            <p:nvPr/>
          </p:nvSpPr>
          <p:spPr>
            <a:xfrm rot="-5400000">
              <a:off x="1013969" y="2418844"/>
              <a:ext cx="4319901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Preparation</a:t>
              </a:r>
              <a:endParaRPr/>
            </a:p>
          </p:txBody>
        </p:sp>
      </p:grpSp>
      <p:grpSp>
        <p:nvGrpSpPr>
          <p:cNvPr id="307" name="Google Shape;307;p4"/>
          <p:cNvGrpSpPr/>
          <p:nvPr/>
        </p:nvGrpSpPr>
        <p:grpSpPr>
          <a:xfrm>
            <a:off x="-13658615" y="-839"/>
            <a:ext cx="12192000" cy="6857999"/>
            <a:chOff x="-8778960" y="1501"/>
            <a:chExt cx="12192000" cy="6858000"/>
          </a:xfrm>
        </p:grpSpPr>
        <p:grpSp>
          <p:nvGrpSpPr>
            <p:cNvPr id="308" name="Google Shape;308;p4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309" name="Google Shape;309;p4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3D42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11" name="Google Shape;311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2" name="Google Shape;312;p4"/>
            <p:cNvSpPr txBox="1"/>
            <p:nvPr/>
          </p:nvSpPr>
          <p:spPr>
            <a:xfrm rot="-5400000">
              <a:off x="990393" y="2415282"/>
              <a:ext cx="4311096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Modeling and Evaluation</a:t>
              </a:r>
              <a:endParaRPr/>
            </a:p>
          </p:txBody>
        </p:sp>
      </p:grpSp>
      <p:grpSp>
        <p:nvGrpSpPr>
          <p:cNvPr id="313" name="Google Shape;313;p4"/>
          <p:cNvGrpSpPr/>
          <p:nvPr/>
        </p:nvGrpSpPr>
        <p:grpSpPr>
          <a:xfrm>
            <a:off x="-14189265" y="-839"/>
            <a:ext cx="12232112" cy="6857999"/>
            <a:chOff x="-8778960" y="1501"/>
            <a:chExt cx="12232112" cy="6858000"/>
          </a:xfrm>
        </p:grpSpPr>
        <p:grpSp>
          <p:nvGrpSpPr>
            <p:cNvPr id="314" name="Google Shape;314;p4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315" name="Google Shape;315;p4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17" name="Google Shape;317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8" name="Google Shape;318;p4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sp>
        <p:nvSpPr>
          <p:cNvPr id="319" name="Google Shape;319;p4"/>
          <p:cNvSpPr/>
          <p:nvPr/>
        </p:nvSpPr>
        <p:spPr>
          <a:xfrm>
            <a:off x="421631" y="312469"/>
            <a:ext cx="731082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456470"/>
                </a:solidFill>
                <a:latin typeface="Calibri"/>
                <a:ea typeface="Calibri"/>
                <a:cs typeface="Calibri"/>
                <a:sym typeface="Calibri"/>
              </a:rPr>
              <a:t>We and Our Client</a:t>
            </a:r>
            <a:endParaRPr sz="3200" b="1" cap="none">
              <a:solidFill>
                <a:srgbClr val="4564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5"/>
          <p:cNvGrpSpPr/>
          <p:nvPr/>
        </p:nvGrpSpPr>
        <p:grpSpPr>
          <a:xfrm>
            <a:off x="0" y="1"/>
            <a:ext cx="12192000" cy="6857999"/>
            <a:chOff x="-8778960" y="1501"/>
            <a:chExt cx="12192000" cy="6858000"/>
          </a:xfrm>
        </p:grpSpPr>
        <p:grpSp>
          <p:nvGrpSpPr>
            <p:cNvPr id="325" name="Google Shape;325;p5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326" name="Google Shape;326;p5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27" name="Google Shape;327;p5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182E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28" name="Google Shape;328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9" name="Google Shape;329;p5"/>
            <p:cNvSpPr txBox="1"/>
            <p:nvPr/>
          </p:nvSpPr>
          <p:spPr>
            <a:xfrm rot="-5400000">
              <a:off x="990814" y="2414862"/>
              <a:ext cx="4310255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Background</a:t>
              </a:r>
              <a:endParaRPr/>
            </a:p>
          </p:txBody>
        </p:sp>
      </p:grpSp>
      <p:pic>
        <p:nvPicPr>
          <p:cNvPr id="330" name="Google Shape;3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06130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10060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"/>
          <p:cNvSpPr txBox="1"/>
          <p:nvPr/>
        </p:nvSpPr>
        <p:spPr>
          <a:xfrm>
            <a:off x="572721" y="1203136"/>
            <a:ext cx="5918454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Portubank</a:t>
            </a:r>
            <a:r>
              <a:rPr lang="en-US" sz="2000">
                <a:solidFill>
                  <a:srgbClr val="E298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telah melakukan strategi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telemarketing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untuk mempromosikan produk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deposito berjangka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 nasabahnya. Berdasarkan data 45.211 nasabah yang dihubungi 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9679" y="947206"/>
            <a:ext cx="3192823" cy="230832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"/>
          <p:cNvSpPr txBox="1"/>
          <p:nvPr/>
        </p:nvSpPr>
        <p:spPr>
          <a:xfrm>
            <a:off x="4766364" y="3785969"/>
            <a:ext cx="583517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Deposito berjangka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merupakan salah satu produk investasi perbankan dimana nasabah menyetorkan sejumlah uang untuk disimpan dalam kurun waktu tertentu di bank.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 sebuah bank, deposito berfungsi sebagai pemenuh kebutuhan modal bank dan membantu dalam menjaga posisi likuiditas bank.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5" name="Google Shape;335;p5"/>
          <p:cNvGrpSpPr/>
          <p:nvPr/>
        </p:nvGrpSpPr>
        <p:grpSpPr>
          <a:xfrm>
            <a:off x="444524" y="286538"/>
            <a:ext cx="4870284" cy="611220"/>
            <a:chOff x="444524" y="286538"/>
            <a:chExt cx="4870284" cy="611220"/>
          </a:xfrm>
        </p:grpSpPr>
        <p:sp>
          <p:nvSpPr>
            <p:cNvPr id="336" name="Google Shape;336;p5"/>
            <p:cNvSpPr/>
            <p:nvPr/>
          </p:nvSpPr>
          <p:spPr>
            <a:xfrm>
              <a:off x="444524" y="286538"/>
              <a:ext cx="4870284" cy="611220"/>
            </a:xfrm>
            <a:prstGeom prst="rect">
              <a:avLst/>
            </a:prstGeom>
            <a:solidFill>
              <a:srgbClr val="2041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84662" y="343759"/>
              <a:ext cx="462688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Problem Statements</a:t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8" name="Google Shape;3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8782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991753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692595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04929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553223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2254065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5"/>
          <p:cNvGrpSpPr/>
          <p:nvPr/>
        </p:nvGrpSpPr>
        <p:grpSpPr>
          <a:xfrm>
            <a:off x="-12043819" y="-839"/>
            <a:ext cx="12192000" cy="6857999"/>
            <a:chOff x="-8778960" y="1501"/>
            <a:chExt cx="12192000" cy="6858000"/>
          </a:xfrm>
        </p:grpSpPr>
        <p:grpSp>
          <p:nvGrpSpPr>
            <p:cNvPr id="345" name="Google Shape;345;p5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346" name="Google Shape;346;p5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47" name="Google Shape;347;p5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20414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48" name="Google Shape;348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9" name="Google Shape;349;p5"/>
            <p:cNvSpPr txBox="1"/>
            <p:nvPr/>
          </p:nvSpPr>
          <p:spPr>
            <a:xfrm rot="-5400000">
              <a:off x="986267" y="2419409"/>
              <a:ext cx="4319348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/>
            </a:p>
          </p:txBody>
        </p:sp>
      </p:grpSp>
      <p:grpSp>
        <p:nvGrpSpPr>
          <p:cNvPr id="350" name="Google Shape;350;p5"/>
          <p:cNvGrpSpPr/>
          <p:nvPr/>
        </p:nvGrpSpPr>
        <p:grpSpPr>
          <a:xfrm>
            <a:off x="-12570482" y="1"/>
            <a:ext cx="12197126" cy="6857999"/>
            <a:chOff x="-8778960" y="1501"/>
            <a:chExt cx="12197126" cy="6858000"/>
          </a:xfrm>
        </p:grpSpPr>
        <p:grpSp>
          <p:nvGrpSpPr>
            <p:cNvPr id="351" name="Google Shape;351;p5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352" name="Google Shape;352;p5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53" name="Google Shape;353;p5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41707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54" name="Google Shape;354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5" name="Google Shape;355;p5"/>
            <p:cNvSpPr txBox="1"/>
            <p:nvPr/>
          </p:nvSpPr>
          <p:spPr>
            <a:xfrm rot="-5400000">
              <a:off x="1019688" y="2418843"/>
              <a:ext cx="4319901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Preparation</a:t>
              </a:r>
              <a:endParaRPr/>
            </a:p>
          </p:txBody>
        </p:sp>
      </p:grpSp>
      <p:grpSp>
        <p:nvGrpSpPr>
          <p:cNvPr id="356" name="Google Shape;356;p5"/>
          <p:cNvGrpSpPr/>
          <p:nvPr/>
        </p:nvGrpSpPr>
        <p:grpSpPr>
          <a:xfrm>
            <a:off x="-13097145" y="-839"/>
            <a:ext cx="12192000" cy="6857999"/>
            <a:chOff x="-8778960" y="1501"/>
            <a:chExt cx="12192000" cy="6858000"/>
          </a:xfrm>
        </p:grpSpPr>
        <p:grpSp>
          <p:nvGrpSpPr>
            <p:cNvPr id="357" name="Google Shape;357;p5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358" name="Google Shape;358;p5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3D42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60" name="Google Shape;360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1" name="Google Shape;361;p5"/>
            <p:cNvSpPr txBox="1"/>
            <p:nvPr/>
          </p:nvSpPr>
          <p:spPr>
            <a:xfrm rot="-5400000">
              <a:off x="990393" y="2415282"/>
              <a:ext cx="4311096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Modeling and Evaluation</a:t>
              </a:r>
              <a:endParaRPr/>
            </a:p>
          </p:txBody>
        </p:sp>
      </p:grpSp>
      <p:grpSp>
        <p:nvGrpSpPr>
          <p:cNvPr id="362" name="Google Shape;362;p5"/>
          <p:cNvGrpSpPr/>
          <p:nvPr/>
        </p:nvGrpSpPr>
        <p:grpSpPr>
          <a:xfrm>
            <a:off x="-13627795" y="-839"/>
            <a:ext cx="12232112" cy="6857999"/>
            <a:chOff x="-8778960" y="1501"/>
            <a:chExt cx="12232112" cy="6858000"/>
          </a:xfrm>
        </p:grpSpPr>
        <p:grpSp>
          <p:nvGrpSpPr>
            <p:cNvPr id="363" name="Google Shape;363;p5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364" name="Google Shape;364;p5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66" name="Google Shape;366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7" name="Google Shape;367;p5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grpSp>
        <p:nvGrpSpPr>
          <p:cNvPr id="368" name="Google Shape;368;p5"/>
          <p:cNvGrpSpPr/>
          <p:nvPr/>
        </p:nvGrpSpPr>
        <p:grpSpPr>
          <a:xfrm>
            <a:off x="17339" y="2719642"/>
            <a:ext cx="4546403" cy="3509274"/>
            <a:chOff x="17339" y="2719642"/>
            <a:chExt cx="4546403" cy="3509274"/>
          </a:xfrm>
        </p:grpSpPr>
        <p:sp>
          <p:nvSpPr>
            <p:cNvPr id="369" name="Google Shape;369;p5"/>
            <p:cNvSpPr/>
            <p:nvPr/>
          </p:nvSpPr>
          <p:spPr>
            <a:xfrm>
              <a:off x="1089968" y="3451230"/>
              <a:ext cx="2734609" cy="2777686"/>
            </a:xfrm>
            <a:prstGeom prst="ellipse">
              <a:avLst/>
            </a:prstGeom>
            <a:solidFill>
              <a:srgbClr val="182E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"/>
            <p:cNvSpPr txBox="1"/>
            <p:nvPr/>
          </p:nvSpPr>
          <p:spPr>
            <a:xfrm>
              <a:off x="1019628" y="3617224"/>
              <a:ext cx="3544114" cy="2289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29833"/>
                </a:buClr>
                <a:buSzPts val="7200"/>
                <a:buFont typeface="Quattrocento Sans"/>
                <a:buNone/>
              </a:pPr>
              <a:r>
                <a:rPr lang="en-US" sz="7200" b="1">
                  <a:solidFill>
                    <a:srgbClr val="E29833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11,7%</a:t>
              </a:r>
              <a:endParaRPr/>
            </a:p>
          </p:txBody>
        </p:sp>
        <p:sp>
          <p:nvSpPr>
            <p:cNvPr id="371" name="Google Shape;371;p5"/>
            <p:cNvSpPr txBox="1"/>
            <p:nvPr/>
          </p:nvSpPr>
          <p:spPr>
            <a:xfrm>
              <a:off x="782685" y="5367285"/>
              <a:ext cx="3310081" cy="2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Nasabah yang mendaftar</a:t>
              </a:r>
              <a:endParaRPr sz="1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deposito</a:t>
              </a:r>
              <a:endParaRPr/>
            </a:p>
          </p:txBody>
        </p:sp>
        <p:sp>
          <p:nvSpPr>
            <p:cNvPr id="372" name="Google Shape;372;p5"/>
            <p:cNvSpPr txBox="1"/>
            <p:nvPr/>
          </p:nvSpPr>
          <p:spPr>
            <a:xfrm>
              <a:off x="17339" y="4019181"/>
              <a:ext cx="3310081" cy="2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hanya</a:t>
              </a:r>
              <a:endParaRPr sz="1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2167858" y="2719642"/>
              <a:ext cx="1403577" cy="1425687"/>
            </a:xfrm>
            <a:prstGeom prst="ellipse">
              <a:avLst/>
            </a:prstGeom>
            <a:solidFill>
              <a:srgbClr val="E298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"/>
            <p:cNvSpPr txBox="1"/>
            <p:nvPr/>
          </p:nvSpPr>
          <p:spPr>
            <a:xfrm>
              <a:off x="1229565" y="3142986"/>
              <a:ext cx="3310081" cy="28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Conversion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 sz="14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Rate</a:t>
              </a:r>
              <a:endParaRPr sz="1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75" name="Google Shape;375;p5"/>
          <p:cNvSpPr txBox="1"/>
          <p:nvPr/>
        </p:nvSpPr>
        <p:spPr>
          <a:xfrm>
            <a:off x="456171" y="6408279"/>
            <a:ext cx="132026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https://kamus.tokopedia.com/d/deposito-berjangka/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6"/>
          <p:cNvGrpSpPr/>
          <p:nvPr/>
        </p:nvGrpSpPr>
        <p:grpSpPr>
          <a:xfrm>
            <a:off x="0" y="1"/>
            <a:ext cx="12192000" cy="6857999"/>
            <a:chOff x="-8778960" y="1501"/>
            <a:chExt cx="12192000" cy="6858000"/>
          </a:xfrm>
        </p:grpSpPr>
        <p:grpSp>
          <p:nvGrpSpPr>
            <p:cNvPr id="381" name="Google Shape;381;p6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382" name="Google Shape;382;p6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383" name="Google Shape;383;p6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182E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84" name="Google Shape;384;p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5" name="Google Shape;385;p6"/>
            <p:cNvSpPr txBox="1"/>
            <p:nvPr/>
          </p:nvSpPr>
          <p:spPr>
            <a:xfrm rot="-5400000">
              <a:off x="986687" y="2418989"/>
              <a:ext cx="4318508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Background</a:t>
              </a:r>
              <a:endParaRPr/>
            </a:p>
          </p:txBody>
        </p:sp>
      </p:grpSp>
      <p:grpSp>
        <p:nvGrpSpPr>
          <p:cNvPr id="386" name="Google Shape;386;p6"/>
          <p:cNvGrpSpPr/>
          <p:nvPr/>
        </p:nvGrpSpPr>
        <p:grpSpPr>
          <a:xfrm>
            <a:off x="6532623" y="495745"/>
            <a:ext cx="4145118" cy="1209883"/>
            <a:chOff x="3848264" y="1747554"/>
            <a:chExt cx="4145118" cy="1209883"/>
          </a:xfrm>
        </p:grpSpPr>
        <p:grpSp>
          <p:nvGrpSpPr>
            <p:cNvPr id="387" name="Google Shape;387;p6"/>
            <p:cNvGrpSpPr/>
            <p:nvPr/>
          </p:nvGrpSpPr>
          <p:grpSpPr>
            <a:xfrm>
              <a:off x="3848264" y="2309002"/>
              <a:ext cx="4145118" cy="648435"/>
              <a:chOff x="6767689" y="1451890"/>
              <a:chExt cx="7353162" cy="1393391"/>
            </a:xfrm>
          </p:grpSpPr>
          <p:cxnSp>
            <p:nvCxnSpPr>
              <p:cNvPr id="388" name="Google Shape;388;p6"/>
              <p:cNvCxnSpPr/>
              <p:nvPr/>
            </p:nvCxnSpPr>
            <p:spPr>
              <a:xfrm rot="10800000" flipH="1">
                <a:off x="6767689" y="1451890"/>
                <a:ext cx="938714" cy="139339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EE9D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9" name="Google Shape;389;p6"/>
              <p:cNvCxnSpPr/>
              <p:nvPr/>
            </p:nvCxnSpPr>
            <p:spPr>
              <a:xfrm>
                <a:off x="7698780" y="1467129"/>
                <a:ext cx="6422071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EE9D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390" name="Google Shape;390;p6"/>
            <p:cNvSpPr/>
            <p:nvPr/>
          </p:nvSpPr>
          <p:spPr>
            <a:xfrm>
              <a:off x="5689166" y="1747554"/>
              <a:ext cx="9650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cap="none">
                  <a:solidFill>
                    <a:srgbClr val="EE9D32"/>
                  </a:solidFill>
                  <a:latin typeface="Calibri"/>
                  <a:ea typeface="Calibri"/>
                  <a:cs typeface="Calibri"/>
                  <a:sym typeface="Calibri"/>
                </a:rPr>
                <a:t>PROS</a:t>
              </a:r>
              <a:endParaRPr/>
            </a:p>
          </p:txBody>
        </p:sp>
      </p:grpSp>
      <p:grpSp>
        <p:nvGrpSpPr>
          <p:cNvPr id="391" name="Google Shape;391;p6"/>
          <p:cNvGrpSpPr/>
          <p:nvPr/>
        </p:nvGrpSpPr>
        <p:grpSpPr>
          <a:xfrm>
            <a:off x="787548" y="1357585"/>
            <a:ext cx="4249093" cy="816088"/>
            <a:chOff x="3164714" y="1253834"/>
            <a:chExt cx="4249093" cy="816088"/>
          </a:xfrm>
        </p:grpSpPr>
        <p:grpSp>
          <p:nvGrpSpPr>
            <p:cNvPr id="392" name="Google Shape;392;p6"/>
            <p:cNvGrpSpPr/>
            <p:nvPr/>
          </p:nvGrpSpPr>
          <p:grpSpPr>
            <a:xfrm>
              <a:off x="3164714" y="1806332"/>
              <a:ext cx="4249093" cy="263590"/>
              <a:chOff x="5555117" y="371726"/>
              <a:chExt cx="7537608" cy="566416"/>
            </a:xfrm>
          </p:grpSpPr>
          <p:cxnSp>
            <p:nvCxnSpPr>
              <p:cNvPr id="393" name="Google Shape;393;p6"/>
              <p:cNvCxnSpPr/>
              <p:nvPr/>
            </p:nvCxnSpPr>
            <p:spPr>
              <a:xfrm>
                <a:off x="11935439" y="371726"/>
                <a:ext cx="1157286" cy="566416"/>
              </a:xfrm>
              <a:prstGeom prst="straightConnector1">
                <a:avLst/>
              </a:prstGeom>
              <a:noFill/>
              <a:ln w="38100" cap="flat" cmpd="sng">
                <a:solidFill>
                  <a:srgbClr val="EE9D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4" name="Google Shape;394;p6"/>
              <p:cNvCxnSpPr/>
              <p:nvPr/>
            </p:nvCxnSpPr>
            <p:spPr>
              <a:xfrm>
                <a:off x="5555117" y="371726"/>
                <a:ext cx="6422072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EE9D3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395" name="Google Shape;395;p6"/>
            <p:cNvSpPr/>
            <p:nvPr/>
          </p:nvSpPr>
          <p:spPr>
            <a:xfrm>
              <a:off x="4459708" y="1253834"/>
              <a:ext cx="10070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cap="none">
                  <a:solidFill>
                    <a:srgbClr val="EE9D32"/>
                  </a:solidFill>
                  <a:latin typeface="Calibri"/>
                  <a:ea typeface="Calibri"/>
                  <a:cs typeface="Calibri"/>
                  <a:sym typeface="Calibri"/>
                </a:rPr>
                <a:t>CONS</a:t>
              </a:r>
              <a:endParaRPr/>
            </a:p>
          </p:txBody>
        </p:sp>
      </p:grpSp>
      <p:sp>
        <p:nvSpPr>
          <p:cNvPr id="396" name="Google Shape;396;p6"/>
          <p:cNvSpPr txBox="1"/>
          <p:nvPr/>
        </p:nvSpPr>
        <p:spPr>
          <a:xfrm>
            <a:off x="562187" y="2243856"/>
            <a:ext cx="4126665" cy="2554545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Berkaitan langsung dengan Cost per Acquisiton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per Acquisiton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adalah biaya yang dikeluarkan untuk dapat mengakuisisi satu customer dari sebuah campaign bisnis.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Biaya telemarketing adalah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 20 per hour*</a:t>
            </a:r>
            <a:endParaRPr/>
          </a:p>
        </p:txBody>
      </p:sp>
      <p:sp>
        <p:nvSpPr>
          <p:cNvPr id="397" name="Google Shape;397;p6"/>
          <p:cNvSpPr txBox="1"/>
          <p:nvPr/>
        </p:nvSpPr>
        <p:spPr>
          <a:xfrm>
            <a:off x="7225162" y="1173470"/>
            <a:ext cx="355389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 paling efektif dibandingkan metode lain seperti : </a:t>
            </a:r>
            <a:r>
              <a:rPr lang="en-US" sz="2000" b="0" i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email marketing, advertisements, atau digital marketing.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6"/>
          <p:cNvSpPr txBox="1"/>
          <p:nvPr/>
        </p:nvSpPr>
        <p:spPr>
          <a:xfrm>
            <a:off x="5106242" y="4925294"/>
            <a:ext cx="597879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 marketing perlu memilih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nasabah yang tepat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untuk dihubungi sehingga dapat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menurunkan cost marketing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6"/>
          <p:cNvSpPr/>
          <p:nvPr/>
        </p:nvSpPr>
        <p:spPr>
          <a:xfrm rot="5400000">
            <a:off x="3219457" y="4314077"/>
            <a:ext cx="875832" cy="2142590"/>
          </a:xfrm>
          <a:prstGeom prst="bentUpArrow">
            <a:avLst>
              <a:gd name="adj1" fmla="val 6900"/>
              <a:gd name="adj2" fmla="val 37865"/>
              <a:gd name="adj3" fmla="val 23793"/>
            </a:avLst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06130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10060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8782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991753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692595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04929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553223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2254065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8" name="Google Shape;408;p6"/>
          <p:cNvGrpSpPr/>
          <p:nvPr/>
        </p:nvGrpSpPr>
        <p:grpSpPr>
          <a:xfrm>
            <a:off x="-12043819" y="-839"/>
            <a:ext cx="12192000" cy="6857999"/>
            <a:chOff x="-8778960" y="1501"/>
            <a:chExt cx="12192000" cy="6858000"/>
          </a:xfrm>
        </p:grpSpPr>
        <p:grpSp>
          <p:nvGrpSpPr>
            <p:cNvPr id="409" name="Google Shape;409;p6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410" name="Google Shape;410;p6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11" name="Google Shape;411;p6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20414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2" name="Google Shape;412;p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3" name="Google Shape;413;p6"/>
            <p:cNvSpPr txBox="1"/>
            <p:nvPr/>
          </p:nvSpPr>
          <p:spPr>
            <a:xfrm rot="-5400000">
              <a:off x="986267" y="2419409"/>
              <a:ext cx="4319348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/>
            </a:p>
          </p:txBody>
        </p:sp>
      </p:grpSp>
      <p:grpSp>
        <p:nvGrpSpPr>
          <p:cNvPr id="414" name="Google Shape;414;p6"/>
          <p:cNvGrpSpPr/>
          <p:nvPr/>
        </p:nvGrpSpPr>
        <p:grpSpPr>
          <a:xfrm>
            <a:off x="-12570482" y="1"/>
            <a:ext cx="12192000" cy="6857999"/>
            <a:chOff x="-8778960" y="1501"/>
            <a:chExt cx="12192000" cy="6858000"/>
          </a:xfrm>
        </p:grpSpPr>
        <p:grpSp>
          <p:nvGrpSpPr>
            <p:cNvPr id="415" name="Google Shape;415;p6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416" name="Google Shape;416;p6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17" name="Google Shape;417;p6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41707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8" name="Google Shape;418;p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9" name="Google Shape;419;p6"/>
            <p:cNvSpPr txBox="1"/>
            <p:nvPr/>
          </p:nvSpPr>
          <p:spPr>
            <a:xfrm rot="-5400000">
              <a:off x="997346" y="2418755"/>
              <a:ext cx="432007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Preparation</a:t>
              </a: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13097145" y="-839"/>
            <a:ext cx="12192000" cy="6857999"/>
            <a:chOff x="-8778960" y="1501"/>
            <a:chExt cx="12192000" cy="6858000"/>
          </a:xfrm>
        </p:grpSpPr>
        <p:grpSp>
          <p:nvGrpSpPr>
            <p:cNvPr id="421" name="Google Shape;421;p6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422" name="Google Shape;422;p6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23" name="Google Shape;423;p6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3D42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24" name="Google Shape;424;p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25" name="Google Shape;425;p6"/>
            <p:cNvSpPr txBox="1"/>
            <p:nvPr/>
          </p:nvSpPr>
          <p:spPr>
            <a:xfrm rot="-5400000">
              <a:off x="990393" y="2415282"/>
              <a:ext cx="4311096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Modeling and Evaluation</a:t>
              </a:r>
              <a:endParaRPr/>
            </a:p>
          </p:txBody>
        </p:sp>
      </p:grpSp>
      <p:grpSp>
        <p:nvGrpSpPr>
          <p:cNvPr id="426" name="Google Shape;426;p6"/>
          <p:cNvGrpSpPr/>
          <p:nvPr/>
        </p:nvGrpSpPr>
        <p:grpSpPr>
          <a:xfrm>
            <a:off x="-13627795" y="-839"/>
            <a:ext cx="12232112" cy="6857999"/>
            <a:chOff x="-8778960" y="1501"/>
            <a:chExt cx="12232112" cy="6858000"/>
          </a:xfrm>
        </p:grpSpPr>
        <p:grpSp>
          <p:nvGrpSpPr>
            <p:cNvPr id="427" name="Google Shape;427;p6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428" name="Google Shape;428;p6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29" name="Google Shape;429;p6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30" name="Google Shape;430;p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1" name="Google Shape;431;p6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sp>
        <p:nvSpPr>
          <p:cNvPr id="432" name="Google Shape;432;p6"/>
          <p:cNvSpPr txBox="1"/>
          <p:nvPr/>
        </p:nvSpPr>
        <p:spPr>
          <a:xfrm>
            <a:off x="456171" y="6408279"/>
            <a:ext cx="132026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*https://www.magellan-solutions.com/blog/call-center-pricing/</a:t>
            </a: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grpSp>
        <p:nvGrpSpPr>
          <p:cNvPr id="433" name="Google Shape;433;p6"/>
          <p:cNvGrpSpPr/>
          <p:nvPr/>
        </p:nvGrpSpPr>
        <p:grpSpPr>
          <a:xfrm>
            <a:off x="5001925" y="2287310"/>
            <a:ext cx="2263903" cy="611220"/>
            <a:chOff x="444524" y="286538"/>
            <a:chExt cx="5148530" cy="611220"/>
          </a:xfrm>
        </p:grpSpPr>
        <p:sp>
          <p:nvSpPr>
            <p:cNvPr id="434" name="Google Shape;434;p6"/>
            <p:cNvSpPr/>
            <p:nvPr/>
          </p:nvSpPr>
          <p:spPr>
            <a:xfrm>
              <a:off x="444524" y="286538"/>
              <a:ext cx="4870284" cy="611220"/>
            </a:xfrm>
            <a:prstGeom prst="rect">
              <a:avLst/>
            </a:prstGeom>
            <a:solidFill>
              <a:srgbClr val="2041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84659" y="343759"/>
              <a:ext cx="50083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EE9D32"/>
                  </a:solidFill>
                  <a:latin typeface="Calibri"/>
                  <a:ea typeface="Calibri"/>
                  <a:cs typeface="Calibri"/>
                  <a:sym typeface="Calibri"/>
                </a:rPr>
                <a:t>Problem Statements</a:t>
              </a:r>
              <a:endParaRPr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" name="Google Shape;436;p6"/>
          <p:cNvGrpSpPr/>
          <p:nvPr/>
        </p:nvGrpSpPr>
        <p:grpSpPr>
          <a:xfrm>
            <a:off x="4915385" y="1572921"/>
            <a:ext cx="2268145" cy="2228286"/>
            <a:chOff x="7517443" y="274196"/>
            <a:chExt cx="2335263" cy="2334868"/>
          </a:xfrm>
        </p:grpSpPr>
        <p:sp>
          <p:nvSpPr>
            <p:cNvPr id="437" name="Google Shape;437;p6"/>
            <p:cNvSpPr/>
            <p:nvPr/>
          </p:nvSpPr>
          <p:spPr>
            <a:xfrm>
              <a:off x="7517443" y="274196"/>
              <a:ext cx="2334868" cy="2334868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2"/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545639" y="1045895"/>
              <a:ext cx="2307067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EE9D32"/>
                  </a:solidFill>
                  <a:latin typeface="Calibri"/>
                  <a:ea typeface="Calibri"/>
                  <a:cs typeface="Calibri"/>
                  <a:sym typeface="Calibri"/>
                </a:rPr>
                <a:t>Pros and Cons Telemarketing</a:t>
              </a:r>
              <a:endParaRPr sz="1200">
                <a:solidFill>
                  <a:srgbClr val="EE9D3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p6"/>
          <p:cNvSpPr txBox="1"/>
          <p:nvPr/>
        </p:nvSpPr>
        <p:spPr>
          <a:xfrm>
            <a:off x="477055" y="253597"/>
            <a:ext cx="5857779" cy="1015663"/>
          </a:xfrm>
          <a:prstGeom prst="rect">
            <a:avLst/>
          </a:prstGeom>
          <a:solidFill>
            <a:srgbClr val="182E4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rgbClr val="D2A262"/>
                </a:solidFill>
                <a:latin typeface="Roboto"/>
                <a:ea typeface="Roboto"/>
                <a:cs typeface="Roboto"/>
                <a:sym typeface="Roboto"/>
              </a:rPr>
              <a:t>Telemarketing</a:t>
            </a:r>
            <a:r>
              <a:rPr lang="en-US" sz="1800" b="0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adalah sebuah strategi marketing dengan menawarkan produk kepada pelanggan melalui telepon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7"/>
          <p:cNvGrpSpPr/>
          <p:nvPr/>
        </p:nvGrpSpPr>
        <p:grpSpPr>
          <a:xfrm>
            <a:off x="0" y="1"/>
            <a:ext cx="12192000" cy="6857999"/>
            <a:chOff x="-8778960" y="1501"/>
            <a:chExt cx="12192000" cy="6858000"/>
          </a:xfrm>
        </p:grpSpPr>
        <p:grpSp>
          <p:nvGrpSpPr>
            <p:cNvPr id="445" name="Google Shape;445;p7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446" name="Google Shape;446;p7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47" name="Google Shape;447;p7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182E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48" name="Google Shape;448;p7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49" name="Google Shape;449;p7"/>
            <p:cNvSpPr txBox="1"/>
            <p:nvPr/>
          </p:nvSpPr>
          <p:spPr>
            <a:xfrm rot="-5400000">
              <a:off x="986687" y="2418989"/>
              <a:ext cx="4318508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Background</a:t>
              </a:r>
              <a:endParaRPr/>
            </a:p>
          </p:txBody>
        </p:sp>
      </p:grpSp>
      <p:pic>
        <p:nvPicPr>
          <p:cNvPr id="450" name="Google Shape;45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729070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2233000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2" name="Google Shape;452;p7"/>
          <p:cNvGrpSpPr/>
          <p:nvPr/>
        </p:nvGrpSpPr>
        <p:grpSpPr>
          <a:xfrm rot="5400000">
            <a:off x="2460181" y="-45740"/>
            <a:ext cx="1412771" cy="2569712"/>
            <a:chOff x="1494518" y="3398603"/>
            <a:chExt cx="1591584" cy="3239302"/>
          </a:xfrm>
        </p:grpSpPr>
        <p:sp>
          <p:nvSpPr>
            <p:cNvPr id="453" name="Google Shape;453;p7"/>
            <p:cNvSpPr/>
            <p:nvPr/>
          </p:nvSpPr>
          <p:spPr>
            <a:xfrm>
              <a:off x="1494518" y="3398603"/>
              <a:ext cx="1591584" cy="3239302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20414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7"/>
            <p:cNvSpPr txBox="1"/>
            <p:nvPr/>
          </p:nvSpPr>
          <p:spPr>
            <a:xfrm rot="-5400000">
              <a:off x="1121283" y="4474089"/>
              <a:ext cx="2287384" cy="728136"/>
            </a:xfrm>
            <a:prstGeom prst="rect">
              <a:avLst/>
            </a:prstGeom>
            <a:solidFill>
              <a:srgbClr val="20414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Goal</a:t>
              </a:r>
              <a:endParaRPr/>
            </a:p>
          </p:txBody>
        </p:sp>
      </p:grpSp>
      <p:grpSp>
        <p:nvGrpSpPr>
          <p:cNvPr id="455" name="Google Shape;455;p7"/>
          <p:cNvGrpSpPr/>
          <p:nvPr/>
        </p:nvGrpSpPr>
        <p:grpSpPr>
          <a:xfrm>
            <a:off x="883080" y="532729"/>
            <a:ext cx="1458999" cy="1412768"/>
            <a:chOff x="3024068" y="3694185"/>
            <a:chExt cx="1462980" cy="1412768"/>
          </a:xfrm>
        </p:grpSpPr>
        <p:sp>
          <p:nvSpPr>
            <p:cNvPr id="456" name="Google Shape;456;p7"/>
            <p:cNvSpPr/>
            <p:nvPr/>
          </p:nvSpPr>
          <p:spPr>
            <a:xfrm rot="-5400000">
              <a:off x="3049174" y="3669079"/>
              <a:ext cx="1412768" cy="1462980"/>
            </a:xfrm>
            <a:custGeom>
              <a:avLst/>
              <a:gdLst/>
              <a:ahLst/>
              <a:cxnLst/>
              <a:rect l="l" t="t" r="r" b="b"/>
              <a:pathLst>
                <a:path w="1412768" h="1462980" extrusionOk="0">
                  <a:moveTo>
                    <a:pt x="1412768" y="235466"/>
                  </a:moveTo>
                  <a:lnTo>
                    <a:pt x="1412768" y="1462980"/>
                  </a:lnTo>
                  <a:lnTo>
                    <a:pt x="1076969" y="1462980"/>
                  </a:lnTo>
                  <a:lnTo>
                    <a:pt x="1071451" y="1416572"/>
                  </a:lnTo>
                  <a:cubicBezTo>
                    <a:pt x="1036704" y="1272606"/>
                    <a:pt x="886461" y="1164309"/>
                    <a:pt x="706384" y="1164309"/>
                  </a:cubicBezTo>
                  <a:cubicBezTo>
                    <a:pt x="526307" y="1164309"/>
                    <a:pt x="376064" y="1272606"/>
                    <a:pt x="341317" y="1416572"/>
                  </a:cubicBezTo>
                  <a:lnTo>
                    <a:pt x="335799" y="1462980"/>
                  </a:lnTo>
                  <a:lnTo>
                    <a:pt x="0" y="1462980"/>
                  </a:lnTo>
                  <a:lnTo>
                    <a:pt x="0" y="235466"/>
                  </a:lnTo>
                  <a:cubicBezTo>
                    <a:pt x="0" y="105422"/>
                    <a:pt x="105422" y="0"/>
                    <a:pt x="235466" y="0"/>
                  </a:cubicBezTo>
                  <a:lnTo>
                    <a:pt x="1177302" y="0"/>
                  </a:lnTo>
                  <a:cubicBezTo>
                    <a:pt x="1307346" y="0"/>
                    <a:pt x="1412768" y="105422"/>
                    <a:pt x="1412768" y="2354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sx="107000" sy="107000" algn="ctr" rotWithShape="0">
                <a:srgbClr val="000000">
                  <a:alpha val="2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57" name="Google Shape;457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38974" y="4005954"/>
              <a:ext cx="789232" cy="7892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8" name="Google Shape;458;p7"/>
          <p:cNvGrpSpPr/>
          <p:nvPr/>
        </p:nvGrpSpPr>
        <p:grpSpPr>
          <a:xfrm rot="5400000">
            <a:off x="2460180" y="2089654"/>
            <a:ext cx="1412771" cy="2569712"/>
            <a:chOff x="1494518" y="3398603"/>
            <a:chExt cx="1591584" cy="3239302"/>
          </a:xfrm>
        </p:grpSpPr>
        <p:sp>
          <p:nvSpPr>
            <p:cNvPr id="459" name="Google Shape;459;p7"/>
            <p:cNvSpPr/>
            <p:nvPr/>
          </p:nvSpPr>
          <p:spPr>
            <a:xfrm>
              <a:off x="1494518" y="3398603"/>
              <a:ext cx="1591584" cy="3239302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4170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7"/>
            <p:cNvSpPr txBox="1"/>
            <p:nvPr/>
          </p:nvSpPr>
          <p:spPr>
            <a:xfrm rot="16200000">
              <a:off x="1128810" y="4590850"/>
              <a:ext cx="2287380" cy="589398"/>
            </a:xfrm>
            <a:prstGeom prst="rect">
              <a:avLst/>
            </a:prstGeom>
            <a:solidFill>
              <a:srgbClr val="41707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Objective</a:t>
              </a:r>
              <a:endParaRPr sz="1200" dirty="0"/>
            </a:p>
          </p:txBody>
        </p:sp>
      </p:grpSp>
      <p:grpSp>
        <p:nvGrpSpPr>
          <p:cNvPr id="461" name="Google Shape;461;p7"/>
          <p:cNvGrpSpPr/>
          <p:nvPr/>
        </p:nvGrpSpPr>
        <p:grpSpPr>
          <a:xfrm>
            <a:off x="883080" y="2668125"/>
            <a:ext cx="1458999" cy="1412768"/>
            <a:chOff x="3024068" y="3694185"/>
            <a:chExt cx="1462980" cy="1412768"/>
          </a:xfrm>
        </p:grpSpPr>
        <p:sp>
          <p:nvSpPr>
            <p:cNvPr id="462" name="Google Shape;462;p7"/>
            <p:cNvSpPr/>
            <p:nvPr/>
          </p:nvSpPr>
          <p:spPr>
            <a:xfrm rot="-5400000">
              <a:off x="3049174" y="3669079"/>
              <a:ext cx="1412768" cy="1462980"/>
            </a:xfrm>
            <a:custGeom>
              <a:avLst/>
              <a:gdLst/>
              <a:ahLst/>
              <a:cxnLst/>
              <a:rect l="l" t="t" r="r" b="b"/>
              <a:pathLst>
                <a:path w="1412768" h="1462980" extrusionOk="0">
                  <a:moveTo>
                    <a:pt x="1412768" y="235466"/>
                  </a:moveTo>
                  <a:lnTo>
                    <a:pt x="1412768" y="1462980"/>
                  </a:lnTo>
                  <a:lnTo>
                    <a:pt x="1076969" y="1462980"/>
                  </a:lnTo>
                  <a:lnTo>
                    <a:pt x="1071451" y="1416572"/>
                  </a:lnTo>
                  <a:cubicBezTo>
                    <a:pt x="1036704" y="1272606"/>
                    <a:pt x="886461" y="1164309"/>
                    <a:pt x="706384" y="1164309"/>
                  </a:cubicBezTo>
                  <a:cubicBezTo>
                    <a:pt x="526307" y="1164309"/>
                    <a:pt x="376064" y="1272606"/>
                    <a:pt x="341317" y="1416572"/>
                  </a:cubicBezTo>
                  <a:lnTo>
                    <a:pt x="335799" y="1462980"/>
                  </a:lnTo>
                  <a:lnTo>
                    <a:pt x="0" y="1462980"/>
                  </a:lnTo>
                  <a:lnTo>
                    <a:pt x="0" y="235466"/>
                  </a:lnTo>
                  <a:cubicBezTo>
                    <a:pt x="0" y="105422"/>
                    <a:pt x="105422" y="0"/>
                    <a:pt x="235466" y="0"/>
                  </a:cubicBezTo>
                  <a:lnTo>
                    <a:pt x="1177302" y="0"/>
                  </a:lnTo>
                  <a:cubicBezTo>
                    <a:pt x="1307346" y="0"/>
                    <a:pt x="1412768" y="105422"/>
                    <a:pt x="1412768" y="2354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sx="107000" sy="107000" algn="ctr" rotWithShape="0">
                <a:srgbClr val="000000">
                  <a:alpha val="2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3" name="Google Shape;463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38974" y="4005954"/>
              <a:ext cx="789232" cy="7892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4" name="Google Shape;464;p7"/>
          <p:cNvGrpSpPr/>
          <p:nvPr/>
        </p:nvGrpSpPr>
        <p:grpSpPr>
          <a:xfrm rot="5400000">
            <a:off x="2482655" y="4337359"/>
            <a:ext cx="1412772" cy="2569712"/>
            <a:chOff x="1494518" y="3398603"/>
            <a:chExt cx="1591584" cy="3239302"/>
          </a:xfrm>
        </p:grpSpPr>
        <p:sp>
          <p:nvSpPr>
            <p:cNvPr id="465" name="Google Shape;465;p7"/>
            <p:cNvSpPr/>
            <p:nvPr/>
          </p:nvSpPr>
          <p:spPr>
            <a:xfrm>
              <a:off x="1494518" y="3398603"/>
              <a:ext cx="1591584" cy="3239302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7F97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7"/>
            <p:cNvSpPr txBox="1"/>
            <p:nvPr/>
          </p:nvSpPr>
          <p:spPr>
            <a:xfrm rot="-5400000">
              <a:off x="1146614" y="4353586"/>
              <a:ext cx="2287380" cy="1074867"/>
            </a:xfrm>
            <a:prstGeom prst="rect">
              <a:avLst/>
            </a:prstGeom>
            <a:solidFill>
              <a:srgbClr val="7F97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Business Metrics</a:t>
              </a:r>
              <a:endParaRPr/>
            </a:p>
          </p:txBody>
        </p:sp>
      </p:grpSp>
      <p:grpSp>
        <p:nvGrpSpPr>
          <p:cNvPr id="467" name="Google Shape;467;p7"/>
          <p:cNvGrpSpPr/>
          <p:nvPr/>
        </p:nvGrpSpPr>
        <p:grpSpPr>
          <a:xfrm>
            <a:off x="905558" y="4915826"/>
            <a:ext cx="1458999" cy="1412768"/>
            <a:chOff x="3024068" y="3694185"/>
            <a:chExt cx="1462980" cy="1412768"/>
          </a:xfrm>
        </p:grpSpPr>
        <p:sp>
          <p:nvSpPr>
            <p:cNvPr id="468" name="Google Shape;468;p7"/>
            <p:cNvSpPr/>
            <p:nvPr/>
          </p:nvSpPr>
          <p:spPr>
            <a:xfrm rot="-5400000">
              <a:off x="3049174" y="3669079"/>
              <a:ext cx="1412768" cy="1462980"/>
            </a:xfrm>
            <a:custGeom>
              <a:avLst/>
              <a:gdLst/>
              <a:ahLst/>
              <a:cxnLst/>
              <a:rect l="l" t="t" r="r" b="b"/>
              <a:pathLst>
                <a:path w="1412768" h="1462980" extrusionOk="0">
                  <a:moveTo>
                    <a:pt x="1412768" y="235466"/>
                  </a:moveTo>
                  <a:lnTo>
                    <a:pt x="1412768" y="1462980"/>
                  </a:lnTo>
                  <a:lnTo>
                    <a:pt x="1076969" y="1462980"/>
                  </a:lnTo>
                  <a:lnTo>
                    <a:pt x="1071451" y="1416572"/>
                  </a:lnTo>
                  <a:cubicBezTo>
                    <a:pt x="1036704" y="1272606"/>
                    <a:pt x="886461" y="1164309"/>
                    <a:pt x="706384" y="1164309"/>
                  </a:cubicBezTo>
                  <a:cubicBezTo>
                    <a:pt x="526307" y="1164309"/>
                    <a:pt x="376064" y="1272606"/>
                    <a:pt x="341317" y="1416572"/>
                  </a:cubicBezTo>
                  <a:lnTo>
                    <a:pt x="335799" y="1462980"/>
                  </a:lnTo>
                  <a:lnTo>
                    <a:pt x="0" y="1462980"/>
                  </a:lnTo>
                  <a:lnTo>
                    <a:pt x="0" y="235466"/>
                  </a:lnTo>
                  <a:cubicBezTo>
                    <a:pt x="0" y="105422"/>
                    <a:pt x="105422" y="0"/>
                    <a:pt x="235466" y="0"/>
                  </a:cubicBezTo>
                  <a:lnTo>
                    <a:pt x="1177302" y="0"/>
                  </a:lnTo>
                  <a:cubicBezTo>
                    <a:pt x="1307346" y="0"/>
                    <a:pt x="1412768" y="105422"/>
                    <a:pt x="1412768" y="2354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sx="107000" sy="107000" algn="ctr" rotWithShape="0">
                <a:srgbClr val="000000">
                  <a:alpha val="2274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9" name="Google Shape;469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338974" y="4005954"/>
              <a:ext cx="789232" cy="7892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0" name="Google Shape;470;p7"/>
          <p:cNvSpPr txBox="1"/>
          <p:nvPr/>
        </p:nvSpPr>
        <p:spPr>
          <a:xfrm>
            <a:off x="4069662" y="495921"/>
            <a:ext cx="583666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Meningkatkan conversion rate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nasabah yang ditargetkan campaign untuk mendaftar ke deposito</a:t>
            </a:r>
            <a:endParaRPr/>
          </a:p>
        </p:txBody>
      </p:sp>
      <p:sp>
        <p:nvSpPr>
          <p:cNvPr id="471" name="Google Shape;471;p7"/>
          <p:cNvSpPr txBox="1"/>
          <p:nvPr/>
        </p:nvSpPr>
        <p:spPr>
          <a:xfrm>
            <a:off x="4012311" y="2526762"/>
            <a:ext cx="6130198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Membuat model machine learning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dapat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memprediksi nasabah</a:t>
            </a: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 akan mendaftar ke deposito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Memberikan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rekomendasi aksi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dapat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mengoptimalkan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 marketing bank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memilih target nasabah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7"/>
          <p:cNvSpPr txBox="1"/>
          <p:nvPr/>
        </p:nvSpPr>
        <p:spPr>
          <a:xfrm>
            <a:off x="4069662" y="5148419"/>
            <a:ext cx="681793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Rate 	  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per Acquisition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3" name="Google Shape;47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06130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10060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8782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991753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692595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04929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553223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2254065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1" name="Google Shape;481;p7"/>
          <p:cNvGrpSpPr/>
          <p:nvPr/>
        </p:nvGrpSpPr>
        <p:grpSpPr>
          <a:xfrm>
            <a:off x="-12043819" y="-839"/>
            <a:ext cx="12192000" cy="6857999"/>
            <a:chOff x="-8778960" y="1501"/>
            <a:chExt cx="12192000" cy="6858000"/>
          </a:xfrm>
        </p:grpSpPr>
        <p:grpSp>
          <p:nvGrpSpPr>
            <p:cNvPr id="482" name="Google Shape;482;p7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483" name="Google Shape;483;p7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84" name="Google Shape;484;p7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20414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85" name="Google Shape;485;p7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86" name="Google Shape;486;p7"/>
            <p:cNvSpPr txBox="1"/>
            <p:nvPr/>
          </p:nvSpPr>
          <p:spPr>
            <a:xfrm rot="-5400000">
              <a:off x="986267" y="2419409"/>
              <a:ext cx="4319348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/>
            </a:p>
          </p:txBody>
        </p:sp>
      </p:grpSp>
      <p:grpSp>
        <p:nvGrpSpPr>
          <p:cNvPr id="487" name="Google Shape;487;p7"/>
          <p:cNvGrpSpPr/>
          <p:nvPr/>
        </p:nvGrpSpPr>
        <p:grpSpPr>
          <a:xfrm>
            <a:off x="-12570482" y="1"/>
            <a:ext cx="12192000" cy="6857999"/>
            <a:chOff x="-8778960" y="1501"/>
            <a:chExt cx="12192000" cy="6858000"/>
          </a:xfrm>
        </p:grpSpPr>
        <p:grpSp>
          <p:nvGrpSpPr>
            <p:cNvPr id="488" name="Google Shape;488;p7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489" name="Google Shape;489;p7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90" name="Google Shape;490;p7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41707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91" name="Google Shape;491;p7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92" name="Google Shape;492;p7"/>
            <p:cNvSpPr txBox="1"/>
            <p:nvPr/>
          </p:nvSpPr>
          <p:spPr>
            <a:xfrm rot="-5400000">
              <a:off x="997887" y="2418844"/>
              <a:ext cx="4319901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Preparation</a:t>
              </a:r>
              <a:endParaRPr/>
            </a:p>
          </p:txBody>
        </p:sp>
      </p:grpSp>
      <p:grpSp>
        <p:nvGrpSpPr>
          <p:cNvPr id="493" name="Google Shape;493;p7"/>
          <p:cNvGrpSpPr/>
          <p:nvPr/>
        </p:nvGrpSpPr>
        <p:grpSpPr>
          <a:xfrm>
            <a:off x="-13097145" y="-839"/>
            <a:ext cx="12192000" cy="6857999"/>
            <a:chOff x="-8778960" y="1501"/>
            <a:chExt cx="12192000" cy="6858000"/>
          </a:xfrm>
        </p:grpSpPr>
        <p:grpSp>
          <p:nvGrpSpPr>
            <p:cNvPr id="494" name="Google Shape;494;p7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495" name="Google Shape;495;p7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496" name="Google Shape;496;p7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3D42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97" name="Google Shape;497;p7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98" name="Google Shape;498;p7"/>
            <p:cNvSpPr txBox="1"/>
            <p:nvPr/>
          </p:nvSpPr>
          <p:spPr>
            <a:xfrm rot="-5400000">
              <a:off x="990393" y="2415282"/>
              <a:ext cx="4311096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Modeling and Evaluation</a:t>
              </a:r>
              <a:endParaRPr/>
            </a:p>
          </p:txBody>
        </p:sp>
      </p:grpSp>
      <p:grpSp>
        <p:nvGrpSpPr>
          <p:cNvPr id="499" name="Google Shape;499;p7"/>
          <p:cNvGrpSpPr/>
          <p:nvPr/>
        </p:nvGrpSpPr>
        <p:grpSpPr>
          <a:xfrm>
            <a:off x="-13627795" y="-839"/>
            <a:ext cx="12232112" cy="6857999"/>
            <a:chOff x="-8778960" y="1501"/>
            <a:chExt cx="12232112" cy="6858000"/>
          </a:xfrm>
        </p:grpSpPr>
        <p:grpSp>
          <p:nvGrpSpPr>
            <p:cNvPr id="500" name="Google Shape;500;p7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501" name="Google Shape;501;p7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502" name="Google Shape;502;p7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3" name="Google Shape;503;p7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04" name="Google Shape;504;p7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sp>
        <p:nvSpPr>
          <p:cNvPr id="505" name="Google Shape;505;p7"/>
          <p:cNvSpPr/>
          <p:nvPr/>
        </p:nvSpPr>
        <p:spPr>
          <a:xfrm>
            <a:off x="4992475" y="6785877"/>
            <a:ext cx="45722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E9D32"/>
                </a:solidFill>
                <a:latin typeface="Calibri"/>
                <a:ea typeface="Calibri"/>
                <a:cs typeface="Calibri"/>
                <a:sym typeface="Calibri"/>
              </a:rPr>
              <a:t>Dataset Info</a:t>
            </a:r>
            <a:endParaRPr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6" name="Google Shape;506;p7"/>
          <p:cNvCxnSpPr/>
          <p:nvPr/>
        </p:nvCxnSpPr>
        <p:spPr>
          <a:xfrm rot="10800000" flipH="1">
            <a:off x="4288907" y="7369101"/>
            <a:ext cx="5275776" cy="1304"/>
          </a:xfrm>
          <a:prstGeom prst="straightConnector1">
            <a:avLst/>
          </a:prstGeom>
          <a:noFill/>
          <a:ln w="38100" cap="flat" cmpd="sng">
            <a:solidFill>
              <a:srgbClr val="182E4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7" name="Google Shape;507;p7"/>
          <p:cNvSpPr txBox="1"/>
          <p:nvPr/>
        </p:nvSpPr>
        <p:spPr>
          <a:xfrm>
            <a:off x="4243811" y="7581951"/>
            <a:ext cx="5320872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Terdapat </a:t>
            </a:r>
            <a:r>
              <a:rPr 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45211 baris </a:t>
            </a: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dan </a:t>
            </a:r>
            <a:r>
              <a:rPr 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17 kolom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‘y’</a:t>
            </a: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merupakan </a:t>
            </a:r>
            <a:r>
              <a:rPr 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 target </a:t>
            </a: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dengan value yes/no (ket. customer subscribe deposito berjangka)</a:t>
            </a:r>
            <a:endParaRPr sz="24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Tidak ada missing values </a:t>
            </a: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maupun </a:t>
            </a:r>
            <a:r>
              <a:rPr 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duplikat</a:t>
            </a:r>
            <a:endParaRPr/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508" name="Google Shape;508;p7"/>
          <p:cNvCxnSpPr/>
          <p:nvPr/>
        </p:nvCxnSpPr>
        <p:spPr>
          <a:xfrm rot="10800000" flipH="1">
            <a:off x="3778537" y="7369101"/>
            <a:ext cx="500339" cy="1336174"/>
          </a:xfrm>
          <a:prstGeom prst="straightConnector1">
            <a:avLst/>
          </a:prstGeom>
          <a:noFill/>
          <a:ln w="38100" cap="flat" cmpd="sng">
            <a:solidFill>
              <a:srgbClr val="182E4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9" name="Google Shape;509;p7"/>
          <p:cNvSpPr/>
          <p:nvPr/>
        </p:nvSpPr>
        <p:spPr>
          <a:xfrm>
            <a:off x="3486382" y="8607323"/>
            <a:ext cx="324239" cy="324239"/>
          </a:xfrm>
          <a:prstGeom prst="ellipse">
            <a:avLst/>
          </a:prstGeom>
          <a:solidFill>
            <a:srgbClr val="20414C"/>
          </a:solidFill>
          <a:ln w="12700" cap="flat" cmpd="sng">
            <a:solidFill>
              <a:srgbClr val="20414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8"/>
          <p:cNvGrpSpPr/>
          <p:nvPr/>
        </p:nvGrpSpPr>
        <p:grpSpPr>
          <a:xfrm>
            <a:off x="0" y="1"/>
            <a:ext cx="12192000" cy="6857999"/>
            <a:chOff x="-8778960" y="1501"/>
            <a:chExt cx="12192000" cy="6858000"/>
          </a:xfrm>
        </p:grpSpPr>
        <p:grpSp>
          <p:nvGrpSpPr>
            <p:cNvPr id="515" name="Google Shape;515;p8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516" name="Google Shape;516;p8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517" name="Google Shape;517;p8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20414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18" name="Google Shape;518;p8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19" name="Google Shape;519;p8"/>
            <p:cNvSpPr txBox="1"/>
            <p:nvPr/>
          </p:nvSpPr>
          <p:spPr>
            <a:xfrm rot="-5400000">
              <a:off x="986267" y="2419409"/>
              <a:ext cx="4319348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/>
            </a:p>
          </p:txBody>
        </p:sp>
      </p:grpSp>
      <p:pic>
        <p:nvPicPr>
          <p:cNvPr id="520" name="Google Shape;5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718424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222354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8"/>
          <p:cNvSpPr/>
          <p:nvPr/>
        </p:nvSpPr>
        <p:spPr>
          <a:xfrm>
            <a:off x="4992475" y="1844910"/>
            <a:ext cx="45722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E9D32"/>
                </a:solidFill>
                <a:latin typeface="Calibri"/>
                <a:ea typeface="Calibri"/>
                <a:cs typeface="Calibri"/>
                <a:sym typeface="Calibri"/>
              </a:rPr>
              <a:t>Dataset Info</a:t>
            </a:r>
            <a:endParaRPr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8"/>
          <p:cNvSpPr txBox="1"/>
          <p:nvPr/>
        </p:nvSpPr>
        <p:spPr>
          <a:xfrm>
            <a:off x="498092" y="3163676"/>
            <a:ext cx="341392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</p:txBody>
      </p:sp>
      <p:sp>
        <p:nvSpPr>
          <p:cNvPr id="524" name="Google Shape;524;p8"/>
          <p:cNvSpPr/>
          <p:nvPr/>
        </p:nvSpPr>
        <p:spPr>
          <a:xfrm>
            <a:off x="6240262" y="1783602"/>
            <a:ext cx="29611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25" name="Google Shape;525;p8"/>
          <p:cNvSpPr/>
          <p:nvPr/>
        </p:nvSpPr>
        <p:spPr>
          <a:xfrm>
            <a:off x="884031" y="304801"/>
            <a:ext cx="2513423" cy="6552360"/>
          </a:xfrm>
          <a:prstGeom prst="round2SameRect">
            <a:avLst>
              <a:gd name="adj1" fmla="val 12063"/>
              <a:gd name="adj2" fmla="val 0"/>
            </a:avLst>
          </a:prstGeom>
          <a:solidFill>
            <a:srgbClr val="20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6" name="Google Shape;526;p8"/>
          <p:cNvCxnSpPr/>
          <p:nvPr/>
        </p:nvCxnSpPr>
        <p:spPr>
          <a:xfrm rot="10800000" flipH="1">
            <a:off x="4288907" y="2428134"/>
            <a:ext cx="5275776" cy="1304"/>
          </a:xfrm>
          <a:prstGeom prst="straightConnector1">
            <a:avLst/>
          </a:prstGeom>
          <a:noFill/>
          <a:ln w="38100" cap="flat" cmpd="sng">
            <a:solidFill>
              <a:srgbClr val="182E4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7" name="Google Shape;527;p8"/>
          <p:cNvSpPr txBox="1"/>
          <p:nvPr/>
        </p:nvSpPr>
        <p:spPr>
          <a:xfrm>
            <a:off x="4243811" y="2640984"/>
            <a:ext cx="6437326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Terdapat </a:t>
            </a:r>
            <a:r>
              <a:rPr 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45211 baris </a:t>
            </a: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dan </a:t>
            </a:r>
            <a:r>
              <a:rPr 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17 kolom/features</a:t>
            </a:r>
            <a:endParaRPr sz="24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Terdapat </a:t>
            </a:r>
            <a:r>
              <a:rPr 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 features numerical</a:t>
            </a: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dan </a:t>
            </a:r>
            <a:r>
              <a:rPr 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 features categorical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‘y’</a:t>
            </a: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merupakan </a:t>
            </a:r>
            <a:r>
              <a:rPr 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 target </a:t>
            </a: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dengan value yes/no (ket: customer subscribe deposito berjangka)</a:t>
            </a:r>
            <a:endParaRPr sz="24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Tidak ada missing values </a:t>
            </a: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maupun </a:t>
            </a:r>
            <a:r>
              <a:rPr lang="en-US" sz="24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duplikat</a:t>
            </a:r>
            <a:endParaRPr/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28" name="Google Shape;52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21572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71965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9278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9671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8782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7840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7925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35949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03987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74072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8" name="Google Shape;538;p8"/>
          <p:cNvGrpSpPr/>
          <p:nvPr/>
        </p:nvGrpSpPr>
        <p:grpSpPr>
          <a:xfrm>
            <a:off x="-12057138" y="1"/>
            <a:ext cx="12192000" cy="6857999"/>
            <a:chOff x="-8778960" y="1501"/>
            <a:chExt cx="12192000" cy="6858000"/>
          </a:xfrm>
        </p:grpSpPr>
        <p:grpSp>
          <p:nvGrpSpPr>
            <p:cNvPr id="539" name="Google Shape;539;p8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540" name="Google Shape;540;p8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541" name="Google Shape;541;p8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41707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42" name="Google Shape;542;p8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43" name="Google Shape;543;p8"/>
            <p:cNvSpPr txBox="1"/>
            <p:nvPr/>
          </p:nvSpPr>
          <p:spPr>
            <a:xfrm rot="-5400000">
              <a:off x="1104623" y="2298302"/>
              <a:ext cx="4094030" cy="488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Preparation</a:t>
              </a:r>
              <a:endParaRPr/>
            </a:p>
          </p:txBody>
        </p:sp>
      </p:grpSp>
      <p:grpSp>
        <p:nvGrpSpPr>
          <p:cNvPr id="544" name="Google Shape;544;p8"/>
          <p:cNvGrpSpPr/>
          <p:nvPr/>
        </p:nvGrpSpPr>
        <p:grpSpPr>
          <a:xfrm>
            <a:off x="-12583801" y="-839"/>
            <a:ext cx="12192000" cy="6857999"/>
            <a:chOff x="-8778960" y="1501"/>
            <a:chExt cx="12192000" cy="6858000"/>
          </a:xfrm>
        </p:grpSpPr>
        <p:grpSp>
          <p:nvGrpSpPr>
            <p:cNvPr id="545" name="Google Shape;545;p8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546" name="Google Shape;546;p8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547" name="Google Shape;547;p8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3D42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48" name="Google Shape;548;p8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49" name="Google Shape;549;p8"/>
            <p:cNvSpPr txBox="1"/>
            <p:nvPr/>
          </p:nvSpPr>
          <p:spPr>
            <a:xfrm rot="-5400000">
              <a:off x="990393" y="2415282"/>
              <a:ext cx="4311096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Modeling and Evaluation</a:t>
              </a:r>
              <a:endParaRPr/>
            </a:p>
          </p:txBody>
        </p:sp>
      </p:grpSp>
      <p:grpSp>
        <p:nvGrpSpPr>
          <p:cNvPr id="550" name="Google Shape;550;p8"/>
          <p:cNvGrpSpPr/>
          <p:nvPr/>
        </p:nvGrpSpPr>
        <p:grpSpPr>
          <a:xfrm>
            <a:off x="-13114451" y="-839"/>
            <a:ext cx="12232112" cy="6857999"/>
            <a:chOff x="-8778960" y="1501"/>
            <a:chExt cx="12232112" cy="6858000"/>
          </a:xfrm>
        </p:grpSpPr>
        <p:grpSp>
          <p:nvGrpSpPr>
            <p:cNvPr id="551" name="Google Shape;551;p8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552" name="Google Shape;552;p8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553" name="Google Shape;553;p8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54" name="Google Shape;554;p8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55" name="Google Shape;555;p8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sp>
        <p:nvSpPr>
          <p:cNvPr id="556" name="Google Shape;556;p8"/>
          <p:cNvSpPr/>
          <p:nvPr/>
        </p:nvSpPr>
        <p:spPr>
          <a:xfrm>
            <a:off x="1288637" y="494014"/>
            <a:ext cx="2635515" cy="6363986"/>
          </a:xfrm>
          <a:prstGeom prst="round2SameRect">
            <a:avLst>
              <a:gd name="adj1" fmla="val 12063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8"/>
          <p:cNvSpPr txBox="1"/>
          <p:nvPr/>
        </p:nvSpPr>
        <p:spPr>
          <a:xfrm>
            <a:off x="1410729" y="705444"/>
            <a:ext cx="2625595" cy="584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Job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Marital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Balance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Housing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Month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Duration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Campaign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Pdays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Previous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Poutcome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y (target)</a:t>
            </a:r>
            <a:endParaRPr/>
          </a:p>
        </p:txBody>
      </p:sp>
      <p:cxnSp>
        <p:nvCxnSpPr>
          <p:cNvPr id="558" name="Google Shape;558;p8"/>
          <p:cNvCxnSpPr/>
          <p:nvPr/>
        </p:nvCxnSpPr>
        <p:spPr>
          <a:xfrm rot="10800000" flipH="1">
            <a:off x="3778537" y="2428134"/>
            <a:ext cx="500339" cy="1336174"/>
          </a:xfrm>
          <a:prstGeom prst="straightConnector1">
            <a:avLst/>
          </a:prstGeom>
          <a:noFill/>
          <a:ln w="38100" cap="flat" cmpd="sng">
            <a:solidFill>
              <a:srgbClr val="182E4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9" name="Google Shape;559;p8"/>
          <p:cNvSpPr txBox="1"/>
          <p:nvPr/>
        </p:nvSpPr>
        <p:spPr>
          <a:xfrm>
            <a:off x="3472380" y="464905"/>
            <a:ext cx="320642" cy="3046988"/>
          </a:xfrm>
          <a:prstGeom prst="rect">
            <a:avLst/>
          </a:prstGeom>
          <a:solidFill>
            <a:srgbClr val="20414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/>
          </a:p>
        </p:txBody>
      </p:sp>
      <p:sp>
        <p:nvSpPr>
          <p:cNvPr id="560" name="Google Shape;560;p8"/>
          <p:cNvSpPr/>
          <p:nvPr/>
        </p:nvSpPr>
        <p:spPr>
          <a:xfrm>
            <a:off x="3486382" y="3666356"/>
            <a:ext cx="324239" cy="324239"/>
          </a:xfrm>
          <a:prstGeom prst="ellipse">
            <a:avLst/>
          </a:prstGeom>
          <a:solidFill>
            <a:srgbClr val="20414C"/>
          </a:solidFill>
          <a:ln w="12700" cap="flat" cmpd="sng">
            <a:solidFill>
              <a:srgbClr val="20414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9"/>
          <p:cNvGrpSpPr/>
          <p:nvPr/>
        </p:nvGrpSpPr>
        <p:grpSpPr>
          <a:xfrm>
            <a:off x="0" y="1"/>
            <a:ext cx="12192000" cy="6857999"/>
            <a:chOff x="-8778960" y="1501"/>
            <a:chExt cx="12192000" cy="6858000"/>
          </a:xfrm>
        </p:grpSpPr>
        <p:grpSp>
          <p:nvGrpSpPr>
            <p:cNvPr id="566" name="Google Shape;566;p9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567" name="Google Shape;567;p9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568" name="Google Shape;568;p9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20414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69" name="Google Shape;569;p9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70" name="Google Shape;570;p9"/>
            <p:cNvSpPr txBox="1"/>
            <p:nvPr/>
          </p:nvSpPr>
          <p:spPr>
            <a:xfrm rot="-5400000">
              <a:off x="986267" y="2419409"/>
              <a:ext cx="4319348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EDA</a:t>
              </a:r>
              <a:endParaRPr/>
            </a:p>
          </p:txBody>
        </p:sp>
      </p:grpSp>
      <p:pic>
        <p:nvPicPr>
          <p:cNvPr id="571" name="Google Shape;57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718424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222354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9"/>
          <p:cNvSpPr/>
          <p:nvPr/>
        </p:nvSpPr>
        <p:spPr>
          <a:xfrm>
            <a:off x="3171094" y="255747"/>
            <a:ext cx="31851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0414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Duration of Call</a:t>
            </a:r>
            <a:endParaRPr sz="2800">
              <a:solidFill>
                <a:srgbClr val="20414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4" name="Google Shape;574;p9"/>
          <p:cNvSpPr txBox="1"/>
          <p:nvPr/>
        </p:nvSpPr>
        <p:spPr>
          <a:xfrm>
            <a:off x="498092" y="3163676"/>
            <a:ext cx="341392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</p:txBody>
      </p:sp>
      <p:sp>
        <p:nvSpPr>
          <p:cNvPr id="575" name="Google Shape;575;p9"/>
          <p:cNvSpPr/>
          <p:nvPr/>
        </p:nvSpPr>
        <p:spPr>
          <a:xfrm>
            <a:off x="6240262" y="1783602"/>
            <a:ext cx="29611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576" name="Google Shape;57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21572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71965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92786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96716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87823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47840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17925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535949" y="3163676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039879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740721" y="3163677"/>
            <a:ext cx="530600" cy="53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6" name="Google Shape;586;p9"/>
          <p:cNvGrpSpPr/>
          <p:nvPr/>
        </p:nvGrpSpPr>
        <p:grpSpPr>
          <a:xfrm>
            <a:off x="-12057138" y="1"/>
            <a:ext cx="12192000" cy="6857999"/>
            <a:chOff x="-8778960" y="1501"/>
            <a:chExt cx="12192000" cy="6858000"/>
          </a:xfrm>
        </p:grpSpPr>
        <p:grpSp>
          <p:nvGrpSpPr>
            <p:cNvPr id="587" name="Google Shape;587;p9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588" name="Google Shape;588;p9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589" name="Google Shape;589;p9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41707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0" name="Google Shape;590;p9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91" name="Google Shape;591;p9"/>
            <p:cNvSpPr txBox="1"/>
            <p:nvPr/>
          </p:nvSpPr>
          <p:spPr>
            <a:xfrm rot="-5400000">
              <a:off x="1104623" y="2298302"/>
              <a:ext cx="4094030" cy="488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Preparation</a:t>
              </a:r>
              <a:endParaRPr/>
            </a:p>
          </p:txBody>
        </p:sp>
      </p:grpSp>
      <p:grpSp>
        <p:nvGrpSpPr>
          <p:cNvPr id="592" name="Google Shape;592;p9"/>
          <p:cNvGrpSpPr/>
          <p:nvPr/>
        </p:nvGrpSpPr>
        <p:grpSpPr>
          <a:xfrm>
            <a:off x="-12583801" y="-839"/>
            <a:ext cx="12192000" cy="6857999"/>
            <a:chOff x="-8778960" y="1501"/>
            <a:chExt cx="12192000" cy="6858000"/>
          </a:xfrm>
        </p:grpSpPr>
        <p:grpSp>
          <p:nvGrpSpPr>
            <p:cNvPr id="593" name="Google Shape;593;p9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594" name="Google Shape;594;p9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595" name="Google Shape;595;p9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3D42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6" name="Google Shape;596;p9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224325" y="2395137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97" name="Google Shape;597;p9"/>
            <p:cNvSpPr txBox="1"/>
            <p:nvPr/>
          </p:nvSpPr>
          <p:spPr>
            <a:xfrm rot="-5400000">
              <a:off x="990393" y="2415282"/>
              <a:ext cx="4311096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Modeling and Evaluation</a:t>
              </a:r>
              <a:endParaRPr/>
            </a:p>
          </p:txBody>
        </p:sp>
      </p:grpSp>
      <p:grpSp>
        <p:nvGrpSpPr>
          <p:cNvPr id="598" name="Google Shape;598;p9"/>
          <p:cNvGrpSpPr/>
          <p:nvPr/>
        </p:nvGrpSpPr>
        <p:grpSpPr>
          <a:xfrm>
            <a:off x="-13114451" y="-839"/>
            <a:ext cx="12232112" cy="6857999"/>
            <a:chOff x="-8778960" y="1501"/>
            <a:chExt cx="12232112" cy="6858000"/>
          </a:xfrm>
        </p:grpSpPr>
        <p:grpSp>
          <p:nvGrpSpPr>
            <p:cNvPr id="599" name="Google Shape;599;p9"/>
            <p:cNvGrpSpPr/>
            <p:nvPr/>
          </p:nvGrpSpPr>
          <p:grpSpPr>
            <a:xfrm>
              <a:off x="-8778960" y="1501"/>
              <a:ext cx="12192000" cy="6858000"/>
              <a:chOff x="-6809096" y="-124"/>
              <a:chExt cx="12192000" cy="6858000"/>
            </a:xfrm>
          </p:grpSpPr>
          <p:sp>
            <p:nvSpPr>
              <p:cNvPr id="600" name="Google Shape;600;p9"/>
              <p:cNvSpPr/>
              <p:nvPr/>
            </p:nvSpPr>
            <p:spPr>
              <a:xfrm>
                <a:off x="-6809096" y="-124"/>
                <a:ext cx="1219200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215900" dist="12700" sx="101000" sy="101000" algn="ctr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601" name="Google Shape;601;p9"/>
              <p:cNvSpPr/>
              <p:nvPr/>
            </p:nvSpPr>
            <p:spPr>
              <a:xfrm>
                <a:off x="4003171" y="504890"/>
                <a:ext cx="1378940" cy="4311096"/>
              </a:xfrm>
              <a:custGeom>
                <a:avLst/>
                <a:gdLst/>
                <a:ahLst/>
                <a:cxnLst/>
                <a:rect l="l" t="t" r="r" b="b"/>
                <a:pathLst>
                  <a:path w="1378940" h="2774073" extrusionOk="0">
                    <a:moveTo>
                      <a:pt x="1378940" y="0"/>
                    </a:moveTo>
                    <a:lnTo>
                      <a:pt x="1378940" y="2774073"/>
                    </a:lnTo>
                    <a:lnTo>
                      <a:pt x="1245607" y="2767340"/>
                    </a:lnTo>
                    <a:cubicBezTo>
                      <a:pt x="545968" y="2696288"/>
                      <a:pt x="0" y="2105421"/>
                      <a:pt x="0" y="1387036"/>
                    </a:cubicBezTo>
                    <a:cubicBezTo>
                      <a:pt x="0" y="668652"/>
                      <a:pt x="545968" y="77785"/>
                      <a:pt x="1245607" y="6732"/>
                    </a:cubicBezTo>
                    <a:close/>
                  </a:path>
                </a:pathLst>
              </a:custGeom>
              <a:solidFill>
                <a:srgbClr val="F0C81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02" name="Google Shape;602;p9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400000">
                <a:off x="4164166" y="2395138"/>
                <a:ext cx="530601" cy="53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03" name="Google Shape;603;p9"/>
            <p:cNvSpPr txBox="1"/>
            <p:nvPr/>
          </p:nvSpPr>
          <p:spPr>
            <a:xfrm rot="-5400000">
              <a:off x="892823" y="2249029"/>
              <a:ext cx="428966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Insights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Recommendations</a:t>
              </a:r>
              <a:endParaRPr/>
            </a:p>
          </p:txBody>
        </p:sp>
      </p:grpSp>
      <p:sp>
        <p:nvSpPr>
          <p:cNvPr id="604" name="Google Shape;604;p9"/>
          <p:cNvSpPr txBox="1"/>
          <p:nvPr/>
        </p:nvSpPr>
        <p:spPr>
          <a:xfrm>
            <a:off x="673697" y="273342"/>
            <a:ext cx="2404611" cy="461665"/>
          </a:xfrm>
          <a:prstGeom prst="rect">
            <a:avLst/>
          </a:prstGeom>
          <a:solidFill>
            <a:srgbClr val="20414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Business Insight</a:t>
            </a:r>
            <a:endParaRPr/>
          </a:p>
        </p:txBody>
      </p:sp>
      <p:grpSp>
        <p:nvGrpSpPr>
          <p:cNvPr id="605" name="Google Shape;605;p9"/>
          <p:cNvGrpSpPr/>
          <p:nvPr/>
        </p:nvGrpSpPr>
        <p:grpSpPr>
          <a:xfrm>
            <a:off x="-51906" y="846984"/>
            <a:ext cx="6078301" cy="1562461"/>
            <a:chOff x="-228368" y="846984"/>
            <a:chExt cx="6078301" cy="1562461"/>
          </a:xfrm>
        </p:grpSpPr>
        <p:cxnSp>
          <p:nvCxnSpPr>
            <p:cNvPr id="606" name="Google Shape;606;p9"/>
            <p:cNvCxnSpPr/>
            <p:nvPr/>
          </p:nvCxnSpPr>
          <p:spPr>
            <a:xfrm rot="10800000" flipH="1">
              <a:off x="574157" y="846984"/>
              <a:ext cx="5275776" cy="1304"/>
            </a:xfrm>
            <a:prstGeom prst="straightConnector1">
              <a:avLst/>
            </a:prstGeom>
            <a:noFill/>
            <a:ln w="38100" cap="flat" cmpd="sng">
              <a:solidFill>
                <a:srgbClr val="182E4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7" name="Google Shape;607;p9"/>
            <p:cNvCxnSpPr/>
            <p:nvPr/>
          </p:nvCxnSpPr>
          <p:spPr>
            <a:xfrm rot="10800000" flipH="1">
              <a:off x="63787" y="846984"/>
              <a:ext cx="500339" cy="1336174"/>
            </a:xfrm>
            <a:prstGeom prst="straightConnector1">
              <a:avLst/>
            </a:prstGeom>
            <a:noFill/>
            <a:ln w="38100" cap="flat" cmpd="sng">
              <a:solidFill>
                <a:srgbClr val="182E4E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8" name="Google Shape;608;p9"/>
            <p:cNvSpPr/>
            <p:nvPr/>
          </p:nvSpPr>
          <p:spPr>
            <a:xfrm>
              <a:off x="-228368" y="2085206"/>
              <a:ext cx="324239" cy="324239"/>
            </a:xfrm>
            <a:prstGeom prst="ellipse">
              <a:avLst/>
            </a:prstGeom>
            <a:solidFill>
              <a:srgbClr val="20414C"/>
            </a:solidFill>
            <a:ln w="12700" cap="flat" cmpd="sng">
              <a:solidFill>
                <a:srgbClr val="2041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9" name="Google Shape;609;p9"/>
          <p:cNvSpPr txBox="1"/>
          <p:nvPr/>
        </p:nvSpPr>
        <p:spPr>
          <a:xfrm>
            <a:off x="6186441" y="1271036"/>
            <a:ext cx="3903657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Dapatkan atensi customer di 5 menit awal telepon!!</a:t>
            </a:r>
            <a:endParaRPr/>
          </a:p>
        </p:txBody>
      </p:sp>
      <p:sp>
        <p:nvSpPr>
          <p:cNvPr id="610" name="Google Shape;610;p9"/>
          <p:cNvSpPr txBox="1"/>
          <p:nvPr/>
        </p:nvSpPr>
        <p:spPr>
          <a:xfrm>
            <a:off x="1011140" y="4091950"/>
            <a:ext cx="9739951" cy="2176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highlight>
                  <a:srgbClr val="20414C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Duration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didefinisikan sebagai durasi kontak berlangsung (dalam detik). Dari EDA, kita dapat menyimpulkan</a:t>
            </a: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 dengan durasi kontak lebih lama cenderung untuk subscribe ke deposit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Terdapat ‘intersection’ antara customer yang subscribe deposito dan tidak subscribe yaitu pada waktu 4 – 5 menit. Menurut kami ini adalah ‘decisive moment’. Jika sampai waktu 5 menit customer masih belum tertarik, maka sebaiknya telepon dihentikan agar dapat menghemat waktu dan cost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 marketing bisa membuat semacam “guidelines” yang menstandarisasi pesan yang disampaikan ke customer bedasarkan history data customer yang mendaftar deposito</a:t>
            </a:r>
            <a:endParaRPr/>
          </a:p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11" name="Google Shape;611;p9" descr="Chart, box and whiske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818" y="1074057"/>
            <a:ext cx="4680000" cy="28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2019</Words>
  <Application>Microsoft Office PowerPoint</Application>
  <PresentationFormat>Widescreen</PresentationFormat>
  <Paragraphs>735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Inter</vt:lpstr>
      <vt:lpstr>Arial</vt:lpstr>
      <vt:lpstr>Aharoni</vt:lpstr>
      <vt:lpstr>Calibri</vt:lpstr>
      <vt:lpstr>Roboto</vt:lpstr>
      <vt:lpstr>Quattrocento Sans</vt:lpstr>
      <vt:lpstr>Lora</vt:lpstr>
      <vt:lpstr>Twentieth Century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Zähringer</dc:creator>
  <cp:lastModifiedBy>Aam Alamudi</cp:lastModifiedBy>
  <cp:revision>10</cp:revision>
  <dcterms:created xsi:type="dcterms:W3CDTF">2017-01-05T13:17:27Z</dcterms:created>
  <dcterms:modified xsi:type="dcterms:W3CDTF">2022-05-16T12:46:50Z</dcterms:modified>
</cp:coreProperties>
</file>