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268" r:id="rId3"/>
    <p:sldId id="320" r:id="rId4"/>
    <p:sldId id="324" r:id="rId5"/>
    <p:sldId id="326" r:id="rId6"/>
    <p:sldId id="321" r:id="rId7"/>
    <p:sldId id="325" r:id="rId8"/>
    <p:sldId id="332" r:id="rId9"/>
    <p:sldId id="329" r:id="rId10"/>
    <p:sldId id="333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  <a:srgbClr val="A5A5A5"/>
    <a:srgbClr val="5B9BD5"/>
    <a:srgbClr val="79D155"/>
    <a:srgbClr val="7CDB49"/>
    <a:srgbClr val="DE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Age Dependency</a:t>
            </a:r>
            <a:r>
              <a:rPr lang="en-US" baseline="0" dirty="0"/>
              <a:t> Ratio (%)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Brunei Darussalam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Sheet1!$B$2:$B$11</c:f>
              <c:numCache>
                <c:formatCode>_(* #,##0.00_);_(* \(#,##0.00\);_(* "-"??_);_(@_)</c:formatCode>
                <c:ptCount val="10"/>
                <c:pt idx="0">
                  <c:v>42.176875786978741</c:v>
                </c:pt>
                <c:pt idx="1">
                  <c:v>41.561582562959401</c:v>
                </c:pt>
                <c:pt idx="2">
                  <c:v>40.66515171004302</c:v>
                </c:pt>
                <c:pt idx="3">
                  <c:v>39.955732190274411</c:v>
                </c:pt>
                <c:pt idx="4">
                  <c:v>39.379579401567419</c:v>
                </c:pt>
                <c:pt idx="5">
                  <c:v>38.87730928390593</c:v>
                </c:pt>
                <c:pt idx="6">
                  <c:v>38.430612367460512</c:v>
                </c:pt>
                <c:pt idx="7">
                  <c:v>38.331455083466786</c:v>
                </c:pt>
                <c:pt idx="8">
                  <c:v>38.150194952710137</c:v>
                </c:pt>
                <c:pt idx="9">
                  <c:v>37.993353857239825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C-4173-90F6-9F8EE8F420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Sheet1!$C$2:$C$11</c:f>
              <c:numCache>
                <c:formatCode>_(* #,##0.00_);_(* \(#,##0.00\);_(* "-"??_);_(@_)</c:formatCode>
                <c:ptCount val="10"/>
                <c:pt idx="0">
                  <c:v>51.430109061468897</c:v>
                </c:pt>
                <c:pt idx="1">
                  <c:v>51.097028211378323</c:v>
                </c:pt>
                <c:pt idx="2">
                  <c:v>50.598743411226032</c:v>
                </c:pt>
                <c:pt idx="3">
                  <c:v>50.251474802627904</c:v>
                </c:pt>
                <c:pt idx="4">
                  <c:v>49.953694190402068</c:v>
                </c:pt>
                <c:pt idx="5">
                  <c:v>49.597381640980913</c:v>
                </c:pt>
                <c:pt idx="6">
                  <c:v>49.15083200126486</c:v>
                </c:pt>
                <c:pt idx="7">
                  <c:v>48.929574377826363</c:v>
                </c:pt>
                <c:pt idx="8">
                  <c:v>48.535050913516557</c:v>
                </c:pt>
                <c:pt idx="9">
                  <c:v>48.065852800987351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C-4173-90F6-9F8EE8F420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Cambodia</c:v>
                </c:pt>
              </c:strCache>
            </c:strRef>
          </c:tx>
          <c:spPr>
            <a:ln w="28575" cap="rnd">
              <a:solidFill>
                <a:srgbClr val="A5A5A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Sheet1!$D$2:$D$11</c:f>
              <c:numCache>
                <c:formatCode>_(* #,##0.00_);_(* \(#,##0.00\);_(* "-"??_);_(@_)</c:formatCode>
                <c:ptCount val="10"/>
                <c:pt idx="0">
                  <c:v>60.207113354775963</c:v>
                </c:pt>
                <c:pt idx="1">
                  <c:v>58.881478526118592</c:v>
                </c:pt>
                <c:pt idx="2">
                  <c:v>58.021181461211768</c:v>
                </c:pt>
                <c:pt idx="3">
                  <c:v>57.123764748104236</c:v>
                </c:pt>
                <c:pt idx="4">
                  <c:v>56.349131779969419</c:v>
                </c:pt>
                <c:pt idx="5">
                  <c:v>55.826483121070872</c:v>
                </c:pt>
                <c:pt idx="6">
                  <c:v>55.572955662802755</c:v>
                </c:pt>
                <c:pt idx="7">
                  <c:v>55.399250202155251</c:v>
                </c:pt>
                <c:pt idx="8">
                  <c:v>55.498747708470653</c:v>
                </c:pt>
                <c:pt idx="9">
                  <c:v>55.721479520023067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C-4173-90F6-9F8EE8F420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Lao PDR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Sheet1!$E$2:$E$11</c:f>
              <c:numCache>
                <c:formatCode>_(* #,##0.00_);_(* \(#,##0.00\);_(* "-"??_);_(@_)</c:formatCode>
                <c:ptCount val="10"/>
                <c:pt idx="0">
                  <c:v>68.651985080694047</c:v>
                </c:pt>
                <c:pt idx="1">
                  <c:v>66.606635829212053</c:v>
                </c:pt>
                <c:pt idx="2">
                  <c:v>65.098934768727375</c:v>
                </c:pt>
                <c:pt idx="3">
                  <c:v>63.639475309966429</c:v>
                </c:pt>
                <c:pt idx="4">
                  <c:v>62.297717243920324</c:v>
                </c:pt>
                <c:pt idx="5">
                  <c:v>61.161512342779837</c:v>
                </c:pt>
                <c:pt idx="6">
                  <c:v>60.249870562332376</c:v>
                </c:pt>
                <c:pt idx="7">
                  <c:v>59.297409555499968</c:v>
                </c:pt>
                <c:pt idx="8">
                  <c:v>58.514110600921079</c:v>
                </c:pt>
                <c:pt idx="9">
                  <c:v>57.822703694788643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C-4173-90F6-9F8EE8F420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Myanmar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Sheet1!$F$2:$F$11</c:f>
              <c:numCache>
                <c:formatCode>_(* #,##0.00_);_(* \(#,##0.00\);_(* "-"??_);_(@_)</c:formatCode>
                <c:ptCount val="10"/>
                <c:pt idx="0">
                  <c:v>54.039264735648629</c:v>
                </c:pt>
                <c:pt idx="1">
                  <c:v>53.562069543798742</c:v>
                </c:pt>
                <c:pt idx="2">
                  <c:v>52.707848253175356</c:v>
                </c:pt>
                <c:pt idx="3">
                  <c:v>51.944555367911661</c:v>
                </c:pt>
                <c:pt idx="4">
                  <c:v>51.221730710830151</c:v>
                </c:pt>
                <c:pt idx="5">
                  <c:v>50.473779298149665</c:v>
                </c:pt>
                <c:pt idx="6">
                  <c:v>49.691112894612004</c:v>
                </c:pt>
                <c:pt idx="7">
                  <c:v>48.996487860594826</c:v>
                </c:pt>
                <c:pt idx="8">
                  <c:v>48.285968747784707</c:v>
                </c:pt>
                <c:pt idx="9">
                  <c:v>47.580774862629134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C-4173-90F6-9F8EE8F4208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Malaysia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Sheet1!$G$2:$G$11</c:f>
              <c:numCache>
                <c:formatCode>_(* #,##0.00_);_(* \(#,##0.00\);_(* "-"??_);_(@_)</c:formatCode>
                <c:ptCount val="10"/>
                <c:pt idx="0">
                  <c:v>50.040881822590308</c:v>
                </c:pt>
                <c:pt idx="1">
                  <c:v>48.959046452056349</c:v>
                </c:pt>
                <c:pt idx="2">
                  <c:v>47.797109865919737</c:v>
                </c:pt>
                <c:pt idx="3">
                  <c:v>46.77971322365984</c:v>
                </c:pt>
                <c:pt idx="4">
                  <c:v>45.917320088860961</c:v>
                </c:pt>
                <c:pt idx="5">
                  <c:v>45.187058400262622</c:v>
                </c:pt>
                <c:pt idx="6">
                  <c:v>44.563878441067331</c:v>
                </c:pt>
                <c:pt idx="7">
                  <c:v>44.295531173888442</c:v>
                </c:pt>
                <c:pt idx="8">
                  <c:v>44.105210557877747</c:v>
                </c:pt>
                <c:pt idx="9">
                  <c:v>43.997308093167199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C-4173-90F6-9F8EE8F4208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Philippines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Sheet1!$H$2:$H$11</c:f>
              <c:numCache>
                <c:formatCode>_(* #,##0.00_);_(* \(#,##0.00\);_(* "-"??_);_(@_)</c:formatCode>
                <c:ptCount val="10"/>
                <c:pt idx="0">
                  <c:v>62.87789129837801</c:v>
                </c:pt>
                <c:pt idx="1">
                  <c:v>61.391668445322104</c:v>
                </c:pt>
                <c:pt idx="2">
                  <c:v>60.651838673425615</c:v>
                </c:pt>
                <c:pt idx="3">
                  <c:v>59.925606094360752</c:v>
                </c:pt>
                <c:pt idx="4">
                  <c:v>59.278966536573428</c:v>
                </c:pt>
                <c:pt idx="5">
                  <c:v>58.723131785148688</c:v>
                </c:pt>
                <c:pt idx="6">
                  <c:v>58.230584311005195</c:v>
                </c:pt>
                <c:pt idx="7">
                  <c:v>57.858807238382127</c:v>
                </c:pt>
                <c:pt idx="8">
                  <c:v>57.525945554330264</c:v>
                </c:pt>
                <c:pt idx="9">
                  <c:v>57.221423476118474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C-4173-90F6-9F8EE8F4208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Singapore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Sheet1!$I$2:$I$11</c:f>
              <c:numCache>
                <c:formatCode>_(* #,##0.00_);_(* \(#,##0.00\);_(* "-"??_);_(@_)</c:formatCode>
                <c:ptCount val="10"/>
                <c:pt idx="0">
                  <c:v>36.363842661805123</c:v>
                </c:pt>
                <c:pt idx="1">
                  <c:v>35.795924623264781</c:v>
                </c:pt>
                <c:pt idx="2">
                  <c:v>35.809277086464157</c:v>
                </c:pt>
                <c:pt idx="3">
                  <c:v>36.004384962201208</c:v>
                </c:pt>
                <c:pt idx="4">
                  <c:v>36.347338717701497</c:v>
                </c:pt>
                <c:pt idx="5">
                  <c:v>36.797921767148182</c:v>
                </c:pt>
                <c:pt idx="6">
                  <c:v>37.341988562036363</c:v>
                </c:pt>
                <c:pt idx="7">
                  <c:v>37.984431456303319</c:v>
                </c:pt>
                <c:pt idx="8">
                  <c:v>38.702576459684899</c:v>
                </c:pt>
                <c:pt idx="9">
                  <c:v>39.51313822144796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C-4173-90F6-9F8EE8F4208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Thailand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Sheet1!$J$2:$J$11</c:f>
              <c:numCache>
                <c:formatCode>_(* #,##0.00_);_(* \(#,##0.00\);_(* "-"??_);_(@_)</c:formatCode>
                <c:ptCount val="10"/>
                <c:pt idx="0">
                  <c:v>39.325919463269599</c:v>
                </c:pt>
                <c:pt idx="1">
                  <c:v>39.085464447973443</c:v>
                </c:pt>
                <c:pt idx="2">
                  <c:v>39.26293243162273</c:v>
                </c:pt>
                <c:pt idx="3">
                  <c:v>39.41202557499944</c:v>
                </c:pt>
                <c:pt idx="4">
                  <c:v>39.559092029619393</c:v>
                </c:pt>
                <c:pt idx="5">
                  <c:v>39.739441135587384</c:v>
                </c:pt>
                <c:pt idx="6">
                  <c:v>39.970994030713456</c:v>
                </c:pt>
                <c:pt idx="7">
                  <c:v>40.066726281370038</c:v>
                </c:pt>
                <c:pt idx="8">
                  <c:v>40.236553473253814</c:v>
                </c:pt>
                <c:pt idx="9">
                  <c:v>40.493607455551029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FC-4173-90F6-9F8EE8F4208A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Sheet1!$K$2:$K$11</c:f>
              <c:numCache>
                <c:formatCode>_(* #,##0.00_);_(* \(#,##0.00\);_(* "-"??_);_(@_)</c:formatCode>
                <c:ptCount val="10"/>
                <c:pt idx="0">
                  <c:v>44.359379756378921</c:v>
                </c:pt>
                <c:pt idx="1">
                  <c:v>43.325308617918054</c:v>
                </c:pt>
                <c:pt idx="2">
                  <c:v>42.699633754744539</c:v>
                </c:pt>
                <c:pt idx="3">
                  <c:v>42.341721815423597</c:v>
                </c:pt>
                <c:pt idx="4">
                  <c:v>42.242108153344262</c:v>
                </c:pt>
                <c:pt idx="5">
                  <c:v>42.324327375113945</c:v>
                </c:pt>
                <c:pt idx="6">
                  <c:v>42.527839250101522</c:v>
                </c:pt>
                <c:pt idx="7">
                  <c:v>42.858903444723857</c:v>
                </c:pt>
                <c:pt idx="8">
                  <c:v>43.288200088805482</c:v>
                </c:pt>
                <c:pt idx="9">
                  <c:v>43.784535084545681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AFC-4173-90F6-9F8EE8F42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541008"/>
        <c:axId val="468544528"/>
      </c:lineChart>
      <c:catAx>
        <c:axId val="46854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44528"/>
        <c:crosses val="autoZero"/>
        <c:auto val="1"/>
        <c:lblAlgn val="ctr"/>
        <c:lblOffset val="100"/>
        <c:noMultiLvlLbl val="0"/>
      </c:catAx>
      <c:valAx>
        <c:axId val="468544528"/>
        <c:scaling>
          <c:orientation val="minMax"/>
          <c:max val="70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4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5787235791989652E-2"/>
          <c:y val="0.80336700100371305"/>
          <c:w val="0.94421276420801037"/>
          <c:h val="0.179222253540794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Media Age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Brunei Darussalam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  <c:pt idx="4">
                  <c:v>2020</c:v>
                </c:pt>
                <c:pt idx="5">
                  <c:v>2025</c:v>
                </c:pt>
                <c:pt idx="6">
                  <c:v>2030</c:v>
                </c:pt>
                <c:pt idx="7">
                  <c:v>2035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25.5</c:v>
                </c:pt>
                <c:pt idx="1">
                  <c:v>26.799999</c:v>
                </c:pt>
                <c:pt idx="2">
                  <c:v>27.5</c:v>
                </c:pt>
                <c:pt idx="3">
                  <c:v>30</c:v>
                </c:pt>
                <c:pt idx="4">
                  <c:v>32.400002000000001</c:v>
                </c:pt>
                <c:pt idx="5">
                  <c:v>34.799999</c:v>
                </c:pt>
                <c:pt idx="6">
                  <c:v>36.799999</c:v>
                </c:pt>
                <c:pt idx="7">
                  <c:v>38.900002000000001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AA-4A79-81D6-615FFFECF4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Cambodia</c:v>
                </c:pt>
              </c:strCache>
            </c:strRef>
          </c:tx>
          <c:spPr>
            <a:ln w="28575" cap="rnd">
              <a:solidFill>
                <a:srgbClr val="A5A5A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5A5A5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  <c:pt idx="4">
                  <c:v>2020</c:v>
                </c:pt>
                <c:pt idx="5">
                  <c:v>2025</c:v>
                </c:pt>
                <c:pt idx="6">
                  <c:v>2030</c:v>
                </c:pt>
                <c:pt idx="7">
                  <c:v>2035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18.100000000000001</c:v>
                </c:pt>
                <c:pt idx="1">
                  <c:v>20.399999999999999</c:v>
                </c:pt>
                <c:pt idx="2">
                  <c:v>22.700001</c:v>
                </c:pt>
                <c:pt idx="3">
                  <c:v>24</c:v>
                </c:pt>
                <c:pt idx="4">
                  <c:v>25.6</c:v>
                </c:pt>
                <c:pt idx="5">
                  <c:v>27.200001</c:v>
                </c:pt>
                <c:pt idx="6">
                  <c:v>28.5</c:v>
                </c:pt>
                <c:pt idx="7">
                  <c:v>29.700001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AA-4A79-81D6-615FFFECF4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  <c:pt idx="4">
                  <c:v>2020</c:v>
                </c:pt>
                <c:pt idx="5">
                  <c:v>2025</c:v>
                </c:pt>
                <c:pt idx="6">
                  <c:v>2030</c:v>
                </c:pt>
                <c:pt idx="7">
                  <c:v>2035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24.4</c:v>
                </c:pt>
                <c:pt idx="1">
                  <c:v>25.5</c:v>
                </c:pt>
                <c:pt idx="2">
                  <c:v>26.700001</c:v>
                </c:pt>
                <c:pt idx="3">
                  <c:v>28</c:v>
                </c:pt>
                <c:pt idx="4">
                  <c:v>29.299999</c:v>
                </c:pt>
                <c:pt idx="5">
                  <c:v>30.6</c:v>
                </c:pt>
                <c:pt idx="6">
                  <c:v>31.9</c:v>
                </c:pt>
                <c:pt idx="7">
                  <c:v>33.099997999999999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AA-4A79-81D6-615FFFECF4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Lao PDR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  <c:pt idx="4">
                  <c:v>2020</c:v>
                </c:pt>
                <c:pt idx="5">
                  <c:v>2025</c:v>
                </c:pt>
                <c:pt idx="6">
                  <c:v>2030</c:v>
                </c:pt>
                <c:pt idx="7">
                  <c:v>2035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18</c:v>
                </c:pt>
                <c:pt idx="1">
                  <c:v>19.100000000000001</c:v>
                </c:pt>
                <c:pt idx="2">
                  <c:v>20.700001</c:v>
                </c:pt>
                <c:pt idx="3">
                  <c:v>22.700001</c:v>
                </c:pt>
                <c:pt idx="4">
                  <c:v>24.4</c:v>
                </c:pt>
                <c:pt idx="5">
                  <c:v>26.1</c:v>
                </c:pt>
                <c:pt idx="6">
                  <c:v>27.799999</c:v>
                </c:pt>
                <c:pt idx="7">
                  <c:v>29.6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AA-4A79-81D6-615FFFECF4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Malaysia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AD47"/>
              </a:solidFill>
              <a:ln w="9525">
                <a:noFill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  <c:pt idx="4">
                  <c:v>2020</c:v>
                </c:pt>
                <c:pt idx="5">
                  <c:v>2025</c:v>
                </c:pt>
                <c:pt idx="6">
                  <c:v>2030</c:v>
                </c:pt>
                <c:pt idx="7">
                  <c:v>2035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23.799999</c:v>
                </c:pt>
                <c:pt idx="1">
                  <c:v>25</c:v>
                </c:pt>
                <c:pt idx="2">
                  <c:v>26</c:v>
                </c:pt>
                <c:pt idx="3">
                  <c:v>27.700001</c:v>
                </c:pt>
                <c:pt idx="4">
                  <c:v>29.9</c:v>
                </c:pt>
                <c:pt idx="5">
                  <c:v>32</c:v>
                </c:pt>
                <c:pt idx="6">
                  <c:v>34.099997999999999</c:v>
                </c:pt>
                <c:pt idx="7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AA-4A79-81D6-615FFFECF4A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Myanmar</c:v>
                </c:pt>
              </c:strCache>
            </c:strRef>
          </c:tx>
          <c:spPr>
            <a:ln w="28575" cap="rnd">
              <a:solidFill>
                <a:srgbClr val="5B9BD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B9BD5"/>
              </a:solidFill>
              <a:ln w="9525">
                <a:noFill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  <c:pt idx="4">
                  <c:v>2020</c:v>
                </c:pt>
                <c:pt idx="5">
                  <c:v>2025</c:v>
                </c:pt>
                <c:pt idx="6">
                  <c:v>2030</c:v>
                </c:pt>
                <c:pt idx="7">
                  <c:v>2035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  <c:pt idx="0">
                  <c:v>23.5</c:v>
                </c:pt>
                <c:pt idx="1">
                  <c:v>24.700001</c:v>
                </c:pt>
                <c:pt idx="2">
                  <c:v>26.299999</c:v>
                </c:pt>
                <c:pt idx="3">
                  <c:v>27.700001</c:v>
                </c:pt>
                <c:pt idx="4">
                  <c:v>29.1</c:v>
                </c:pt>
                <c:pt idx="5">
                  <c:v>30.5</c:v>
                </c:pt>
                <c:pt idx="6">
                  <c:v>32</c:v>
                </c:pt>
                <c:pt idx="7">
                  <c:v>33.5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CAA-4A79-81D6-615FFFECF4A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Phillipines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  <c:pt idx="4">
                  <c:v>2020</c:v>
                </c:pt>
                <c:pt idx="5">
                  <c:v>2025</c:v>
                </c:pt>
                <c:pt idx="6">
                  <c:v>2030</c:v>
                </c:pt>
                <c:pt idx="7">
                  <c:v>2035</c:v>
                </c:pt>
              </c:numCache>
            </c:numRef>
          </c:cat>
          <c:val>
            <c:numRef>
              <c:f>Sheet1!$H$2:$H$9</c:f>
              <c:numCache>
                <c:formatCode>General</c:formatCode>
                <c:ptCount val="8"/>
                <c:pt idx="0">
                  <c:v>20.5</c:v>
                </c:pt>
                <c:pt idx="1">
                  <c:v>21.299999</c:v>
                </c:pt>
                <c:pt idx="2">
                  <c:v>23.1</c:v>
                </c:pt>
                <c:pt idx="3">
                  <c:v>24.1</c:v>
                </c:pt>
                <c:pt idx="4">
                  <c:v>25.200001</c:v>
                </c:pt>
                <c:pt idx="5">
                  <c:v>26.4</c:v>
                </c:pt>
                <c:pt idx="6">
                  <c:v>27.5</c:v>
                </c:pt>
                <c:pt idx="7">
                  <c:v>28.5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CAA-4A79-81D6-615FFFECF4A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Singapore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  <c:pt idx="4">
                  <c:v>2020</c:v>
                </c:pt>
                <c:pt idx="5">
                  <c:v>2025</c:v>
                </c:pt>
                <c:pt idx="6">
                  <c:v>2030</c:v>
                </c:pt>
                <c:pt idx="7">
                  <c:v>2035</c:v>
                </c:pt>
              </c:numCache>
            </c:numRef>
          </c:cat>
          <c:val>
            <c:numRef>
              <c:f>Sheet1!$I$2:$I$9</c:f>
              <c:numCache>
                <c:formatCode>General</c:formatCode>
                <c:ptCount val="8"/>
                <c:pt idx="0">
                  <c:v>34.099997999999999</c:v>
                </c:pt>
                <c:pt idx="1">
                  <c:v>35.900002000000001</c:v>
                </c:pt>
                <c:pt idx="2">
                  <c:v>37.299999</c:v>
                </c:pt>
                <c:pt idx="3">
                  <c:v>40</c:v>
                </c:pt>
                <c:pt idx="4">
                  <c:v>42.400002000000001</c:v>
                </c:pt>
                <c:pt idx="5">
                  <c:v>44.900002000000001</c:v>
                </c:pt>
                <c:pt idx="6">
                  <c:v>47</c:v>
                </c:pt>
                <c:pt idx="7">
                  <c:v>48.799999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CAA-4A79-81D6-615FFFECF4A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Thailand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  <c:pt idx="4">
                  <c:v>2020</c:v>
                </c:pt>
                <c:pt idx="5">
                  <c:v>2025</c:v>
                </c:pt>
                <c:pt idx="6">
                  <c:v>2030</c:v>
                </c:pt>
                <c:pt idx="7">
                  <c:v>2035</c:v>
                </c:pt>
              </c:numCache>
            </c:numRef>
          </c:cat>
          <c:val>
            <c:numRef>
              <c:f>Sheet1!$J$2:$J$9</c:f>
              <c:numCache>
                <c:formatCode>General</c:formatCode>
                <c:ptCount val="8"/>
                <c:pt idx="0">
                  <c:v>30.1</c:v>
                </c:pt>
                <c:pt idx="1">
                  <c:v>32.700001</c:v>
                </c:pt>
                <c:pt idx="2">
                  <c:v>35.5</c:v>
                </c:pt>
                <c:pt idx="3">
                  <c:v>37.799999</c:v>
                </c:pt>
                <c:pt idx="4">
                  <c:v>40.099997999999999</c:v>
                </c:pt>
                <c:pt idx="5">
                  <c:v>42.099997999999999</c:v>
                </c:pt>
                <c:pt idx="6">
                  <c:v>43.799999</c:v>
                </c:pt>
                <c:pt idx="7">
                  <c:v>45.099997999999999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CAA-4A79-81D6-615FFFECF4A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  <c:pt idx="4">
                  <c:v>2020</c:v>
                </c:pt>
                <c:pt idx="5">
                  <c:v>2025</c:v>
                </c:pt>
                <c:pt idx="6">
                  <c:v>2030</c:v>
                </c:pt>
                <c:pt idx="7">
                  <c:v>2035</c:v>
                </c:pt>
              </c:numCache>
            </c:numRef>
          </c:cat>
          <c:val>
            <c:numRef>
              <c:f>Sheet1!$K$2:$K$9</c:f>
              <c:numCache>
                <c:formatCode>General</c:formatCode>
                <c:ptCount val="8"/>
                <c:pt idx="0">
                  <c:v>24.200001</c:v>
                </c:pt>
                <c:pt idx="1">
                  <c:v>26.4</c:v>
                </c:pt>
                <c:pt idx="2">
                  <c:v>28.5</c:v>
                </c:pt>
                <c:pt idx="3">
                  <c:v>30.4</c:v>
                </c:pt>
                <c:pt idx="4">
                  <c:v>32.599997999999999</c:v>
                </c:pt>
                <c:pt idx="5">
                  <c:v>34.700001</c:v>
                </c:pt>
                <c:pt idx="6">
                  <c:v>36.900002000000001</c:v>
                </c:pt>
                <c:pt idx="7">
                  <c:v>38.900002000000001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CAA-4A79-81D6-615FFFECF4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896464"/>
        <c:axId val="592892624"/>
      </c:lineChart>
      <c:catAx>
        <c:axId val="59289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892624"/>
        <c:crosses val="autoZero"/>
        <c:auto val="1"/>
        <c:lblAlgn val="ctr"/>
        <c:lblOffset val="100"/>
        <c:noMultiLvlLbl val="0"/>
      </c:catAx>
      <c:valAx>
        <c:axId val="592892624"/>
        <c:scaling>
          <c:orientation val="minMax"/>
          <c:max val="50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89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6101692896563747E-2"/>
          <c:y val="0.79135132564951116"/>
          <c:w val="0.94981324855865013"/>
          <c:h val="0.191466392787858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25182636395486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890472117330439"/>
          <c:y val="7.3434065934065929E-2"/>
          <c:w val="0.71904389532227819"/>
          <c:h val="0.847701176775979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NRI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Myanmar</c:v>
                </c:pt>
                <c:pt idx="1">
                  <c:v>Cambodia</c:v>
                </c:pt>
                <c:pt idx="2">
                  <c:v>Lao PDR</c:v>
                </c:pt>
                <c:pt idx="3">
                  <c:v>Vietnam</c:v>
                </c:pt>
                <c:pt idx="4">
                  <c:v>Indonesia</c:v>
                </c:pt>
                <c:pt idx="5">
                  <c:v>Phillipines</c:v>
                </c:pt>
                <c:pt idx="6">
                  <c:v>Thailand</c:v>
                </c:pt>
                <c:pt idx="7">
                  <c:v>Brunei Darussalam</c:v>
                </c:pt>
                <c:pt idx="8">
                  <c:v>Malaysia</c:v>
                </c:pt>
                <c:pt idx="9">
                  <c:v>Singapore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2.7</c:v>
                </c:pt>
                <c:pt idx="1">
                  <c:v>3.4</c:v>
                </c:pt>
                <c:pt idx="2">
                  <c:v>3.4</c:v>
                </c:pt>
                <c:pt idx="3">
                  <c:v>3.9</c:v>
                </c:pt>
                <c:pt idx="4">
                  <c:v>4</c:v>
                </c:pt>
                <c:pt idx="5">
                  <c:v>4</c:v>
                </c:pt>
                <c:pt idx="6">
                  <c:v>4.2</c:v>
                </c:pt>
                <c:pt idx="7">
                  <c:v>4.3</c:v>
                </c:pt>
                <c:pt idx="8">
                  <c:v>4.9000000000000004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9C-4F6E-8088-CB08C60226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592897104"/>
        <c:axId val="592899984"/>
      </c:barChart>
      <c:catAx>
        <c:axId val="592897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899984"/>
        <c:crosses val="autoZero"/>
        <c:auto val="1"/>
        <c:lblAlgn val="ctr"/>
        <c:lblOffset val="100"/>
        <c:noMultiLvlLbl val="0"/>
      </c:catAx>
      <c:valAx>
        <c:axId val="592899984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89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Unemployment</a:t>
            </a:r>
            <a:r>
              <a:rPr lang="en-US" baseline="0" dirty="0"/>
              <a:t> Rate</a:t>
            </a:r>
            <a:r>
              <a:rPr lang="en-US" dirty="0"/>
              <a:t>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003230365435091E-2"/>
          <c:y val="7.6625974689289028E-2"/>
          <c:w val="0.94789420553200077"/>
          <c:h val="0.7644084296793825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Brunei Darussalam</c:v>
                </c:pt>
                <c:pt idx="1">
                  <c:v>Indonesia</c:v>
                </c:pt>
                <c:pt idx="2">
                  <c:v>Singapore</c:v>
                </c:pt>
                <c:pt idx="3">
                  <c:v>Malaysia</c:v>
                </c:pt>
                <c:pt idx="4">
                  <c:v>Philippines</c:v>
                </c:pt>
                <c:pt idx="5">
                  <c:v>Vietnam</c:v>
                </c:pt>
                <c:pt idx="6">
                  <c:v>Myanmar</c:v>
                </c:pt>
                <c:pt idx="7">
                  <c:v>Cambodia</c:v>
                </c:pt>
                <c:pt idx="8">
                  <c:v>Thailand</c:v>
                </c:pt>
                <c:pt idx="9">
                  <c:v>Lao PDR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9.22399997711182</c:v>
                </c:pt>
                <c:pt idx="1">
                  <c:v>4.3000001907348597</c:v>
                </c:pt>
                <c:pt idx="2">
                  <c:v>3.7679998874664302</c:v>
                </c:pt>
                <c:pt idx="3">
                  <c:v>3.3599998950958301</c:v>
                </c:pt>
                <c:pt idx="4">
                  <c:v>2.5150001049041699</c:v>
                </c:pt>
                <c:pt idx="5">
                  <c:v>1.8910000324249305</c:v>
                </c:pt>
                <c:pt idx="6">
                  <c:v>1.5640000104904199</c:v>
                </c:pt>
                <c:pt idx="7">
                  <c:v>1.0479999780654901</c:v>
                </c:pt>
                <c:pt idx="8">
                  <c:v>0.66500002145767201</c:v>
                </c:pt>
                <c:pt idx="9">
                  <c:v>0.60900002717971802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8F-4535-92F3-2EBDC90FB44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8518288"/>
        <c:axId val="468522448"/>
      </c:bar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.00" sourceLinked="0"/>
            <c:spPr>
              <a:solidFill>
                <a:schemeClr val="bg1">
                  <a:alpha val="49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Brunei Darussalam</c:v>
                </c:pt>
                <c:pt idx="1">
                  <c:v>Indonesia</c:v>
                </c:pt>
                <c:pt idx="2">
                  <c:v>Singapore</c:v>
                </c:pt>
                <c:pt idx="3">
                  <c:v>Malaysia</c:v>
                </c:pt>
                <c:pt idx="4">
                  <c:v>Philippines</c:v>
                </c:pt>
                <c:pt idx="5">
                  <c:v>Vietnam</c:v>
                </c:pt>
                <c:pt idx="6">
                  <c:v>Myanmar</c:v>
                </c:pt>
                <c:pt idx="7">
                  <c:v>Cambodia</c:v>
                </c:pt>
                <c:pt idx="8">
                  <c:v>Thailand</c:v>
                </c:pt>
                <c:pt idx="9">
                  <c:v>Lao PDR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29.2469997406006</c:v>
                </c:pt>
                <c:pt idx="1">
                  <c:v>15.83899974823</c:v>
                </c:pt>
                <c:pt idx="2">
                  <c:v>8.6099996566772496</c:v>
                </c:pt>
                <c:pt idx="3">
                  <c:v>11.175000190734901</c:v>
                </c:pt>
                <c:pt idx="4">
                  <c:v>6.7610001564025897</c:v>
                </c:pt>
                <c:pt idx="5">
                  <c:v>6.9450001716613796</c:v>
                </c:pt>
                <c:pt idx="6">
                  <c:v>3.8689999580383301</c:v>
                </c:pt>
                <c:pt idx="7">
                  <c:v>1.28100001811981</c:v>
                </c:pt>
                <c:pt idx="8">
                  <c:v>3.53600001335144</c:v>
                </c:pt>
                <c:pt idx="9">
                  <c:v>1.62999999523163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8F-4535-92F3-2EBDC90FB44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8518288"/>
        <c:axId val="468522448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Adult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18F-4535-92F3-2EBDC90FB441}"/>
                </c:ext>
              </c:extLst>
            </c:dLbl>
            <c:numFmt formatCode="#,##0.00" sourceLinked="0"/>
            <c:spPr>
              <a:solidFill>
                <a:schemeClr val="bg1">
                  <a:alpha val="56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Brunei Darussalam</c:v>
                </c:pt>
                <c:pt idx="1">
                  <c:v>Indonesia</c:v>
                </c:pt>
                <c:pt idx="2">
                  <c:v>Singapore</c:v>
                </c:pt>
                <c:pt idx="3">
                  <c:v>Malaysia</c:v>
                </c:pt>
                <c:pt idx="4">
                  <c:v>Philippines</c:v>
                </c:pt>
                <c:pt idx="5">
                  <c:v>Vietnam</c:v>
                </c:pt>
                <c:pt idx="6">
                  <c:v>Myanmar</c:v>
                </c:pt>
                <c:pt idx="7">
                  <c:v>Cambodia</c:v>
                </c:pt>
                <c:pt idx="8">
                  <c:v>Thailand</c:v>
                </c:pt>
                <c:pt idx="9">
                  <c:v>Lao PDR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6.3168791705352723</c:v>
                </c:pt>
                <c:pt idx="1">
                  <c:v>2.0311890300917939</c:v>
                </c:pt>
                <c:pt idx="2">
                  <c:v>3.3171122839353648</c:v>
                </c:pt>
                <c:pt idx="3">
                  <c:v>1.9289366220130717</c:v>
                </c:pt>
                <c:pt idx="4">
                  <c:v>1.6013551645779134</c:v>
                </c:pt>
                <c:pt idx="5">
                  <c:v>1.0428246738440408</c:v>
                </c:pt>
                <c:pt idx="6">
                  <c:v>0.97990474711789166</c:v>
                </c:pt>
                <c:pt idx="7">
                  <c:v>0.97457401689106338</c:v>
                </c:pt>
                <c:pt idx="8">
                  <c:v>0.3455193061628824</c:v>
                </c:pt>
                <c:pt idx="9">
                  <c:v>0.3059626101880038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18F-4535-92F3-2EBDC90FB44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5061296"/>
        <c:axId val="385058416"/>
      </c:lineChart>
      <c:valAx>
        <c:axId val="468522448"/>
        <c:scaling>
          <c:orientation val="minMax"/>
          <c:max val="30"/>
        </c:scaling>
        <c:delete val="0"/>
        <c:axPos val="r"/>
        <c:numFmt formatCode="General" sourceLinked="1"/>
        <c:majorTickMark val="out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18288"/>
        <c:crosses val="max"/>
        <c:crossBetween val="between"/>
      </c:valAx>
      <c:catAx>
        <c:axId val="4685182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8522448"/>
        <c:crosses val="autoZero"/>
        <c:auto val="1"/>
        <c:lblAlgn val="ctr"/>
        <c:lblOffset val="100"/>
        <c:noMultiLvlLbl val="0"/>
      </c:catAx>
      <c:valAx>
        <c:axId val="3850584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5061296"/>
        <c:crosses val="autoZero"/>
        <c:crossBetween val="between"/>
      </c:valAx>
      <c:catAx>
        <c:axId val="385061296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058416"/>
        <c:crosses val="max"/>
        <c:auto val="0"/>
        <c:lblAlgn val="ctr"/>
        <c:lblOffset val="5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464426891135945"/>
          <c:y val="0.92119414731731974"/>
          <c:w val="0.21305317699773887"/>
          <c:h val="4.50537081348629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C482-6CDE-4247-B0B9-E7403B679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4960E-A29A-4A97-8613-845715E4B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41BF4-A3AA-4464-A01A-B55BC053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8D05-832C-4F18-87CE-DB4C6BA7C6A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DA1C-947A-4894-8C61-5D324642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E3B3-6577-4D8B-8E7A-339A586B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65E-B51C-4DED-8DBA-29AD1C4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B136-245D-4EF5-B569-0705FB48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3DC56-3903-4451-84CA-1A8A2CF6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CF4F-79AC-4F54-81B5-05B28BDB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8D05-832C-4F18-87CE-DB4C6BA7C6A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9B67-7B5E-4916-BBED-42EEA700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D19D-D634-41E6-AB40-A1F027DA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65E-B51C-4DED-8DBA-29AD1C4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7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53A31-6A83-49CB-9EA5-1958BDF7F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460C2-7D86-4D2A-98E4-8F61C5909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FC5A-F068-4E42-B724-8B3817B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8D05-832C-4F18-87CE-DB4C6BA7C6A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7E02B-6B1F-454A-AAC7-F8317E1F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721A-5B2E-49A7-8881-71F46025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65E-B51C-4DED-8DBA-29AD1C4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891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3743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00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A7F8-080D-4E68-B6C0-3A1624C1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78CB-25CE-4A08-A4BC-B7EC8D44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8ECB-A606-4220-B5F6-F9632A77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8D05-832C-4F18-87CE-DB4C6BA7C6A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FA315-3570-450C-81CF-64C7DD20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4645-0293-48F0-A2F8-A835C20F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65E-B51C-4DED-8DBA-29AD1C4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27D6-66DF-45FE-95D4-00124033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FB40A-D43F-45F9-B040-D2BBB68D0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6C71-EFDB-4DB6-8126-F495DCDA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8D05-832C-4F18-87CE-DB4C6BA7C6A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1C6E-6B62-42FA-B284-5712A17F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0046-938B-4C66-B202-7E8C49BB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65E-B51C-4DED-8DBA-29AD1C4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7EB9-5361-49F9-A2F2-9C6B4C21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C70F-5FB9-43EE-85D5-C1430F01A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FF1B7-D78E-4991-B8F6-7A79955DE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03104-D4C6-4D1C-8065-9EA94739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8D05-832C-4F18-87CE-DB4C6BA7C6A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20FD-21C4-4F21-A188-1D88A24B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950D9-E5E7-482E-8157-5287B7DC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65E-B51C-4DED-8DBA-29AD1C4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1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F440-79E2-4B08-AA84-95C72EE4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9F0FA-5044-471A-815C-D3054AD3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76520-51B4-4884-8735-869E2F623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E7136-EAE4-4FAC-AB5E-4E3C154BE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6D017-D064-4440-853C-8B3FA09F9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362C8-3AF8-4308-B070-DD8C5AB4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8D05-832C-4F18-87CE-DB4C6BA7C6A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A8DF3-CE19-47EE-B0A2-A812C5FA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5374F-E8F1-48F4-819C-F48648CD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65E-B51C-4DED-8DBA-29AD1C4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5DEB-9E7F-4330-B964-07F3CC5C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3C17F-EF0B-469C-896A-126B0B9E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8D05-832C-4F18-87CE-DB4C6BA7C6A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7F293-ECEF-4A58-8D1A-FDFD7BBA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3CD57-4851-4266-B757-8E7A4930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65E-B51C-4DED-8DBA-29AD1C4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6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57AED-2133-44F2-9FBD-3E3B78C5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8D05-832C-4F18-87CE-DB4C6BA7C6A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7BAFB-05C1-45A4-865B-92B454D4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B90A-785C-427D-AA41-AF1C0FF2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65E-B51C-4DED-8DBA-29AD1C4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8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16F3-5783-4EBD-A4B6-646C9E92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8E42-C370-41D0-AE25-57AB3D0FC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02A5F-3EA1-4099-8E9D-9D6DACA60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F834F-A024-4372-8D29-340606F9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8D05-832C-4F18-87CE-DB4C6BA7C6A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B53BB-87AF-45EF-B2BC-88190A4D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0C4A8-F986-4CCA-A588-0334A15D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65E-B51C-4DED-8DBA-29AD1C4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4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A963-164C-4E1E-BEF5-F4766556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246E1-C679-41A3-A5AC-45A8708DE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24F3-0FC7-4F9A-AA71-C87190A0F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EF480-E58D-4F6F-B266-5C9F371B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8D05-832C-4F18-87CE-DB4C6BA7C6A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896FE-673E-41CF-9DF5-033E311F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6BE3C-A703-4255-BC1D-5B776309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65E-B51C-4DED-8DBA-29AD1C4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0975A-6FDD-4EC4-95D2-B7D7116F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62946-5DFE-4B3C-A58B-EA507296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9C843-5869-421A-94F7-ED20EE0F8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88D05-832C-4F18-87CE-DB4C6BA7C6A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8318-4BD5-4D8E-98B2-E3F8F7BDE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B064-86F3-499A-8C17-DF6697F19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7965E-B51C-4DED-8DBA-29AD1C4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7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bank.org/indicator/SL.TLF.TOTL.IN?locations=ID-MY-TH-SG-VNPH-LA-KH-BN-MM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94335" y="5090044"/>
            <a:ext cx="1803180" cy="402986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ILY 3000</a:t>
            </a:r>
            <a:endParaRPr lang="ko-KR" alt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327141" y="4617542"/>
            <a:ext cx="173438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Presented by: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22C9A1-DBFD-4020-AA57-13D8E5B9A14F}"/>
              </a:ext>
            </a:extLst>
          </p:cNvPr>
          <p:cNvGrpSpPr/>
          <p:nvPr/>
        </p:nvGrpSpPr>
        <p:grpSpPr>
          <a:xfrm>
            <a:off x="208489" y="7584598"/>
            <a:ext cx="2355282" cy="408093"/>
            <a:chOff x="10235398" y="2654204"/>
            <a:chExt cx="2355282" cy="4080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5BB6FB-91E2-49CA-859A-12D7E957D65B}"/>
                </a:ext>
              </a:extLst>
            </p:cNvPr>
            <p:cNvSpPr/>
            <p:nvPr/>
          </p:nvSpPr>
          <p:spPr>
            <a:xfrm rot="2735247">
              <a:off x="11024176" y="2147990"/>
              <a:ext cx="125529" cy="1703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9767D4-DFD0-4705-BD9C-2D91F8788798}"/>
                </a:ext>
              </a:extLst>
            </p:cNvPr>
            <p:cNvSpPr/>
            <p:nvPr/>
          </p:nvSpPr>
          <p:spPr>
            <a:xfrm rot="2735247">
              <a:off x="11676373" y="1865426"/>
              <a:ext cx="125529" cy="170308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5690E5C-D358-4865-8EB8-78AD14597051}"/>
              </a:ext>
            </a:extLst>
          </p:cNvPr>
          <p:cNvSpPr/>
          <p:nvPr/>
        </p:nvSpPr>
        <p:spPr>
          <a:xfrm>
            <a:off x="3166367" y="727799"/>
            <a:ext cx="5859117" cy="14201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33EAC1-25A8-4F99-8EAE-2E2B2B6D2DFC}"/>
              </a:ext>
            </a:extLst>
          </p:cNvPr>
          <p:cNvGrpSpPr/>
          <p:nvPr/>
        </p:nvGrpSpPr>
        <p:grpSpPr>
          <a:xfrm>
            <a:off x="9025484" y="-1021819"/>
            <a:ext cx="2236997" cy="340619"/>
            <a:chOff x="1802174" y="6036708"/>
            <a:chExt cx="2236997" cy="34061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557B1E8-5EB9-43D3-9028-35C9C6959918}"/>
                </a:ext>
              </a:extLst>
            </p:cNvPr>
            <p:cNvSpPr/>
            <p:nvPr/>
          </p:nvSpPr>
          <p:spPr>
            <a:xfrm rot="2735247">
              <a:off x="3124864" y="5247930"/>
              <a:ext cx="125529" cy="1703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6BA5F0-BE02-45BA-B7B5-1680C9A8FA8A}"/>
                </a:ext>
              </a:extLst>
            </p:cNvPr>
            <p:cNvSpPr/>
            <p:nvPr/>
          </p:nvSpPr>
          <p:spPr>
            <a:xfrm rot="2735247">
              <a:off x="2590952" y="5463020"/>
              <a:ext cx="125529" cy="170308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E09B48-4B73-4EA2-9DA0-49E547AFD54B}"/>
              </a:ext>
            </a:extLst>
          </p:cNvPr>
          <p:cNvSpPr txBox="1"/>
          <p:nvPr/>
        </p:nvSpPr>
        <p:spPr>
          <a:xfrm>
            <a:off x="162851" y="2297686"/>
            <a:ext cx="121920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Preparing Workforce in Facing The 4th Industrial Revolution as An Optimization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</a:rPr>
              <a:t>of Demographic Dividend</a:t>
            </a:r>
            <a:endParaRPr lang="ko-KR" altLang="en-US" sz="4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F2E216-1ECD-44E9-8CED-9A088A4B633D}"/>
              </a:ext>
            </a:extLst>
          </p:cNvPr>
          <p:cNvSpPr/>
          <p:nvPr/>
        </p:nvSpPr>
        <p:spPr>
          <a:xfrm flipV="1">
            <a:off x="3169110" y="4665999"/>
            <a:ext cx="5859117" cy="14201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7E5452-B20B-4587-94FB-5092FACEF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45141"/>
            <a:ext cx="1430024" cy="1298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7B1361-18E3-4DB1-987F-6DAA02CAA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901" y="78948"/>
            <a:ext cx="1091461" cy="10914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D0D702-703C-43D6-8F9B-AB5BBD400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4" y="174342"/>
            <a:ext cx="2794058" cy="9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0.66524 -1.072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55" y="-5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0.61484 1.06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42" y="531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26 0.00069 L 0 2.22222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6" y="-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38 0.00555 L -1.66667E-6 4.07407E-6 " pathEditMode="relative" rAng="0" ptsTypes="AA">
                                      <p:cBhvr>
                                        <p:cTn id="3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9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/>
      <p:bldP spid="14" grpId="1"/>
      <p:bldP spid="25" grpId="0" animBg="1"/>
      <p:bldP spid="29" grpId="0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219010" y="97660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References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F8A57-D793-4355-8B7A-877C5D025C47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A51A4B-0D04-4F21-BE62-067036006E49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6CD5A8-0DA3-4A9C-B4A5-B03581E493A9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3856B3-585C-4190-A3B3-662E2B18D51D}"/>
              </a:ext>
            </a:extLst>
          </p:cNvPr>
          <p:cNvSpPr txBox="1"/>
          <p:nvPr/>
        </p:nvSpPr>
        <p:spPr>
          <a:xfrm>
            <a:off x="426843" y="1063086"/>
            <a:ext cx="5666841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000" dirty="0"/>
              <a:t>(2019, August 2). Retrieved from Citi GPS Technology Work: </a:t>
            </a:r>
            <a:r>
              <a:rPr lang="en-US" sz="1000" u="sng" dirty="0">
                <a:solidFill>
                  <a:schemeClr val="accent1"/>
                </a:solidFill>
              </a:rPr>
              <a:t>https://www.oxfordmartin.ox.ac.uk/downloads/reports/Citi_GPS_Technology_Work.pdf</a:t>
            </a:r>
          </a:p>
          <a:p>
            <a:r>
              <a:rPr lang="en-US" sz="1000" i="1" dirty="0"/>
              <a:t>Asian Development Bank</a:t>
            </a:r>
            <a:r>
              <a:rPr lang="en-US" sz="1000" dirty="0"/>
              <a:t>. (2019, August 2). Retrieved from ASEAN 4.0: What Does The Fourth Industrial Revolution Mean For Regional Economic Integration: </a:t>
            </a:r>
            <a:r>
              <a:rPr lang="en-US" sz="1000" u="sng" dirty="0">
                <a:solidFill>
                  <a:schemeClr val="accent1"/>
                </a:solidFill>
              </a:rPr>
              <a:t>https://www.adb.org/sites/default/files/publication/379401/asean-fourth-industrialrevolution-rci.pdf</a:t>
            </a:r>
          </a:p>
          <a:p>
            <a:r>
              <a:rPr lang="en-US" sz="1000" dirty="0" err="1"/>
              <a:t>Breene</a:t>
            </a:r>
            <a:r>
              <a:rPr lang="en-US" sz="1000" dirty="0"/>
              <a:t>, K. (2019, August 2). </a:t>
            </a:r>
            <a:r>
              <a:rPr lang="en-US" sz="1000" i="1" dirty="0"/>
              <a:t>World Economic Forum</a:t>
            </a:r>
            <a:r>
              <a:rPr lang="en-US" sz="1000" dirty="0"/>
              <a:t>. Retrieved from Why networked readiness index does matter?: </a:t>
            </a:r>
            <a:r>
              <a:rPr lang="en-US" sz="1000" u="sng" dirty="0">
                <a:solidFill>
                  <a:schemeClr val="accent1"/>
                </a:solidFill>
              </a:rPr>
              <a:t>https://www.weforum.org/agenda/2016/07/what-is-networked-readiness-andwhy-does-it-matter/</a:t>
            </a:r>
          </a:p>
          <a:p>
            <a:r>
              <a:rPr lang="en-US" sz="1000" i="1" dirty="0"/>
              <a:t>Deloitte</a:t>
            </a:r>
            <a:r>
              <a:rPr lang="en-US" sz="1000" dirty="0"/>
              <a:t>. (2019, August 2). Retrieved from Fourth industrial revolution is here - are you ready?: </a:t>
            </a:r>
            <a:r>
              <a:rPr lang="en-US" sz="1000" u="sng" dirty="0">
                <a:solidFill>
                  <a:schemeClr val="accent1"/>
                </a:solidFill>
              </a:rPr>
              <a:t>https://www2.deloitte.com/content/dam/Deloitte/za/Documents/Consumer_Industrial_Products/za_Global_Industry4-0_Are-you-ready_Report_ZAFinal.pdf</a:t>
            </a:r>
          </a:p>
          <a:p>
            <a:r>
              <a:rPr lang="en-US" sz="1000" i="1" dirty="0"/>
              <a:t>Deloitte</a:t>
            </a:r>
            <a:r>
              <a:rPr lang="en-US" sz="1000" dirty="0"/>
              <a:t>. (2019, August 2). Retrieved from Preparing Tomorrow's Workforce for 4IR: </a:t>
            </a:r>
            <a:r>
              <a:rPr lang="en-US" sz="1000" u="sng" dirty="0">
                <a:solidFill>
                  <a:schemeClr val="accent1"/>
                </a:solidFill>
              </a:rPr>
              <a:t>https://www2.deloitte.com/content/dam/Deloitte/global/Documents/About-Deloitte/gx-preparing-tomorrow-workforce-for-4IR.pdf</a:t>
            </a:r>
          </a:p>
          <a:p>
            <a:r>
              <a:rPr lang="en-US" sz="1000" dirty="0" err="1"/>
              <a:t>Iskyan</a:t>
            </a:r>
            <a:r>
              <a:rPr lang="en-US" sz="1000" dirty="0"/>
              <a:t>, K. (2019, August 2). </a:t>
            </a:r>
            <a:r>
              <a:rPr lang="en-US" sz="1000" i="1" dirty="0" err="1"/>
              <a:t>Stansberry</a:t>
            </a:r>
            <a:r>
              <a:rPr lang="en-US" sz="1000" i="1" dirty="0"/>
              <a:t> Pacific</a:t>
            </a:r>
            <a:r>
              <a:rPr lang="en-US" sz="1000" dirty="0"/>
              <a:t>. Retrieved from This "dividend" will drive growth in ASEAN for years to come: </a:t>
            </a:r>
            <a:r>
              <a:rPr lang="en-US" sz="1000" u="sng" dirty="0">
                <a:solidFill>
                  <a:schemeClr val="accent1"/>
                </a:solidFill>
              </a:rPr>
              <a:t>https://stansberrypacific.com/education/investment-education/dividend-will-drive-growth-asean-years-come/</a:t>
            </a:r>
          </a:p>
          <a:p>
            <a:r>
              <a:rPr lang="en-US" sz="1000" i="1" dirty="0"/>
              <a:t>UNFPA</a:t>
            </a:r>
            <a:r>
              <a:rPr lang="en-US" sz="1000" dirty="0"/>
              <a:t>. (2019, August 2). Retrieved from First ASEAN Youth Development Index 2016: </a:t>
            </a:r>
            <a:r>
              <a:rPr lang="en-US" sz="1000" u="sng" dirty="0">
                <a:solidFill>
                  <a:schemeClr val="accent1"/>
                </a:solidFill>
              </a:rPr>
              <a:t>https://asean.org/storage/2017/10/ASEAN-UNFPA_report_web-final-05sep.pdf</a:t>
            </a:r>
          </a:p>
          <a:p>
            <a:r>
              <a:rPr lang="en-US" sz="1000" i="1" dirty="0"/>
              <a:t>United Nations</a:t>
            </a:r>
            <a:r>
              <a:rPr lang="en-US" sz="1000" dirty="0"/>
              <a:t>. (2019, August 2). Retrieved from Median Age: </a:t>
            </a:r>
            <a:r>
              <a:rPr lang="en-US" sz="1000" u="sng" dirty="0">
                <a:solidFill>
                  <a:schemeClr val="accent1"/>
                </a:solidFill>
              </a:rPr>
              <a:t>https://population.un.org/wpp/Download/Standard/Population/</a:t>
            </a:r>
          </a:p>
          <a:p>
            <a:r>
              <a:rPr lang="en-US" sz="1000" i="1" dirty="0"/>
              <a:t>World Bank Data</a:t>
            </a:r>
            <a:r>
              <a:rPr lang="en-US" sz="1000" dirty="0"/>
              <a:t>. (2019, August 2). Retrieved from Female Population: </a:t>
            </a:r>
            <a:r>
              <a:rPr lang="en-US" sz="1000" u="sng" dirty="0">
                <a:solidFill>
                  <a:schemeClr val="accent1"/>
                </a:solidFill>
              </a:rPr>
              <a:t>https://data.worldbank.org/indicator/SP.POP.TOTL.FE.IN?locations=ID-MY-THSG-VN-PH-LA-KH-BN-MM</a:t>
            </a:r>
          </a:p>
          <a:p>
            <a:r>
              <a:rPr lang="en-US" sz="1000" i="1" dirty="0"/>
              <a:t>World Bank Data</a:t>
            </a:r>
            <a:r>
              <a:rPr lang="en-US" sz="1000" dirty="0"/>
              <a:t>. (2019, August 2). Retrieved from Age Dependency Ratio: </a:t>
            </a:r>
            <a:r>
              <a:rPr lang="en-US" sz="1000" u="sng" dirty="0">
                <a:solidFill>
                  <a:schemeClr val="accent1"/>
                </a:solidFill>
              </a:rPr>
              <a:t>https://data.worldbank.org/indicator/SP.POP.DPND?locations=ID-MY-TH-SG-VNPH-LA-KH-BN-MM-1W</a:t>
            </a:r>
          </a:p>
          <a:p>
            <a:r>
              <a:rPr lang="en-US" sz="1000" i="1" dirty="0"/>
              <a:t>World Bank Data</a:t>
            </a:r>
            <a:r>
              <a:rPr lang="en-US" sz="1000" dirty="0"/>
              <a:t>. (2019, August 2). Retrieved from Female Population Ages 15-19 (% of Total Female Population): </a:t>
            </a:r>
            <a:r>
              <a:rPr lang="en-US" sz="1000" u="sng" dirty="0">
                <a:solidFill>
                  <a:schemeClr val="accent1"/>
                </a:solidFill>
              </a:rPr>
              <a:t>https://data.worldbank.org/indicator/SP.POP.1519.FE.5Y?end=2018&amp;locations=IDMY-KH-BN-LA-MM-PH-SG-TH-VN&amp;start=2016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D3D8B-B521-4729-A5DB-A3E41C27CEE8}"/>
              </a:ext>
            </a:extLst>
          </p:cNvPr>
          <p:cNvSpPr txBox="1"/>
          <p:nvPr/>
        </p:nvSpPr>
        <p:spPr>
          <a:xfrm>
            <a:off x="5981700" y="1020990"/>
            <a:ext cx="5776045" cy="40934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000" i="1" dirty="0"/>
              <a:t>World Bank Data</a:t>
            </a:r>
            <a:r>
              <a:rPr lang="en-US" sz="1000" dirty="0"/>
              <a:t>. (2019, August 2). Retrieved from Female Population Ages 20-24 (% of Total Female Population</a:t>
            </a:r>
            <a:r>
              <a:rPr lang="en-US" sz="1000" u="sng" dirty="0">
                <a:solidFill>
                  <a:schemeClr val="accent1"/>
                </a:solidFill>
              </a:rPr>
              <a:t>): https://data.worldbank.org/indicator/SP.POP.2024.FE.5Y?end=2018&amp;locations=IDMY-KH-BN-LA-MM-PH-SG-TH-VN&amp;start=2016</a:t>
            </a:r>
            <a:endParaRPr lang="en-US" sz="1000" i="1" dirty="0"/>
          </a:p>
          <a:p>
            <a:r>
              <a:rPr lang="en-US" sz="1000" i="1" dirty="0"/>
              <a:t>World Bank Data</a:t>
            </a:r>
            <a:r>
              <a:rPr lang="en-US" sz="1000" dirty="0"/>
              <a:t>. (2019, August 2). Retrieved from Labor Force Total: </a:t>
            </a:r>
            <a:r>
              <a:rPr lang="en-US" sz="1000" u="sng" dirty="0">
                <a:solidFill>
                  <a:schemeClr val="accent1"/>
                </a:solidFill>
                <a:hlinkClick r:id="rId2"/>
              </a:rPr>
              <a:t>https://data.worldbank.org/indicator/SL.TLF.TOTL.IN?locations=ID-MY-TH-SG-VNPH-LA-KH-BN-MM</a:t>
            </a:r>
            <a:endParaRPr lang="en-US" sz="1000" u="sng" dirty="0">
              <a:solidFill>
                <a:schemeClr val="accent1"/>
              </a:solidFill>
            </a:endParaRPr>
          </a:p>
          <a:p>
            <a:r>
              <a:rPr lang="en-US" sz="1000" i="1" dirty="0"/>
              <a:t>World Bank Data</a:t>
            </a:r>
            <a:r>
              <a:rPr lang="en-US" sz="1000" dirty="0"/>
              <a:t>. (2019, August 2). Retrieved from Labor Force Participation Rate: </a:t>
            </a:r>
            <a:r>
              <a:rPr lang="en-US" sz="1000" u="sng" dirty="0">
                <a:solidFill>
                  <a:schemeClr val="accent1"/>
                </a:solidFill>
              </a:rPr>
              <a:t>https://data.worldbank.org/indicator/SL.TLF.ACTI.1524.ZS?locations=ID-MY-THSG-VN-PH-LA-KH-BN-MM</a:t>
            </a:r>
          </a:p>
          <a:p>
            <a:r>
              <a:rPr lang="en-US" sz="1000" i="1" dirty="0"/>
              <a:t>World Bank Data</a:t>
            </a:r>
            <a:r>
              <a:rPr lang="en-US" sz="1000" dirty="0"/>
              <a:t>. (2019, August 2). Retrieved from Labor Force Participation Rate Ages 15-24: </a:t>
            </a:r>
            <a:r>
              <a:rPr lang="en-US" sz="1000" u="sng" dirty="0">
                <a:solidFill>
                  <a:schemeClr val="accent1"/>
                </a:solidFill>
              </a:rPr>
              <a:t>https://data.worldbank.org/indicator/SL.TLF.ACTI.1524.ZS?locations=ID-MYTH-SG-VN-PH-LA-KH-BN-MM</a:t>
            </a:r>
          </a:p>
          <a:p>
            <a:r>
              <a:rPr lang="en-US" sz="1000" i="1" dirty="0"/>
              <a:t>World Bank Data</a:t>
            </a:r>
            <a:r>
              <a:rPr lang="en-US" sz="1000" dirty="0"/>
              <a:t>. (2019, August 2). Retrieved from Male Population: </a:t>
            </a:r>
            <a:r>
              <a:rPr lang="en-US" sz="1000" u="sng" dirty="0">
                <a:solidFill>
                  <a:schemeClr val="accent1"/>
                </a:solidFill>
              </a:rPr>
              <a:t>https://data.worldbank.org/indicator/SP.POP.TOTL.MA.IN?end=2018&amp;locations=ID-MY-KH-BN-LA-MM-PH-SG-TH-VN&amp;start=2016</a:t>
            </a:r>
          </a:p>
          <a:p>
            <a:r>
              <a:rPr lang="en-US" sz="1000" i="1" dirty="0"/>
              <a:t>World Bank Data</a:t>
            </a:r>
            <a:r>
              <a:rPr lang="en-US" sz="1000" dirty="0"/>
              <a:t>. (2019, August 2). Retrieved from Male Population Ages 15-19 (% of Total Male Population): </a:t>
            </a:r>
            <a:r>
              <a:rPr lang="en-US" sz="1000" u="sng" dirty="0">
                <a:solidFill>
                  <a:schemeClr val="accent1"/>
                </a:solidFill>
              </a:rPr>
              <a:t>https://data.worldbank.org/indicator/SP.POP.1519.MA.5Y?end=2018&amp;locations=ID-MY-KH-BN-LA-MM-PH-SG-TH-VN&amp;start=2016</a:t>
            </a:r>
          </a:p>
          <a:p>
            <a:r>
              <a:rPr lang="en-US" sz="1000" i="1" dirty="0"/>
              <a:t>World Bank Data</a:t>
            </a:r>
            <a:r>
              <a:rPr lang="en-US" sz="1000" dirty="0"/>
              <a:t>. (2019, August 2). Retrieved from Male Population Ages 20-24 (% of Total Male Population): </a:t>
            </a:r>
            <a:r>
              <a:rPr lang="en-US" sz="1000" u="sng" dirty="0">
                <a:solidFill>
                  <a:schemeClr val="accent1"/>
                </a:solidFill>
              </a:rPr>
              <a:t>https://data.worldbank.org/indicator/SP.POP.2024.MA.5Y?end=2018&amp;locations=ID-MY-KH-BN-LA-MM-PH-SG-TH-VN&amp;start=2016</a:t>
            </a:r>
          </a:p>
          <a:p>
            <a:r>
              <a:rPr lang="en-US" sz="1000" i="1" dirty="0"/>
              <a:t>World Bank Data</a:t>
            </a:r>
            <a:r>
              <a:rPr lang="en-US" sz="1000" dirty="0"/>
              <a:t>. (2019, August 2). Retrieved from Total Unemployment Rate: </a:t>
            </a:r>
            <a:r>
              <a:rPr lang="en-US" sz="1000" u="sng" dirty="0">
                <a:solidFill>
                  <a:schemeClr val="accent1"/>
                </a:solidFill>
              </a:rPr>
              <a:t>https://data.worldbank.org/indicator/SL.UEM.TOTL.ZS?locations=ID-MY-THSG-VN-PH-LA-KH-BN-MM-1W</a:t>
            </a:r>
          </a:p>
          <a:p>
            <a:r>
              <a:rPr lang="en-US" sz="1000" i="1" dirty="0"/>
              <a:t>World Bank Data</a:t>
            </a:r>
            <a:r>
              <a:rPr lang="en-US" sz="1000" dirty="0"/>
              <a:t>. (2019, August 2). Retrieved from Total Youth Unemployment Rate: </a:t>
            </a:r>
            <a:r>
              <a:rPr lang="en-US" sz="1000" u="sng" dirty="0">
                <a:solidFill>
                  <a:schemeClr val="accent1"/>
                </a:solidFill>
              </a:rPr>
              <a:t>https://data.worldbank.org/indicator/SL.UEM.1524.ZS?locations=ID-MY-TH-SGVN-PH-LA-KH-BN-MM</a:t>
            </a:r>
          </a:p>
          <a:p>
            <a:r>
              <a:rPr lang="en-US" sz="1000" i="1" dirty="0"/>
              <a:t>World Economic Forum</a:t>
            </a:r>
            <a:r>
              <a:rPr lang="en-US" sz="1000" dirty="0"/>
              <a:t>. (2019, August 2). Retrieved from The Global Information Technology Report 2016: </a:t>
            </a:r>
            <a:r>
              <a:rPr lang="en-US" sz="1000" u="sng" dirty="0">
                <a:solidFill>
                  <a:schemeClr val="accent1"/>
                </a:solidFill>
              </a:rPr>
              <a:t>http://www3.weforum.org/docs/GITR2016/WEF_GITR_Full_Report.pdf</a:t>
            </a:r>
            <a:endParaRPr lang="en-US" sz="400" u="sng" dirty="0">
              <a:solidFill>
                <a:schemeClr val="accent1"/>
              </a:solidFill>
            </a:endParaRPr>
          </a:p>
          <a:p>
            <a:endParaRPr lang="en-US" sz="10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68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69230"/>
            <a:ext cx="12192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961E38F-66F8-4E08-A3B8-5CC3C383C687}"/>
              </a:ext>
            </a:extLst>
          </p:cNvPr>
          <p:cNvGrpSpPr/>
          <p:nvPr/>
        </p:nvGrpSpPr>
        <p:grpSpPr>
          <a:xfrm>
            <a:off x="1078975" y="431009"/>
            <a:ext cx="5994970" cy="743426"/>
            <a:chOff x="2900147" y="1571271"/>
            <a:chExt cx="5994970" cy="743426"/>
          </a:xfrm>
        </p:grpSpPr>
        <p:sp>
          <p:nvSpPr>
            <p:cNvPr id="14" name="Chevron 3">
              <a:extLst>
                <a:ext uri="{FF2B5EF4-FFF2-40B4-BE49-F238E27FC236}">
                  <a16:creationId xmlns:a16="http://schemas.microsoft.com/office/drawing/2014/main" id="{2E14502D-0CCE-4505-80D1-812A38B78506}"/>
                </a:ext>
              </a:extLst>
            </p:cNvPr>
            <p:cNvSpPr/>
            <p:nvPr/>
          </p:nvSpPr>
          <p:spPr>
            <a:xfrm rot="10800000" flipH="1" flipV="1">
              <a:off x="3334889" y="1571271"/>
              <a:ext cx="5560228" cy="743426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>
                  <a:ln w="0"/>
                  <a:solidFill>
                    <a:srgbClr val="79D15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BACKGROUND</a:t>
              </a:r>
              <a:endParaRPr lang="ko-KR" altLang="en-US" sz="2700" dirty="0">
                <a:ln w="0"/>
                <a:solidFill>
                  <a:srgbClr val="79D1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Pentagon 4">
              <a:extLst>
                <a:ext uri="{FF2B5EF4-FFF2-40B4-BE49-F238E27FC236}">
                  <a16:creationId xmlns:a16="http://schemas.microsoft.com/office/drawing/2014/main" id="{15DDC106-2935-4C45-A62F-8C2E23FFD933}"/>
                </a:ext>
              </a:extLst>
            </p:cNvPr>
            <p:cNvSpPr/>
            <p:nvPr/>
          </p:nvSpPr>
          <p:spPr>
            <a:xfrm>
              <a:off x="2900147" y="1579979"/>
              <a:ext cx="783772" cy="732241"/>
            </a:xfrm>
            <a:prstGeom prst="flowChartConnector">
              <a:avLst/>
            </a:prstGeom>
            <a:solidFill>
              <a:srgbClr val="79D155"/>
            </a:solidFill>
            <a:ln w="76200">
              <a:solidFill>
                <a:srgbClr val="79D1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aphicFrame>
        <p:nvGraphicFramePr>
          <p:cNvPr id="18" name="Content Placeholder 13">
            <a:extLst>
              <a:ext uri="{FF2B5EF4-FFF2-40B4-BE49-F238E27FC236}">
                <a16:creationId xmlns:a16="http://schemas.microsoft.com/office/drawing/2014/main" id="{451B4273-BC5A-4D68-8798-6FDCA684BD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15932"/>
              </p:ext>
            </p:extLst>
          </p:nvPr>
        </p:nvGraphicFramePr>
        <p:xfrm>
          <a:off x="427447" y="1625600"/>
          <a:ext cx="5251993" cy="4968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7">
            <a:extLst>
              <a:ext uri="{FF2B5EF4-FFF2-40B4-BE49-F238E27FC236}">
                <a16:creationId xmlns:a16="http://schemas.microsoft.com/office/drawing/2014/main" id="{7B385D2C-442C-4906-8015-8A9A949B08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569821"/>
              </p:ext>
            </p:extLst>
          </p:nvPr>
        </p:nvGraphicFramePr>
        <p:xfrm>
          <a:off x="6299200" y="1543596"/>
          <a:ext cx="5560228" cy="5050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BBD773-7A9F-4659-BF52-EC4BDEAB8E03}"/>
              </a:ext>
            </a:extLst>
          </p:cNvPr>
          <p:cNvCxnSpPr/>
          <p:nvPr/>
        </p:nvCxnSpPr>
        <p:spPr>
          <a:xfrm>
            <a:off x="5902960" y="1625600"/>
            <a:ext cx="0" cy="46736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67DFF09-C320-4ED0-871A-30602400F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80" y="1397907"/>
            <a:ext cx="5839640" cy="5020376"/>
          </a:xfrm>
          <a:prstGeom prst="rect">
            <a:avLst/>
          </a:prstGeom>
        </p:spPr>
      </p:pic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FFF8B26C-1BFF-4934-A863-1026299EB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49932"/>
              </p:ext>
            </p:extLst>
          </p:nvPr>
        </p:nvGraphicFramePr>
        <p:xfrm>
          <a:off x="6096000" y="1562100"/>
          <a:ext cx="5839640" cy="46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456EAF2-9E13-4892-9C8E-AEC552E1089E}"/>
              </a:ext>
            </a:extLst>
          </p:cNvPr>
          <p:cNvSpPr txBox="1"/>
          <p:nvPr/>
        </p:nvSpPr>
        <p:spPr>
          <a:xfrm>
            <a:off x="4293831" y="1301688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Networked Readiness Index (NRI)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5CB9CE-5E17-4487-936E-D0611658D37E}"/>
              </a:ext>
            </a:extLst>
          </p:cNvPr>
          <p:cNvGrpSpPr/>
          <p:nvPr/>
        </p:nvGrpSpPr>
        <p:grpSpPr>
          <a:xfrm>
            <a:off x="1078975" y="431009"/>
            <a:ext cx="5994970" cy="743426"/>
            <a:chOff x="2900147" y="1571271"/>
            <a:chExt cx="5994970" cy="743426"/>
          </a:xfrm>
        </p:grpSpPr>
        <p:sp>
          <p:nvSpPr>
            <p:cNvPr id="9" name="Chevron 3">
              <a:extLst>
                <a:ext uri="{FF2B5EF4-FFF2-40B4-BE49-F238E27FC236}">
                  <a16:creationId xmlns:a16="http://schemas.microsoft.com/office/drawing/2014/main" id="{18556CCA-2FC8-49D1-9915-9C6EA34DE463}"/>
                </a:ext>
              </a:extLst>
            </p:cNvPr>
            <p:cNvSpPr/>
            <p:nvPr/>
          </p:nvSpPr>
          <p:spPr>
            <a:xfrm rot="10800000" flipH="1" flipV="1">
              <a:off x="3334889" y="1571271"/>
              <a:ext cx="5560228" cy="743426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>
                  <a:ln w="0"/>
                  <a:solidFill>
                    <a:srgbClr val="79D15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BACKGROUND</a:t>
              </a:r>
              <a:endParaRPr lang="ko-KR" altLang="en-US" sz="2700" dirty="0">
                <a:ln w="0"/>
                <a:solidFill>
                  <a:srgbClr val="79D1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" name="Pentagon 4">
              <a:extLst>
                <a:ext uri="{FF2B5EF4-FFF2-40B4-BE49-F238E27FC236}">
                  <a16:creationId xmlns:a16="http://schemas.microsoft.com/office/drawing/2014/main" id="{E49447B2-53E7-4C20-86A2-721571CC6E6F}"/>
                </a:ext>
              </a:extLst>
            </p:cNvPr>
            <p:cNvSpPr/>
            <p:nvPr/>
          </p:nvSpPr>
          <p:spPr>
            <a:xfrm>
              <a:off x="2900147" y="1579979"/>
              <a:ext cx="783772" cy="732241"/>
            </a:xfrm>
            <a:prstGeom prst="flowChartConnector">
              <a:avLst/>
            </a:prstGeom>
            <a:solidFill>
              <a:srgbClr val="79D155"/>
            </a:solidFill>
            <a:ln w="76200">
              <a:solidFill>
                <a:srgbClr val="79D1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4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70D3F514-EF82-4A27-96C0-B6D9CC720B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59418"/>
              </p:ext>
            </p:extLst>
          </p:nvPr>
        </p:nvGraphicFramePr>
        <p:xfrm>
          <a:off x="1078975" y="1089506"/>
          <a:ext cx="10846325" cy="564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80D46449-414D-41AC-9AC4-FFE9C8930F54}"/>
              </a:ext>
            </a:extLst>
          </p:cNvPr>
          <p:cNvGrpSpPr/>
          <p:nvPr/>
        </p:nvGrpSpPr>
        <p:grpSpPr>
          <a:xfrm>
            <a:off x="1078975" y="431009"/>
            <a:ext cx="5994970" cy="743426"/>
            <a:chOff x="2900147" y="1571271"/>
            <a:chExt cx="5994970" cy="743426"/>
          </a:xfrm>
        </p:grpSpPr>
        <p:sp>
          <p:nvSpPr>
            <p:cNvPr id="18" name="Chevron 3">
              <a:extLst>
                <a:ext uri="{FF2B5EF4-FFF2-40B4-BE49-F238E27FC236}">
                  <a16:creationId xmlns:a16="http://schemas.microsoft.com/office/drawing/2014/main" id="{43AA38EF-92F9-4F50-9421-BF1A61AD701D}"/>
                </a:ext>
              </a:extLst>
            </p:cNvPr>
            <p:cNvSpPr/>
            <p:nvPr/>
          </p:nvSpPr>
          <p:spPr>
            <a:xfrm rot="10800000" flipH="1" flipV="1">
              <a:off x="3334889" y="1571271"/>
              <a:ext cx="5560228" cy="743426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>
                  <a:ln w="0"/>
                  <a:solidFill>
                    <a:srgbClr val="79D15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BACKGROUND</a:t>
              </a:r>
              <a:endParaRPr lang="ko-KR" altLang="en-US" sz="2700" dirty="0">
                <a:ln w="0"/>
                <a:solidFill>
                  <a:srgbClr val="79D1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" name="Pentagon 4">
              <a:extLst>
                <a:ext uri="{FF2B5EF4-FFF2-40B4-BE49-F238E27FC236}">
                  <a16:creationId xmlns:a16="http://schemas.microsoft.com/office/drawing/2014/main" id="{A90D856E-6D69-4A67-B403-840628D11F80}"/>
                </a:ext>
              </a:extLst>
            </p:cNvPr>
            <p:cNvSpPr/>
            <p:nvPr/>
          </p:nvSpPr>
          <p:spPr>
            <a:xfrm>
              <a:off x="2900147" y="1579979"/>
              <a:ext cx="783772" cy="732241"/>
            </a:xfrm>
            <a:prstGeom prst="flowChartConnector">
              <a:avLst/>
            </a:prstGeom>
            <a:solidFill>
              <a:srgbClr val="79D155"/>
            </a:solidFill>
            <a:ln w="76200">
              <a:solidFill>
                <a:srgbClr val="79D1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0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961E38F-66F8-4E08-A3B8-5CC3C383C687}"/>
              </a:ext>
            </a:extLst>
          </p:cNvPr>
          <p:cNvGrpSpPr/>
          <p:nvPr/>
        </p:nvGrpSpPr>
        <p:grpSpPr>
          <a:xfrm>
            <a:off x="1078975" y="431009"/>
            <a:ext cx="5994970" cy="743426"/>
            <a:chOff x="2900147" y="1571271"/>
            <a:chExt cx="5994970" cy="743426"/>
          </a:xfrm>
        </p:grpSpPr>
        <p:sp>
          <p:nvSpPr>
            <p:cNvPr id="14" name="Chevron 3">
              <a:extLst>
                <a:ext uri="{FF2B5EF4-FFF2-40B4-BE49-F238E27FC236}">
                  <a16:creationId xmlns:a16="http://schemas.microsoft.com/office/drawing/2014/main" id="{2E14502D-0CCE-4505-80D1-812A38B78506}"/>
                </a:ext>
              </a:extLst>
            </p:cNvPr>
            <p:cNvSpPr/>
            <p:nvPr/>
          </p:nvSpPr>
          <p:spPr>
            <a:xfrm rot="10800000" flipH="1" flipV="1">
              <a:off x="3334889" y="1571271"/>
              <a:ext cx="5560228" cy="743426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>
                  <a:ln w="0"/>
                  <a:solidFill>
                    <a:srgbClr val="79D15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FINDINGS</a:t>
              </a:r>
              <a:endParaRPr lang="ko-KR" altLang="en-US" sz="2700" dirty="0">
                <a:ln w="0"/>
                <a:solidFill>
                  <a:srgbClr val="79D1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Pentagon 4">
              <a:extLst>
                <a:ext uri="{FF2B5EF4-FFF2-40B4-BE49-F238E27FC236}">
                  <a16:creationId xmlns:a16="http://schemas.microsoft.com/office/drawing/2014/main" id="{15DDC106-2935-4C45-A62F-8C2E23FFD933}"/>
                </a:ext>
              </a:extLst>
            </p:cNvPr>
            <p:cNvSpPr/>
            <p:nvPr/>
          </p:nvSpPr>
          <p:spPr>
            <a:xfrm>
              <a:off x="2900147" y="1579979"/>
              <a:ext cx="783772" cy="732241"/>
            </a:xfrm>
            <a:prstGeom prst="flowChartConnector">
              <a:avLst/>
            </a:prstGeom>
            <a:solidFill>
              <a:srgbClr val="79D155"/>
            </a:solidFill>
            <a:ln w="76200">
              <a:solidFill>
                <a:srgbClr val="79D1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C37CBF4-65E7-48E9-AAC4-16952B9F3AFA}"/>
              </a:ext>
            </a:extLst>
          </p:cNvPr>
          <p:cNvSpPr txBox="1"/>
          <p:nvPr/>
        </p:nvSpPr>
        <p:spPr>
          <a:xfrm>
            <a:off x="2877979" y="5983231"/>
            <a:ext cx="140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AD47"/>
                </a:solidFill>
              </a:rPr>
              <a:t>7.36</a:t>
            </a:r>
            <a:endParaRPr lang="en-US" sz="2800" b="1" dirty="0">
              <a:solidFill>
                <a:srgbClr val="70AD4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39C3C4-C255-49DA-BED9-979AC4B5D3CF}"/>
              </a:ext>
            </a:extLst>
          </p:cNvPr>
          <p:cNvSpPr txBox="1"/>
          <p:nvPr/>
        </p:nvSpPr>
        <p:spPr>
          <a:xfrm>
            <a:off x="8991191" y="5986809"/>
            <a:ext cx="160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AD47"/>
                </a:solidFill>
              </a:rPr>
              <a:t>2.28</a:t>
            </a:r>
            <a:endParaRPr lang="en-US" sz="2400" b="1" dirty="0">
              <a:solidFill>
                <a:srgbClr val="70AD4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7D203-66AA-4EE8-AD9F-A41A2434EEBA}"/>
              </a:ext>
            </a:extLst>
          </p:cNvPr>
          <p:cNvSpPr txBox="1"/>
          <p:nvPr/>
        </p:nvSpPr>
        <p:spPr>
          <a:xfrm>
            <a:off x="5673633" y="6196159"/>
            <a:ext cx="84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AD47"/>
                </a:solidFill>
              </a:rPr>
              <a:t>3.27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AE93F4-47BA-4E99-B165-290F08639D3F}"/>
              </a:ext>
            </a:extLst>
          </p:cNvPr>
          <p:cNvSpPr txBox="1"/>
          <p:nvPr/>
        </p:nvSpPr>
        <p:spPr>
          <a:xfrm>
            <a:off x="5673634" y="5934670"/>
            <a:ext cx="84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AD47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786B-BA73-4345-B555-CABCBBEAF2CB}"/>
              </a:ext>
            </a:extLst>
          </p:cNvPr>
          <p:cNvSpPr txBox="1"/>
          <p:nvPr/>
        </p:nvSpPr>
        <p:spPr>
          <a:xfrm>
            <a:off x="1061953" y="5950673"/>
            <a:ext cx="121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Odds Ratios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2AC0D39-FFD4-4EE3-9EAD-AF3907927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2" y="1493674"/>
            <a:ext cx="5604223" cy="4244747"/>
          </a:xfrm>
          <a:prstGeom prst="rect">
            <a:avLst/>
          </a:prstGeom>
          <a:ln w="28575">
            <a:solidFill>
              <a:srgbClr val="79D155"/>
            </a:solidFill>
          </a:ln>
          <a:effectLst/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74E4B8-8FEE-405B-A9D1-542151EFB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1455" y="1506435"/>
            <a:ext cx="5604223" cy="4244747"/>
          </a:xfrm>
          <a:prstGeom prst="rect">
            <a:avLst/>
          </a:prstGeom>
          <a:ln w="28575">
            <a:solidFill>
              <a:srgbClr val="79D155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978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09729F-AAD1-4413-A157-A3B30B57AD23}"/>
              </a:ext>
            </a:extLst>
          </p:cNvPr>
          <p:cNvSpPr/>
          <p:nvPr/>
        </p:nvSpPr>
        <p:spPr>
          <a:xfrm rot="2735247">
            <a:off x="405189" y="466083"/>
            <a:ext cx="104775" cy="1445239"/>
          </a:xfrm>
          <a:prstGeom prst="rect">
            <a:avLst/>
          </a:prstGeom>
          <a:solidFill>
            <a:srgbClr val="79D15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1CE97-6615-4A4E-97E4-2F7A5D42091C}"/>
              </a:ext>
            </a:extLst>
          </p:cNvPr>
          <p:cNvSpPr/>
          <p:nvPr/>
        </p:nvSpPr>
        <p:spPr>
          <a:xfrm rot="2735247">
            <a:off x="1133459" y="21951"/>
            <a:ext cx="104775" cy="1445239"/>
          </a:xfrm>
          <a:prstGeom prst="rect">
            <a:avLst/>
          </a:prstGeom>
          <a:solidFill>
            <a:srgbClr val="79D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7E3D2B-AC1B-402A-8813-399BAA760EEA}"/>
              </a:ext>
            </a:extLst>
          </p:cNvPr>
          <p:cNvGrpSpPr/>
          <p:nvPr/>
        </p:nvGrpSpPr>
        <p:grpSpPr>
          <a:xfrm>
            <a:off x="1078975" y="431009"/>
            <a:ext cx="5994970" cy="743426"/>
            <a:chOff x="2900147" y="1571271"/>
            <a:chExt cx="5994970" cy="743426"/>
          </a:xfrm>
        </p:grpSpPr>
        <p:sp>
          <p:nvSpPr>
            <p:cNvPr id="7" name="Chevron 3">
              <a:extLst>
                <a:ext uri="{FF2B5EF4-FFF2-40B4-BE49-F238E27FC236}">
                  <a16:creationId xmlns:a16="http://schemas.microsoft.com/office/drawing/2014/main" id="{4E407BD6-C546-4313-9727-19980461BE65}"/>
                </a:ext>
              </a:extLst>
            </p:cNvPr>
            <p:cNvSpPr/>
            <p:nvPr/>
          </p:nvSpPr>
          <p:spPr>
            <a:xfrm rot="10800000" flipH="1" flipV="1">
              <a:off x="3334889" y="1571271"/>
              <a:ext cx="5560228" cy="743426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>
                  <a:ln w="0"/>
                  <a:solidFill>
                    <a:srgbClr val="79D15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CLUSTER ANALYSIS</a:t>
              </a:r>
              <a:endParaRPr lang="ko-KR" altLang="en-US" sz="2700" dirty="0">
                <a:ln w="0"/>
                <a:solidFill>
                  <a:srgbClr val="79D1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Pentagon 4">
              <a:extLst>
                <a:ext uri="{FF2B5EF4-FFF2-40B4-BE49-F238E27FC236}">
                  <a16:creationId xmlns:a16="http://schemas.microsoft.com/office/drawing/2014/main" id="{51BC0B06-D05B-43CB-B09E-95E33345FA94}"/>
                </a:ext>
              </a:extLst>
            </p:cNvPr>
            <p:cNvSpPr/>
            <p:nvPr/>
          </p:nvSpPr>
          <p:spPr>
            <a:xfrm>
              <a:off x="2900147" y="1579979"/>
              <a:ext cx="783772" cy="732241"/>
            </a:xfrm>
            <a:prstGeom prst="flowChartConnector">
              <a:avLst/>
            </a:prstGeom>
            <a:solidFill>
              <a:srgbClr val="79D155"/>
            </a:solidFill>
            <a:ln w="76200">
              <a:solidFill>
                <a:srgbClr val="79D1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3429BFD-D909-4EC0-9548-6A4DC86526A3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rgbClr val="79D155">
              <a:alpha val="76000"/>
            </a:srgb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23B289-D784-4EDB-B430-43F61B469324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D451F-0C37-43A0-AE85-00996BBEE744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5C5300-993C-4294-953A-3C091AE3C577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82699F-AAF4-45E6-B585-37A091354190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43C671-85B4-4CBC-BE32-029C349ED66C}"/>
              </a:ext>
            </a:extLst>
          </p:cNvPr>
          <p:cNvGrpSpPr/>
          <p:nvPr/>
        </p:nvGrpSpPr>
        <p:grpSpPr>
          <a:xfrm>
            <a:off x="4185399" y="3114554"/>
            <a:ext cx="1099644" cy="972374"/>
            <a:chOff x="1312925" y="2277370"/>
            <a:chExt cx="1099644" cy="97237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878BFC9-C188-4512-9866-8AE72A672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12925" y="2277370"/>
              <a:ext cx="1099644" cy="6654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1C09DB-79F1-4787-B528-041BFF3A8C1E}"/>
                </a:ext>
              </a:extLst>
            </p:cNvPr>
            <p:cNvSpPr txBox="1"/>
            <p:nvPr/>
          </p:nvSpPr>
          <p:spPr>
            <a:xfrm>
              <a:off x="1589486" y="2880412"/>
              <a:ext cx="59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5093FCB-382F-4B20-A0C1-AD19366D4F5B}"/>
              </a:ext>
            </a:extLst>
          </p:cNvPr>
          <p:cNvGrpSpPr/>
          <p:nvPr/>
        </p:nvGrpSpPr>
        <p:grpSpPr>
          <a:xfrm>
            <a:off x="5705289" y="3109975"/>
            <a:ext cx="1099644" cy="1024185"/>
            <a:chOff x="2751072" y="3070298"/>
            <a:chExt cx="1099644" cy="102418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08CEE56-BE7A-4812-AF9B-4C6882FA6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51072" y="3070298"/>
              <a:ext cx="1099644" cy="7330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5A0C39-C1FE-4F5E-BD05-605844CDEF2B}"/>
                </a:ext>
              </a:extLst>
            </p:cNvPr>
            <p:cNvSpPr txBox="1"/>
            <p:nvPr/>
          </p:nvSpPr>
          <p:spPr>
            <a:xfrm>
              <a:off x="3036280" y="3725151"/>
              <a:ext cx="59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2663C61-78E1-4EB0-B3F0-B159C58D6607}"/>
              </a:ext>
            </a:extLst>
          </p:cNvPr>
          <p:cNvGrpSpPr/>
          <p:nvPr/>
        </p:nvGrpSpPr>
        <p:grpSpPr>
          <a:xfrm>
            <a:off x="633003" y="3106799"/>
            <a:ext cx="1099644" cy="1032974"/>
            <a:chOff x="1428908" y="4775201"/>
            <a:chExt cx="1099644" cy="103297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D60C09C-3668-4CE9-AF65-2348C3943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8908" y="4775201"/>
              <a:ext cx="1099644" cy="732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1A6A71-30ED-4666-B422-DDE2C36E9A3F}"/>
                </a:ext>
              </a:extLst>
            </p:cNvPr>
            <p:cNvSpPr txBox="1"/>
            <p:nvPr/>
          </p:nvSpPr>
          <p:spPr>
            <a:xfrm>
              <a:off x="1681261" y="5438843"/>
              <a:ext cx="648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KHM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CF94BAE-B759-49FB-8C85-07281A8D6500}"/>
              </a:ext>
            </a:extLst>
          </p:cNvPr>
          <p:cNvGrpSpPr/>
          <p:nvPr/>
        </p:nvGrpSpPr>
        <p:grpSpPr>
          <a:xfrm>
            <a:off x="4973005" y="4242851"/>
            <a:ext cx="1097535" cy="1037025"/>
            <a:chOff x="3745063" y="4893573"/>
            <a:chExt cx="1097535" cy="103702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70B04E3-4E1F-4767-B631-A5BD48B02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45063" y="4893573"/>
              <a:ext cx="1097535" cy="7320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6BC6A6-E089-4A31-833D-D6C212A99831}"/>
                </a:ext>
              </a:extLst>
            </p:cNvPr>
            <p:cNvSpPr txBox="1"/>
            <p:nvPr/>
          </p:nvSpPr>
          <p:spPr>
            <a:xfrm>
              <a:off x="3973731" y="5561266"/>
              <a:ext cx="662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VNM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1BF5C3-4568-4D88-966D-90B981967AB6}"/>
              </a:ext>
            </a:extLst>
          </p:cNvPr>
          <p:cNvGrpSpPr/>
          <p:nvPr/>
        </p:nvGrpSpPr>
        <p:grpSpPr>
          <a:xfrm>
            <a:off x="2025855" y="3106799"/>
            <a:ext cx="1098343" cy="1028218"/>
            <a:chOff x="6095999" y="4967663"/>
            <a:chExt cx="1098343" cy="102821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90EADEB-7F54-414C-A77F-101281F8E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5999" y="4967663"/>
              <a:ext cx="1098343" cy="732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424558-D5FA-4346-9D18-BE2FC4B4CD94}"/>
                </a:ext>
              </a:extLst>
            </p:cNvPr>
            <p:cNvSpPr txBox="1"/>
            <p:nvPr/>
          </p:nvSpPr>
          <p:spPr>
            <a:xfrm>
              <a:off x="6347928" y="5626549"/>
              <a:ext cx="59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LAO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64B9CC4-F568-4A27-B350-3C9FE7C20B55}"/>
              </a:ext>
            </a:extLst>
          </p:cNvPr>
          <p:cNvGrpSpPr/>
          <p:nvPr/>
        </p:nvGrpSpPr>
        <p:grpSpPr>
          <a:xfrm>
            <a:off x="633003" y="4180472"/>
            <a:ext cx="1099644" cy="1064507"/>
            <a:chOff x="8831759" y="2692001"/>
            <a:chExt cx="1099644" cy="106450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049BFE1-6662-4874-B7C0-69D64FB17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31759" y="2692001"/>
              <a:ext cx="1099644" cy="7334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22FF9A-A0F5-4EBD-9E5F-FC483FE08777}"/>
                </a:ext>
              </a:extLst>
            </p:cNvPr>
            <p:cNvSpPr txBox="1"/>
            <p:nvPr/>
          </p:nvSpPr>
          <p:spPr>
            <a:xfrm>
              <a:off x="9047718" y="3387176"/>
              <a:ext cx="78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MMR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3DD3DF-763A-4184-A146-C6F0208B2483}"/>
              </a:ext>
            </a:extLst>
          </p:cNvPr>
          <p:cNvGrpSpPr/>
          <p:nvPr/>
        </p:nvGrpSpPr>
        <p:grpSpPr>
          <a:xfrm>
            <a:off x="6507085" y="4230151"/>
            <a:ext cx="1098343" cy="1050578"/>
            <a:chOff x="4620936" y="2546664"/>
            <a:chExt cx="1098343" cy="105057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D2D5B08-80F5-4343-A2B7-C347FDB09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0936" y="2546664"/>
              <a:ext cx="1098343" cy="732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B5ABC2-9D2F-4FBE-B4BA-1960B14076E3}"/>
                </a:ext>
              </a:extLst>
            </p:cNvPr>
            <p:cNvSpPr txBox="1"/>
            <p:nvPr/>
          </p:nvSpPr>
          <p:spPr>
            <a:xfrm>
              <a:off x="4874936" y="3227910"/>
              <a:ext cx="662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BE36BA-C5A2-4BEB-B296-59F382A36164}"/>
              </a:ext>
            </a:extLst>
          </p:cNvPr>
          <p:cNvGrpSpPr/>
          <p:nvPr/>
        </p:nvGrpSpPr>
        <p:grpSpPr>
          <a:xfrm>
            <a:off x="2024554" y="4194118"/>
            <a:ext cx="1099644" cy="1025517"/>
            <a:chOff x="5546177" y="3692298"/>
            <a:chExt cx="1099644" cy="102551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40252A4-C5E9-4707-9820-6FCE9B977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6177" y="3692298"/>
              <a:ext cx="1099644" cy="732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7E4C26-9BB2-4775-9B27-E2B1A8C87CB4}"/>
                </a:ext>
              </a:extLst>
            </p:cNvPr>
            <p:cNvSpPr txBox="1"/>
            <p:nvPr/>
          </p:nvSpPr>
          <p:spPr>
            <a:xfrm>
              <a:off x="5798914" y="4348483"/>
              <a:ext cx="662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PHL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F39E5FB-1D35-4BBE-9113-781AA64C585E}"/>
              </a:ext>
            </a:extLst>
          </p:cNvPr>
          <p:cNvGrpSpPr/>
          <p:nvPr/>
        </p:nvGrpSpPr>
        <p:grpSpPr>
          <a:xfrm>
            <a:off x="9854789" y="3454477"/>
            <a:ext cx="1099644" cy="1049400"/>
            <a:chOff x="8891104" y="4057796"/>
            <a:chExt cx="1099644" cy="10494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F4BA812-BF07-40AA-996E-A5D2043D1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104" y="4057796"/>
              <a:ext cx="1099644" cy="7330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F1E442-88D6-431C-A23F-36ABC1459EAA}"/>
                </a:ext>
              </a:extLst>
            </p:cNvPr>
            <p:cNvSpPr txBox="1"/>
            <p:nvPr/>
          </p:nvSpPr>
          <p:spPr>
            <a:xfrm>
              <a:off x="9196780" y="4737864"/>
              <a:ext cx="662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SGP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2D0A32-9A83-4FC2-87B4-438090FAA4C8}"/>
              </a:ext>
            </a:extLst>
          </p:cNvPr>
          <p:cNvGrpSpPr/>
          <p:nvPr/>
        </p:nvGrpSpPr>
        <p:grpSpPr>
          <a:xfrm>
            <a:off x="7257454" y="3097845"/>
            <a:ext cx="1099644" cy="1026228"/>
            <a:chOff x="6810040" y="2545614"/>
            <a:chExt cx="1099644" cy="102622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DF92689-F8D0-4241-A397-171CB0AEE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10040" y="2545614"/>
              <a:ext cx="1099644" cy="7330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0B0624-306A-4159-87E0-56CB907871F5}"/>
                </a:ext>
              </a:extLst>
            </p:cNvPr>
            <p:cNvSpPr txBox="1"/>
            <p:nvPr/>
          </p:nvSpPr>
          <p:spPr>
            <a:xfrm>
              <a:off x="7069114" y="3202510"/>
              <a:ext cx="662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THA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369D5CB-055D-45A0-94C8-7EFB41D2E586}"/>
              </a:ext>
            </a:extLst>
          </p:cNvPr>
          <p:cNvCxnSpPr>
            <a:cxnSpLocks/>
          </p:cNvCxnSpPr>
          <p:nvPr/>
        </p:nvCxnSpPr>
        <p:spPr>
          <a:xfrm>
            <a:off x="3892234" y="2886018"/>
            <a:ext cx="0" cy="2667000"/>
          </a:xfrm>
          <a:prstGeom prst="line">
            <a:avLst/>
          </a:prstGeom>
          <a:ln w="38100">
            <a:solidFill>
              <a:srgbClr val="79D1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F2AAC5-8710-4EC4-9D17-D4F9CD71C990}"/>
              </a:ext>
            </a:extLst>
          </p:cNvPr>
          <p:cNvCxnSpPr>
            <a:cxnSpLocks/>
          </p:cNvCxnSpPr>
          <p:nvPr/>
        </p:nvCxnSpPr>
        <p:spPr>
          <a:xfrm>
            <a:off x="8629334" y="2911418"/>
            <a:ext cx="0" cy="2559377"/>
          </a:xfrm>
          <a:prstGeom prst="line">
            <a:avLst/>
          </a:prstGeom>
          <a:ln w="38100">
            <a:solidFill>
              <a:srgbClr val="79D1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6A120A0-A63B-4DEC-B687-F09D918930D1}"/>
              </a:ext>
            </a:extLst>
          </p:cNvPr>
          <p:cNvSpPr txBox="1"/>
          <p:nvPr/>
        </p:nvSpPr>
        <p:spPr>
          <a:xfrm>
            <a:off x="4235450" y="1312667"/>
            <a:ext cx="372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Cluster Members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1A67D1B-AA85-4492-B191-8615F3F50AA0}"/>
              </a:ext>
            </a:extLst>
          </p:cNvPr>
          <p:cNvSpPr/>
          <p:nvPr/>
        </p:nvSpPr>
        <p:spPr>
          <a:xfrm>
            <a:off x="914400" y="1981200"/>
            <a:ext cx="1851783" cy="44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D53F1D8-A730-4268-B715-E2E08DAF53B3}"/>
              </a:ext>
            </a:extLst>
          </p:cNvPr>
          <p:cNvSpPr/>
          <p:nvPr/>
        </p:nvSpPr>
        <p:spPr>
          <a:xfrm>
            <a:off x="5360608" y="1981200"/>
            <a:ext cx="1851783" cy="44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7EDFF4A-89DB-4DBA-B9F3-EA9E021FDD6D}"/>
              </a:ext>
            </a:extLst>
          </p:cNvPr>
          <p:cNvSpPr/>
          <p:nvPr/>
        </p:nvSpPr>
        <p:spPr>
          <a:xfrm>
            <a:off x="9476617" y="1981200"/>
            <a:ext cx="1851783" cy="44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23277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31 -0.19306 L -1.25E-6 -0.00162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2" y="95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17685 L -4.16667E-7 -1.85185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909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-0.18472 L 2.70833E-6 1.85185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937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46 -0.34305 L 1.04167E-6 -4.81481E-6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1724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55 -0.34213 L 2.91667E-6 4.44444E-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1708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3912 L 5E-6 -7.40741E-7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5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08 -0.18866 L -3.54167E-6 -3.7037E-6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944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38 -0.19445 L 1.04167E-6 -4.44444E-6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960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86 -0.33588 L 2.91667E-6 3.7037E-6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1662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85 -0.35278 L 5E-6 4.07407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09729F-AAD1-4413-A157-A3B30B57AD23}"/>
              </a:ext>
            </a:extLst>
          </p:cNvPr>
          <p:cNvSpPr/>
          <p:nvPr/>
        </p:nvSpPr>
        <p:spPr>
          <a:xfrm rot="2735247">
            <a:off x="405189" y="466083"/>
            <a:ext cx="104775" cy="1445239"/>
          </a:xfrm>
          <a:prstGeom prst="rect">
            <a:avLst/>
          </a:prstGeom>
          <a:solidFill>
            <a:srgbClr val="79D15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1CE97-6615-4A4E-97E4-2F7A5D42091C}"/>
              </a:ext>
            </a:extLst>
          </p:cNvPr>
          <p:cNvSpPr/>
          <p:nvPr/>
        </p:nvSpPr>
        <p:spPr>
          <a:xfrm rot="2735247">
            <a:off x="1133459" y="21951"/>
            <a:ext cx="104775" cy="1445239"/>
          </a:xfrm>
          <a:prstGeom prst="rect">
            <a:avLst/>
          </a:prstGeom>
          <a:solidFill>
            <a:srgbClr val="79D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7E3D2B-AC1B-402A-8813-399BAA760EEA}"/>
              </a:ext>
            </a:extLst>
          </p:cNvPr>
          <p:cNvGrpSpPr/>
          <p:nvPr/>
        </p:nvGrpSpPr>
        <p:grpSpPr>
          <a:xfrm>
            <a:off x="1078975" y="431009"/>
            <a:ext cx="5994970" cy="743426"/>
            <a:chOff x="2900147" y="1571271"/>
            <a:chExt cx="5994970" cy="743426"/>
          </a:xfrm>
        </p:grpSpPr>
        <p:sp>
          <p:nvSpPr>
            <p:cNvPr id="7" name="Chevron 3">
              <a:extLst>
                <a:ext uri="{FF2B5EF4-FFF2-40B4-BE49-F238E27FC236}">
                  <a16:creationId xmlns:a16="http://schemas.microsoft.com/office/drawing/2014/main" id="{4E407BD6-C546-4313-9727-19980461BE65}"/>
                </a:ext>
              </a:extLst>
            </p:cNvPr>
            <p:cNvSpPr/>
            <p:nvPr/>
          </p:nvSpPr>
          <p:spPr>
            <a:xfrm rot="10800000" flipH="1" flipV="1">
              <a:off x="3334889" y="1571271"/>
              <a:ext cx="5560228" cy="743426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>
                  <a:ln w="0"/>
                  <a:solidFill>
                    <a:srgbClr val="79D15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CLUSTER ANALYSIS</a:t>
              </a:r>
              <a:endParaRPr lang="ko-KR" altLang="en-US" sz="2700" dirty="0">
                <a:ln w="0"/>
                <a:solidFill>
                  <a:srgbClr val="79D1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Pentagon 4">
              <a:extLst>
                <a:ext uri="{FF2B5EF4-FFF2-40B4-BE49-F238E27FC236}">
                  <a16:creationId xmlns:a16="http://schemas.microsoft.com/office/drawing/2014/main" id="{51BC0B06-D05B-43CB-B09E-95E33345FA94}"/>
                </a:ext>
              </a:extLst>
            </p:cNvPr>
            <p:cNvSpPr/>
            <p:nvPr/>
          </p:nvSpPr>
          <p:spPr>
            <a:xfrm>
              <a:off x="2900147" y="1579979"/>
              <a:ext cx="783772" cy="732241"/>
            </a:xfrm>
            <a:prstGeom prst="flowChartConnector">
              <a:avLst/>
            </a:prstGeom>
            <a:solidFill>
              <a:srgbClr val="79D155"/>
            </a:solidFill>
            <a:ln w="76200">
              <a:solidFill>
                <a:srgbClr val="79D1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3429BFD-D909-4EC0-9548-6A4DC86526A3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rgbClr val="79D155">
              <a:alpha val="76000"/>
            </a:srgb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23B289-D784-4EDB-B430-43F61B469324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D451F-0C37-43A0-AE85-00996BBEE744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5C5300-993C-4294-953A-3C091AE3C577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82699F-AAF4-45E6-B585-37A091354190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5D34A-D71A-4B41-8C4B-B279AFA69970}"/>
              </a:ext>
            </a:extLst>
          </p:cNvPr>
          <p:cNvSpPr/>
          <p:nvPr/>
        </p:nvSpPr>
        <p:spPr>
          <a:xfrm>
            <a:off x="914400" y="1981200"/>
            <a:ext cx="1851783" cy="44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7C931-5A0B-4A09-9205-3016FDCCA99A}"/>
              </a:ext>
            </a:extLst>
          </p:cNvPr>
          <p:cNvSpPr/>
          <p:nvPr/>
        </p:nvSpPr>
        <p:spPr>
          <a:xfrm>
            <a:off x="5360608" y="1981200"/>
            <a:ext cx="1851783" cy="44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0D26D-41F7-45CE-B56A-195FE93BDEB6}"/>
              </a:ext>
            </a:extLst>
          </p:cNvPr>
          <p:cNvSpPr/>
          <p:nvPr/>
        </p:nvSpPr>
        <p:spPr>
          <a:xfrm>
            <a:off x="9476617" y="1981200"/>
            <a:ext cx="1851783" cy="44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3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CAADB8A-F7A1-4CF3-8E33-71EAB0093D0A}"/>
              </a:ext>
            </a:extLst>
          </p:cNvPr>
          <p:cNvCxnSpPr>
            <a:cxnSpLocks/>
          </p:cNvCxnSpPr>
          <p:nvPr/>
        </p:nvCxnSpPr>
        <p:spPr>
          <a:xfrm>
            <a:off x="3892234" y="2886018"/>
            <a:ext cx="0" cy="2667000"/>
          </a:xfrm>
          <a:prstGeom prst="line">
            <a:avLst/>
          </a:prstGeom>
          <a:ln w="38100">
            <a:solidFill>
              <a:srgbClr val="79D1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D51CB93-46CD-4F87-A6AF-630E053C21A5}"/>
              </a:ext>
            </a:extLst>
          </p:cNvPr>
          <p:cNvCxnSpPr>
            <a:cxnSpLocks/>
          </p:cNvCxnSpPr>
          <p:nvPr/>
        </p:nvCxnSpPr>
        <p:spPr>
          <a:xfrm>
            <a:off x="8654734" y="2911418"/>
            <a:ext cx="0" cy="2559377"/>
          </a:xfrm>
          <a:prstGeom prst="line">
            <a:avLst/>
          </a:prstGeom>
          <a:ln w="38100">
            <a:solidFill>
              <a:srgbClr val="79D1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8E4DE94-9DC8-43CC-96F6-C47B8CF82F1C}"/>
              </a:ext>
            </a:extLst>
          </p:cNvPr>
          <p:cNvGrpSpPr/>
          <p:nvPr/>
        </p:nvGrpSpPr>
        <p:grpSpPr>
          <a:xfrm>
            <a:off x="394446" y="2865204"/>
            <a:ext cx="3402853" cy="2297156"/>
            <a:chOff x="394446" y="2865204"/>
            <a:chExt cx="3402853" cy="22971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51E83B-0D57-4F1B-908E-0C5505573FF7}"/>
                </a:ext>
              </a:extLst>
            </p:cNvPr>
            <p:cNvSpPr txBox="1"/>
            <p:nvPr/>
          </p:nvSpPr>
          <p:spPr>
            <a:xfrm>
              <a:off x="408356" y="2865204"/>
              <a:ext cx="155498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Dependency Ratio</a:t>
              </a:r>
            </a:p>
            <a:p>
              <a:r>
                <a:rPr lang="en-US" sz="4000" dirty="0"/>
                <a:t>54.59</a:t>
              </a:r>
              <a:r>
                <a:rPr lang="en-US" dirty="0"/>
                <a:t>%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D474F9-2149-4E8E-BB13-D318CA2C3377}"/>
                </a:ext>
              </a:extLst>
            </p:cNvPr>
            <p:cNvSpPr txBox="1"/>
            <p:nvPr/>
          </p:nvSpPr>
          <p:spPr>
            <a:xfrm>
              <a:off x="394446" y="4177475"/>
              <a:ext cx="165025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Unemployment</a:t>
              </a:r>
            </a:p>
            <a:p>
              <a:r>
                <a:rPr lang="en-US" sz="4000" dirty="0"/>
                <a:t>1.43</a:t>
              </a:r>
              <a:r>
                <a:rPr lang="en-US" dirty="0"/>
                <a:t>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3B58E4-4374-4EFC-B3D8-30CD30FA5043}"/>
                </a:ext>
              </a:extLst>
            </p:cNvPr>
            <p:cNvSpPr txBox="1"/>
            <p:nvPr/>
          </p:nvSpPr>
          <p:spPr>
            <a:xfrm>
              <a:off x="2147046" y="3543844"/>
              <a:ext cx="165025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NRI</a:t>
              </a:r>
            </a:p>
            <a:p>
              <a:r>
                <a:rPr lang="en-US" sz="6000" dirty="0"/>
                <a:t>3.38</a:t>
              </a:r>
              <a:endParaRPr lang="en-US" sz="3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983579-DEEB-435E-BC6F-B1AC31014B91}"/>
              </a:ext>
            </a:extLst>
          </p:cNvPr>
          <p:cNvGrpSpPr/>
          <p:nvPr/>
        </p:nvGrpSpPr>
        <p:grpSpPr>
          <a:xfrm>
            <a:off x="4661646" y="2802117"/>
            <a:ext cx="3402853" cy="2297156"/>
            <a:chOff x="4661646" y="2802117"/>
            <a:chExt cx="3402853" cy="229715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16A185-F889-43BC-8376-C3DE4D19C338}"/>
                </a:ext>
              </a:extLst>
            </p:cNvPr>
            <p:cNvSpPr txBox="1"/>
            <p:nvPr/>
          </p:nvSpPr>
          <p:spPr>
            <a:xfrm>
              <a:off x="4675556" y="2802117"/>
              <a:ext cx="155498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Dependency Ratio</a:t>
              </a:r>
            </a:p>
            <a:p>
              <a:r>
                <a:rPr lang="en-US" sz="4000" dirty="0"/>
                <a:t>42.87</a:t>
              </a:r>
              <a:r>
                <a:rPr lang="en-US" dirty="0"/>
                <a:t>%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3AD3E1-5C6A-453B-BAFB-7B4DF7565A96}"/>
                </a:ext>
              </a:extLst>
            </p:cNvPr>
            <p:cNvSpPr txBox="1"/>
            <p:nvPr/>
          </p:nvSpPr>
          <p:spPr>
            <a:xfrm>
              <a:off x="4661646" y="4114388"/>
              <a:ext cx="165025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Unemployment</a:t>
              </a:r>
            </a:p>
            <a:p>
              <a:r>
                <a:rPr lang="en-US" sz="4000" dirty="0"/>
                <a:t>3.89</a:t>
              </a:r>
              <a:r>
                <a:rPr lang="en-US" dirty="0"/>
                <a:t>%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50D54C7-AA42-496A-B3D3-D311A4A0FB63}"/>
                </a:ext>
              </a:extLst>
            </p:cNvPr>
            <p:cNvSpPr txBox="1"/>
            <p:nvPr/>
          </p:nvSpPr>
          <p:spPr>
            <a:xfrm>
              <a:off x="6414246" y="3480757"/>
              <a:ext cx="165025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NRI</a:t>
              </a:r>
            </a:p>
            <a:p>
              <a:r>
                <a:rPr lang="en-US" sz="6000" dirty="0"/>
                <a:t>4.26</a:t>
              </a:r>
              <a:endParaRPr lang="en-US" sz="3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832B65-C107-4805-A0CD-2CAF4D8FCB78}"/>
              </a:ext>
            </a:extLst>
          </p:cNvPr>
          <p:cNvGrpSpPr/>
          <p:nvPr/>
        </p:nvGrpSpPr>
        <p:grpSpPr>
          <a:xfrm>
            <a:off x="8808029" y="2852504"/>
            <a:ext cx="3402853" cy="2297156"/>
            <a:chOff x="8808029" y="2852504"/>
            <a:chExt cx="3402853" cy="229715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B51E0-9F4F-4578-BB9E-897A2D008E6B}"/>
                </a:ext>
              </a:extLst>
            </p:cNvPr>
            <p:cNvSpPr txBox="1"/>
            <p:nvPr/>
          </p:nvSpPr>
          <p:spPr>
            <a:xfrm>
              <a:off x="8821939" y="2852504"/>
              <a:ext cx="155498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Dependency Ratio</a:t>
              </a:r>
            </a:p>
            <a:p>
              <a:r>
                <a:rPr lang="en-US" sz="4000" dirty="0"/>
                <a:t>39.51</a:t>
              </a:r>
              <a:r>
                <a:rPr lang="en-US" dirty="0"/>
                <a:t>%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F1BE6D-CF95-4581-ABF1-B43AA9B25112}"/>
                </a:ext>
              </a:extLst>
            </p:cNvPr>
            <p:cNvSpPr txBox="1"/>
            <p:nvPr/>
          </p:nvSpPr>
          <p:spPr>
            <a:xfrm>
              <a:off x="8808029" y="4164775"/>
              <a:ext cx="165025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Unemployment</a:t>
              </a:r>
            </a:p>
            <a:p>
              <a:r>
                <a:rPr lang="en-US" sz="4000" dirty="0"/>
                <a:t>3.77</a:t>
              </a:r>
              <a:r>
                <a:rPr lang="en-US" dirty="0"/>
                <a:t>%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5A73E8-C147-4C9E-BE49-6E4AF323EBD3}"/>
                </a:ext>
              </a:extLst>
            </p:cNvPr>
            <p:cNvSpPr txBox="1"/>
            <p:nvPr/>
          </p:nvSpPr>
          <p:spPr>
            <a:xfrm>
              <a:off x="10560629" y="3531144"/>
              <a:ext cx="165025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NRI</a:t>
              </a:r>
            </a:p>
            <a:p>
              <a:r>
                <a:rPr lang="en-US" sz="6000" dirty="0"/>
                <a:t>6.00</a:t>
              </a:r>
              <a:endParaRPr lang="en-US" sz="32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99FF6DD-4FB9-450A-83C1-BE6F7A948594}"/>
              </a:ext>
            </a:extLst>
          </p:cNvPr>
          <p:cNvSpPr txBox="1"/>
          <p:nvPr/>
        </p:nvSpPr>
        <p:spPr>
          <a:xfrm>
            <a:off x="4235450" y="1312667"/>
            <a:ext cx="372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Cluster Profile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2AB2B0-DDDF-4ACE-9868-D7075F00D746}"/>
              </a:ext>
            </a:extLst>
          </p:cNvPr>
          <p:cNvGrpSpPr/>
          <p:nvPr/>
        </p:nvGrpSpPr>
        <p:grpSpPr>
          <a:xfrm>
            <a:off x="476542" y="5220945"/>
            <a:ext cx="3061843" cy="1140592"/>
            <a:chOff x="508441" y="5220945"/>
            <a:chExt cx="3061843" cy="11405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BDADA6-BB30-43B0-A923-C04B84A339BD}"/>
                </a:ext>
              </a:extLst>
            </p:cNvPr>
            <p:cNvSpPr txBox="1"/>
            <p:nvPr/>
          </p:nvSpPr>
          <p:spPr>
            <a:xfrm>
              <a:off x="508441" y="5220945"/>
              <a:ext cx="3061759" cy="366501"/>
            </a:xfrm>
            <a:prstGeom prst="rect">
              <a:avLst/>
            </a:prstGeom>
            <a:solidFill>
              <a:srgbClr val="7CDB4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unemployment rate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20C000-131F-4664-B9C4-4703EEA93987}"/>
                </a:ext>
              </a:extLst>
            </p:cNvPr>
            <p:cNvSpPr txBox="1"/>
            <p:nvPr/>
          </p:nvSpPr>
          <p:spPr>
            <a:xfrm>
              <a:off x="508441" y="5607766"/>
              <a:ext cx="3061843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Higher age dependency ratio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4CB230-0D04-4CCE-8786-21A0CEB93933}"/>
                </a:ext>
              </a:extLst>
            </p:cNvPr>
            <p:cNvSpPr txBox="1"/>
            <p:nvPr/>
          </p:nvSpPr>
          <p:spPr>
            <a:xfrm>
              <a:off x="519898" y="5992205"/>
              <a:ext cx="3050302" cy="369332"/>
            </a:xfrm>
            <a:prstGeom prst="rect">
              <a:avLst/>
            </a:prstGeom>
            <a:solidFill>
              <a:srgbClr val="DE1A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Lower NRI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85A660-62F5-4253-920F-CED003867491}"/>
              </a:ext>
            </a:extLst>
          </p:cNvPr>
          <p:cNvGrpSpPr/>
          <p:nvPr/>
        </p:nvGrpSpPr>
        <p:grpSpPr>
          <a:xfrm>
            <a:off x="8955318" y="5220945"/>
            <a:ext cx="3071919" cy="1151652"/>
            <a:chOff x="9029749" y="5220945"/>
            <a:chExt cx="3071919" cy="115165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E6570C-C902-4390-895E-CD3F492F7F59}"/>
                </a:ext>
              </a:extLst>
            </p:cNvPr>
            <p:cNvSpPr txBox="1"/>
            <p:nvPr/>
          </p:nvSpPr>
          <p:spPr>
            <a:xfrm>
              <a:off x="9029749" y="5220945"/>
              <a:ext cx="3061759" cy="366501"/>
            </a:xfrm>
            <a:prstGeom prst="rect">
              <a:avLst/>
            </a:prstGeom>
            <a:solidFill>
              <a:srgbClr val="7CDB4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age dependency ratio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61713D-326A-49EC-8DA2-7C9E1F41F703}"/>
                </a:ext>
              </a:extLst>
            </p:cNvPr>
            <p:cNvSpPr txBox="1"/>
            <p:nvPr/>
          </p:nvSpPr>
          <p:spPr>
            <a:xfrm>
              <a:off x="9039909" y="5607025"/>
              <a:ext cx="3061759" cy="366501"/>
            </a:xfrm>
            <a:prstGeom prst="rect">
              <a:avLst/>
            </a:prstGeom>
            <a:solidFill>
              <a:srgbClr val="7CDB4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 NRI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39D398-24B1-4AD0-9FCC-F11B0B68E859}"/>
                </a:ext>
              </a:extLst>
            </p:cNvPr>
            <p:cNvSpPr txBox="1"/>
            <p:nvPr/>
          </p:nvSpPr>
          <p:spPr>
            <a:xfrm>
              <a:off x="9032241" y="6003265"/>
              <a:ext cx="3061843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Higher unemployment rate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DC1F63-0E1C-44E1-AD4F-0D10E18A1374}"/>
              </a:ext>
            </a:extLst>
          </p:cNvPr>
          <p:cNvGrpSpPr/>
          <p:nvPr/>
        </p:nvGrpSpPr>
        <p:grpSpPr>
          <a:xfrm>
            <a:off x="4675273" y="5220945"/>
            <a:ext cx="3072003" cy="1178277"/>
            <a:chOff x="5004884" y="5220945"/>
            <a:chExt cx="3072003" cy="11782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78E058-7950-443F-992F-BFBA76E15A78}"/>
                </a:ext>
              </a:extLst>
            </p:cNvPr>
            <p:cNvSpPr txBox="1"/>
            <p:nvPr/>
          </p:nvSpPr>
          <p:spPr>
            <a:xfrm>
              <a:off x="5015044" y="5220945"/>
              <a:ext cx="3061759" cy="366501"/>
            </a:xfrm>
            <a:prstGeom prst="rect">
              <a:avLst/>
            </a:prstGeom>
            <a:solidFill>
              <a:srgbClr val="7CDB4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age dependency ratio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9194207-8758-42DA-98E6-9996C5A16236}"/>
                </a:ext>
              </a:extLst>
            </p:cNvPr>
            <p:cNvSpPr txBox="1"/>
            <p:nvPr/>
          </p:nvSpPr>
          <p:spPr>
            <a:xfrm>
              <a:off x="5015044" y="5623490"/>
              <a:ext cx="3061843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Moderate NRI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A628DA-5AEE-405F-B94F-19C638591F91}"/>
                </a:ext>
              </a:extLst>
            </p:cNvPr>
            <p:cNvSpPr txBox="1"/>
            <p:nvPr/>
          </p:nvSpPr>
          <p:spPr>
            <a:xfrm>
              <a:off x="5004884" y="6029890"/>
              <a:ext cx="3061843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Higher unemployment 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81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A1F65BC-5734-4DEE-B1BF-9A3F9E9EEDEE}"/>
              </a:ext>
            </a:extLst>
          </p:cNvPr>
          <p:cNvGrpSpPr/>
          <p:nvPr/>
        </p:nvGrpSpPr>
        <p:grpSpPr>
          <a:xfrm>
            <a:off x="1078975" y="431009"/>
            <a:ext cx="5994970" cy="743426"/>
            <a:chOff x="2900147" y="1571271"/>
            <a:chExt cx="5994970" cy="743426"/>
          </a:xfrm>
        </p:grpSpPr>
        <p:sp>
          <p:nvSpPr>
            <p:cNvPr id="42" name="Chevron 3">
              <a:extLst>
                <a:ext uri="{FF2B5EF4-FFF2-40B4-BE49-F238E27FC236}">
                  <a16:creationId xmlns:a16="http://schemas.microsoft.com/office/drawing/2014/main" id="{2C525B56-8527-4A14-BCA1-D4EBEFD50DD1}"/>
                </a:ext>
              </a:extLst>
            </p:cNvPr>
            <p:cNvSpPr/>
            <p:nvPr/>
          </p:nvSpPr>
          <p:spPr>
            <a:xfrm rot="10800000" flipH="1" flipV="1">
              <a:off x="3334889" y="1571271"/>
              <a:ext cx="5560228" cy="743426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>
                  <a:ln w="0"/>
                  <a:solidFill>
                    <a:srgbClr val="79D15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RECOMMENDATION</a:t>
              </a:r>
              <a:endParaRPr lang="ko-KR" altLang="en-US" sz="2700" dirty="0">
                <a:ln w="0"/>
                <a:solidFill>
                  <a:srgbClr val="79D1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3" name="Pentagon 4">
              <a:extLst>
                <a:ext uri="{FF2B5EF4-FFF2-40B4-BE49-F238E27FC236}">
                  <a16:creationId xmlns:a16="http://schemas.microsoft.com/office/drawing/2014/main" id="{03F80253-9F6F-4A7F-8C3A-912CCC88DFC7}"/>
                </a:ext>
              </a:extLst>
            </p:cNvPr>
            <p:cNvSpPr/>
            <p:nvPr/>
          </p:nvSpPr>
          <p:spPr>
            <a:xfrm>
              <a:off x="2900147" y="1579979"/>
              <a:ext cx="783772" cy="732241"/>
            </a:xfrm>
            <a:prstGeom prst="flowChartConnector">
              <a:avLst/>
            </a:prstGeom>
            <a:solidFill>
              <a:srgbClr val="79D155"/>
            </a:solidFill>
            <a:ln w="76200">
              <a:solidFill>
                <a:srgbClr val="79D1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4</a:t>
              </a:r>
              <a:endParaRPr lang="ko-KR" altLang="en-US" sz="3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94EC651-7F7F-481B-9651-58A916757D8F}"/>
              </a:ext>
            </a:extLst>
          </p:cNvPr>
          <p:cNvSpPr/>
          <p:nvPr/>
        </p:nvSpPr>
        <p:spPr>
          <a:xfrm>
            <a:off x="1078975" y="1879600"/>
            <a:ext cx="1775985" cy="1245086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7662A6-9AF6-4560-ABA8-9AE16502E8D5}"/>
              </a:ext>
            </a:extLst>
          </p:cNvPr>
          <p:cNvSpPr/>
          <p:nvPr/>
        </p:nvSpPr>
        <p:spPr>
          <a:xfrm>
            <a:off x="1078975" y="3391433"/>
            <a:ext cx="1775985" cy="1245086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83842-E272-4A84-A46E-25351329A40E}"/>
              </a:ext>
            </a:extLst>
          </p:cNvPr>
          <p:cNvSpPr/>
          <p:nvPr/>
        </p:nvSpPr>
        <p:spPr>
          <a:xfrm>
            <a:off x="2854960" y="1879600"/>
            <a:ext cx="8503920" cy="1245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Enhancing infrastructure and education</a:t>
            </a:r>
          </a:p>
          <a:p>
            <a:pPr algn="ctr"/>
            <a:r>
              <a:rPr lang="en-US" dirty="0">
                <a:solidFill>
                  <a:srgbClr val="70AD47"/>
                </a:solidFill>
              </a:rPr>
              <a:t>Average Infrastructure index : 3   and   Average Skills index :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89B592-1584-4D61-A5FC-47FACE270AED}"/>
              </a:ext>
            </a:extLst>
          </p:cNvPr>
          <p:cNvSpPr/>
          <p:nvPr/>
        </p:nvSpPr>
        <p:spPr>
          <a:xfrm>
            <a:off x="2854960" y="3391433"/>
            <a:ext cx="8503920" cy="1245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Infrastructure and education is already good yet still need improvement</a:t>
            </a:r>
          </a:p>
          <a:p>
            <a:pPr algn="ctr"/>
            <a:r>
              <a:rPr lang="en-US" dirty="0">
                <a:solidFill>
                  <a:srgbClr val="70AD47"/>
                </a:solidFill>
              </a:rPr>
              <a:t>Average Infrastructure index : 3.8   Average Skills index : 5.2   Mismatch between labor demand and supply (e.g. : n 2018, science degrees are in great demand in Thailand, but 70% of new graduates hold social science degrees)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46028D-264A-435C-9EB3-62308998A090}"/>
              </a:ext>
            </a:extLst>
          </p:cNvPr>
          <p:cNvSpPr/>
          <p:nvPr/>
        </p:nvSpPr>
        <p:spPr>
          <a:xfrm>
            <a:off x="1078975" y="4882004"/>
            <a:ext cx="1775985" cy="1245086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3C4CD5-E2A5-4FC0-BD44-DEDEB9A226F5}"/>
              </a:ext>
            </a:extLst>
          </p:cNvPr>
          <p:cNvSpPr/>
          <p:nvPr/>
        </p:nvSpPr>
        <p:spPr>
          <a:xfrm>
            <a:off x="2854960" y="4882003"/>
            <a:ext cx="8503920" cy="1245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 up-skilling its workforce regarding the rapid change of technologies.</a:t>
            </a:r>
          </a:p>
          <a:p>
            <a:pPr algn="ctr"/>
            <a:r>
              <a:rPr lang="en-US" dirty="0">
                <a:solidFill>
                  <a:srgbClr val="70AD47"/>
                </a:solidFill>
              </a:rPr>
              <a:t>Robot workers density : 658 per 10000 employees</a:t>
            </a:r>
          </a:p>
        </p:txBody>
      </p:sp>
    </p:spTree>
    <p:extLst>
      <p:ext uri="{BB962C8B-B14F-4D97-AF65-F5344CB8AC3E}">
        <p14:creationId xmlns:p14="http://schemas.microsoft.com/office/powerpoint/2010/main" val="97534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7" grpId="0" animBg="1"/>
      <p:bldP spid="7" grpId="1" animBg="1"/>
      <p:bldP spid="50" grpId="0" animBg="1"/>
      <p:bldP spid="50" grpId="1" animBg="1"/>
      <p:bldP spid="51" grpId="0" animBg="1"/>
      <p:bldP spid="52" grpId="0" animBg="1"/>
      <p:bldP spid="5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6FEE95-131B-4A98-9BDF-28D3110FE0DC}"/>
              </a:ext>
            </a:extLst>
          </p:cNvPr>
          <p:cNvGrpSpPr/>
          <p:nvPr/>
        </p:nvGrpSpPr>
        <p:grpSpPr>
          <a:xfrm>
            <a:off x="482600" y="1587500"/>
            <a:ext cx="3175000" cy="4965700"/>
            <a:chOff x="5232400" y="1130300"/>
            <a:chExt cx="3594100" cy="53975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3054FBB-0545-4C78-85E1-D64899A82467}"/>
                </a:ext>
              </a:extLst>
            </p:cNvPr>
            <p:cNvSpPr/>
            <p:nvPr/>
          </p:nvSpPr>
          <p:spPr>
            <a:xfrm>
              <a:off x="5232400" y="1130300"/>
              <a:ext cx="3594100" cy="5397500"/>
            </a:xfrm>
            <a:prstGeom prst="roundRect">
              <a:avLst>
                <a:gd name="adj" fmla="val 5360"/>
              </a:avLst>
            </a:prstGeom>
            <a:solidFill>
              <a:srgbClr val="79D1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4" name="Half Frame 3">
              <a:extLst>
                <a:ext uri="{FF2B5EF4-FFF2-40B4-BE49-F238E27FC236}">
                  <a16:creationId xmlns:a16="http://schemas.microsoft.com/office/drawing/2014/main" id="{8DF53554-1B78-4061-A6BB-F54DDD469F53}"/>
                </a:ext>
              </a:extLst>
            </p:cNvPr>
            <p:cNvSpPr/>
            <p:nvPr/>
          </p:nvSpPr>
          <p:spPr>
            <a:xfrm rot="5400000">
              <a:off x="8027245" y="1293311"/>
              <a:ext cx="636337" cy="636337"/>
            </a:xfrm>
            <a:prstGeom prst="halfFrame">
              <a:avLst>
                <a:gd name="adj1" fmla="val 19850"/>
                <a:gd name="adj2" fmla="val 19850"/>
              </a:avLst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9BDFB2-1777-47F4-A871-AD4D8FF37905}"/>
                </a:ext>
              </a:extLst>
            </p:cNvPr>
            <p:cNvSpPr/>
            <p:nvPr/>
          </p:nvSpPr>
          <p:spPr>
            <a:xfrm>
              <a:off x="5435600" y="1397000"/>
              <a:ext cx="190500" cy="4978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61F81-95C1-462B-95A6-91D0B13D2376}"/>
              </a:ext>
            </a:extLst>
          </p:cNvPr>
          <p:cNvGrpSpPr/>
          <p:nvPr/>
        </p:nvGrpSpPr>
        <p:grpSpPr>
          <a:xfrm>
            <a:off x="1078975" y="431009"/>
            <a:ext cx="5994970" cy="743426"/>
            <a:chOff x="2900147" y="1571271"/>
            <a:chExt cx="5994970" cy="743426"/>
          </a:xfrm>
        </p:grpSpPr>
        <p:sp>
          <p:nvSpPr>
            <p:cNvPr id="7" name="Chevron 3">
              <a:extLst>
                <a:ext uri="{FF2B5EF4-FFF2-40B4-BE49-F238E27FC236}">
                  <a16:creationId xmlns:a16="http://schemas.microsoft.com/office/drawing/2014/main" id="{0CA96F7A-40AE-45F9-9F2F-229C6CF6C512}"/>
                </a:ext>
              </a:extLst>
            </p:cNvPr>
            <p:cNvSpPr/>
            <p:nvPr/>
          </p:nvSpPr>
          <p:spPr>
            <a:xfrm rot="10800000" flipH="1" flipV="1">
              <a:off x="3334889" y="1571271"/>
              <a:ext cx="5560228" cy="743426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>
                  <a:ln w="0"/>
                  <a:solidFill>
                    <a:srgbClr val="79D15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RECOMMENDATION</a:t>
              </a:r>
              <a:endParaRPr lang="ko-KR" altLang="en-US" sz="2700" dirty="0">
                <a:ln w="0"/>
                <a:solidFill>
                  <a:srgbClr val="79D1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Pentagon 4">
              <a:extLst>
                <a:ext uri="{FF2B5EF4-FFF2-40B4-BE49-F238E27FC236}">
                  <a16:creationId xmlns:a16="http://schemas.microsoft.com/office/drawing/2014/main" id="{477E725E-491E-4080-860B-72C3B9DEFDD5}"/>
                </a:ext>
              </a:extLst>
            </p:cNvPr>
            <p:cNvSpPr/>
            <p:nvPr/>
          </p:nvSpPr>
          <p:spPr>
            <a:xfrm>
              <a:off x="2900147" y="1579979"/>
              <a:ext cx="783772" cy="732241"/>
            </a:xfrm>
            <a:prstGeom prst="flowChartConnector">
              <a:avLst/>
            </a:prstGeom>
            <a:solidFill>
              <a:srgbClr val="79D155"/>
            </a:solidFill>
            <a:ln w="76200">
              <a:solidFill>
                <a:srgbClr val="79D1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4</a:t>
              </a:r>
              <a:endParaRPr lang="ko-KR" altLang="en-US" sz="3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E2B39CB-01C5-4133-8B22-623F77534792}"/>
              </a:ext>
            </a:extLst>
          </p:cNvPr>
          <p:cNvSpPr txBox="1"/>
          <p:nvPr/>
        </p:nvSpPr>
        <p:spPr>
          <a:xfrm>
            <a:off x="830391" y="1968500"/>
            <a:ext cx="26832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For </a:t>
            </a:r>
          </a:p>
          <a:p>
            <a:r>
              <a:rPr lang="en-US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ASEAN </a:t>
            </a:r>
          </a:p>
          <a:p>
            <a:r>
              <a:rPr lang="en-US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Countries Overall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906F8-83C9-430A-9584-A9F013895358}"/>
              </a:ext>
            </a:extLst>
          </p:cNvPr>
          <p:cNvSpPr txBox="1"/>
          <p:nvPr/>
        </p:nvSpPr>
        <p:spPr>
          <a:xfrm>
            <a:off x="4254500" y="1864470"/>
            <a:ext cx="650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800" dirty="0"/>
              <a:t>Develop youth through education and digital literacy</a:t>
            </a:r>
          </a:p>
          <a:p>
            <a:pPr>
              <a:buClr>
                <a:schemeClr val="accent6"/>
              </a:buClr>
              <a:buSzPct val="200000"/>
            </a:pPr>
            <a:endParaRPr lang="en-US" sz="2800" dirty="0"/>
          </a:p>
          <a:p>
            <a:pPr marL="285750" indent="-285750">
              <a:buClr>
                <a:schemeClr val="accent6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800" dirty="0"/>
              <a:t>Shift from long-term blueprints to rolling three-year plans</a:t>
            </a:r>
          </a:p>
          <a:p>
            <a:pPr>
              <a:buClr>
                <a:schemeClr val="accent6"/>
              </a:buClr>
              <a:buSzPct val="200000"/>
            </a:pPr>
            <a:endParaRPr lang="en-US" sz="2800" dirty="0"/>
          </a:p>
          <a:p>
            <a:pPr marL="285750" indent="-285750">
              <a:buClr>
                <a:schemeClr val="accent6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800" dirty="0"/>
              <a:t>Connecting the unconnected</a:t>
            </a:r>
          </a:p>
          <a:p>
            <a:pPr>
              <a:buClr>
                <a:schemeClr val="accent6"/>
              </a:buClr>
              <a:buSzPct val="200000"/>
            </a:pPr>
            <a:endParaRPr lang="en-US" sz="2800" dirty="0"/>
          </a:p>
          <a:p>
            <a:pPr marL="285750" indent="-285750">
              <a:buClr>
                <a:schemeClr val="accent6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800" dirty="0"/>
              <a:t>Create education networks</a:t>
            </a:r>
          </a:p>
        </p:txBody>
      </p:sp>
    </p:spTree>
    <p:extLst>
      <p:ext uri="{BB962C8B-B14F-4D97-AF65-F5344CB8AC3E}">
        <p14:creationId xmlns:p14="http://schemas.microsoft.com/office/powerpoint/2010/main" val="1634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639</TotalTime>
  <Words>1159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Syahid Ibnu</dc:creator>
  <cp:lastModifiedBy>Syahid Ibnu</cp:lastModifiedBy>
  <cp:revision>83</cp:revision>
  <dcterms:created xsi:type="dcterms:W3CDTF">2019-09-01T13:04:23Z</dcterms:created>
  <dcterms:modified xsi:type="dcterms:W3CDTF">2019-09-07T15:34:43Z</dcterms:modified>
</cp:coreProperties>
</file>