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2E4D98-8F3D-4FEF-9296-BA72F2AA54AB}" type="datetimeFigureOut">
              <a:rPr lang="id-ID" smtClean="0"/>
              <a:t>09/12/2023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338765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2E4D98-8F3D-4FEF-9296-BA72F2AA54AB}" type="datetimeFigureOut">
              <a:rPr lang="id-ID" smtClean="0"/>
              <a:t>09/12/2023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387220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72E4D98-8F3D-4FEF-9296-BA72F2AA54AB}" type="datetimeFigureOut">
              <a:rPr lang="id-ID" smtClean="0"/>
              <a:t>09/12/2023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1414310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72E4D98-8F3D-4FEF-9296-BA72F2AA54AB}" type="datetimeFigureOut">
              <a:rPr lang="id-ID" smtClean="0"/>
              <a:t>09/12/2023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4056829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E4D98-8F3D-4FEF-9296-BA72F2AA54AB}" type="datetimeFigureOut">
              <a:rPr lang="id-ID" smtClean="0"/>
              <a:t>09/12/2023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220183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E4D98-8F3D-4FEF-9296-BA72F2AA54AB}" type="datetimeFigureOut">
              <a:rPr lang="id-ID" smtClean="0"/>
              <a:t>09/12/2023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5325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E4D98-8F3D-4FEF-9296-BA72F2AA54AB}" type="datetimeFigureOut">
              <a:rPr lang="id-ID" smtClean="0"/>
              <a:t>09/12/2023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5575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2E4D98-8F3D-4FEF-9296-BA72F2AA54AB}" type="datetimeFigureOut">
              <a:rPr lang="id-ID" smtClean="0"/>
              <a:t>09/12/2023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356347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2E4D98-8F3D-4FEF-9296-BA72F2AA54AB}" type="datetimeFigureOut">
              <a:rPr lang="id-ID" smtClean="0"/>
              <a:t>09/12/2023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41862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2E4D98-8F3D-4FEF-9296-BA72F2AA54AB}" type="datetimeFigureOut">
              <a:rPr lang="id-ID" smtClean="0"/>
              <a:t>09/12/2023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182886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2E4D98-8F3D-4FEF-9296-BA72F2AA54AB}" type="datetimeFigureOut">
              <a:rPr lang="id-ID" smtClean="0"/>
              <a:t>09/12/2023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122230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E4D98-8F3D-4FEF-9296-BA72F2AA54AB}" type="datetimeFigureOut">
              <a:rPr lang="id-ID" smtClean="0"/>
              <a:t>09/12/2023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7880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2E4D98-8F3D-4FEF-9296-BA72F2AA54AB}" type="datetimeFigureOut">
              <a:rPr lang="id-ID" smtClean="0"/>
              <a:t>09/12/2023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40411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72E4D98-8F3D-4FEF-9296-BA72F2AA54AB}" type="datetimeFigureOut">
              <a:rPr lang="id-ID" smtClean="0"/>
              <a:t>09/12/2023</a:t>
            </a:fld>
            <a:endParaRPr lang="id-ID"/>
          </a:p>
        </p:txBody>
      </p:sp>
      <p:sp>
        <p:nvSpPr>
          <p:cNvPr id="6" name="Footer Placeholder 5"/>
          <p:cNvSpPr>
            <a:spLocks noGrp="1"/>
          </p:cNvSpPr>
          <p:nvPr>
            <p:ph type="ftr" sz="quarter" idx="11"/>
          </p:nvPr>
        </p:nvSpPr>
        <p:spPr>
          <a:xfrm>
            <a:off x="590396" y="6041362"/>
            <a:ext cx="3295413" cy="365125"/>
          </a:xfrm>
        </p:spPr>
        <p:txBody>
          <a:bodyPr/>
          <a:lstStyle/>
          <a:p>
            <a:endParaRPr lang="id-ID"/>
          </a:p>
        </p:txBody>
      </p:sp>
      <p:sp>
        <p:nvSpPr>
          <p:cNvPr id="7" name="Slide Number Placeholder 6"/>
          <p:cNvSpPr>
            <a:spLocks noGrp="1"/>
          </p:cNvSpPr>
          <p:nvPr>
            <p:ph type="sldNum" sz="quarter" idx="12"/>
          </p:nvPr>
        </p:nvSpPr>
        <p:spPr>
          <a:xfrm>
            <a:off x="4862689" y="5915888"/>
            <a:ext cx="1062155" cy="490599"/>
          </a:xfrm>
        </p:spPr>
        <p:txBody>
          <a:bodyPr/>
          <a:lstStyle/>
          <a:p>
            <a:fld id="{EDA325A0-80A9-4BB5-BF13-99318C9ADFD4}" type="slidenum">
              <a:rPr lang="id-ID" smtClean="0"/>
              <a:t>‹#›</a:t>
            </a:fld>
            <a:endParaRPr lang="id-ID"/>
          </a:p>
        </p:txBody>
      </p:sp>
    </p:spTree>
    <p:extLst>
      <p:ext uri="{BB962C8B-B14F-4D97-AF65-F5344CB8AC3E}">
        <p14:creationId xmlns:p14="http://schemas.microsoft.com/office/powerpoint/2010/main" val="2427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d-ID"/>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72E4D98-8F3D-4FEF-9296-BA72F2AA54AB}" type="datetimeFigureOut">
              <a:rPr lang="id-ID" smtClean="0"/>
              <a:t>09/12/2023</a:t>
            </a:fld>
            <a:endParaRPr lang="id-ID"/>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DA325A0-80A9-4BB5-BF13-99318C9ADFD4}" type="slidenum">
              <a:rPr lang="id-ID" smtClean="0"/>
              <a:t>‹#›</a:t>
            </a:fld>
            <a:endParaRPr lang="id-ID"/>
          </a:p>
        </p:txBody>
      </p:sp>
    </p:spTree>
    <p:extLst>
      <p:ext uri="{BB962C8B-B14F-4D97-AF65-F5344CB8AC3E}">
        <p14:creationId xmlns:p14="http://schemas.microsoft.com/office/powerpoint/2010/main" val="102004640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5EF9-9DED-A026-E84A-81251441EF6A}"/>
              </a:ext>
            </a:extLst>
          </p:cNvPr>
          <p:cNvSpPr>
            <a:spLocks noGrp="1"/>
          </p:cNvSpPr>
          <p:nvPr>
            <p:ph type="ctrTitle"/>
          </p:nvPr>
        </p:nvSpPr>
        <p:spPr/>
        <p:txBody>
          <a:bodyPr/>
          <a:lstStyle/>
          <a:p>
            <a:r>
              <a:rPr lang="en-US" dirty="0"/>
              <a:t>JOURNAL REVIEW:</a:t>
            </a:r>
            <a:br>
              <a:rPr lang="en-US" dirty="0"/>
            </a:br>
            <a:r>
              <a:rPr lang="en-US" sz="4800" b="0" dirty="0"/>
              <a:t>Creating a Java Desktop Based Book Sales Application with </a:t>
            </a:r>
            <a:r>
              <a:rPr lang="en-US" sz="4800" b="0" dirty="0" err="1"/>
              <a:t>Netbeans</a:t>
            </a:r>
            <a:endParaRPr lang="id-ID" b="0" dirty="0"/>
          </a:p>
        </p:txBody>
      </p:sp>
      <p:sp>
        <p:nvSpPr>
          <p:cNvPr id="3" name="Subtitle 2">
            <a:extLst>
              <a:ext uri="{FF2B5EF4-FFF2-40B4-BE49-F238E27FC236}">
                <a16:creationId xmlns:a16="http://schemas.microsoft.com/office/drawing/2014/main" id="{EEFF45FC-CEEE-F78F-D86B-E603DCEEC19D}"/>
              </a:ext>
            </a:extLst>
          </p:cNvPr>
          <p:cNvSpPr>
            <a:spLocks noGrp="1"/>
          </p:cNvSpPr>
          <p:nvPr>
            <p:ph type="subTitle" idx="1"/>
          </p:nvPr>
        </p:nvSpPr>
        <p:spPr>
          <a:xfrm>
            <a:off x="810001" y="5057326"/>
            <a:ext cx="2431039" cy="1506034"/>
          </a:xfrm>
        </p:spPr>
        <p:txBody>
          <a:bodyPr>
            <a:noAutofit/>
          </a:bodyPr>
          <a:lstStyle/>
          <a:p>
            <a:r>
              <a:rPr lang="id-ID" sz="1200" dirty="0"/>
              <a:t>GROUP</a:t>
            </a:r>
            <a:r>
              <a:rPr lang="en-US" sz="1200" dirty="0"/>
              <a:t> 9:</a:t>
            </a:r>
          </a:p>
          <a:p>
            <a:r>
              <a:rPr lang="en-US" sz="1200" dirty="0"/>
              <a:t>- </a:t>
            </a:r>
            <a:r>
              <a:rPr lang="en-US" sz="1200" dirty="0" err="1"/>
              <a:t>Chandradinata</a:t>
            </a:r>
            <a:r>
              <a:rPr lang="en-US" sz="1200" dirty="0"/>
              <a:t> </a:t>
            </a:r>
            <a:r>
              <a:rPr lang="id-ID" sz="1200" dirty="0"/>
              <a:t>	</a:t>
            </a:r>
            <a:r>
              <a:rPr lang="en-US" sz="1200" dirty="0"/>
              <a:t>222310008</a:t>
            </a:r>
          </a:p>
          <a:p>
            <a:r>
              <a:rPr lang="en-US" sz="1200" dirty="0"/>
              <a:t>- Dandi </a:t>
            </a:r>
            <a:r>
              <a:rPr lang="en-US" sz="1200" dirty="0" err="1"/>
              <a:t>Hendika</a:t>
            </a:r>
            <a:r>
              <a:rPr lang="en-US" sz="1200" dirty="0"/>
              <a:t> </a:t>
            </a:r>
            <a:r>
              <a:rPr lang="id-ID" sz="1200" dirty="0"/>
              <a:t>	</a:t>
            </a:r>
            <a:r>
              <a:rPr lang="en-US" sz="1200" dirty="0"/>
              <a:t>222310005</a:t>
            </a:r>
          </a:p>
          <a:p>
            <a:r>
              <a:rPr lang="en-US" sz="1200" dirty="0"/>
              <a:t>- M </a:t>
            </a:r>
            <a:r>
              <a:rPr lang="en-US" sz="1200" dirty="0" err="1"/>
              <a:t>Insan</a:t>
            </a:r>
            <a:r>
              <a:rPr lang="en-US" sz="1200" dirty="0"/>
              <a:t> F H </a:t>
            </a:r>
            <a:r>
              <a:rPr lang="id-ID" sz="1200" dirty="0"/>
              <a:t>	</a:t>
            </a:r>
            <a:r>
              <a:rPr lang="en-US" sz="1200" dirty="0"/>
              <a:t>222310004</a:t>
            </a:r>
          </a:p>
          <a:p>
            <a:r>
              <a:rPr lang="en-US" sz="1200" dirty="0"/>
              <a:t>- </a:t>
            </a:r>
            <a:r>
              <a:rPr lang="en-US" sz="1200" dirty="0" err="1"/>
              <a:t>Syahid</a:t>
            </a:r>
            <a:r>
              <a:rPr lang="en-US" sz="1200" dirty="0"/>
              <a:t> M Z </a:t>
            </a:r>
            <a:r>
              <a:rPr lang="id-ID" sz="1200" dirty="0"/>
              <a:t>	</a:t>
            </a:r>
            <a:r>
              <a:rPr lang="en-US" sz="1200" dirty="0"/>
              <a:t>222310038</a:t>
            </a:r>
          </a:p>
          <a:p>
            <a:endParaRPr lang="id-ID" sz="1200" dirty="0"/>
          </a:p>
        </p:txBody>
      </p:sp>
    </p:spTree>
    <p:extLst>
      <p:ext uri="{BB962C8B-B14F-4D97-AF65-F5344CB8AC3E}">
        <p14:creationId xmlns:p14="http://schemas.microsoft.com/office/powerpoint/2010/main" val="369867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783C-681A-3544-2E18-AC3847D6F11F}"/>
              </a:ext>
            </a:extLst>
          </p:cNvPr>
          <p:cNvSpPr>
            <a:spLocks noGrp="1"/>
          </p:cNvSpPr>
          <p:nvPr>
            <p:ph type="title"/>
          </p:nvPr>
        </p:nvSpPr>
        <p:spPr/>
        <p:txBody>
          <a:bodyPr/>
          <a:lstStyle/>
          <a:p>
            <a:r>
              <a:rPr lang="en-US" dirty="0" err="1"/>
              <a:t>Identitas</a:t>
            </a:r>
            <a:r>
              <a:rPr lang="en-US" dirty="0"/>
              <a:t> </a:t>
            </a:r>
            <a:r>
              <a:rPr lang="en-US" dirty="0" err="1"/>
              <a:t>Jurnal</a:t>
            </a:r>
            <a:endParaRPr lang="id-ID" dirty="0"/>
          </a:p>
        </p:txBody>
      </p:sp>
      <p:sp>
        <p:nvSpPr>
          <p:cNvPr id="6" name="TextBox 5">
            <a:extLst>
              <a:ext uri="{FF2B5EF4-FFF2-40B4-BE49-F238E27FC236}">
                <a16:creationId xmlns:a16="http://schemas.microsoft.com/office/drawing/2014/main" id="{0FFC2A66-7DA8-CB07-DE34-45699177E677}"/>
              </a:ext>
            </a:extLst>
          </p:cNvPr>
          <p:cNvSpPr txBox="1"/>
          <p:nvPr/>
        </p:nvSpPr>
        <p:spPr>
          <a:xfrm>
            <a:off x="518160" y="2692400"/>
            <a:ext cx="10571998" cy="2585323"/>
          </a:xfrm>
          <a:prstGeom prst="rect">
            <a:avLst/>
          </a:prstGeom>
          <a:noFill/>
        </p:spPr>
        <p:txBody>
          <a:bodyPr wrap="square" rtlCol="0">
            <a:spAutoFit/>
          </a:bodyPr>
          <a:lstStyle/>
          <a:p>
            <a:r>
              <a:rPr lang="en-US" dirty="0" err="1"/>
              <a:t>Penyusun</a:t>
            </a:r>
            <a:r>
              <a:rPr lang="en-US" dirty="0"/>
              <a:t> </a:t>
            </a:r>
            <a:r>
              <a:rPr lang="en-US" dirty="0" err="1"/>
              <a:t>Jurnal</a:t>
            </a:r>
            <a:r>
              <a:rPr lang="en-US" dirty="0"/>
              <a:t>:</a:t>
            </a:r>
          </a:p>
          <a:p>
            <a:pPr marL="285750" indent="-285750">
              <a:buFont typeface="Wingdings" panose="05000000000000000000" pitchFamily="2" charset="2"/>
              <a:buChar char="§"/>
            </a:pPr>
            <a:r>
              <a:rPr lang="id-ID" dirty="0"/>
              <a:t>ASRONI</a:t>
            </a:r>
            <a:endParaRPr lang="en-US" dirty="0"/>
          </a:p>
          <a:p>
            <a:pPr marL="285750" indent="-285750">
              <a:buFont typeface="Wingdings" panose="05000000000000000000" pitchFamily="2" charset="2"/>
              <a:buChar char="§"/>
            </a:pPr>
            <a:r>
              <a:rPr lang="id-ID" dirty="0"/>
              <a:t>JECKSON</a:t>
            </a:r>
            <a:endParaRPr lang="en-US" dirty="0"/>
          </a:p>
          <a:p>
            <a:pPr marL="285750" indent="-285750">
              <a:buFont typeface="Wingdings" panose="05000000000000000000" pitchFamily="2" charset="2"/>
              <a:buChar char="§"/>
            </a:pPr>
            <a:r>
              <a:rPr lang="id-ID" dirty="0"/>
              <a:t>HASAN BASRI</a:t>
            </a:r>
            <a:endParaRPr lang="en-US" dirty="0"/>
          </a:p>
          <a:p>
            <a:pPr marL="285750" indent="-285750">
              <a:buFont typeface="Wingdings" panose="05000000000000000000" pitchFamily="2" charset="2"/>
              <a:buChar char="§"/>
            </a:pPr>
            <a:endParaRPr lang="en-US" dirty="0"/>
          </a:p>
          <a:p>
            <a:r>
              <a:rPr lang="id-ID" dirty="0"/>
              <a:t>Teknik Informatika, Fakultas Teknik, Universitas Muhammadiyah Yogyakarta </a:t>
            </a:r>
            <a:endParaRPr lang="en-US" dirty="0"/>
          </a:p>
          <a:p>
            <a:r>
              <a:rPr lang="id-ID" dirty="0"/>
              <a:t>Prodi Teknik Elektro, Fakultas Teknik Universitas Muhammadiyah Lampung 1,3 Jl. Lingkar Selatan, Kasihan Bantul, Yogyakarta 55183, Indonesia</a:t>
            </a:r>
            <a:endParaRPr lang="en-US" dirty="0"/>
          </a:p>
          <a:p>
            <a:r>
              <a:rPr lang="id-ID" dirty="0"/>
              <a:t>Jl. H. Zainal Abidin Pagar Alam No.14 Bandar Lampung 35142 </a:t>
            </a:r>
            <a:endParaRPr lang="en-US" dirty="0"/>
          </a:p>
        </p:txBody>
      </p:sp>
    </p:spTree>
    <p:extLst>
      <p:ext uri="{BB962C8B-B14F-4D97-AF65-F5344CB8AC3E}">
        <p14:creationId xmlns:p14="http://schemas.microsoft.com/office/powerpoint/2010/main" val="416023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581-EF42-0543-F7F9-9784F210D4F2}"/>
              </a:ext>
            </a:extLst>
          </p:cNvPr>
          <p:cNvSpPr>
            <a:spLocks noGrp="1"/>
          </p:cNvSpPr>
          <p:nvPr>
            <p:ph type="title"/>
          </p:nvPr>
        </p:nvSpPr>
        <p:spPr/>
        <p:txBody>
          <a:bodyPr/>
          <a:lstStyle/>
          <a:p>
            <a:r>
              <a:rPr lang="en-US" dirty="0" err="1"/>
              <a:t>Tujuan</a:t>
            </a:r>
            <a:r>
              <a:rPr lang="en-US" dirty="0"/>
              <a:t> </a:t>
            </a:r>
            <a:r>
              <a:rPr lang="en-US" dirty="0" err="1"/>
              <a:t>Jurnal</a:t>
            </a:r>
            <a:endParaRPr lang="id-ID" dirty="0"/>
          </a:p>
        </p:txBody>
      </p:sp>
      <p:sp>
        <p:nvSpPr>
          <p:cNvPr id="3" name="Content Placeholder 2">
            <a:extLst>
              <a:ext uri="{FF2B5EF4-FFF2-40B4-BE49-F238E27FC236}">
                <a16:creationId xmlns:a16="http://schemas.microsoft.com/office/drawing/2014/main" id="{627A6ABC-FD42-BB99-E2D5-BB0A5170A344}"/>
              </a:ext>
            </a:extLst>
          </p:cNvPr>
          <p:cNvSpPr>
            <a:spLocks noGrp="1"/>
          </p:cNvSpPr>
          <p:nvPr>
            <p:ph idx="1"/>
          </p:nvPr>
        </p:nvSpPr>
        <p:spPr/>
        <p:txBody>
          <a:bodyPr/>
          <a:lstStyle/>
          <a:p>
            <a:pPr algn="just"/>
            <a:r>
              <a:rPr lang="en-US" dirty="0" err="1"/>
              <a:t>Jurnal</a:t>
            </a:r>
            <a:r>
              <a:rPr lang="en-US" dirty="0"/>
              <a:t> </a:t>
            </a:r>
            <a:r>
              <a:rPr lang="id-ID" dirty="0"/>
              <a:t>ini</a:t>
            </a:r>
            <a:r>
              <a:rPr lang="en-US" dirty="0"/>
              <a:t> </a:t>
            </a:r>
            <a:r>
              <a:rPr lang="en-US" dirty="0" err="1"/>
              <a:t>bertujuan</a:t>
            </a:r>
            <a:r>
              <a:rPr lang="en-US" dirty="0"/>
              <a:t> </a:t>
            </a:r>
            <a:r>
              <a:rPr lang="id-ID" dirty="0"/>
              <a:t>untuk membangun sistem aplikasi penjualan yang disertai proses perhitungan otomatis dan menampilkan total pembayaran dari transaksi penjualan, dapat mencatat proses transaksi penjualan , mengelola data buku, data pemasok dan stok buku yang tesedia, serta dapat mengelola laporan transaksi penjualan dan transaksi pasok. </a:t>
            </a:r>
          </a:p>
        </p:txBody>
      </p:sp>
    </p:spTree>
    <p:extLst>
      <p:ext uri="{BB962C8B-B14F-4D97-AF65-F5344CB8AC3E}">
        <p14:creationId xmlns:p14="http://schemas.microsoft.com/office/powerpoint/2010/main" val="73086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44C0-D7C4-24D7-0E56-BD084C914E8B}"/>
              </a:ext>
            </a:extLst>
          </p:cNvPr>
          <p:cNvSpPr>
            <a:spLocks noGrp="1"/>
          </p:cNvSpPr>
          <p:nvPr>
            <p:ph type="title"/>
          </p:nvPr>
        </p:nvSpPr>
        <p:spPr/>
        <p:txBody>
          <a:bodyPr/>
          <a:lstStyle/>
          <a:p>
            <a:r>
              <a:rPr lang="en-US" dirty="0"/>
              <a:t>BAB I </a:t>
            </a:r>
            <a:r>
              <a:rPr lang="en-US" dirty="0" err="1"/>
              <a:t>Pendahuluan</a:t>
            </a:r>
            <a:endParaRPr lang="id-ID" dirty="0"/>
          </a:p>
        </p:txBody>
      </p:sp>
      <p:sp>
        <p:nvSpPr>
          <p:cNvPr id="3" name="Content Placeholder 2">
            <a:extLst>
              <a:ext uri="{FF2B5EF4-FFF2-40B4-BE49-F238E27FC236}">
                <a16:creationId xmlns:a16="http://schemas.microsoft.com/office/drawing/2014/main" id="{3E658CF8-90F7-3048-BD32-0ED4CC5F24F8}"/>
              </a:ext>
            </a:extLst>
          </p:cNvPr>
          <p:cNvSpPr>
            <a:spLocks noGrp="1"/>
          </p:cNvSpPr>
          <p:nvPr>
            <p:ph idx="1"/>
          </p:nvPr>
        </p:nvSpPr>
        <p:spPr/>
        <p:txBody>
          <a:bodyPr/>
          <a:lstStyle/>
          <a:p>
            <a:pPr algn="just"/>
            <a:r>
              <a:rPr lang="en-US" dirty="0"/>
              <a:t>Pada </a:t>
            </a:r>
            <a:r>
              <a:rPr lang="en-US" dirty="0" err="1"/>
              <a:t>bab</a:t>
            </a:r>
            <a:r>
              <a:rPr lang="en-US" dirty="0"/>
              <a:t> 1 </a:t>
            </a:r>
            <a:r>
              <a:rPr lang="en-US" dirty="0" err="1"/>
              <a:t>pendahuluan</a:t>
            </a:r>
            <a:r>
              <a:rPr lang="en-US" dirty="0"/>
              <a:t> </a:t>
            </a:r>
            <a:r>
              <a:rPr lang="en-US" dirty="0" err="1"/>
              <a:t>jurnal</a:t>
            </a:r>
            <a:r>
              <a:rPr lang="en-US" dirty="0"/>
              <a:t> </a:t>
            </a:r>
            <a:r>
              <a:rPr lang="en-US" dirty="0" err="1"/>
              <a:t>tersebut</a:t>
            </a:r>
            <a:r>
              <a:rPr lang="en-US" dirty="0"/>
              <a:t> </a:t>
            </a:r>
            <a:r>
              <a:rPr lang="en-US" dirty="0" err="1"/>
              <a:t>menjabarkan</a:t>
            </a:r>
            <a:r>
              <a:rPr lang="en-US" dirty="0"/>
              <a:t> </a:t>
            </a:r>
            <a:r>
              <a:rPr lang="en-US" dirty="0" err="1"/>
              <a:t>tentang</a:t>
            </a:r>
            <a:r>
              <a:rPr lang="en-US" dirty="0"/>
              <a:t> </a:t>
            </a:r>
            <a:r>
              <a:rPr lang="en-US" dirty="0" err="1"/>
              <a:t>rumusan</a:t>
            </a:r>
            <a:r>
              <a:rPr lang="en-US" dirty="0"/>
              <a:t> </a:t>
            </a:r>
            <a:r>
              <a:rPr lang="en-US" dirty="0" err="1"/>
              <a:t>masalah</a:t>
            </a:r>
            <a:r>
              <a:rPr lang="en-US" dirty="0"/>
              <a:t> </a:t>
            </a:r>
            <a:r>
              <a:rPr lang="en-US" dirty="0" err="1"/>
              <a:t>yaitu</a:t>
            </a:r>
            <a:r>
              <a:rPr lang="en-US" dirty="0"/>
              <a:t> </a:t>
            </a:r>
            <a:r>
              <a:rPr lang="id-ID" dirty="0"/>
              <a:t>bagaimana merangcang suatu sistem dengan mengembangkan sebuah aplikasi penjualan dan pembelian berbasis desktop application yang berfungsi sebagai alat untuk mempermudah proses transaksi penjualan dan pembelian serta pengecekan stok buku, memberikan kemudahan dalam pembuatan laporan penjualan dan pembelian. </a:t>
            </a:r>
            <a:r>
              <a:rPr lang="en-US" dirty="0"/>
              <a:t>Dan </a:t>
            </a:r>
            <a:r>
              <a:rPr lang="en-US" dirty="0" err="1"/>
              <a:t>ada</a:t>
            </a:r>
            <a:r>
              <a:rPr lang="en-US" dirty="0"/>
              <a:t> juga </a:t>
            </a:r>
            <a:r>
              <a:rPr lang="en-US" dirty="0" err="1"/>
              <a:t>manfaatnya</a:t>
            </a:r>
            <a:r>
              <a:rPr lang="en-US" dirty="0"/>
              <a:t>. </a:t>
            </a:r>
            <a:endParaRPr lang="id-ID" dirty="0"/>
          </a:p>
        </p:txBody>
      </p:sp>
    </p:spTree>
    <p:extLst>
      <p:ext uri="{BB962C8B-B14F-4D97-AF65-F5344CB8AC3E}">
        <p14:creationId xmlns:p14="http://schemas.microsoft.com/office/powerpoint/2010/main" val="215465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B439-6DA2-897B-073B-39C19C09379B}"/>
              </a:ext>
            </a:extLst>
          </p:cNvPr>
          <p:cNvSpPr>
            <a:spLocks noGrp="1"/>
          </p:cNvSpPr>
          <p:nvPr>
            <p:ph type="title"/>
          </p:nvPr>
        </p:nvSpPr>
        <p:spPr/>
        <p:txBody>
          <a:bodyPr/>
          <a:lstStyle/>
          <a:p>
            <a:r>
              <a:rPr lang="en-US" dirty="0"/>
              <a:t>BAB II </a:t>
            </a:r>
            <a:r>
              <a:rPr lang="en-US" dirty="0" err="1"/>
              <a:t>Tinjaun</a:t>
            </a:r>
            <a:r>
              <a:rPr lang="en-US" dirty="0"/>
              <a:t> Pustaka</a:t>
            </a:r>
            <a:endParaRPr lang="id-ID" dirty="0"/>
          </a:p>
        </p:txBody>
      </p:sp>
      <p:sp>
        <p:nvSpPr>
          <p:cNvPr id="3" name="Content Placeholder 2">
            <a:extLst>
              <a:ext uri="{FF2B5EF4-FFF2-40B4-BE49-F238E27FC236}">
                <a16:creationId xmlns:a16="http://schemas.microsoft.com/office/drawing/2014/main" id="{6E531672-AD45-6D02-6805-9FB2D235A55F}"/>
              </a:ext>
            </a:extLst>
          </p:cNvPr>
          <p:cNvSpPr>
            <a:spLocks noGrp="1"/>
          </p:cNvSpPr>
          <p:nvPr>
            <p:ph idx="1"/>
          </p:nvPr>
        </p:nvSpPr>
        <p:spPr/>
        <p:txBody>
          <a:bodyPr/>
          <a:lstStyle/>
          <a:p>
            <a:pPr algn="just"/>
            <a:r>
              <a:rPr lang="en-US" dirty="0"/>
              <a:t>Pada </a:t>
            </a:r>
            <a:r>
              <a:rPr lang="en-US" dirty="0" err="1"/>
              <a:t>bab</a:t>
            </a:r>
            <a:r>
              <a:rPr lang="en-US" dirty="0"/>
              <a:t> </a:t>
            </a:r>
            <a:r>
              <a:rPr lang="en-US" dirty="0" err="1"/>
              <a:t>ini</a:t>
            </a:r>
            <a:r>
              <a:rPr lang="en-US" dirty="0"/>
              <a:t> </a:t>
            </a:r>
            <a:r>
              <a:rPr lang="en-US" dirty="0" err="1"/>
              <a:t>penyusun</a:t>
            </a:r>
            <a:r>
              <a:rPr lang="en-US" dirty="0"/>
              <a:t> </a:t>
            </a:r>
            <a:r>
              <a:rPr lang="en-US" dirty="0" err="1"/>
              <a:t>menjelaskan</a:t>
            </a:r>
            <a:r>
              <a:rPr lang="en-US" dirty="0"/>
              <a:t> </a:t>
            </a:r>
            <a:r>
              <a:rPr lang="en-US" dirty="0" err="1"/>
              <a:t>apa</a:t>
            </a:r>
            <a:r>
              <a:rPr lang="en-US" dirty="0"/>
              <a:t> </a:t>
            </a:r>
            <a:r>
              <a:rPr lang="en-US" dirty="0" err="1"/>
              <a:t>saja</a:t>
            </a:r>
            <a:r>
              <a:rPr lang="en-US" dirty="0"/>
              <a:t> yang </a:t>
            </a:r>
            <a:r>
              <a:rPr lang="en-US" dirty="0" err="1"/>
              <a:t>dibutuhkan</a:t>
            </a:r>
            <a:r>
              <a:rPr lang="en-US" dirty="0"/>
              <a:t> </a:t>
            </a:r>
            <a:r>
              <a:rPr lang="en-US" dirty="0" err="1"/>
              <a:t>untuk</a:t>
            </a:r>
            <a:r>
              <a:rPr lang="en-US" dirty="0"/>
              <a:t> </a:t>
            </a:r>
            <a:r>
              <a:rPr lang="en-US" dirty="0" err="1"/>
              <a:t>membangun</a:t>
            </a:r>
            <a:r>
              <a:rPr lang="en-US" dirty="0"/>
              <a:t> </a:t>
            </a:r>
            <a:r>
              <a:rPr lang="en-US" dirty="0" err="1"/>
              <a:t>aplikasi</a:t>
            </a:r>
            <a:r>
              <a:rPr lang="en-US" dirty="0"/>
              <a:t> </a:t>
            </a:r>
            <a:r>
              <a:rPr lang="en-US" dirty="0" err="1"/>
              <a:t>toko</a:t>
            </a:r>
            <a:r>
              <a:rPr lang="en-US" dirty="0"/>
              <a:t> </a:t>
            </a:r>
            <a:r>
              <a:rPr lang="en-US" dirty="0" err="1"/>
              <a:t>buku</a:t>
            </a:r>
            <a:r>
              <a:rPr lang="en-US" dirty="0"/>
              <a:t> </a:t>
            </a:r>
            <a:r>
              <a:rPr lang="en-US" dirty="0" err="1"/>
              <a:t>yaitu</a:t>
            </a:r>
            <a:r>
              <a:rPr lang="en-US" dirty="0"/>
              <a:t> Software Development Life Cycle model Waterfall, Black Box Testing, Net Beans, Bahasa Java, </a:t>
            </a:r>
            <a:r>
              <a:rPr lang="en-US" dirty="0" err="1"/>
              <a:t>Aplikasi</a:t>
            </a:r>
            <a:r>
              <a:rPr lang="en-US" dirty="0"/>
              <a:t>, dan Basis Data.</a:t>
            </a:r>
            <a:endParaRPr lang="id-ID" dirty="0"/>
          </a:p>
        </p:txBody>
      </p:sp>
    </p:spTree>
    <p:extLst>
      <p:ext uri="{BB962C8B-B14F-4D97-AF65-F5344CB8AC3E}">
        <p14:creationId xmlns:p14="http://schemas.microsoft.com/office/powerpoint/2010/main" val="61170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B439-6DA2-897B-073B-39C19C09379B}"/>
              </a:ext>
            </a:extLst>
          </p:cNvPr>
          <p:cNvSpPr>
            <a:spLocks noGrp="1"/>
          </p:cNvSpPr>
          <p:nvPr>
            <p:ph type="title"/>
          </p:nvPr>
        </p:nvSpPr>
        <p:spPr/>
        <p:txBody>
          <a:bodyPr/>
          <a:lstStyle/>
          <a:p>
            <a:r>
              <a:rPr lang="en-US" dirty="0"/>
              <a:t>BAB III </a:t>
            </a:r>
            <a:r>
              <a:rPr lang="id-ID" dirty="0"/>
              <a:t>Metode Penelitian</a:t>
            </a:r>
          </a:p>
        </p:txBody>
      </p:sp>
      <p:sp>
        <p:nvSpPr>
          <p:cNvPr id="3" name="Content Placeholder 2">
            <a:extLst>
              <a:ext uri="{FF2B5EF4-FFF2-40B4-BE49-F238E27FC236}">
                <a16:creationId xmlns:a16="http://schemas.microsoft.com/office/drawing/2014/main" id="{6E531672-AD45-6D02-6805-9FB2D235A55F}"/>
              </a:ext>
            </a:extLst>
          </p:cNvPr>
          <p:cNvSpPr>
            <a:spLocks noGrp="1"/>
          </p:cNvSpPr>
          <p:nvPr>
            <p:ph idx="1"/>
          </p:nvPr>
        </p:nvSpPr>
        <p:spPr/>
        <p:txBody>
          <a:bodyPr/>
          <a:lstStyle/>
          <a:p>
            <a:pPr marL="0" indent="0" algn="just">
              <a:buNone/>
            </a:pPr>
            <a:r>
              <a:rPr lang="en-US" dirty="0"/>
              <a:t>Pada </a:t>
            </a:r>
            <a:r>
              <a:rPr lang="en-US" dirty="0" err="1"/>
              <a:t>bab</a:t>
            </a:r>
            <a:r>
              <a:rPr lang="en-US" dirty="0"/>
              <a:t> </a:t>
            </a:r>
            <a:r>
              <a:rPr lang="en-US" dirty="0" err="1"/>
              <a:t>ini</a:t>
            </a:r>
            <a:r>
              <a:rPr lang="en-US" dirty="0"/>
              <a:t> </a:t>
            </a:r>
            <a:r>
              <a:rPr lang="en-US" dirty="0" err="1"/>
              <a:t>penyusun</a:t>
            </a:r>
            <a:r>
              <a:rPr lang="en-US" dirty="0"/>
              <a:t> </a:t>
            </a:r>
            <a:r>
              <a:rPr lang="en-US" dirty="0" err="1"/>
              <a:t>menjelaskan</a:t>
            </a:r>
            <a:r>
              <a:rPr lang="en-US" dirty="0"/>
              <a:t> </a:t>
            </a:r>
            <a:r>
              <a:rPr lang="en-US" dirty="0" err="1"/>
              <a:t>apa</a:t>
            </a:r>
            <a:r>
              <a:rPr lang="en-US" dirty="0"/>
              <a:t> </a:t>
            </a:r>
            <a:r>
              <a:rPr lang="en-US" dirty="0" err="1"/>
              <a:t>saja</a:t>
            </a:r>
            <a:r>
              <a:rPr lang="en-US" dirty="0"/>
              <a:t> </a:t>
            </a:r>
            <a:r>
              <a:rPr lang="en-US" dirty="0" err="1"/>
              <a:t>metode</a:t>
            </a:r>
            <a:r>
              <a:rPr lang="en-US" dirty="0"/>
              <a:t> </a:t>
            </a:r>
            <a:r>
              <a:rPr lang="en-US" dirty="0" err="1"/>
              <a:t>penelitian</a:t>
            </a:r>
            <a:r>
              <a:rPr lang="en-US" dirty="0"/>
              <a:t> yang di </a:t>
            </a:r>
            <a:r>
              <a:rPr lang="en-US" dirty="0" err="1"/>
              <a:t>pakai</a:t>
            </a:r>
            <a:r>
              <a:rPr lang="en-US" dirty="0"/>
              <a:t> </a:t>
            </a:r>
            <a:r>
              <a:rPr lang="en-US" dirty="0" err="1"/>
              <a:t>antara</a:t>
            </a:r>
            <a:r>
              <a:rPr lang="en-US" dirty="0"/>
              <a:t> lain :</a:t>
            </a:r>
          </a:p>
          <a:p>
            <a:pPr marL="0" indent="0" algn="just">
              <a:buNone/>
            </a:pPr>
            <a:r>
              <a:rPr lang="en-US" dirty="0"/>
              <a:t>- </a:t>
            </a:r>
            <a:r>
              <a:rPr lang="id-ID" dirty="0"/>
              <a:t>Alur Penelitian</a:t>
            </a:r>
            <a:r>
              <a:rPr lang="en-US" dirty="0"/>
              <a:t> </a:t>
            </a:r>
            <a:r>
              <a:rPr lang="en-US" dirty="0" err="1"/>
              <a:t>menggunakan</a:t>
            </a:r>
            <a:r>
              <a:rPr lang="en-US" dirty="0"/>
              <a:t> SDLC model Waterfall.</a:t>
            </a:r>
          </a:p>
          <a:p>
            <a:pPr marL="0" indent="0" algn="just">
              <a:buNone/>
            </a:pPr>
            <a:r>
              <a:rPr lang="en-US" dirty="0"/>
              <a:t>- </a:t>
            </a:r>
            <a:r>
              <a:rPr lang="id-ID" dirty="0"/>
              <a:t>Analisis Transaksi</a:t>
            </a:r>
            <a:r>
              <a:rPr lang="en-US" dirty="0"/>
              <a:t> yang </a:t>
            </a:r>
            <a:r>
              <a:rPr lang="en-US" dirty="0" err="1"/>
              <a:t>dilakukan</a:t>
            </a:r>
            <a:r>
              <a:rPr lang="en-US" dirty="0"/>
              <a:t> oleh </a:t>
            </a:r>
            <a:r>
              <a:rPr lang="en-US" dirty="0" err="1"/>
              <a:t>kasir</a:t>
            </a:r>
            <a:r>
              <a:rPr lang="id-ID" dirty="0"/>
              <a:t>.</a:t>
            </a:r>
            <a:endParaRPr lang="en-US" dirty="0"/>
          </a:p>
          <a:p>
            <a:pPr marL="0" indent="0" algn="just">
              <a:buNone/>
            </a:pPr>
            <a:r>
              <a:rPr lang="en-US" dirty="0"/>
              <a:t>- </a:t>
            </a:r>
            <a:r>
              <a:rPr lang="id-ID" dirty="0"/>
              <a:t>Rancangan Prosses</a:t>
            </a:r>
            <a:r>
              <a:rPr lang="en-US" dirty="0"/>
              <a:t> yang </a:t>
            </a:r>
            <a:r>
              <a:rPr lang="en-US" dirty="0" err="1"/>
              <a:t>menggunakan</a:t>
            </a:r>
            <a:r>
              <a:rPr lang="en-US" dirty="0"/>
              <a:t> UML model use case diagram dan activity diagram.</a:t>
            </a:r>
          </a:p>
          <a:p>
            <a:pPr marL="0" indent="0" algn="just">
              <a:buNone/>
            </a:pPr>
            <a:r>
              <a:rPr lang="en-US" dirty="0"/>
              <a:t>- </a:t>
            </a:r>
            <a:r>
              <a:rPr lang="en-US" dirty="0" err="1"/>
              <a:t>Tabel</a:t>
            </a:r>
            <a:r>
              <a:rPr lang="en-US" dirty="0"/>
              <a:t> Basis Data </a:t>
            </a:r>
            <a:r>
              <a:rPr lang="en-US" dirty="0" err="1"/>
              <a:t>dalam</a:t>
            </a:r>
            <a:r>
              <a:rPr lang="en-US" dirty="0"/>
              <a:t> </a:t>
            </a:r>
            <a:r>
              <a:rPr lang="en-US" dirty="0" err="1"/>
              <a:t>aplikasi</a:t>
            </a:r>
            <a:r>
              <a:rPr lang="en-US" dirty="0"/>
              <a:t> yang </a:t>
            </a:r>
            <a:r>
              <a:rPr lang="en-US" dirty="0" err="1"/>
              <a:t>dibahas</a:t>
            </a:r>
            <a:r>
              <a:rPr lang="en-US" dirty="0"/>
              <a:t> </a:t>
            </a:r>
            <a:r>
              <a:rPr lang="en-US" dirty="0" err="1"/>
              <a:t>dalam</a:t>
            </a:r>
            <a:r>
              <a:rPr lang="en-US" dirty="0"/>
              <a:t> </a:t>
            </a:r>
            <a:r>
              <a:rPr lang="en-US" dirty="0" err="1"/>
              <a:t>jurnal</a:t>
            </a:r>
            <a:r>
              <a:rPr lang="en-US" dirty="0"/>
              <a:t> </a:t>
            </a:r>
            <a:r>
              <a:rPr lang="en-US" dirty="0" err="1"/>
              <a:t>ini</a:t>
            </a:r>
            <a:r>
              <a:rPr lang="en-US" dirty="0"/>
              <a:t> </a:t>
            </a:r>
            <a:r>
              <a:rPr lang="en-US" dirty="0" err="1"/>
              <a:t>memiliki</a:t>
            </a:r>
            <a:r>
              <a:rPr lang="en-US" dirty="0"/>
              <a:t> </a:t>
            </a:r>
            <a:r>
              <a:rPr lang="en-US" dirty="0" err="1"/>
              <a:t>tabel</a:t>
            </a:r>
            <a:r>
              <a:rPr lang="en-US" dirty="0"/>
              <a:t> </a:t>
            </a:r>
            <a:r>
              <a:rPr lang="en-US" dirty="0" err="1"/>
              <a:t>kasir</a:t>
            </a:r>
            <a:r>
              <a:rPr lang="en-US" dirty="0"/>
              <a:t>, </a:t>
            </a:r>
            <a:r>
              <a:rPr lang="en-US" dirty="0" err="1"/>
              <a:t>tabel</a:t>
            </a:r>
            <a:r>
              <a:rPr lang="en-US" dirty="0"/>
              <a:t>   </a:t>
            </a:r>
            <a:r>
              <a:rPr lang="en-US" dirty="0" err="1"/>
              <a:t>buku</a:t>
            </a:r>
            <a:r>
              <a:rPr lang="en-US" dirty="0"/>
              <a:t>, </a:t>
            </a:r>
            <a:r>
              <a:rPr lang="en-US" dirty="0" err="1"/>
              <a:t>tabel</a:t>
            </a:r>
            <a:r>
              <a:rPr lang="en-US" dirty="0"/>
              <a:t> distributor, </a:t>
            </a:r>
            <a:r>
              <a:rPr lang="en-US" dirty="0" err="1"/>
              <a:t>tabel</a:t>
            </a:r>
            <a:r>
              <a:rPr lang="en-US" dirty="0"/>
              <a:t> </a:t>
            </a:r>
            <a:r>
              <a:rPr lang="en-US" dirty="0" err="1"/>
              <a:t>pasok</a:t>
            </a:r>
            <a:r>
              <a:rPr lang="en-US" dirty="0"/>
              <a:t>, dan </a:t>
            </a:r>
            <a:r>
              <a:rPr lang="en-US" dirty="0" err="1"/>
              <a:t>tabel</a:t>
            </a:r>
            <a:r>
              <a:rPr lang="en-US" dirty="0"/>
              <a:t> </a:t>
            </a:r>
            <a:r>
              <a:rPr lang="en-US" dirty="0" err="1"/>
              <a:t>penjualan</a:t>
            </a:r>
            <a:r>
              <a:rPr lang="en-US" dirty="0"/>
              <a:t>.</a:t>
            </a:r>
            <a:endParaRPr lang="id-ID" dirty="0"/>
          </a:p>
        </p:txBody>
      </p:sp>
    </p:spTree>
    <p:extLst>
      <p:ext uri="{BB962C8B-B14F-4D97-AF65-F5344CB8AC3E}">
        <p14:creationId xmlns:p14="http://schemas.microsoft.com/office/powerpoint/2010/main" val="122137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988B-18CC-80ED-AF0D-B968790C4DED}"/>
              </a:ext>
            </a:extLst>
          </p:cNvPr>
          <p:cNvSpPr>
            <a:spLocks noGrp="1"/>
          </p:cNvSpPr>
          <p:nvPr>
            <p:ph type="title"/>
          </p:nvPr>
        </p:nvSpPr>
        <p:spPr/>
        <p:txBody>
          <a:bodyPr/>
          <a:lstStyle/>
          <a:p>
            <a:r>
              <a:rPr lang="en-US" dirty="0"/>
              <a:t>BAB IV Hasil dan </a:t>
            </a:r>
            <a:r>
              <a:rPr lang="en-US" dirty="0" err="1"/>
              <a:t>Pembahasan</a:t>
            </a:r>
            <a:endParaRPr lang="id-ID" dirty="0"/>
          </a:p>
        </p:txBody>
      </p:sp>
      <p:sp>
        <p:nvSpPr>
          <p:cNvPr id="3" name="Content Placeholder 2">
            <a:extLst>
              <a:ext uri="{FF2B5EF4-FFF2-40B4-BE49-F238E27FC236}">
                <a16:creationId xmlns:a16="http://schemas.microsoft.com/office/drawing/2014/main" id="{A7C714EA-B8F6-B8F6-D481-1FD3D195B6B7}"/>
              </a:ext>
            </a:extLst>
          </p:cNvPr>
          <p:cNvSpPr>
            <a:spLocks noGrp="1"/>
          </p:cNvSpPr>
          <p:nvPr>
            <p:ph idx="1"/>
          </p:nvPr>
        </p:nvSpPr>
        <p:spPr/>
        <p:txBody>
          <a:bodyPr/>
          <a:lstStyle/>
          <a:p>
            <a:pPr algn="just"/>
            <a:r>
              <a:rPr lang="en-US" dirty="0"/>
              <a:t>Pada </a:t>
            </a:r>
            <a:r>
              <a:rPr lang="en-US" dirty="0" err="1"/>
              <a:t>bab</a:t>
            </a:r>
            <a:r>
              <a:rPr lang="en-US" dirty="0"/>
              <a:t> </a:t>
            </a:r>
            <a:r>
              <a:rPr lang="en-US" dirty="0" err="1"/>
              <a:t>ini</a:t>
            </a:r>
            <a:r>
              <a:rPr lang="en-US" dirty="0"/>
              <a:t> </a:t>
            </a:r>
            <a:r>
              <a:rPr lang="en-US" dirty="0" err="1"/>
              <a:t>penyusun</a:t>
            </a:r>
            <a:r>
              <a:rPr lang="en-US" dirty="0"/>
              <a:t> </a:t>
            </a:r>
            <a:r>
              <a:rPr lang="en-US" dirty="0" err="1"/>
              <a:t>menjelaskan</a:t>
            </a:r>
            <a:r>
              <a:rPr lang="en-US" dirty="0"/>
              <a:t> </a:t>
            </a:r>
            <a:r>
              <a:rPr lang="en-US" dirty="0" err="1"/>
              <a:t>implementasi</a:t>
            </a:r>
            <a:r>
              <a:rPr lang="en-US" dirty="0"/>
              <a:t> </a:t>
            </a:r>
            <a:r>
              <a:rPr lang="id-ID" dirty="0"/>
              <a:t>Dari desain </a:t>
            </a:r>
            <a:r>
              <a:rPr lang="id-ID" dirty="0" err="1"/>
              <a:t>user</a:t>
            </a:r>
            <a:r>
              <a:rPr lang="id-ID" dirty="0"/>
              <a:t> </a:t>
            </a:r>
            <a:r>
              <a:rPr lang="id-ID" dirty="0" err="1"/>
              <a:t>interface</a:t>
            </a:r>
            <a:r>
              <a:rPr lang="id-ID" dirty="0"/>
              <a:t> yang sudah dibuat sebelumnya diubah ke dalam bahasa </a:t>
            </a:r>
            <a:r>
              <a:rPr lang="id-ID" dirty="0" err="1"/>
              <a:t>pemograman</a:t>
            </a:r>
            <a:r>
              <a:rPr lang="id-ID" dirty="0"/>
              <a:t> yaitu dengan </a:t>
            </a:r>
            <a:r>
              <a:rPr lang="id-ID"/>
              <a:t>menggunakan bahasa </a:t>
            </a:r>
            <a:r>
              <a:rPr lang="id-ID" dirty="0" err="1"/>
              <a:t>pemograman</a:t>
            </a:r>
            <a:r>
              <a:rPr lang="id-ID" dirty="0"/>
              <a:t> </a:t>
            </a:r>
            <a:r>
              <a:rPr lang="id-ID" dirty="0" err="1"/>
              <a:t>java</a:t>
            </a:r>
            <a:r>
              <a:rPr lang="id-ID" dirty="0"/>
              <a:t>. Perangkat lunak yang digunakan adalah </a:t>
            </a:r>
            <a:r>
              <a:rPr lang="id-ID" dirty="0" err="1"/>
              <a:t>Netbeans</a:t>
            </a:r>
            <a:r>
              <a:rPr lang="id-ID" dirty="0"/>
              <a:t> 8.0. Dengan memiliki </a:t>
            </a:r>
            <a:r>
              <a:rPr lang="id-ID" dirty="0" err="1"/>
              <a:t>interfaces</a:t>
            </a:r>
            <a:r>
              <a:rPr lang="id-ID" dirty="0"/>
              <a:t> yaitu halaman </a:t>
            </a:r>
            <a:r>
              <a:rPr lang="id-ID" dirty="0" err="1"/>
              <a:t>login</a:t>
            </a:r>
            <a:r>
              <a:rPr lang="id-ID" dirty="0"/>
              <a:t>, halaman menu, halaman </a:t>
            </a:r>
            <a:r>
              <a:rPr lang="id-ID" dirty="0" err="1"/>
              <a:t>input</a:t>
            </a:r>
            <a:r>
              <a:rPr lang="id-ID" dirty="0"/>
              <a:t> buku, halaman </a:t>
            </a:r>
            <a:r>
              <a:rPr lang="id-ID" dirty="0" err="1"/>
              <a:t>input</a:t>
            </a:r>
            <a:r>
              <a:rPr lang="id-ID" dirty="0"/>
              <a:t> distributor, halaman transaksi pasok, halaman transaksi penjualan, halaman laporan penjualan dan pasok.</a:t>
            </a:r>
          </a:p>
        </p:txBody>
      </p:sp>
    </p:spTree>
    <p:extLst>
      <p:ext uri="{BB962C8B-B14F-4D97-AF65-F5344CB8AC3E}">
        <p14:creationId xmlns:p14="http://schemas.microsoft.com/office/powerpoint/2010/main" val="199269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53D-DB66-DB3D-410F-F96A05352CA3}"/>
              </a:ext>
            </a:extLst>
          </p:cNvPr>
          <p:cNvSpPr>
            <a:spLocks noGrp="1"/>
          </p:cNvSpPr>
          <p:nvPr>
            <p:ph type="title"/>
          </p:nvPr>
        </p:nvSpPr>
        <p:spPr/>
        <p:txBody>
          <a:bodyPr/>
          <a:lstStyle/>
          <a:p>
            <a:r>
              <a:rPr lang="en-US" dirty="0"/>
              <a:t>BAB V Kesimpulan</a:t>
            </a:r>
            <a:endParaRPr lang="id-ID" dirty="0"/>
          </a:p>
        </p:txBody>
      </p:sp>
      <p:sp>
        <p:nvSpPr>
          <p:cNvPr id="3" name="Content Placeholder 2">
            <a:extLst>
              <a:ext uri="{FF2B5EF4-FFF2-40B4-BE49-F238E27FC236}">
                <a16:creationId xmlns:a16="http://schemas.microsoft.com/office/drawing/2014/main" id="{6697D038-FF64-10D3-9507-2DBBE44F1A86}"/>
              </a:ext>
            </a:extLst>
          </p:cNvPr>
          <p:cNvSpPr>
            <a:spLocks noGrp="1"/>
          </p:cNvSpPr>
          <p:nvPr>
            <p:ph idx="1"/>
          </p:nvPr>
        </p:nvSpPr>
        <p:spPr>
          <a:xfrm>
            <a:off x="615512" y="2499361"/>
            <a:ext cx="10554574" cy="3704878"/>
          </a:xfrm>
        </p:spPr>
        <p:txBody>
          <a:bodyPr>
            <a:normAutofit lnSpcReduction="10000"/>
          </a:bodyPr>
          <a:lstStyle/>
          <a:p>
            <a:pPr marL="0" indent="0">
              <a:buNone/>
            </a:pPr>
            <a:r>
              <a:rPr lang="en-US" dirty="0"/>
              <a:t>Pada </a:t>
            </a:r>
            <a:r>
              <a:rPr lang="en-US" dirty="0" err="1"/>
              <a:t>bab</a:t>
            </a:r>
            <a:r>
              <a:rPr lang="en-US" dirty="0"/>
              <a:t> </a:t>
            </a:r>
            <a:r>
              <a:rPr lang="en-US" dirty="0" err="1"/>
              <a:t>ini</a:t>
            </a:r>
            <a:r>
              <a:rPr lang="en-US" dirty="0"/>
              <a:t> </a:t>
            </a:r>
            <a:r>
              <a:rPr lang="en-US" dirty="0" err="1"/>
              <a:t>penyusun</a:t>
            </a:r>
            <a:r>
              <a:rPr lang="en-US" dirty="0"/>
              <a:t> </a:t>
            </a:r>
            <a:r>
              <a:rPr lang="en-US" dirty="0" err="1"/>
              <a:t>membuat</a:t>
            </a:r>
            <a:r>
              <a:rPr lang="en-US" dirty="0"/>
              <a:t> </a:t>
            </a:r>
            <a:r>
              <a:rPr lang="en-US" dirty="0" err="1"/>
              <a:t>kesimpulan</a:t>
            </a:r>
            <a:r>
              <a:rPr lang="en-US" dirty="0"/>
              <a:t> </a:t>
            </a:r>
            <a:r>
              <a:rPr lang="en-US" dirty="0" err="1"/>
              <a:t>sebagai</a:t>
            </a:r>
            <a:r>
              <a:rPr lang="en-US" dirty="0"/>
              <a:t> </a:t>
            </a:r>
            <a:r>
              <a:rPr lang="en-US" dirty="0" err="1"/>
              <a:t>berikut</a:t>
            </a:r>
            <a:r>
              <a:rPr lang="en-US" dirty="0"/>
              <a:t> :</a:t>
            </a:r>
          </a:p>
          <a:p>
            <a:pPr>
              <a:buAutoNum type="alphaLcPeriod"/>
            </a:pPr>
            <a:r>
              <a:rPr lang="id-ID" dirty="0"/>
              <a:t>Sistem secara otomatis dapat menghitung dan menampilkan total pembayaran dari transaksi penjualan</a:t>
            </a:r>
            <a:r>
              <a:rPr lang="en-US" dirty="0"/>
              <a:t>.</a:t>
            </a:r>
          </a:p>
          <a:p>
            <a:pPr>
              <a:buAutoNum type="alphaLcPeriod"/>
            </a:pPr>
            <a:r>
              <a:rPr lang="id-ID" dirty="0"/>
              <a:t>Aplikasi secara otomatis dapat mencatat transaksi penjualan dan pasok buku yang dilakukan.</a:t>
            </a:r>
            <a:endParaRPr lang="en-US" dirty="0"/>
          </a:p>
          <a:p>
            <a:pPr>
              <a:buAutoNum type="alphaLcPeriod"/>
            </a:pPr>
            <a:r>
              <a:rPr lang="id-ID" dirty="0"/>
              <a:t>Sistem dapat mencetak nota yang akan diserahkan kepada pelanggan guna untuk bukti transaksi penjualan.</a:t>
            </a:r>
            <a:endParaRPr lang="en-US" dirty="0"/>
          </a:p>
          <a:p>
            <a:pPr>
              <a:buAutoNum type="alphaLcPeriod"/>
            </a:pPr>
            <a:r>
              <a:rPr lang="id-ID" dirty="0"/>
              <a:t>Aplikasi dapat memberikan informasi jumlah stok barang yang tersedia sehingga pemilik toko mengetahui barang yang sudah hampir habis.</a:t>
            </a:r>
            <a:endParaRPr lang="en-US" dirty="0"/>
          </a:p>
          <a:p>
            <a:pPr>
              <a:buAutoNum type="alphaLcPeriod"/>
            </a:pPr>
            <a:r>
              <a:rPr lang="id-ID" dirty="0"/>
              <a:t>Aplikasi dapat menampilkan dan mencetak laporan yang diperlukan seperti laporan distributor, laporan pemasok, laporan penjualan harian dan bulanan</a:t>
            </a:r>
            <a:r>
              <a:rPr lang="en-US" dirty="0"/>
              <a:t>.</a:t>
            </a:r>
          </a:p>
          <a:p>
            <a:pPr marL="0" indent="0">
              <a:buNone/>
            </a:pPr>
            <a:endParaRPr lang="id-ID" dirty="0"/>
          </a:p>
        </p:txBody>
      </p:sp>
    </p:spTree>
    <p:extLst>
      <p:ext uri="{BB962C8B-B14F-4D97-AF65-F5344CB8AC3E}">
        <p14:creationId xmlns:p14="http://schemas.microsoft.com/office/powerpoint/2010/main" val="297084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E0FA5-D307-F64E-7C1D-D8F5553BD126}"/>
              </a:ext>
            </a:extLst>
          </p:cNvPr>
          <p:cNvSpPr/>
          <p:nvPr/>
        </p:nvSpPr>
        <p:spPr>
          <a:xfrm>
            <a:off x="2072640" y="2479040"/>
            <a:ext cx="7457440" cy="2103120"/>
          </a:xfrm>
          <a:prstGeom prst="rect">
            <a:avLst/>
          </a:prstGeom>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7211FB4-BC5E-5708-2C7C-3B9EA7F83C5E}"/>
              </a:ext>
            </a:extLst>
          </p:cNvPr>
          <p:cNvSpPr txBox="1"/>
          <p:nvPr/>
        </p:nvSpPr>
        <p:spPr>
          <a:xfrm>
            <a:off x="3352800" y="2976602"/>
            <a:ext cx="4897120" cy="1107996"/>
          </a:xfrm>
          <a:prstGeom prst="rect">
            <a:avLst/>
          </a:prstGeom>
          <a:noFill/>
        </p:spPr>
        <p:txBody>
          <a:bodyPr wrap="square" rtlCol="0">
            <a:spAutoFit/>
          </a:bodyPr>
          <a:lstStyle/>
          <a:p>
            <a:r>
              <a:rPr lang="en-US" sz="6600" b="1" dirty="0"/>
              <a:t>THANK YOU</a:t>
            </a:r>
            <a:endParaRPr lang="id-ID" sz="6600" b="1" dirty="0"/>
          </a:p>
        </p:txBody>
      </p:sp>
    </p:spTree>
    <p:extLst>
      <p:ext uri="{BB962C8B-B14F-4D97-AF65-F5344CB8AC3E}">
        <p14:creationId xmlns:p14="http://schemas.microsoft.com/office/powerpoint/2010/main" val="2086831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138</TotalTime>
  <Words>487</Words>
  <Application>Microsoft Office PowerPoint</Application>
  <PresentationFormat>Layar Lebar</PresentationFormat>
  <Paragraphs>37</Paragraphs>
  <Slides>9</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9</vt:i4>
      </vt:variant>
    </vt:vector>
  </HeadingPairs>
  <TitlesOfParts>
    <vt:vector size="13" baseType="lpstr">
      <vt:lpstr>Century Gothic</vt:lpstr>
      <vt:lpstr>Wingdings</vt:lpstr>
      <vt:lpstr>Wingdings 2</vt:lpstr>
      <vt:lpstr>Quotable</vt:lpstr>
      <vt:lpstr>JOURNAL REVIEW: Creating a Java Desktop Based Book Sales Application with Netbeans</vt:lpstr>
      <vt:lpstr>Identitas Jurnal</vt:lpstr>
      <vt:lpstr>Tujuan Jurnal</vt:lpstr>
      <vt:lpstr>BAB I Pendahuluan</vt:lpstr>
      <vt:lpstr>BAB II Tinjaun Pustaka</vt:lpstr>
      <vt:lpstr>BAB III Metode Penelitian</vt:lpstr>
      <vt:lpstr>BAB IV Hasil dan Pembahasan</vt:lpstr>
      <vt:lpstr>BAB V Kesimpulan</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REVIEW: Creating a Java Desktop Based Book Sales Application with Netbeans</dc:title>
  <dc:creator>Dandi Hendika</dc:creator>
  <cp:lastModifiedBy>chandra dinata</cp:lastModifiedBy>
  <cp:revision>10</cp:revision>
  <dcterms:created xsi:type="dcterms:W3CDTF">2023-12-05T04:04:57Z</dcterms:created>
  <dcterms:modified xsi:type="dcterms:W3CDTF">2023-12-09T09:00:58Z</dcterms:modified>
</cp:coreProperties>
</file>