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5"/>
  </p:notesMasterIdLst>
  <p:handoutMasterIdLst>
    <p:handoutMasterId r:id="rId16"/>
  </p:handoutMasterIdLst>
  <p:sldIdLst>
    <p:sldId id="256" r:id="rId3"/>
    <p:sldId id="301" r:id="rId4"/>
    <p:sldId id="260" r:id="rId5"/>
    <p:sldId id="261" r:id="rId6"/>
    <p:sldId id="293" r:id="rId7"/>
    <p:sldId id="294" r:id="rId8"/>
    <p:sldId id="295" r:id="rId9"/>
    <p:sldId id="297" r:id="rId10"/>
    <p:sldId id="298" r:id="rId11"/>
    <p:sldId id="299" r:id="rId12"/>
    <p:sldId id="300" r:id="rId13"/>
    <p:sldId id="288" r:id="rId1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71" autoAdjust="0"/>
  </p:normalViewPr>
  <p:slideViewPr>
    <p:cSldViewPr>
      <p:cViewPr varScale="1">
        <p:scale>
          <a:sx n="54" d="100"/>
          <a:sy n="54" d="100"/>
        </p:scale>
        <p:origin x="370" y="72"/>
      </p:cViewPr>
      <p:guideLst>
        <p:guide orient="horz" pos="3240"/>
        <p:guide pos="57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5/15/2019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5/15/2019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3C9FC20-7366-4A0C-AA7D-F4AAF6FB2A89}" type="slidenum">
              <a:rPr lang="en-US" smtClean="0"/>
              <a:t>2</a:t>
            </a:fld>
            <a:endParaRPr lang="en-US"/>
          </a:p>
        </p:txBody>
      </p:sp>
    </p:spTree>
    <p:extLst>
      <p:ext uri="{BB962C8B-B14F-4D97-AF65-F5344CB8AC3E}">
        <p14:creationId xmlns:p14="http://schemas.microsoft.com/office/powerpoint/2010/main" val="2328341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id-ID" altLang="ja-JP" dirty="0"/>
              <a:t>Latar Belakang Proyek</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p>
          <a:p>
            <a:r>
              <a:rPr lang="en-US" dirty="0"/>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716585" y="3064786"/>
            <a:ext cx="2770798" cy="277079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153810" y="5662568"/>
            <a:ext cx="3575507" cy="455979"/>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4390678" y="4361276"/>
            <a:ext cx="2770798" cy="277079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3827903" y="6959058"/>
            <a:ext cx="3575507" cy="45597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4" name="図プレースホルダー 7"/>
          <p:cNvSpPr>
            <a:spLocks noGrp="1" noChangeAspect="1"/>
          </p:cNvSpPr>
          <p:nvPr>
            <p:ph type="pic" sz="quarter" idx="17" hasCustomPrompt="1"/>
          </p:nvPr>
        </p:nvSpPr>
        <p:spPr>
          <a:xfrm>
            <a:off x="7919070" y="2617184"/>
            <a:ext cx="2770798" cy="277079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7" name="テキスト プレースホルダー 5"/>
          <p:cNvSpPr>
            <a:spLocks noGrp="1"/>
          </p:cNvSpPr>
          <p:nvPr>
            <p:ph type="body" sz="quarter" idx="18" hasCustomPrompt="1"/>
          </p:nvPr>
        </p:nvSpPr>
        <p:spPr>
          <a:xfrm rot="21288877">
            <a:off x="7356295" y="5214966"/>
            <a:ext cx="3575507" cy="455979"/>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8" name="図プレースホルダー 7"/>
          <p:cNvSpPr>
            <a:spLocks noGrp="1" noChangeAspect="1"/>
          </p:cNvSpPr>
          <p:nvPr>
            <p:ph type="pic" sz="quarter" idx="19" hasCustomPrompt="1"/>
          </p:nvPr>
        </p:nvSpPr>
        <p:spPr>
          <a:xfrm>
            <a:off x="11591478" y="3477508"/>
            <a:ext cx="2770798" cy="277079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9" name="テキスト プレースホルダー 5"/>
          <p:cNvSpPr>
            <a:spLocks noGrp="1"/>
          </p:cNvSpPr>
          <p:nvPr>
            <p:ph type="body" sz="quarter" idx="20" hasCustomPrompt="1"/>
          </p:nvPr>
        </p:nvSpPr>
        <p:spPr>
          <a:xfrm rot="21288877">
            <a:off x="11028703" y="6075290"/>
            <a:ext cx="3575507" cy="455979"/>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644577" y="6583660"/>
            <a:ext cx="2838127" cy="1080120"/>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4246664" y="7879804"/>
            <a:ext cx="2838127" cy="1080120"/>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7847064" y="6151612"/>
            <a:ext cx="2838127" cy="1080120"/>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1519471" y="6871692"/>
            <a:ext cx="2838127" cy="1080120"/>
          </a:xfrm>
        </p:spPr>
        <p:txBody>
          <a:bodyPr anchor="t">
            <a:normAutofit/>
          </a:bodyPr>
          <a:lstStyle>
            <a:lvl1pPr algn="l">
              <a:defRPr sz="2000" baseline="0"/>
            </a:lvl1pPr>
          </a:lstStyle>
          <a:p>
            <a:pPr lvl="0"/>
            <a:r>
              <a:rPr lang="en-US" dirty="0"/>
              <a:t>Text Here</a:t>
            </a:r>
          </a:p>
        </p:txBody>
      </p:sp>
      <p:sp>
        <p:nvSpPr>
          <p:cNvPr id="26" name="図プレースホルダー 7">
            <a:extLst>
              <a:ext uri="{FF2B5EF4-FFF2-40B4-BE49-F238E27FC236}">
                <a16:creationId xmlns:a16="http://schemas.microsoft.com/office/drawing/2014/main" id="{192A6317-B029-416C-9FC6-F019D5E3ED74}"/>
              </a:ext>
            </a:extLst>
          </p:cNvPr>
          <p:cNvSpPr>
            <a:spLocks noGrp="1" noChangeAspect="1"/>
          </p:cNvSpPr>
          <p:nvPr>
            <p:ph type="pic" sz="quarter" idx="25" hasCustomPrompt="1"/>
          </p:nvPr>
        </p:nvSpPr>
        <p:spPr>
          <a:xfrm>
            <a:off x="15201435" y="2191171"/>
            <a:ext cx="2770798" cy="277079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34" name="テキスト プレースホルダー 5">
            <a:extLst>
              <a:ext uri="{FF2B5EF4-FFF2-40B4-BE49-F238E27FC236}">
                <a16:creationId xmlns:a16="http://schemas.microsoft.com/office/drawing/2014/main" id="{95E33EA0-F9CE-450E-9D73-CA9CC7100E98}"/>
              </a:ext>
            </a:extLst>
          </p:cNvPr>
          <p:cNvSpPr>
            <a:spLocks noGrp="1"/>
          </p:cNvSpPr>
          <p:nvPr>
            <p:ph type="body" sz="quarter" idx="26" hasCustomPrompt="1"/>
          </p:nvPr>
        </p:nvSpPr>
        <p:spPr>
          <a:xfrm rot="21288877">
            <a:off x="14638660" y="4788953"/>
            <a:ext cx="3575507" cy="455979"/>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5" name="テキスト プレースホルダー 5">
            <a:extLst>
              <a:ext uri="{FF2B5EF4-FFF2-40B4-BE49-F238E27FC236}">
                <a16:creationId xmlns:a16="http://schemas.microsoft.com/office/drawing/2014/main" id="{D4E2EB62-EDC7-4A32-9A8E-E253B6C68E6C}"/>
              </a:ext>
            </a:extLst>
          </p:cNvPr>
          <p:cNvSpPr>
            <a:spLocks noGrp="1"/>
          </p:cNvSpPr>
          <p:nvPr>
            <p:ph type="body" sz="quarter" idx="27" hasCustomPrompt="1"/>
          </p:nvPr>
        </p:nvSpPr>
        <p:spPr>
          <a:xfrm>
            <a:off x="15129428" y="5585355"/>
            <a:ext cx="2838127" cy="108012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par>
                          <p:cTn id="114" fill="hold">
                            <p:stCondLst>
                              <p:cond delay="4750"/>
                            </p:stCondLst>
                            <p:childTnLst>
                              <p:par>
                                <p:cTn id="115" presetID="10" presetClass="entr" presetSubtype="0" fill="hold" grpId="0" nodeType="after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34">
                                            <p:bg/>
                                          </p:spTgt>
                                        </p:tgtEl>
                                        <p:attrNameLst>
                                          <p:attrName>style.visibility</p:attrName>
                                        </p:attrNameLst>
                                      </p:cBhvr>
                                      <p:to>
                                        <p:strVal val="visible"/>
                                      </p:to>
                                    </p:set>
                                    <p:animEffect transition="in" filter="wipe(down)">
                                      <p:cBhvr>
                                        <p:cTn id="120" dur="500"/>
                                        <p:tgtEl>
                                          <p:spTgt spid="34">
                                            <p:bg/>
                                          </p:spTgt>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34">
                                            <p:txEl>
                                              <p:pRg st="0" end="0"/>
                                            </p:txEl>
                                          </p:spTgt>
                                        </p:tgtEl>
                                        <p:attrNameLst>
                                          <p:attrName>style.visibility</p:attrName>
                                        </p:attrNameLst>
                                      </p:cBhvr>
                                      <p:to>
                                        <p:strVal val="visible"/>
                                      </p:to>
                                    </p:set>
                                    <p:animEffect transition="in" filter="wipe(down)">
                                      <p:cBhvr>
                                        <p:cTn id="123" dur="500"/>
                                        <p:tgtEl>
                                          <p:spTgt spid="34">
                                            <p:txEl>
                                              <p:pRg st="0" end="0"/>
                                            </p:txEl>
                                          </p:spTgt>
                                        </p:tgtEl>
                                      </p:cBhvr>
                                    </p:animEffect>
                                  </p:childTnLst>
                                </p:cTn>
                              </p:par>
                            </p:childTnLst>
                          </p:cTn>
                        </p:par>
                        <p:par>
                          <p:cTn id="124" fill="hold">
                            <p:stCondLst>
                              <p:cond delay="5250"/>
                            </p:stCondLst>
                            <p:childTnLst>
                              <p:par>
                                <p:cTn id="125" presetID="42" presetClass="entr" presetSubtype="0" fill="hold" grpId="0" nodeType="afterEffect">
                                  <p:stCondLst>
                                    <p:cond delay="0"/>
                                  </p:stCondLst>
                                  <p:childTnLst>
                                    <p:set>
                                      <p:cBhvr>
                                        <p:cTn id="126" dur="1" fill="hold">
                                          <p:stCondLst>
                                            <p:cond delay="0"/>
                                          </p:stCondLst>
                                        </p:cTn>
                                        <p:tgtEl>
                                          <p:spTgt spid="35">
                                            <p:txEl>
                                              <p:pRg st="0" end="0"/>
                                            </p:txEl>
                                          </p:spTgt>
                                        </p:tgtEl>
                                        <p:attrNameLst>
                                          <p:attrName>style.visibility</p:attrName>
                                        </p:attrNameLst>
                                      </p:cBhvr>
                                      <p:to>
                                        <p:strVal val="visible"/>
                                      </p:to>
                                    </p:set>
                                    <p:animEffect transition="in" filter="fade">
                                      <p:cBhvr>
                                        <p:cTn id="127" dur="500"/>
                                        <p:tgtEl>
                                          <p:spTgt spid="35">
                                            <p:txEl>
                                              <p:pRg st="0" end="0"/>
                                            </p:txEl>
                                          </p:spTgt>
                                        </p:tgtEl>
                                      </p:cBhvr>
                                    </p:animEffect>
                                    <p:anim calcmode="lin" valueType="num">
                                      <p:cBhvr>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29"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P spid="26" grpId="0"/>
      <p:bldP spid="34" grpId="0" build="p" animBg="1">
        <p:tmplLst>
          <p:tmpl>
            <p:tnLst>
              <p:par>
                <p:cTn presetID="22" presetClass="entr" presetSubtype="4"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35" grpId="0" build="p">
        <p:tmplLst>
          <p:tmpl lvl="1">
            <p:tnLst>
              <p:par>
                <p:cTn presetID="42"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dirty="0"/>
            </a:br>
            <a:r>
              <a:rPr lang="en-US" altLang="ja-JP" dirty="0"/>
              <a:t>SECTION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1563189"/>
          </a:xfrm>
          <a:prstGeom prst="rect">
            <a:avLst/>
          </a:prstGeom>
        </p:spPr>
        <p:txBody>
          <a:bodyPr vert="horz" lIns="163275" tIns="81638" rIns="163275" bIns="81638" rtlCol="0" anchor="ctr">
            <a:normAutofit/>
          </a:bodyPr>
          <a:lstStyle/>
          <a:p>
            <a:r>
              <a:rPr lang="id-ID" dirty="0"/>
              <a:t>Electricity Planning Costs v1.0</a:t>
            </a:r>
            <a:br>
              <a:rPr lang="id-ID" dirty="0"/>
            </a:br>
            <a:r>
              <a:rPr lang="id-ID" dirty="0"/>
              <a:t>By Informatika ITERA</a:t>
            </a:r>
            <a:endParaRPr lang="en-US" dirty="0"/>
          </a:p>
        </p:txBody>
      </p:sp>
      <p:sp>
        <p:nvSpPr>
          <p:cNvPr id="3" name="テキスト プレースホルダー 2"/>
          <p:cNvSpPr>
            <a:spLocks noGrp="1"/>
          </p:cNvSpPr>
          <p:nvPr>
            <p:ph type="body" idx="1"/>
          </p:nvPr>
        </p:nvSpPr>
        <p:spPr>
          <a:xfrm>
            <a:off x="914321" y="2047156"/>
            <a:ext cx="16457772" cy="7344816"/>
          </a:xfrm>
          <a:prstGeom prst="rect">
            <a:avLst/>
          </a:prstGeom>
        </p:spPr>
        <p:txBody>
          <a:bodyPr vert="horz" lIns="163275" tIns="81638" rIns="163275" bIns="81638" rtlCol="0">
            <a:normAutofit/>
          </a:bodyPr>
          <a:lstStyle/>
          <a:p>
            <a:pPr lvl="0"/>
            <a:r>
              <a:rPr lang="id-ID" altLang="ja-JP" dirty="0"/>
              <a:t>Anggota Proyek : 	1. Annisa Gita Asmara 	(14116027)</a:t>
            </a:r>
          </a:p>
          <a:p>
            <a:pPr lvl="0"/>
            <a:r>
              <a:rPr lang="id-ID" altLang="ja-JP" dirty="0"/>
              <a:t>		-Sebagai Project Manager</a:t>
            </a:r>
          </a:p>
          <a:p>
            <a:pPr lvl="0"/>
            <a:r>
              <a:rPr lang="id-ID" altLang="ja-JP" dirty="0"/>
              <a:t>		2. Alfin Cahyo Wibisono 	(14116093)</a:t>
            </a:r>
          </a:p>
          <a:p>
            <a:pPr lvl="0"/>
            <a:r>
              <a:rPr lang="id-ID" altLang="ja-JP" dirty="0"/>
              <a:t>		-Sebagai Back-End Programmer</a:t>
            </a:r>
          </a:p>
          <a:p>
            <a:pPr lvl="0"/>
            <a:r>
              <a:rPr lang="id-ID" altLang="ja-JP" dirty="0"/>
              <a:t>		3. Dicky Hermawan 	(14116005)</a:t>
            </a:r>
          </a:p>
          <a:p>
            <a:pPr lvl="0"/>
            <a:r>
              <a:rPr lang="id-ID" altLang="ja-JP" dirty="0"/>
              <a:t>		-Sebagai Front-End &amp; Back-End Programmer</a:t>
            </a:r>
          </a:p>
          <a:p>
            <a:pPr lvl="0"/>
            <a:r>
              <a:rPr lang="id-ID" altLang="ja-JP" dirty="0"/>
              <a:t>		4. Osa Farida Sari 		(14116054)</a:t>
            </a:r>
          </a:p>
          <a:p>
            <a:pPr lvl="0"/>
            <a:r>
              <a:rPr lang="id-ID" altLang="ja-JP" dirty="0"/>
              <a:t>		-Sebagai Front-End Programmer</a:t>
            </a:r>
          </a:p>
          <a:p>
            <a:pPr lvl="0"/>
            <a:r>
              <a:rPr lang="id-ID" altLang="ja-JP" dirty="0"/>
              <a:t>		5. Syahid Prabowo 		(14116010)</a:t>
            </a:r>
          </a:p>
          <a:p>
            <a:pPr lvl="0"/>
            <a:r>
              <a:rPr lang="id-ID" altLang="ja-JP" dirty="0"/>
              <a:t>		-Sebagai Back-End Programmer</a:t>
            </a:r>
            <a:endParaRPr lang="ja-JP" altLang="en-US" dirty="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Times New Roman" pitchFamily="18" charset="0"/>
          <a:ea typeface="+mn-ea"/>
          <a:cs typeface="Times New Roman" pitchFamily="18" charset="0"/>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14814" y="3828158"/>
            <a:ext cx="10147990" cy="2213051"/>
          </a:xfrm>
        </p:spPr>
        <p:txBody>
          <a:bodyPr>
            <a:normAutofit fontScale="90000"/>
          </a:bodyPr>
          <a:lstStyle/>
          <a:p>
            <a:pPr algn="ctr"/>
            <a:r>
              <a:rPr lang="en-US" sz="6000" dirty="0"/>
              <a:t>PPL RC</a:t>
            </a:r>
            <a:br>
              <a:rPr lang="en-US" sz="6000" dirty="0"/>
            </a:br>
            <a:r>
              <a:rPr lang="en-US" sz="6000" dirty="0"/>
              <a:t>“KONSUMSI LISTRIK”</a:t>
            </a:r>
          </a:p>
        </p:txBody>
      </p:sp>
      <p:pic>
        <p:nvPicPr>
          <p:cNvPr id="6" name="Picture 5">
            <a:extLst>
              <a:ext uri="{FF2B5EF4-FFF2-40B4-BE49-F238E27FC236}">
                <a16:creationId xmlns:a16="http://schemas.microsoft.com/office/drawing/2014/main" id="{6B93F79C-ECF8-4567-AF91-ED5A61C623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2065" y="3703340"/>
            <a:ext cx="2179324" cy="810770"/>
          </a:xfrm>
          <a:prstGeom prst="rect">
            <a:avLst/>
          </a:prstGeom>
        </p:spPr>
      </p:pic>
      <p:pic>
        <p:nvPicPr>
          <p:cNvPr id="7" name="Picture 6">
            <a:extLst>
              <a:ext uri="{FF2B5EF4-FFF2-40B4-BE49-F238E27FC236}">
                <a16:creationId xmlns:a16="http://schemas.microsoft.com/office/drawing/2014/main" id="{7D93B7A1-78EE-434E-8EA0-4174B13D2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3806" y="163653"/>
            <a:ext cx="2795843" cy="3362653"/>
          </a:xfrm>
          <a:prstGeom prst="rect">
            <a:avLst/>
          </a:prstGeom>
        </p:spPr>
      </p:pic>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Fitur Aplikasi</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10</a:t>
            </a:fld>
            <a:endParaRPr lang="en-US" dirty="0"/>
          </a:p>
        </p:txBody>
      </p:sp>
      <p:sp>
        <p:nvSpPr>
          <p:cNvPr id="7" name="Text Placeholder 6"/>
          <p:cNvSpPr>
            <a:spLocks noGrp="1"/>
          </p:cNvSpPr>
          <p:nvPr>
            <p:ph type="body" sz="quarter" idx="14"/>
          </p:nvPr>
        </p:nvSpPr>
        <p:spPr/>
        <p:txBody>
          <a:bodyPr/>
          <a:lstStyle/>
          <a:p>
            <a:r>
              <a:rPr lang="id-ID" dirty="0"/>
              <a:t>Ini adalah tampilan pada halaman Harga Total. Pada halaman ini terdapat fitur untuk menghitung keseluruhan total biaya listrik dari semua barang yang telah di input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46" y="2551212"/>
            <a:ext cx="3442500" cy="6120000"/>
          </a:xfrm>
          <a:prstGeom prst="rect">
            <a:avLst/>
          </a:prstGeom>
        </p:spPr>
      </p:pic>
    </p:spTree>
    <p:extLst>
      <p:ext uri="{BB962C8B-B14F-4D97-AF65-F5344CB8AC3E}">
        <p14:creationId xmlns:p14="http://schemas.microsoft.com/office/powerpoint/2010/main" val="94821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Fitur Aplikasi</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11</a:t>
            </a:fld>
            <a:endParaRPr lang="en-US" dirty="0"/>
          </a:p>
        </p:txBody>
      </p:sp>
      <p:sp>
        <p:nvSpPr>
          <p:cNvPr id="7" name="Text Placeholder 6"/>
          <p:cNvSpPr>
            <a:spLocks noGrp="1"/>
          </p:cNvSpPr>
          <p:nvPr>
            <p:ph type="body" sz="quarter" idx="14"/>
          </p:nvPr>
        </p:nvSpPr>
        <p:spPr/>
        <p:txBody>
          <a:bodyPr/>
          <a:lstStyle/>
          <a:p>
            <a:r>
              <a:rPr lang="id-ID" dirty="0"/>
              <a:t>Dan yang terakhir adalah fitur cek voltase. Yaitu fitur ini berfungsi untuk mengecek apakah seluruh data barang yang telah kita input kuat terhadap listrik yang kita gunakan.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438" y="2551212"/>
            <a:ext cx="3442500" cy="6120000"/>
          </a:xfrm>
          <a:prstGeom prst="rect">
            <a:avLst/>
          </a:prstGeom>
        </p:spPr>
      </p:pic>
    </p:spTree>
    <p:extLst>
      <p:ext uri="{BB962C8B-B14F-4D97-AF65-F5344CB8AC3E}">
        <p14:creationId xmlns:p14="http://schemas.microsoft.com/office/powerpoint/2010/main" val="94821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p:txBody>
          <a:bodyPr/>
          <a:lstStyle/>
          <a:p>
            <a:r>
              <a:rPr lang="id-ID" dirty="0"/>
              <a:t>Terima kasih atas perhatiannya</a:t>
            </a:r>
            <a:r>
              <a:rPr lang="en-US" dirty="0"/>
              <a:t>! </a:t>
            </a:r>
            <a:r>
              <a:rPr lang="en-US" dirty="0">
                <a:sym typeface="Wingdings" panose="05000000000000000000" pitchFamily="2" charset="2"/>
              </a:rPr>
              <a:t></a:t>
            </a:r>
            <a:endParaRPr lang="en-US" dirty="0"/>
          </a:p>
        </p:txBody>
      </p:sp>
      <p:sp>
        <p:nvSpPr>
          <p:cNvPr id="15" name="テキスト プレースホルダー 14"/>
          <p:cNvSpPr>
            <a:spLocks noGrp="1"/>
          </p:cNvSpPr>
          <p:nvPr>
            <p:ph type="body" sz="quarter" idx="13"/>
          </p:nvPr>
        </p:nvSpPr>
        <p:spPr>
          <a:xfrm>
            <a:off x="5254774" y="6799684"/>
            <a:ext cx="9289032" cy="3096344"/>
          </a:xfrm>
        </p:spPr>
        <p:txBody>
          <a:bodyPr>
            <a:normAutofit/>
          </a:bodyPr>
          <a:lstStyle/>
          <a:p>
            <a:r>
              <a:rPr lang="id-ID" sz="2800" dirty="0"/>
              <a:t>Tim Proyek Perangkat Lunak</a:t>
            </a:r>
          </a:p>
          <a:p>
            <a:r>
              <a:rPr lang="id-ID" sz="2800" dirty="0"/>
              <a:t>Electricity Planning Costs</a:t>
            </a:r>
            <a:r>
              <a:rPr lang="en-US" sz="2800" dirty="0"/>
              <a:t> </a:t>
            </a:r>
            <a:r>
              <a:rPr lang="id-ID" sz="2800" dirty="0"/>
              <a:t>By Informatika ITERA</a:t>
            </a:r>
            <a:endParaRPr lang="en-US" sz="2800" dirty="0"/>
          </a:p>
        </p:txBody>
      </p:sp>
    </p:spTree>
    <p:extLst>
      <p:ext uri="{BB962C8B-B14F-4D97-AF65-F5344CB8AC3E}">
        <p14:creationId xmlns:p14="http://schemas.microsoft.com/office/powerpoint/2010/main" val="4036446722"/>
      </p:ext>
    </p:extLst>
  </p:cSld>
  <p:clrMapOvr>
    <a:masterClrMapping/>
  </p:clrMapOvr>
  <p:transition spd="slow" advTm="11385">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6272-1365-4AC6-BA40-C781C460696D}"/>
              </a:ext>
            </a:extLst>
          </p:cNvPr>
          <p:cNvSpPr>
            <a:spLocks noGrp="1"/>
          </p:cNvSpPr>
          <p:nvPr>
            <p:ph type="title"/>
          </p:nvPr>
        </p:nvSpPr>
        <p:spPr/>
        <p:txBody>
          <a:bodyPr/>
          <a:lstStyle/>
          <a:p>
            <a:r>
              <a:rPr lang="id-ID" dirty="0"/>
              <a:t>Anggota Proyek</a:t>
            </a:r>
            <a:endParaRPr lang="en-ID" dirty="0"/>
          </a:p>
        </p:txBody>
      </p:sp>
      <p:sp>
        <p:nvSpPr>
          <p:cNvPr id="3" name="Slide Number Placeholder 2">
            <a:extLst>
              <a:ext uri="{FF2B5EF4-FFF2-40B4-BE49-F238E27FC236}">
                <a16:creationId xmlns:a16="http://schemas.microsoft.com/office/drawing/2014/main" id="{9A86BB55-D843-4C85-B4D3-038CEB973368}"/>
              </a:ext>
            </a:extLst>
          </p:cNvPr>
          <p:cNvSpPr>
            <a:spLocks noGrp="1"/>
          </p:cNvSpPr>
          <p:nvPr>
            <p:ph type="sldNum" sz="quarter" idx="12"/>
          </p:nvPr>
        </p:nvSpPr>
        <p:spPr/>
        <p:txBody>
          <a:bodyPr/>
          <a:lstStyle/>
          <a:p>
            <a:r>
              <a:rPr lang="en-US"/>
              <a:t>SLIDE </a:t>
            </a:r>
            <a:fld id="{D97FAD88-CD89-445B-80D2-D1F46C853675}" type="slidenum">
              <a:rPr lang="en-US" smtClean="0"/>
              <a:pPr/>
              <a:t>2</a:t>
            </a:fld>
            <a:endParaRPr lang="en-US" dirty="0"/>
          </a:p>
        </p:txBody>
      </p:sp>
      <p:sp>
        <p:nvSpPr>
          <p:cNvPr id="7" name="Text Placeholder 6">
            <a:extLst>
              <a:ext uri="{FF2B5EF4-FFF2-40B4-BE49-F238E27FC236}">
                <a16:creationId xmlns:a16="http://schemas.microsoft.com/office/drawing/2014/main" id="{F47ADCAA-6AA9-41CE-AA7D-E18440FBFDE4}"/>
              </a:ext>
            </a:extLst>
          </p:cNvPr>
          <p:cNvSpPr>
            <a:spLocks noGrp="1"/>
          </p:cNvSpPr>
          <p:nvPr>
            <p:ph type="body" sz="quarter" idx="14"/>
          </p:nvPr>
        </p:nvSpPr>
        <p:spPr>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r>
              <a:rPr lang="en-US" dirty="0">
                <a:solidFill>
                  <a:srgbClr val="FFFF00"/>
                </a:solidFill>
              </a:rPr>
              <a:t>A</a:t>
            </a:r>
            <a:r>
              <a:rPr lang="id-ID" dirty="0">
                <a:solidFill>
                  <a:srgbClr val="FFFF00"/>
                </a:solidFill>
              </a:rPr>
              <a:t>lfin Cahyo Wibisono</a:t>
            </a:r>
            <a:endParaRPr lang="en-US" dirty="0">
              <a:solidFill>
                <a:srgbClr val="FFFF00"/>
              </a:solidFill>
            </a:endParaRPr>
          </a:p>
          <a:p>
            <a:endParaRPr lang="en-ID" dirty="0"/>
          </a:p>
        </p:txBody>
      </p:sp>
      <p:pic>
        <p:nvPicPr>
          <p:cNvPr id="24" name="Picture Placeholder 23">
            <a:extLst>
              <a:ext uri="{FF2B5EF4-FFF2-40B4-BE49-F238E27FC236}">
                <a16:creationId xmlns:a16="http://schemas.microsoft.com/office/drawing/2014/main" id="{7D72CD98-96A3-4A69-BB13-EBBEFDCFDDED}"/>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21873" b="21873"/>
          <a:stretch>
            <a:fillRect/>
          </a:stretch>
        </p:blipFill>
        <p:spPr/>
      </p:pic>
      <p:sp>
        <p:nvSpPr>
          <p:cNvPr id="9" name="Text Placeholder 8">
            <a:extLst>
              <a:ext uri="{FF2B5EF4-FFF2-40B4-BE49-F238E27FC236}">
                <a16:creationId xmlns:a16="http://schemas.microsoft.com/office/drawing/2014/main" id="{0635BA25-28AA-48E2-BD01-A1E01C0192A5}"/>
              </a:ext>
            </a:extLst>
          </p:cNvPr>
          <p:cNvSpPr>
            <a:spLocks noGrp="1"/>
          </p:cNvSpPr>
          <p:nvPr>
            <p:ph type="body" sz="quarter" idx="16"/>
          </p:nvPr>
        </p:nvSpPr>
        <p:spPr>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r>
              <a:rPr lang="id-ID" dirty="0">
                <a:solidFill>
                  <a:srgbClr val="FFFF00"/>
                </a:solidFill>
              </a:rPr>
              <a:t>Osa Farida Sari</a:t>
            </a:r>
            <a:endParaRPr lang="en-US" dirty="0">
              <a:solidFill>
                <a:srgbClr val="FFFF00"/>
              </a:solidFill>
            </a:endParaRPr>
          </a:p>
          <a:p>
            <a:endParaRPr lang="en-ID" dirty="0"/>
          </a:p>
        </p:txBody>
      </p:sp>
      <p:pic>
        <p:nvPicPr>
          <p:cNvPr id="22" name="Picture Placeholder 21">
            <a:extLst>
              <a:ext uri="{FF2B5EF4-FFF2-40B4-BE49-F238E27FC236}">
                <a16:creationId xmlns:a16="http://schemas.microsoft.com/office/drawing/2014/main" id="{2EFA9E88-9B12-4AEE-9E69-302C135E1E53}"/>
              </a:ext>
            </a:extLst>
          </p:cNvPr>
          <p:cNvPicPr>
            <a:picLocks noGrp="1" noChangeAspect="1"/>
          </p:cNvPicPr>
          <p:nvPr>
            <p:ph type="pic" sz="quarter" idx="17"/>
          </p:nvPr>
        </p:nvPicPr>
        <p:blipFill>
          <a:blip r:embed="rId4"/>
          <a:srcRect t="29" b="29"/>
          <a:stretch>
            <a:fillRect/>
          </a:stretch>
        </p:blipFill>
        <p:spPr>
          <a:prstGeom prst="rect">
            <a:avLst/>
          </a:prstGeom>
        </p:spPr>
      </p:pic>
      <p:sp>
        <p:nvSpPr>
          <p:cNvPr id="11" name="Text Placeholder 10">
            <a:extLst>
              <a:ext uri="{FF2B5EF4-FFF2-40B4-BE49-F238E27FC236}">
                <a16:creationId xmlns:a16="http://schemas.microsoft.com/office/drawing/2014/main" id="{E4627679-2BF8-4275-B10B-93ED0B4DE479}"/>
              </a:ext>
            </a:extLst>
          </p:cNvPr>
          <p:cNvSpPr>
            <a:spLocks noGrp="1"/>
          </p:cNvSpPr>
          <p:nvPr>
            <p:ph type="body" sz="quarter" idx="18"/>
          </p:nvPr>
        </p:nvSpPr>
        <p:spPr/>
        <p:txBody>
          <a:bodyPr>
            <a:normAutofit fontScale="85000" lnSpcReduction="20000"/>
          </a:bodyPr>
          <a:lstStyle/>
          <a:p>
            <a:r>
              <a:rPr lang="id-ID" dirty="0">
                <a:solidFill>
                  <a:srgbClr val="FFFF00"/>
                </a:solidFill>
              </a:rPr>
              <a:t>Dicky Hermawan</a:t>
            </a:r>
            <a:endParaRPr lang="en-US" dirty="0">
              <a:solidFill>
                <a:srgbClr val="FFFF00"/>
              </a:solidFill>
            </a:endParaRPr>
          </a:p>
          <a:p>
            <a:endParaRPr lang="en-ID" dirty="0"/>
          </a:p>
        </p:txBody>
      </p:sp>
      <p:pic>
        <p:nvPicPr>
          <p:cNvPr id="26" name="Picture Placeholder 25">
            <a:extLst>
              <a:ext uri="{FF2B5EF4-FFF2-40B4-BE49-F238E27FC236}">
                <a16:creationId xmlns:a16="http://schemas.microsoft.com/office/drawing/2014/main" id="{133D6775-EE90-4842-956C-5C5C027A5D73}"/>
              </a:ext>
            </a:extLst>
          </p:cNvPr>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t="12493" b="12493"/>
          <a:stretch>
            <a:fillRect/>
          </a:stretch>
        </p:blipFill>
        <p:spPr/>
      </p:pic>
      <p:sp>
        <p:nvSpPr>
          <p:cNvPr id="13" name="Text Placeholder 12">
            <a:extLst>
              <a:ext uri="{FF2B5EF4-FFF2-40B4-BE49-F238E27FC236}">
                <a16:creationId xmlns:a16="http://schemas.microsoft.com/office/drawing/2014/main" id="{0E851FA3-6E45-4B3E-A331-B9D2358F7F42}"/>
              </a:ext>
            </a:extLst>
          </p:cNvPr>
          <p:cNvSpPr>
            <a:spLocks noGrp="1"/>
          </p:cNvSpPr>
          <p:nvPr>
            <p:ph type="body" sz="quarter" idx="20"/>
          </p:nvPr>
        </p:nvSpPr>
        <p:spPr>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r>
              <a:rPr lang="en-US" dirty="0">
                <a:solidFill>
                  <a:srgbClr val="FFFF00"/>
                </a:solidFill>
              </a:rPr>
              <a:t>Annisa Gita Asmara</a:t>
            </a:r>
          </a:p>
        </p:txBody>
      </p:sp>
      <p:sp>
        <p:nvSpPr>
          <p:cNvPr id="14" name="Text Placeholder 13">
            <a:extLst>
              <a:ext uri="{FF2B5EF4-FFF2-40B4-BE49-F238E27FC236}">
                <a16:creationId xmlns:a16="http://schemas.microsoft.com/office/drawing/2014/main" id="{33FFA79E-6988-4788-98FA-65B22E2BE8DA}"/>
              </a:ext>
            </a:extLst>
          </p:cNvPr>
          <p:cNvSpPr>
            <a:spLocks noGrp="1"/>
          </p:cNvSpPr>
          <p:nvPr>
            <p:ph type="body" sz="quarter" idx="21"/>
          </p:nvPr>
        </p:nvSpPr>
        <p:spPr>
          <a:xfrm>
            <a:off x="644577" y="6141804"/>
            <a:ext cx="2838127" cy="1882015"/>
          </a:xfrm>
        </p:spPr>
        <p:txBody>
          <a:bodyPr>
            <a:normAutofit/>
          </a:bodyPr>
          <a:lstStyle/>
          <a:p>
            <a:pPr algn="ctr"/>
            <a:r>
              <a:rPr lang="id-ID" dirty="0">
                <a:solidFill>
                  <a:srgbClr val="000000"/>
                </a:solidFill>
              </a:rPr>
              <a:t>(14116093)</a:t>
            </a:r>
          </a:p>
          <a:p>
            <a:pPr algn="ctr"/>
            <a:r>
              <a:rPr lang="id-ID" dirty="0">
                <a:solidFill>
                  <a:srgbClr val="000000"/>
                </a:solidFill>
              </a:rPr>
              <a:t>Sebagai Back-End Programmer</a:t>
            </a:r>
            <a:endParaRPr lang="en-US" dirty="0">
              <a:solidFill>
                <a:srgbClr val="000000"/>
              </a:solidFill>
            </a:endParaRPr>
          </a:p>
          <a:p>
            <a:pPr algn="ctr"/>
            <a:endParaRPr lang="en-ID" dirty="0"/>
          </a:p>
        </p:txBody>
      </p:sp>
      <p:sp>
        <p:nvSpPr>
          <p:cNvPr id="15" name="Text Placeholder 14">
            <a:extLst>
              <a:ext uri="{FF2B5EF4-FFF2-40B4-BE49-F238E27FC236}">
                <a16:creationId xmlns:a16="http://schemas.microsoft.com/office/drawing/2014/main" id="{A19C6224-143F-48E5-BEEB-5F74FB0E4EA3}"/>
              </a:ext>
            </a:extLst>
          </p:cNvPr>
          <p:cNvSpPr>
            <a:spLocks noGrp="1"/>
          </p:cNvSpPr>
          <p:nvPr>
            <p:ph type="body" sz="quarter" idx="22"/>
          </p:nvPr>
        </p:nvSpPr>
        <p:spPr>
          <a:xfrm>
            <a:off x="4246664" y="7437948"/>
            <a:ext cx="2838127" cy="1882015"/>
          </a:xfrm>
        </p:spPr>
        <p:txBody>
          <a:bodyPr/>
          <a:lstStyle/>
          <a:p>
            <a:pPr algn="ctr"/>
            <a:r>
              <a:rPr lang="id-ID" dirty="0">
                <a:solidFill>
                  <a:srgbClr val="000000"/>
                </a:solidFill>
              </a:rPr>
              <a:t>(14116054)</a:t>
            </a:r>
          </a:p>
          <a:p>
            <a:pPr algn="ctr"/>
            <a:r>
              <a:rPr lang="id-ID" dirty="0">
                <a:solidFill>
                  <a:srgbClr val="000000"/>
                </a:solidFill>
              </a:rPr>
              <a:t>Sebagai Front-End Programmer</a:t>
            </a:r>
            <a:endParaRPr lang="en-US" dirty="0">
              <a:solidFill>
                <a:srgbClr val="000000"/>
              </a:solidFill>
            </a:endParaRPr>
          </a:p>
          <a:p>
            <a:pPr algn="ctr"/>
            <a:endParaRPr lang="en-ID" dirty="0"/>
          </a:p>
        </p:txBody>
      </p:sp>
      <p:sp>
        <p:nvSpPr>
          <p:cNvPr id="16" name="Text Placeholder 15">
            <a:extLst>
              <a:ext uri="{FF2B5EF4-FFF2-40B4-BE49-F238E27FC236}">
                <a16:creationId xmlns:a16="http://schemas.microsoft.com/office/drawing/2014/main" id="{31921422-9DAA-424F-81A8-9488D5E5F2E2}"/>
              </a:ext>
            </a:extLst>
          </p:cNvPr>
          <p:cNvSpPr>
            <a:spLocks noGrp="1"/>
          </p:cNvSpPr>
          <p:nvPr>
            <p:ph type="body" sz="quarter" idx="23"/>
          </p:nvPr>
        </p:nvSpPr>
        <p:spPr>
          <a:xfrm>
            <a:off x="7847064" y="5709756"/>
            <a:ext cx="2838127" cy="1882015"/>
          </a:xfrm>
        </p:spPr>
        <p:txBody>
          <a:bodyPr/>
          <a:lstStyle/>
          <a:p>
            <a:pPr algn="ctr"/>
            <a:r>
              <a:rPr lang="id-ID" dirty="0">
                <a:solidFill>
                  <a:srgbClr val="000000"/>
                </a:solidFill>
              </a:rPr>
              <a:t>(14116005)</a:t>
            </a:r>
          </a:p>
          <a:p>
            <a:pPr algn="ctr"/>
            <a:r>
              <a:rPr lang="id-ID" dirty="0">
                <a:solidFill>
                  <a:srgbClr val="000000"/>
                </a:solidFill>
              </a:rPr>
              <a:t>Sebagai Front-End &amp; Back-End Programmer</a:t>
            </a:r>
            <a:endParaRPr lang="en-US" dirty="0">
              <a:solidFill>
                <a:srgbClr val="000000"/>
              </a:solidFill>
            </a:endParaRPr>
          </a:p>
          <a:p>
            <a:pPr algn="ctr"/>
            <a:endParaRPr lang="en-ID" dirty="0"/>
          </a:p>
        </p:txBody>
      </p:sp>
      <p:sp>
        <p:nvSpPr>
          <p:cNvPr id="17" name="Text Placeholder 16">
            <a:extLst>
              <a:ext uri="{FF2B5EF4-FFF2-40B4-BE49-F238E27FC236}">
                <a16:creationId xmlns:a16="http://schemas.microsoft.com/office/drawing/2014/main" id="{E1908876-0922-4F16-B92B-F35E31DD1949}"/>
              </a:ext>
            </a:extLst>
          </p:cNvPr>
          <p:cNvSpPr>
            <a:spLocks noGrp="1"/>
          </p:cNvSpPr>
          <p:nvPr>
            <p:ph type="body" sz="quarter" idx="24"/>
          </p:nvPr>
        </p:nvSpPr>
        <p:spPr>
          <a:xfrm>
            <a:off x="11519471" y="6429836"/>
            <a:ext cx="2838127" cy="1882015"/>
          </a:xfrm>
        </p:spPr>
        <p:txBody>
          <a:bodyPr/>
          <a:lstStyle/>
          <a:p>
            <a:pPr algn="ctr"/>
            <a:r>
              <a:rPr lang="id-ID" dirty="0">
                <a:latin typeface="Aleo-Bold" pitchFamily="34" charset="0"/>
              </a:rPr>
              <a:t>(14116027)</a:t>
            </a:r>
          </a:p>
          <a:p>
            <a:pPr algn="ctr"/>
            <a:r>
              <a:rPr lang="id-ID" dirty="0">
                <a:latin typeface="Aleo-Bold" pitchFamily="34" charset="0"/>
              </a:rPr>
              <a:t>Sebagai Project Manager &amp; Front-End Programmer</a:t>
            </a:r>
            <a:endParaRPr lang="en-US" dirty="0"/>
          </a:p>
          <a:p>
            <a:pPr algn="ctr"/>
            <a:endParaRPr lang="en-ID" dirty="0"/>
          </a:p>
        </p:txBody>
      </p:sp>
      <p:pic>
        <p:nvPicPr>
          <p:cNvPr id="27" name="Picture Placeholder 26">
            <a:extLst>
              <a:ext uri="{FF2B5EF4-FFF2-40B4-BE49-F238E27FC236}">
                <a16:creationId xmlns:a16="http://schemas.microsoft.com/office/drawing/2014/main" id="{30D195A5-1997-4B20-834B-051B830541A7}"/>
              </a:ext>
            </a:extLst>
          </p:cNvPr>
          <p:cNvPicPr>
            <a:picLocks noGrp="1" noChangeAspect="1"/>
          </p:cNvPicPr>
          <p:nvPr>
            <p:ph type="pic" sz="quarter" idx="25"/>
          </p:nvPr>
        </p:nvPicPr>
        <p:blipFill rotWithShape="1">
          <a:blip r:embed="rId6"/>
          <a:srcRect l="-1077" t="3183" r="1077" b="23017"/>
          <a:stretch/>
        </p:blipFill>
        <p:spPr>
          <a:xfrm>
            <a:off x="15201435" y="2191171"/>
            <a:ext cx="2770798" cy="2770798"/>
          </a:xfrm>
          <a:prstGeom prst="rect">
            <a:avLst/>
          </a:prstGeom>
        </p:spPr>
      </p:pic>
      <p:sp>
        <p:nvSpPr>
          <p:cNvPr id="19" name="Text Placeholder 18">
            <a:extLst>
              <a:ext uri="{FF2B5EF4-FFF2-40B4-BE49-F238E27FC236}">
                <a16:creationId xmlns:a16="http://schemas.microsoft.com/office/drawing/2014/main" id="{935A3929-08DD-4872-97AE-200EAC5BD479}"/>
              </a:ext>
            </a:extLst>
          </p:cNvPr>
          <p:cNvSpPr>
            <a:spLocks noGrp="1"/>
          </p:cNvSpPr>
          <p:nvPr>
            <p:ph type="body" sz="quarter" idx="26"/>
          </p:nvPr>
        </p:nvSpPr>
        <p:spPr>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r>
              <a:rPr lang="id-ID" dirty="0">
                <a:solidFill>
                  <a:srgbClr val="FFFF00"/>
                </a:solidFill>
              </a:rPr>
              <a:t>Syahid Prabowo</a:t>
            </a:r>
            <a:endParaRPr lang="en-US" dirty="0">
              <a:solidFill>
                <a:srgbClr val="FFFF00"/>
              </a:solidFill>
            </a:endParaRPr>
          </a:p>
          <a:p>
            <a:endParaRPr lang="en-ID" dirty="0"/>
          </a:p>
        </p:txBody>
      </p:sp>
      <p:sp>
        <p:nvSpPr>
          <p:cNvPr id="20" name="Text Placeholder 19">
            <a:extLst>
              <a:ext uri="{FF2B5EF4-FFF2-40B4-BE49-F238E27FC236}">
                <a16:creationId xmlns:a16="http://schemas.microsoft.com/office/drawing/2014/main" id="{392C03E1-D55D-4540-B679-071E1265C9EA}"/>
              </a:ext>
            </a:extLst>
          </p:cNvPr>
          <p:cNvSpPr>
            <a:spLocks noGrp="1"/>
          </p:cNvSpPr>
          <p:nvPr>
            <p:ph type="body" sz="quarter" idx="27"/>
          </p:nvPr>
        </p:nvSpPr>
        <p:spPr>
          <a:xfrm>
            <a:off x="15129428" y="5143499"/>
            <a:ext cx="2838127" cy="1882015"/>
          </a:xfrm>
        </p:spPr>
        <p:txBody>
          <a:bodyPr/>
          <a:lstStyle/>
          <a:p>
            <a:pPr algn="ctr"/>
            <a:r>
              <a:rPr lang="id-ID" dirty="0">
                <a:solidFill>
                  <a:srgbClr val="000000"/>
                </a:solidFill>
              </a:rPr>
              <a:t>(14116010)</a:t>
            </a:r>
          </a:p>
          <a:p>
            <a:pPr algn="ctr"/>
            <a:r>
              <a:rPr lang="id-ID" dirty="0">
                <a:solidFill>
                  <a:srgbClr val="000000"/>
                </a:solidFill>
              </a:rPr>
              <a:t>Sebagai Back-End Programmer</a:t>
            </a:r>
            <a:endParaRPr lang="en-US" dirty="0">
              <a:solidFill>
                <a:srgbClr val="000000"/>
              </a:solidFill>
            </a:endParaRPr>
          </a:p>
          <a:p>
            <a:pPr algn="ctr"/>
            <a:endParaRPr lang="en-ID" dirty="0"/>
          </a:p>
        </p:txBody>
      </p:sp>
      <p:pic>
        <p:nvPicPr>
          <p:cNvPr id="8" name="Picture Placeholder 7">
            <a:extLst>
              <a:ext uri="{FF2B5EF4-FFF2-40B4-BE49-F238E27FC236}">
                <a16:creationId xmlns:a16="http://schemas.microsoft.com/office/drawing/2014/main" id="{84AF9E19-B1AA-49D4-B2B8-CEA8E5DFE826}"/>
              </a:ext>
            </a:extLst>
          </p:cNvPr>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rcRect l="16662" r="16662"/>
          <a:stretch>
            <a:fillRect/>
          </a:stretch>
        </p:blipFill>
        <p:spPr/>
      </p:pic>
    </p:spTree>
    <p:extLst>
      <p:ext uri="{BB962C8B-B14F-4D97-AF65-F5344CB8AC3E}">
        <p14:creationId xmlns:p14="http://schemas.microsoft.com/office/powerpoint/2010/main" val="264527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id-ID" dirty="0"/>
              <a:t>Pembahasan</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a:t>SLIDE </a:t>
            </a:r>
            <a:fld id="{D97FAD88-CD89-445B-80D2-D1F46C853675}" type="slidenum">
              <a:rPr lang="en-US" smtClean="0"/>
              <a:pPr/>
              <a:t>3</a:t>
            </a:fld>
            <a:endParaRPr lang="en-US" dirty="0"/>
          </a:p>
        </p:txBody>
      </p:sp>
      <p:sp>
        <p:nvSpPr>
          <p:cNvPr id="10" name="円/楕円 9"/>
          <p:cNvSpPr/>
          <p:nvPr/>
        </p:nvSpPr>
        <p:spPr>
          <a:xfrm>
            <a:off x="3382566" y="3974869"/>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1</a:t>
            </a:r>
            <a:endParaRPr lang="en-US" dirty="0">
              <a:latin typeface="Aleo-Bold" pitchFamily="34" charset="0"/>
            </a:endParaRPr>
          </a:p>
        </p:txBody>
      </p:sp>
      <p:sp>
        <p:nvSpPr>
          <p:cNvPr id="11" name="円/楕円 10"/>
          <p:cNvSpPr/>
          <p:nvPr/>
        </p:nvSpPr>
        <p:spPr>
          <a:xfrm>
            <a:off x="6694934" y="3974869"/>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2</a:t>
            </a:r>
            <a:endParaRPr lang="en-US" dirty="0">
              <a:latin typeface="Aleo-Bold" pitchFamily="34" charset="0"/>
            </a:endParaRPr>
          </a:p>
        </p:txBody>
      </p:sp>
      <p:sp>
        <p:nvSpPr>
          <p:cNvPr id="13" name="円/楕円 12"/>
          <p:cNvSpPr/>
          <p:nvPr/>
        </p:nvSpPr>
        <p:spPr>
          <a:xfrm>
            <a:off x="13607702" y="3814970"/>
            <a:ext cx="1728192" cy="1728192"/>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id-ID" dirty="0">
                <a:latin typeface="Aleo-Bold" pitchFamily="34" charset="0"/>
              </a:rPr>
              <a:t>4</a:t>
            </a:r>
            <a:endParaRPr lang="en-US" dirty="0">
              <a:latin typeface="Aleo-Bold" pitchFamily="34" charset="0"/>
            </a:endParaRPr>
          </a:p>
        </p:txBody>
      </p:sp>
      <p:sp>
        <p:nvSpPr>
          <p:cNvPr id="14" name="円/楕円 13"/>
          <p:cNvSpPr/>
          <p:nvPr/>
        </p:nvSpPr>
        <p:spPr>
          <a:xfrm>
            <a:off x="10079310" y="3888292"/>
            <a:ext cx="1728192" cy="17281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id-ID" dirty="0">
                <a:latin typeface="Aleo-Bold" pitchFamily="34" charset="0"/>
              </a:rPr>
              <a:t>3</a:t>
            </a:r>
            <a:endParaRPr lang="en-US" dirty="0">
              <a:latin typeface="Aleo-Bold" pitchFamily="34" charset="0"/>
            </a:endParaRPr>
          </a:p>
        </p:txBody>
      </p:sp>
      <p:sp>
        <p:nvSpPr>
          <p:cNvPr id="15" name="テキスト ボックス 14"/>
          <p:cNvSpPr txBox="1"/>
          <p:nvPr/>
        </p:nvSpPr>
        <p:spPr>
          <a:xfrm>
            <a:off x="2854009" y="6159447"/>
            <a:ext cx="3522248" cy="461665"/>
          </a:xfrm>
          <a:prstGeom prst="rect">
            <a:avLst/>
          </a:prstGeom>
          <a:noFill/>
        </p:spPr>
        <p:txBody>
          <a:bodyPr wrap="square" rtlCol="0" anchor="b">
            <a:spAutoFit/>
          </a:bodyPr>
          <a:lstStyle/>
          <a:p>
            <a:r>
              <a:rPr lang="id-ID" sz="2400" dirty="0">
                <a:latin typeface="+mj-lt"/>
              </a:rPr>
              <a:t>Latar Belakang</a:t>
            </a:r>
            <a:endParaRPr lang="en-US" sz="2400" dirty="0">
              <a:latin typeface="+mj-lt"/>
            </a:endParaRPr>
          </a:p>
        </p:txBody>
      </p:sp>
      <p:sp>
        <p:nvSpPr>
          <p:cNvPr id="16" name="テキスト ボックス 15"/>
          <p:cNvSpPr txBox="1"/>
          <p:nvPr/>
        </p:nvSpPr>
        <p:spPr>
          <a:xfrm>
            <a:off x="457789" y="6474484"/>
            <a:ext cx="3284818" cy="369332"/>
          </a:xfrm>
          <a:prstGeom prst="rect">
            <a:avLst/>
          </a:prstGeom>
          <a:noFill/>
        </p:spPr>
        <p:txBody>
          <a:bodyPr wrap="square" rtlCol="0">
            <a:spAutoFit/>
          </a:bodyPr>
          <a:lstStyle/>
          <a:p>
            <a:r>
              <a:rPr lang="en-US" sz="1800" dirty="0"/>
              <a:t>.</a:t>
            </a:r>
          </a:p>
        </p:txBody>
      </p:sp>
      <p:sp>
        <p:nvSpPr>
          <p:cNvPr id="19" name="テキスト ボックス 18"/>
          <p:cNvSpPr txBox="1"/>
          <p:nvPr/>
        </p:nvSpPr>
        <p:spPr>
          <a:xfrm>
            <a:off x="6155382" y="6159445"/>
            <a:ext cx="3522248" cy="461665"/>
          </a:xfrm>
          <a:prstGeom prst="rect">
            <a:avLst/>
          </a:prstGeom>
          <a:noFill/>
        </p:spPr>
        <p:txBody>
          <a:bodyPr wrap="square" rtlCol="0" anchor="b">
            <a:spAutoFit/>
          </a:bodyPr>
          <a:lstStyle/>
          <a:p>
            <a:r>
              <a:rPr lang="id-ID" sz="2400" dirty="0">
                <a:latin typeface="+mj-lt"/>
              </a:rPr>
              <a:t>Tujuan Proyek</a:t>
            </a:r>
            <a:endParaRPr lang="en-US" sz="2400" dirty="0">
              <a:latin typeface="+mj-lt"/>
            </a:endParaRPr>
          </a:p>
        </p:txBody>
      </p:sp>
      <p:sp>
        <p:nvSpPr>
          <p:cNvPr id="22" name="テキスト ボックス 21"/>
          <p:cNvSpPr txBox="1"/>
          <p:nvPr/>
        </p:nvSpPr>
        <p:spPr>
          <a:xfrm>
            <a:off x="9607100" y="6159446"/>
            <a:ext cx="3522248" cy="461665"/>
          </a:xfrm>
          <a:prstGeom prst="rect">
            <a:avLst/>
          </a:prstGeom>
          <a:noFill/>
        </p:spPr>
        <p:txBody>
          <a:bodyPr wrap="square" rtlCol="0" anchor="b">
            <a:spAutoFit/>
          </a:bodyPr>
          <a:lstStyle/>
          <a:p>
            <a:r>
              <a:rPr lang="id-ID" sz="2400" dirty="0">
                <a:latin typeface="+mj-lt"/>
              </a:rPr>
              <a:t>Manfaat Aplikasi</a:t>
            </a:r>
            <a:endParaRPr lang="en-US" sz="2400" dirty="0">
              <a:latin typeface="+mj-lt"/>
            </a:endParaRPr>
          </a:p>
        </p:txBody>
      </p:sp>
      <p:sp>
        <p:nvSpPr>
          <p:cNvPr id="28" name="テキスト ボックス 27"/>
          <p:cNvSpPr txBox="1"/>
          <p:nvPr/>
        </p:nvSpPr>
        <p:spPr>
          <a:xfrm>
            <a:off x="12710674" y="6098957"/>
            <a:ext cx="3522248" cy="461665"/>
          </a:xfrm>
          <a:prstGeom prst="rect">
            <a:avLst/>
          </a:prstGeom>
          <a:noFill/>
        </p:spPr>
        <p:txBody>
          <a:bodyPr wrap="square" rtlCol="0" anchor="b">
            <a:spAutoFit/>
          </a:bodyPr>
          <a:lstStyle/>
          <a:p>
            <a:r>
              <a:rPr lang="en-US" sz="2400" dirty="0">
                <a:latin typeface="+mj-lt"/>
              </a:rPr>
              <a:t>P</a:t>
            </a:r>
            <a:r>
              <a:rPr lang="id-ID" sz="2400" dirty="0">
                <a:latin typeface="+mj-lt"/>
              </a:rPr>
              <a:t>enjelasan Fitur Aplikasi</a:t>
            </a:r>
            <a:endParaRPr lang="en-US" sz="2400" dirty="0">
              <a:latin typeface="+mj-lt"/>
            </a:endParaRPr>
          </a:p>
        </p:txBody>
      </p:sp>
      <p:sp>
        <p:nvSpPr>
          <p:cNvPr id="2" name="Right Arrow 1"/>
          <p:cNvSpPr/>
          <p:nvPr/>
        </p:nvSpPr>
        <p:spPr>
          <a:xfrm>
            <a:off x="5518582" y="45966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Arrow 22"/>
          <p:cNvSpPr/>
          <p:nvPr/>
        </p:nvSpPr>
        <p:spPr>
          <a:xfrm>
            <a:off x="12221470" y="45966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ight Arrow 23"/>
          <p:cNvSpPr/>
          <p:nvPr/>
        </p:nvSpPr>
        <p:spPr>
          <a:xfrm>
            <a:off x="8699222" y="45966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2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ppt_x"/>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600"/>
                            </p:stCondLst>
                            <p:childTnLst>
                              <p:par>
                                <p:cTn id="20" presetID="49" presetClass="entr" presetSubtype="0" decel="10000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360"/>
                                          </p:val>
                                        </p:tav>
                                        <p:tav tm="100000">
                                          <p:val>
                                            <p:fltVal val="0"/>
                                          </p:val>
                                        </p:tav>
                                      </p:tavLst>
                                    </p:anim>
                                    <p:animEffect transition="in" filter="fade">
                                      <p:cBhvr>
                                        <p:cTn id="25" dur="500"/>
                                        <p:tgtEl>
                                          <p:spTgt spid="11"/>
                                        </p:tgtEl>
                                      </p:cBhvr>
                                    </p:animEffect>
                                  </p:childTnLst>
                                </p:cTn>
                              </p:par>
                              <p:par>
                                <p:cTn id="26" presetID="2" presetClass="entr" presetSubtype="4"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400" fill="hold"/>
                                        <p:tgtEl>
                                          <p:spTgt spid="19"/>
                                        </p:tgtEl>
                                        <p:attrNameLst>
                                          <p:attrName>ppt_x</p:attrName>
                                        </p:attrNameLst>
                                      </p:cBhvr>
                                      <p:tavLst>
                                        <p:tav tm="0">
                                          <p:val>
                                            <p:strVal val="#ppt_x"/>
                                          </p:val>
                                        </p:tav>
                                        <p:tav tm="100000">
                                          <p:val>
                                            <p:strVal val="#ppt_x"/>
                                          </p:val>
                                        </p:tav>
                                      </p:tavLst>
                                    </p:anim>
                                    <p:anim calcmode="lin" valueType="num">
                                      <p:cBhvr additive="base">
                                        <p:cTn id="29" dur="4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49" presetClass="entr" presetSubtype="0" decel="100000" fill="hold" grpId="0" nodeType="afterEffect">
                                  <p:stCondLst>
                                    <p:cond delay="50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 calcmode="lin" valueType="num">
                                      <p:cBhvr>
                                        <p:cTn id="35" dur="500" fill="hold"/>
                                        <p:tgtEl>
                                          <p:spTgt spid="14"/>
                                        </p:tgtEl>
                                        <p:attrNameLst>
                                          <p:attrName>style.rotation</p:attrName>
                                        </p:attrNameLst>
                                      </p:cBhvr>
                                      <p:tavLst>
                                        <p:tav tm="0">
                                          <p:val>
                                            <p:fltVal val="360"/>
                                          </p:val>
                                        </p:tav>
                                        <p:tav tm="100000">
                                          <p:val>
                                            <p:fltVal val="0"/>
                                          </p:val>
                                        </p:tav>
                                      </p:tavLst>
                                    </p:anim>
                                    <p:animEffect transition="in" filter="fade">
                                      <p:cBhvr>
                                        <p:cTn id="36" dur="500"/>
                                        <p:tgtEl>
                                          <p:spTgt spid="14"/>
                                        </p:tgtEl>
                                      </p:cBhvr>
                                    </p:animEffect>
                                  </p:childTnLst>
                                </p:cTn>
                              </p:par>
                              <p:par>
                                <p:cTn id="37" presetID="2" presetClass="entr" presetSubtype="4"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400" fill="hold"/>
                                        <p:tgtEl>
                                          <p:spTgt spid="22"/>
                                        </p:tgtEl>
                                        <p:attrNameLst>
                                          <p:attrName>ppt_x</p:attrName>
                                        </p:attrNameLst>
                                      </p:cBhvr>
                                      <p:tavLst>
                                        <p:tav tm="0">
                                          <p:val>
                                            <p:strVal val="#ppt_x"/>
                                          </p:val>
                                        </p:tav>
                                        <p:tav tm="100000">
                                          <p:val>
                                            <p:strVal val="#ppt_x"/>
                                          </p:val>
                                        </p:tav>
                                      </p:tavLst>
                                    </p:anim>
                                    <p:anim calcmode="lin" valueType="num">
                                      <p:cBhvr additive="base">
                                        <p:cTn id="40" dur="4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2600"/>
                            </p:stCondLst>
                            <p:childTnLst>
                              <p:par>
                                <p:cTn id="42" presetID="49" presetClass="entr" presetSubtype="0" decel="100000" fill="hold" grpId="0" nodeType="afterEffect">
                                  <p:stCondLst>
                                    <p:cond delay="5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 calcmode="lin" valueType="num">
                                      <p:cBhvr>
                                        <p:cTn id="46" dur="500" fill="hold"/>
                                        <p:tgtEl>
                                          <p:spTgt spid="13"/>
                                        </p:tgtEl>
                                        <p:attrNameLst>
                                          <p:attrName>style.rotation</p:attrName>
                                        </p:attrNameLst>
                                      </p:cBhvr>
                                      <p:tavLst>
                                        <p:tav tm="0">
                                          <p:val>
                                            <p:fltVal val="360"/>
                                          </p:val>
                                        </p:tav>
                                        <p:tav tm="100000">
                                          <p:val>
                                            <p:fltVal val="0"/>
                                          </p:val>
                                        </p:tav>
                                      </p:tavLst>
                                    </p:anim>
                                    <p:animEffect transition="in" filter="fade">
                                      <p:cBhvr>
                                        <p:cTn id="47" dur="500"/>
                                        <p:tgtEl>
                                          <p:spTgt spid="13"/>
                                        </p:tgtEl>
                                      </p:cBhvr>
                                    </p:animEffect>
                                  </p:childTnLst>
                                </p:cTn>
                              </p:par>
                              <p:par>
                                <p:cTn id="48" presetID="2" presetClass="entr" presetSubtype="4" fill="hold" grpId="0" nodeType="withEffect">
                                  <p:stCondLst>
                                    <p:cond delay="50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400" fill="hold"/>
                                        <p:tgtEl>
                                          <p:spTgt spid="28"/>
                                        </p:tgtEl>
                                        <p:attrNameLst>
                                          <p:attrName>ppt_x</p:attrName>
                                        </p:attrNameLst>
                                      </p:cBhvr>
                                      <p:tavLst>
                                        <p:tav tm="0">
                                          <p:val>
                                            <p:strVal val="#ppt_x"/>
                                          </p:val>
                                        </p:tav>
                                        <p:tav tm="100000">
                                          <p:val>
                                            <p:strVal val="#ppt_x"/>
                                          </p:val>
                                        </p:tav>
                                      </p:tavLst>
                                    </p:anim>
                                    <p:anim calcmode="lin" valueType="num">
                                      <p:cBhvr additive="base">
                                        <p:cTn id="51" dur="4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p:bldP spid="16" grpId="0"/>
      <p:bldP spid="19" grpId="0"/>
      <p:bldP spid="22"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id-ID" dirty="0"/>
              <a:t>Latar Belakang Proyek</a:t>
            </a:r>
            <a:endParaRPr lang="en-US" dirty="0">
              <a:solidFill>
                <a:schemeClr val="accent1"/>
              </a:solidFill>
            </a:endParaRPr>
          </a:p>
        </p:txBody>
      </p:sp>
      <p:sp>
        <p:nvSpPr>
          <p:cNvPr id="3" name="スライド番号プレースホルダー 2"/>
          <p:cNvSpPr>
            <a:spLocks noGrp="1"/>
          </p:cNvSpPr>
          <p:nvPr>
            <p:ph type="sldNum" sz="quarter" idx="12"/>
          </p:nvPr>
        </p:nvSpPr>
        <p:spPr/>
        <p:txBody>
          <a:bodyPr/>
          <a:lstStyle/>
          <a:p>
            <a:r>
              <a:rPr lang="en-US" dirty="0"/>
              <a:t>SLIDE </a:t>
            </a:r>
            <a:fld id="{D97FAD88-CD89-445B-80D2-D1F46C853675}" type="slidenum">
              <a:rPr lang="en-US" smtClean="0"/>
              <a:pPr/>
              <a:t>4</a:t>
            </a:fld>
            <a:endParaRPr lang="en-US" dirty="0"/>
          </a:p>
        </p:txBody>
      </p:sp>
      <p:sp>
        <p:nvSpPr>
          <p:cNvPr id="4" name="テキスト プレースホルダー 3"/>
          <p:cNvSpPr>
            <a:spLocks noGrp="1"/>
          </p:cNvSpPr>
          <p:nvPr>
            <p:ph type="body" sz="quarter" idx="14"/>
          </p:nvPr>
        </p:nvSpPr>
        <p:spPr>
          <a:xfrm>
            <a:off x="1582366" y="3343300"/>
            <a:ext cx="13969552" cy="5616624"/>
          </a:xfrm>
        </p:spPr>
        <p:txBody>
          <a:bodyPr>
            <a:normAutofit/>
          </a:bodyPr>
          <a:lstStyle/>
          <a:p>
            <a:r>
              <a:rPr lang="id-ID" dirty="0"/>
              <a:t>	Energi Listrik memiliki peranan yang penting dalam kehidupan kita sehari-hari, yang mana kita ketahui Bersama bahwa konsumsi listrik Indonesia untuk saat ini terus tumbuh setiap tahunnya.</a:t>
            </a:r>
          </a:p>
          <a:p>
            <a:r>
              <a:rPr lang="id-ID" dirty="0"/>
              <a:t>	</a:t>
            </a:r>
          </a:p>
          <a:p>
            <a:r>
              <a:rPr lang="id-ID" dirty="0"/>
              <a:t>	Dengan semakin meningkatnya energi yang digunakan maka kita juga perlu mengatur penggunaan listrik kita secara lebih mendalam sehingga dapat meningkatkan tingkat efisiensi penggunaan listrik di ITERA.</a:t>
            </a:r>
          </a:p>
          <a:p>
            <a:endParaRPr lang="id-ID" dirty="0"/>
          </a:p>
          <a:p>
            <a:r>
              <a:rPr lang="id-ID" dirty="0"/>
              <a:t>	Maka dibuatlah Aplikasi “</a:t>
            </a:r>
            <a:r>
              <a:rPr lang="id-ID" dirty="0">
                <a:solidFill>
                  <a:srgbClr val="FF0000"/>
                </a:solidFill>
              </a:rPr>
              <a:t>Electricity Planning Costs By Informatika ITERA</a:t>
            </a:r>
            <a:r>
              <a:rPr lang="id-ID" dirty="0">
                <a:solidFill>
                  <a:srgbClr val="000000"/>
                </a:solidFill>
              </a:rPr>
              <a:t>” untuk memperkirakan biaya konsumsi listrik di ITERA</a:t>
            </a:r>
          </a:p>
        </p:txBody>
      </p:sp>
    </p:spTree>
    <p:extLst>
      <p:ext uri="{BB962C8B-B14F-4D97-AF65-F5344CB8AC3E}">
        <p14:creationId xmlns:p14="http://schemas.microsoft.com/office/powerpoint/2010/main" val="2096770717"/>
      </p:ext>
    </p:extLst>
  </p:cSld>
  <p:clrMapOvr>
    <a:masterClrMapping/>
  </p:clrMapOvr>
  <p:transition spd="slow" advTm="2679">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Proyek</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5</a:t>
            </a:fld>
            <a:endParaRPr lang="en-US" dirty="0"/>
          </a:p>
        </p:txBody>
      </p:sp>
      <p:sp>
        <p:nvSpPr>
          <p:cNvPr id="7" name="Text Placeholder 6"/>
          <p:cNvSpPr>
            <a:spLocks noGrp="1"/>
          </p:cNvSpPr>
          <p:nvPr>
            <p:ph type="body" sz="quarter" idx="14"/>
          </p:nvPr>
        </p:nvSpPr>
        <p:spPr>
          <a:xfrm>
            <a:off x="1006302" y="2839244"/>
            <a:ext cx="14185576" cy="5832648"/>
          </a:xfrm>
        </p:spPr>
        <p:txBody>
          <a:bodyPr>
            <a:normAutofit/>
          </a:bodyPr>
          <a:lstStyle/>
          <a:p>
            <a:r>
              <a:rPr lang="id-ID" sz="2800" dirty="0"/>
              <a:t>Tujuan dalam proyek ini sangat erat dengan masalah diatas yaitu ingin mencari jawaban atau pemecahan masalah – masalah diatas. Adapun tujuan proyek ini adalah sebagai berikut: </a:t>
            </a:r>
          </a:p>
          <a:p>
            <a:endParaRPr lang="id-ID" sz="2800" dirty="0"/>
          </a:p>
          <a:p>
            <a:r>
              <a:rPr lang="id-ID" sz="2800" dirty="0"/>
              <a:t>1. Memanfaatkan kemajuan teknologi untuk menghitung estimasi biaya listrik yang dikeluarkan.</a:t>
            </a:r>
          </a:p>
          <a:p>
            <a:r>
              <a:rPr lang="id-ID" sz="2800" dirty="0"/>
              <a:t>2. Memberikan informasi barang elektronik yang digunakan disertai dengan biaya yang harus dikeluarkan tiap barang dalam durasi waktu tertentu.</a:t>
            </a:r>
          </a:p>
          <a:p>
            <a:r>
              <a:rPr lang="id-ID" sz="2800" dirty="0"/>
              <a:t>3. Mengetahui apakah voltase yang digunakan di Gedung atau rumah pengguna kuat untuk menghidupkan sejumlah barang elektronik tertentu.</a:t>
            </a:r>
          </a:p>
          <a:p>
            <a:endParaRPr lang="id-ID" sz="2800" dirty="0"/>
          </a:p>
        </p:txBody>
      </p:sp>
    </p:spTree>
    <p:extLst>
      <p:ext uri="{BB962C8B-B14F-4D97-AF65-F5344CB8AC3E}">
        <p14:creationId xmlns:p14="http://schemas.microsoft.com/office/powerpoint/2010/main" val="339338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Manfaat Proyek</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6</a:t>
            </a:fld>
            <a:endParaRPr lang="en-US" dirty="0"/>
          </a:p>
        </p:txBody>
      </p:sp>
      <p:sp>
        <p:nvSpPr>
          <p:cNvPr id="7" name="Text Placeholder 6"/>
          <p:cNvSpPr>
            <a:spLocks noGrp="1"/>
          </p:cNvSpPr>
          <p:nvPr>
            <p:ph type="body" sz="quarter" idx="14"/>
          </p:nvPr>
        </p:nvSpPr>
        <p:spPr>
          <a:xfrm>
            <a:off x="1582366" y="3271292"/>
            <a:ext cx="13393488" cy="5976664"/>
          </a:xfrm>
        </p:spPr>
        <p:txBody>
          <a:bodyPr/>
          <a:lstStyle/>
          <a:p>
            <a:r>
              <a:rPr lang="id-ID" dirty="0"/>
              <a:t>Proyek ini diharapkan dapat bermanfaat bagi:</a:t>
            </a:r>
          </a:p>
          <a:p>
            <a:endParaRPr lang="id-ID" dirty="0"/>
          </a:p>
          <a:p>
            <a:r>
              <a:rPr lang="id-ID" dirty="0"/>
              <a:t>1. Pengguna, sebagai alat yang digunakan sebagai informasi dan pertimbangan dalam perhitungan estimasi biaya konsumsi listrik pada suatu rumah atau Gedung.</a:t>
            </a:r>
          </a:p>
          <a:p>
            <a:r>
              <a:rPr lang="id-ID" dirty="0"/>
              <a:t>2. Tim Proyek lain, sebagai bahan kajian atau perbandingan untuk mengembangkan atau membuat aplikasi sejenis.</a:t>
            </a:r>
          </a:p>
          <a:p>
            <a:endParaRPr lang="id-ID" dirty="0"/>
          </a:p>
        </p:txBody>
      </p:sp>
    </p:spTree>
    <p:extLst>
      <p:ext uri="{BB962C8B-B14F-4D97-AF65-F5344CB8AC3E}">
        <p14:creationId xmlns:p14="http://schemas.microsoft.com/office/powerpoint/2010/main" val="164536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Fitur Aplikasi</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7</a:t>
            </a:fld>
            <a:endParaRPr lang="en-US" dirty="0"/>
          </a:p>
        </p:txBody>
      </p:sp>
      <p:sp>
        <p:nvSpPr>
          <p:cNvPr id="7" name="Text Placeholder 6"/>
          <p:cNvSpPr>
            <a:spLocks noGrp="1"/>
          </p:cNvSpPr>
          <p:nvPr>
            <p:ph type="body" sz="quarter" idx="14"/>
          </p:nvPr>
        </p:nvSpPr>
        <p:spPr/>
        <p:txBody>
          <a:bodyPr/>
          <a:lstStyle/>
          <a:p>
            <a:r>
              <a:rPr lang="id-ID" dirty="0"/>
              <a:t>Ini adalah halaman utama pada aplikasi. Terdapat beberapa menu yaitu, List Barang, Harga Listrik, Cek Voltase dan Ganti KWH</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869" y="2456332"/>
            <a:ext cx="3645000" cy="6480000"/>
          </a:xfrm>
          <a:prstGeom prst="rect">
            <a:avLst/>
          </a:prstGeom>
        </p:spPr>
      </p:pic>
    </p:spTree>
    <p:extLst>
      <p:ext uri="{BB962C8B-B14F-4D97-AF65-F5344CB8AC3E}">
        <p14:creationId xmlns:p14="http://schemas.microsoft.com/office/powerpoint/2010/main" val="68433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Fitur Aplikasi</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8</a:t>
            </a:fld>
            <a:endParaRPr lang="en-US" dirty="0"/>
          </a:p>
        </p:txBody>
      </p:sp>
      <p:sp>
        <p:nvSpPr>
          <p:cNvPr id="7" name="Text Placeholder 6"/>
          <p:cNvSpPr>
            <a:spLocks noGrp="1"/>
          </p:cNvSpPr>
          <p:nvPr>
            <p:ph type="body" sz="quarter" idx="14"/>
          </p:nvPr>
        </p:nvSpPr>
        <p:spPr>
          <a:xfrm>
            <a:off x="6694934" y="4304948"/>
            <a:ext cx="10738556" cy="3430840"/>
          </a:xfrm>
        </p:spPr>
        <p:txBody>
          <a:bodyPr>
            <a:normAutofit/>
          </a:bodyPr>
          <a:lstStyle/>
          <a:p>
            <a:r>
              <a:rPr lang="id-ID" dirty="0"/>
              <a:t>	Ini adalah halaman fitur List Barang. Pada Halaman List Barang ini berisi daftar-daftar barang apa saja yang ingin kita hitung biaya listriknya. Dalam halaman ini terdapat fitur Delete untuk menghapus data barang dan Edit untuk mengubah data barang. Ada juga action bar untuk menambah barang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454" y="2551212"/>
            <a:ext cx="3442500" cy="6120000"/>
          </a:xfrm>
          <a:prstGeom prst="rect">
            <a:avLst/>
          </a:prstGeom>
        </p:spPr>
      </p:pic>
    </p:spTree>
    <p:extLst>
      <p:ext uri="{BB962C8B-B14F-4D97-AF65-F5344CB8AC3E}">
        <p14:creationId xmlns:p14="http://schemas.microsoft.com/office/powerpoint/2010/main" val="94821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Fitur Aplikasi</a:t>
            </a:r>
          </a:p>
        </p:txBody>
      </p:sp>
      <p:sp>
        <p:nvSpPr>
          <p:cNvPr id="3" name="Slide Number Placeholder 2"/>
          <p:cNvSpPr>
            <a:spLocks noGrp="1"/>
          </p:cNvSpPr>
          <p:nvPr>
            <p:ph type="sldNum" sz="quarter" idx="12"/>
          </p:nvPr>
        </p:nvSpPr>
        <p:spPr/>
        <p:txBody>
          <a:bodyPr/>
          <a:lstStyle/>
          <a:p>
            <a:r>
              <a:rPr lang="en-US"/>
              <a:t>SLIDE </a:t>
            </a:r>
            <a:fld id="{D97FAD88-CD89-445B-80D2-D1F46C853675}" type="slidenum">
              <a:rPr lang="en-US" smtClean="0"/>
              <a:pPr/>
              <a:t>9</a:t>
            </a:fld>
            <a:endParaRPr lang="en-US" dirty="0"/>
          </a:p>
        </p:txBody>
      </p:sp>
      <p:sp>
        <p:nvSpPr>
          <p:cNvPr id="7" name="Text Placeholder 6"/>
          <p:cNvSpPr>
            <a:spLocks noGrp="1"/>
          </p:cNvSpPr>
          <p:nvPr>
            <p:ph type="body" sz="quarter" idx="14"/>
          </p:nvPr>
        </p:nvSpPr>
        <p:spPr/>
        <p:txBody>
          <a:bodyPr/>
          <a:lstStyle/>
          <a:p>
            <a:r>
              <a:rPr lang="id-ID" dirty="0"/>
              <a:t>Ini adalah halaman edit barang pada fitur List Barang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712" y="2575436"/>
            <a:ext cx="3442500" cy="6120000"/>
          </a:xfrm>
          <a:prstGeom prst="rect">
            <a:avLst/>
          </a:prstGeom>
        </p:spPr>
      </p:pic>
    </p:spTree>
    <p:extLst>
      <p:ext uri="{BB962C8B-B14F-4D97-AF65-F5344CB8AC3E}">
        <p14:creationId xmlns:p14="http://schemas.microsoft.com/office/powerpoint/2010/main" val="948217987"/>
      </p:ext>
    </p:extLst>
  </p:cSld>
  <p:clrMapOvr>
    <a:masterClrMapping/>
  </p:clrMapOvr>
</p:sld>
</file>

<file path=ppt/theme/theme1.xml><?xml version="1.0" encoding="utf-8"?>
<a:theme xmlns:a="http://schemas.openxmlformats.org/drawingml/2006/main" name="Deneb Title">
  <a:themeElements>
    <a:clrScheme name="Custom 4">
      <a:dk1>
        <a:sysClr val="windowText" lastClr="000000"/>
      </a:dk1>
      <a:lt1>
        <a:sysClr val="window" lastClr="FFFFFF"/>
      </a:lt1>
      <a:dk2>
        <a:srgbClr val="505046"/>
      </a:dk2>
      <a:lt2>
        <a:srgbClr val="EEECE1"/>
      </a:lt2>
      <a:accent1>
        <a:srgbClr val="FFD147"/>
      </a:accent1>
      <a:accent2>
        <a:srgbClr val="FDC724"/>
      </a:accent2>
      <a:accent3>
        <a:srgbClr val="B64926"/>
      </a:accent3>
      <a:accent4>
        <a:srgbClr val="FFFE99"/>
      </a:accent4>
      <a:accent5>
        <a:srgbClr val="CC9900"/>
      </a:accent5>
      <a:accent6>
        <a:srgbClr val="B22600"/>
      </a:accent6>
      <a:hlink>
        <a:srgbClr val="CC9900"/>
      </a:hlink>
      <a:folHlink>
        <a:srgbClr val="666699"/>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Custom 7">
      <a:dk1>
        <a:sysClr val="windowText" lastClr="000000"/>
      </a:dk1>
      <a:lt1>
        <a:srgbClr val="595959"/>
      </a:lt1>
      <a:dk2>
        <a:srgbClr val="505046"/>
      </a:dk2>
      <a:lt2>
        <a:srgbClr val="3F3F3F"/>
      </a:lt2>
      <a:accent1>
        <a:srgbClr val="FFD147"/>
      </a:accent1>
      <a:accent2>
        <a:srgbClr val="FDC724"/>
      </a:accent2>
      <a:accent3>
        <a:srgbClr val="B64926"/>
      </a:accent3>
      <a:accent4>
        <a:srgbClr val="FFFE99"/>
      </a:accent4>
      <a:accent5>
        <a:srgbClr val="CC9900"/>
      </a:accent5>
      <a:accent6>
        <a:srgbClr val="B22600"/>
      </a:accent6>
      <a:hlink>
        <a:srgbClr val="CC9900"/>
      </a:hlink>
      <a:folHlink>
        <a:srgbClr val="666699"/>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12655</TotalTime>
  <Words>346</Words>
  <Application>Microsoft Office PowerPoint</Application>
  <PresentationFormat>Custom</PresentationFormat>
  <Paragraphs>68</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Aleo-Bold</vt:lpstr>
      <vt:lpstr>Aleo-BoldItalic</vt:lpstr>
      <vt:lpstr>Aleo-Light</vt:lpstr>
      <vt:lpstr>Aleo-LightItalic</vt:lpstr>
      <vt:lpstr>Arial</vt:lpstr>
      <vt:lpstr>Calibri</vt:lpstr>
      <vt:lpstr>Montserrat-Bold</vt:lpstr>
      <vt:lpstr>Times New Roman</vt:lpstr>
      <vt:lpstr>Deneb Title</vt:lpstr>
      <vt:lpstr>Deneb Contents</vt:lpstr>
      <vt:lpstr>PPL RC “KONSUMSI LISTRIK”</vt:lpstr>
      <vt:lpstr>Anggota Proyek</vt:lpstr>
      <vt:lpstr>Pembahasan</vt:lpstr>
      <vt:lpstr>Latar Belakang Proyek</vt:lpstr>
      <vt:lpstr>Tujuan Proyek</vt:lpstr>
      <vt:lpstr>Manfaat Proyek</vt:lpstr>
      <vt:lpstr>Penjelasan Fitur Aplikasi</vt:lpstr>
      <vt:lpstr>Penjelasan Fitur Aplikasi</vt:lpstr>
      <vt:lpstr>Penjelasan Fitur Aplikasi</vt:lpstr>
      <vt:lpstr>Penjelasan Fitur Aplikasi</vt:lpstr>
      <vt:lpstr>Penjelasan Fitur Aplikasi</vt:lpstr>
      <vt:lpstr>Terima kasih atas perhatiannya!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annisa gita asmara</cp:lastModifiedBy>
  <cp:revision>133</cp:revision>
  <dcterms:created xsi:type="dcterms:W3CDTF">2014-05-31T17:00:12Z</dcterms:created>
  <dcterms:modified xsi:type="dcterms:W3CDTF">2019-05-15T12:35:36Z</dcterms:modified>
</cp:coreProperties>
</file>