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5" d="100"/>
          <a:sy n="95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95C9-8B2D-FC04-6063-C671C2F71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7192A-1EF4-5AB6-685E-23A459982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701AB-33CB-21FF-EE06-B72C98C6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348F-D7A5-9E42-B7AC-2C599880EEE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4566F-7465-B4FC-E912-1A41BB17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28021-995D-8057-EF23-3021FB62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6C02-8C53-1F47-B106-B9EEED68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8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1C9A-1665-C2B4-88ED-A63E90CD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942B9-94DF-B8B3-4E8C-C7818F404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5FF08-3AC1-223A-8585-63F3A334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348F-D7A5-9E42-B7AC-2C599880EEE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E1FE4-738A-DC94-8C39-C7024C03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BB216-E7AD-8533-FA3B-265CB6E2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6C02-8C53-1F47-B106-B9EEED68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200AE7-C5B4-94D4-2124-F3A06B2FD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4628F-A52B-EBC1-C7D7-4625A2E91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E03B2-13A3-8384-0067-46FEE821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348F-D7A5-9E42-B7AC-2C599880EEE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6ED53-35A8-06EC-0CBA-57019FE4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E567-8EBD-B0AD-EF46-82D2707D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6C02-8C53-1F47-B106-B9EEED68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CF5E-C9A1-6CB7-7988-22080799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E9271-7DD0-3110-28C3-795F3593D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E5277-30E4-4BCE-1362-2977BDB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348F-D7A5-9E42-B7AC-2C599880EEE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83BB0-AD98-FA63-6E10-4720ECC6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0A6B-BE10-39FB-705A-8996E886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6C02-8C53-1F47-B106-B9EEED68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3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7EE1-4804-1915-48B3-41520456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4A3DC-3FF8-32C6-39B3-AC75A55FA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018FE-3FE8-FE4B-FBBA-5BD74406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348F-D7A5-9E42-B7AC-2C599880EEE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2E3B3-2107-ECA7-2025-35D4D3B0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62A0C-BD33-76E0-B7F6-D9EF8829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6C02-8C53-1F47-B106-B9EEED68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8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E09A-E71B-C6F4-C407-5D39C0E6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42E0-6D8A-8C75-B40A-B8313EFA1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DC909-9B93-1E39-1F8F-9D8C327E2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76AD0-3935-F8F9-586D-C54F23BD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348F-D7A5-9E42-B7AC-2C599880EEE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D85FE-18F2-FF63-D9B4-C50D791C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AF9A3-59B7-122F-572E-6BC81D4A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6C02-8C53-1F47-B106-B9EEED68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9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8656-9B26-3EE1-AC6D-37BF0A94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E8D73-B3C3-7CCB-1033-69810F757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3676D-5751-6AB1-0A74-B4E3E4516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FEEA9-04EA-8B63-80CC-25213EA62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608E2-8890-D237-F03A-5EFC38B29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B3B11-3642-C0A3-B877-EB9014B8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348F-D7A5-9E42-B7AC-2C599880EEE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FCCFA-AAC9-25EA-245F-2C9699A1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A3783-8828-21F4-A924-C5DA864A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6C02-8C53-1F47-B106-B9EEED68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5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6DCE-AC0E-412E-0364-B8FCE5C4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1A422-062F-2F10-4B74-A03CCF55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348F-D7A5-9E42-B7AC-2C599880EEE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25EBE-5B45-5DC2-2315-12F475C2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6F3A6-305B-F01A-E302-339F4CD4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6C02-8C53-1F47-B106-B9EEED68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6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415FE-62AE-4145-A59F-4973C5D6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348F-D7A5-9E42-B7AC-2C599880EEE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55900-A5FF-2E3C-4DE3-0E7AA4F2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E4E1C-F8A9-E645-CA41-BBCC1779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6C02-8C53-1F47-B106-B9EEED68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BB0F-40C6-D094-8DB0-8621C4AF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74F9-A05B-13C9-FD7E-BFBDB3A57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ABBFD-2F5B-528A-9684-6829B82F8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BBE8E-CB60-FA27-F38C-1396DD80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348F-D7A5-9E42-B7AC-2C599880EEE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B4C9A-C030-0564-1736-D743D176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BE4F2-C1A7-4176-6799-AF3446E3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6C02-8C53-1F47-B106-B9EEED68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072D-C3B4-FC68-5295-ADDBE170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D1A52-A72B-8A18-C214-7BB48217C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12C92-3ACA-C254-175F-57509C963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99480-E297-A2F1-2B47-2CFCD87D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348F-D7A5-9E42-B7AC-2C599880EEE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AA4A2-B093-4ADA-4B75-49C4E36B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9F60C-5C78-EBC5-A834-EA207348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6C02-8C53-1F47-B106-B9EEED68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1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03DCA-B17C-07EE-472C-29732828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E911-F37E-B546-D89B-04A7C2E24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A7AFD-56F2-EFEF-D612-AFE0A09DE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F6348F-D7A5-9E42-B7AC-2C599880EEE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6C562-D2EF-BEBB-A5F6-97E5628CE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3C36-30EA-A6E2-ED0A-106428E35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86C02-8C53-1F47-B106-B9EEED68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7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25 Free Project Management Tools to Try Today | Otter.ai">
            <a:extLst>
              <a:ext uri="{FF2B5EF4-FFF2-40B4-BE49-F238E27FC236}">
                <a16:creationId xmlns:a16="http://schemas.microsoft.com/office/drawing/2014/main" id="{E0875CFC-5497-E31D-81B7-21480EFA0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5" t="9091" r="19649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CB83B-5F88-1BF7-DFE6-002F197E2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8000" b="1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1DB11-03D7-66F7-9578-AABF8080E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04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380C-13F5-CE67-D7E4-47DDD551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C00000"/>
                </a:solidFill>
                <a:effectLst/>
                <a:cs typeface="Arial" panose="020B0604020202020204" pitchFamily="34" charset="0"/>
              </a:rPr>
              <a:t>Question 7. Any correlations between other diseases and ICU admission?</a:t>
            </a:r>
            <a:endParaRPr lang="en-US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2F5B-F028-0023-22CE-D04A0C73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diseases are "DIABETES", "COPD", "ASTHMA", "INMUSUPR", "HYPERTENSION", "CARDIOVASCULAR", "OBESITY", "CHRONIC_KIDNEY", "TOBACCO"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34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13EF-7388-F776-4A69-13165C1D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C00000"/>
                </a:solidFill>
                <a:effectLst/>
              </a:rPr>
              <a:t>Question 8. What are the common diseases that the deceased patients had?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A67F-99E0-A1DC-4A74-ED20E0778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effectLst/>
                <a:latin typeface="+mj-lt"/>
              </a:rPr>
              <a:t>Produce a bar chart.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7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2C3B-345C-0508-44FF-79D7477D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C00000"/>
                </a:solidFill>
                <a:effectLst/>
              </a:rPr>
              <a:t>Question 9: </a:t>
            </a:r>
            <a:r>
              <a:rPr lang="en-US" i="0" dirty="0" err="1">
                <a:solidFill>
                  <a:srgbClr val="C00000"/>
                </a:solidFill>
                <a:effectLst/>
              </a:rPr>
              <a:t>Streamlit</a:t>
            </a:r>
            <a:r>
              <a:rPr lang="en-US" i="0" dirty="0">
                <a:solidFill>
                  <a:srgbClr val="C00000"/>
                </a:solidFill>
                <a:effectLst/>
              </a:rPr>
              <a:t> Development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2BD55-1014-9CE0-9FAF-305534729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effectLst/>
                <a:latin typeface="+mj-lt"/>
              </a:rPr>
              <a:t>You are required to develop an interactive UI using </a:t>
            </a:r>
            <a:r>
              <a:rPr lang="en-US" b="0" i="0" dirty="0" err="1">
                <a:effectLst/>
                <a:latin typeface="+mj-lt"/>
              </a:rPr>
              <a:t>streamlit</a:t>
            </a:r>
            <a:r>
              <a:rPr lang="en-US" b="0" i="0" dirty="0">
                <a:effectLst/>
                <a:latin typeface="+mj-lt"/>
              </a:rPr>
              <a:t> and hosting it to </a:t>
            </a:r>
            <a:r>
              <a:rPr lang="en-US" b="0" i="0" dirty="0" err="1">
                <a:effectLst/>
                <a:latin typeface="+mj-lt"/>
              </a:rPr>
              <a:t>Streamlit</a:t>
            </a:r>
            <a:r>
              <a:rPr lang="en-US" b="0" i="0" dirty="0">
                <a:effectLst/>
                <a:latin typeface="+mj-lt"/>
              </a:rPr>
              <a:t> cloud. Your </a:t>
            </a:r>
            <a:r>
              <a:rPr lang="en-US" b="0" i="0" dirty="0" err="1">
                <a:effectLst/>
                <a:latin typeface="+mj-lt"/>
              </a:rPr>
              <a:t>streamlit</a:t>
            </a:r>
            <a:r>
              <a:rPr lang="en-US" b="0" i="0" dirty="0">
                <a:effectLst/>
                <a:latin typeface="+mj-lt"/>
              </a:rPr>
              <a:t> app should demonstrate 3 different interactive charts. That is, changing or selecting different parameters, the charts will change accordingly. Make sure you include multipage and multi-</a:t>
            </a:r>
            <a:r>
              <a:rPr lang="en-US" b="0" i="0" dirty="0" err="1">
                <a:effectLst/>
                <a:latin typeface="+mj-lt"/>
              </a:rPr>
              <a:t>tabpages</a:t>
            </a:r>
            <a:r>
              <a:rPr lang="en-US" b="0" i="0" dirty="0">
                <a:effectLst/>
                <a:latin typeface="+mj-lt"/>
              </a:rPr>
              <a:t> in your </a:t>
            </a:r>
            <a:r>
              <a:rPr lang="en-US" b="0" i="0" dirty="0" err="1">
                <a:effectLst/>
                <a:latin typeface="+mj-lt"/>
              </a:rPr>
              <a:t>streamlit</a:t>
            </a:r>
            <a:r>
              <a:rPr lang="en-US" b="0" i="0" dirty="0">
                <a:effectLst/>
                <a:latin typeface="+mj-lt"/>
              </a:rPr>
              <a:t> app. Provide the hosted URL as proof of deployment.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211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08EC-9D35-BA3F-4ED3-59905B29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4F44-A5D9-E45B-5A2B-8C5547D6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this project, you are requested to complete PART 1 and PART 2. Complete the project in a group with 3 or 4 members. Use the dataset provided in the project folder. </a:t>
            </a:r>
          </a:p>
          <a:p>
            <a:pPr marL="0" indent="0" algn="just">
              <a:buNone/>
            </a:pPr>
            <a:r>
              <a:rPr lang="en-US" dirty="0"/>
              <a:t>You need to submit and present your project to the instructor(s). Make sure you submit 2 python files:</a:t>
            </a:r>
          </a:p>
          <a:p>
            <a:pPr marL="571500" indent="-571500" algn="just">
              <a:buAutoNum type="romanLcParenBoth"/>
            </a:pPr>
            <a:r>
              <a:rPr lang="en-US" dirty="0"/>
              <a:t>Python file 1: Q1 </a:t>
            </a:r>
            <a:r>
              <a:rPr lang="en-US" dirty="0">
                <a:sym typeface="Wingdings" pitchFamily="2" charset="2"/>
              </a:rPr>
              <a:t> Q8</a:t>
            </a:r>
          </a:p>
          <a:p>
            <a:pPr marL="571500" indent="-571500" algn="just">
              <a:buAutoNum type="romanLcParenBoth"/>
            </a:pPr>
            <a:r>
              <a:rPr lang="en-US" dirty="0">
                <a:sym typeface="Wingdings" pitchFamily="2" charset="2"/>
              </a:rPr>
              <a:t>Python file 2: Q9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9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ED99-CC90-E9C1-3D30-B32728DF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5113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C00000"/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348119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866E-49C2-4A43-7842-F7036AF4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Question 1: Transform raw data according to 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51A6-4687-541A-1103-4511E550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 to </a:t>
            </a:r>
            <a:r>
              <a:rPr lang="en-US" sz="24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data_dictionary.csv</a:t>
            </a:r>
            <a:r>
              <a:rPr lang="en-US" sz="24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map the attributes values accordingly. For example, for "SEX" variable, the value "FEMALE" will take the value 1, while "MALE" will be assigned 2; "UNKNOWN" will be assigned 99.Perform the same operation for all the variables listed in the data dictionary such as "HOSPITALIZED", "INTUBATED" , "PNEUMONIA" ,"PREGNANCY" , 'SPEAKS_NATIVE_LANGUAGE', "DIABETES" , "COPD", "ASTHMA" , "INMUSUPR" , "HYPERTENSION" , "OTHER_DISEASE" , "CARDIOVASCULAR" , "OBESITY" , 'CHRONIC_KIDNEY', "TOBACCO" , "ANOTHER CASE" ,"MIGRANT", "ICU", "OUTCOME", "NATIONALITY".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# Sample code for mapping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["SEX"]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["SEX"].map({1:"FEMALE", 2:"MALE", 99:"UNKNOWN"})</a:t>
            </a:r>
          </a:p>
        </p:txBody>
      </p:sp>
    </p:spTree>
    <p:extLst>
      <p:ext uri="{BB962C8B-B14F-4D97-AF65-F5344CB8AC3E}">
        <p14:creationId xmlns:p14="http://schemas.microsoft.com/office/powerpoint/2010/main" val="331022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54BF-05DF-804A-C152-900889A2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Question 2: Which age groups are most susceptible to COVID-19?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23FE-97CD-B4CE-12B7-1C9C97E98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Cut the AGE into bins of [0,10,20,30,40,50,60,70,80,90,100].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Tips: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pd.cut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55274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0FAA-F6FC-F4FF-DA40-42639745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C00000"/>
                </a:solidFill>
                <a:effectLst/>
                <a:latin typeface="+mn-lt"/>
              </a:rPr>
              <a:t>Question 3: Based on Question 2, plot a bar chart.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8F7-73C1-6817-E135-021C16ABF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the same bin as in Question 2.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3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02A3-EF5B-EA2E-5936-6CB29029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C00000"/>
                </a:solidFill>
                <a:effectLst/>
                <a:latin typeface="+mn-lt"/>
              </a:rPr>
              <a:t>Question 4: Based on Question 2, plot a histogram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673D-4B12-ADB4-6824-196E525B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effectLst/>
                <a:latin typeface="+mj-lt"/>
              </a:rPr>
              <a:t>Use the same bin as in Question 2.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5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A89F-FF7C-7CA9-C139-A5A9EBE0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C00000"/>
                </a:solidFill>
                <a:effectLst/>
              </a:rPr>
              <a:t>Question 5: Distribution of cases by gender &amp; age group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9AB9-23E1-59EA-3954-F36CB0B4D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+mj-lt"/>
              </a:rPr>
              <a:t>Use the same bin as in Question 2.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521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1A79-CE99-36C8-DBCE-3CEE197A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C00000"/>
                </a:solidFill>
                <a:effectLst/>
              </a:rPr>
              <a:t>Question 6: How many patients required intubation?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D576D-AFE5-0E34-0746-3888856E2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effectLst/>
                <a:latin typeface="+mj-lt"/>
              </a:rPr>
              <a:t>Produce a bar chart.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5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491</Words>
  <Application>Microsoft Macintosh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Courier New</vt:lpstr>
      <vt:lpstr>Wingdings</vt:lpstr>
      <vt:lpstr>Office Theme</vt:lpstr>
      <vt:lpstr>Project</vt:lpstr>
      <vt:lpstr>Project Requirements</vt:lpstr>
      <vt:lpstr>PART 1</vt:lpstr>
      <vt:lpstr>Question 1: Transform raw data according to Data Dictionary</vt:lpstr>
      <vt:lpstr>Question 2: Which age groups are most susceptible to COVID-19?</vt:lpstr>
      <vt:lpstr>Question 3: Based on Question 2, plot a bar chart.</vt:lpstr>
      <vt:lpstr>Question 4: Based on Question 2, plot a histogram</vt:lpstr>
      <vt:lpstr>Question 5: Distribution of cases by gender &amp; age group</vt:lpstr>
      <vt:lpstr>Question 6: How many patients required intubation?</vt:lpstr>
      <vt:lpstr>Question 7. Any correlations between other diseases and ICU admission?</vt:lpstr>
      <vt:lpstr>Question 8. What are the common diseases that the deceased patients had?</vt:lpstr>
      <vt:lpstr>Question 9: Streamlit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Ting Choo Yee</dc:creator>
  <cp:lastModifiedBy>Ting Choo Yee</cp:lastModifiedBy>
  <cp:revision>23</cp:revision>
  <dcterms:created xsi:type="dcterms:W3CDTF">2024-10-24T11:44:05Z</dcterms:created>
  <dcterms:modified xsi:type="dcterms:W3CDTF">2024-10-25T00:20:52Z</dcterms:modified>
</cp:coreProperties>
</file>