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4" r:id="rId5"/>
    <p:sldId id="265" r:id="rId6"/>
    <p:sldId id="258"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145C7E-C7F6-4920-8407-BD23A40F9643}">
          <p14:sldIdLst>
            <p14:sldId id="256"/>
            <p14:sldId id="266"/>
            <p14:sldId id="257"/>
            <p14:sldId id="264"/>
            <p14:sldId id="265"/>
            <p14:sldId id="258"/>
          </p14:sldIdLst>
        </p14:section>
        <p14:section name="Untitled Section" id="{BF2DBAC2-E1AF-4C46-9016-9B66B0164F60}">
          <p14:sldIdLst>
            <p14:sldId id="259"/>
            <p14:sldId id="260"/>
            <p14:sldId id="262"/>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syahmi527@gmail.com" initials="f" lastIdx="1" clrIdx="0">
    <p:extLst>
      <p:ext uri="{19B8F6BF-5375-455C-9EA6-DF929625EA0E}">
        <p15:presenceInfo xmlns:p15="http://schemas.microsoft.com/office/powerpoint/2012/main" userId="ecba1b7ed40458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246093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EE81C-8612-4B70-9D82-DA54ACB5D2FF}" type="datetimeFigureOut">
              <a:rPr lang="id-ID" smtClean="0"/>
              <a:t>09/02/2023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71726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399037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836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248401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2407723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447588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1227360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147428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390268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183847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8EE81C-8612-4B70-9D82-DA54ACB5D2FF}" type="datetimeFigureOut">
              <a:rPr lang="id-ID" smtClean="0"/>
              <a:t>09/02/2023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321160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EE81C-8612-4B70-9D82-DA54ACB5D2FF}" type="datetimeFigureOut">
              <a:rPr lang="id-ID" smtClean="0"/>
              <a:t>09/02/2023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273713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263319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39326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08EE81C-8612-4B70-9D82-DA54ACB5D2FF}" type="datetimeFigureOut">
              <a:rPr lang="id-ID" smtClean="0"/>
              <a:t>09/02/2023</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1204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EE81C-8612-4B70-9D82-DA54ACB5D2FF}" type="datetimeFigureOut">
              <a:rPr lang="id-ID" smtClean="0"/>
              <a:t>09/02/2023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EBD7EE-E721-4051-8FE5-2230E51FEC01}" type="slidenum">
              <a:rPr lang="id-ID" smtClean="0"/>
              <a:t>‹#›</a:t>
            </a:fld>
            <a:endParaRPr lang="id-ID"/>
          </a:p>
        </p:txBody>
      </p:sp>
    </p:spTree>
    <p:extLst>
      <p:ext uri="{BB962C8B-B14F-4D97-AF65-F5344CB8AC3E}">
        <p14:creationId xmlns:p14="http://schemas.microsoft.com/office/powerpoint/2010/main" val="370631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8EE81C-8612-4B70-9D82-DA54ACB5D2FF}" type="datetimeFigureOut">
              <a:rPr lang="id-ID" smtClean="0"/>
              <a:t>09/02/2023</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EBD7EE-E721-4051-8FE5-2230E51FEC01}" type="slidenum">
              <a:rPr lang="id-ID" smtClean="0"/>
              <a:t>‹#›</a:t>
            </a:fld>
            <a:endParaRPr lang="id-ID"/>
          </a:p>
        </p:txBody>
      </p:sp>
    </p:spTree>
    <p:extLst>
      <p:ext uri="{BB962C8B-B14F-4D97-AF65-F5344CB8AC3E}">
        <p14:creationId xmlns:p14="http://schemas.microsoft.com/office/powerpoint/2010/main" val="41345867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130F-6B43-4D11-BAA8-D341666D2336}"/>
              </a:ext>
            </a:extLst>
          </p:cNvPr>
          <p:cNvSpPr>
            <a:spLocks noGrp="1"/>
          </p:cNvSpPr>
          <p:nvPr>
            <p:ph type="ctrTitle"/>
          </p:nvPr>
        </p:nvSpPr>
        <p:spPr>
          <a:xfrm>
            <a:off x="1338469" y="368266"/>
            <a:ext cx="9130132" cy="876558"/>
          </a:xfrm>
        </p:spPr>
        <p:txBody>
          <a:bodyPr>
            <a:normAutofit fontScale="90000"/>
          </a:bodyPr>
          <a:lstStyle/>
          <a:p>
            <a:pPr algn="ctr"/>
            <a:r>
              <a:rPr lang="en-GB" dirty="0"/>
              <a:t>TUGAS KELOMPOK </a:t>
            </a:r>
            <a:endParaRPr lang="id-ID" dirty="0"/>
          </a:p>
        </p:txBody>
      </p:sp>
      <p:sp>
        <p:nvSpPr>
          <p:cNvPr id="3" name="Subtitle 2">
            <a:extLst>
              <a:ext uri="{FF2B5EF4-FFF2-40B4-BE49-F238E27FC236}">
                <a16:creationId xmlns:a16="http://schemas.microsoft.com/office/drawing/2014/main" id="{1CF2A844-8E5B-4CFD-B1C9-87CE1AC777C0}"/>
              </a:ext>
            </a:extLst>
          </p:cNvPr>
          <p:cNvSpPr>
            <a:spLocks noGrp="1"/>
          </p:cNvSpPr>
          <p:nvPr>
            <p:ph type="subTitle" idx="1"/>
          </p:nvPr>
        </p:nvSpPr>
        <p:spPr>
          <a:xfrm>
            <a:off x="311888" y="1219717"/>
            <a:ext cx="11568223" cy="5295124"/>
          </a:xfrm>
        </p:spPr>
        <p:txBody>
          <a:bodyPr>
            <a:normAutofit/>
          </a:bodyPr>
          <a:lstStyle/>
          <a:p>
            <a:endParaRPr lang="en-US" sz="4000" dirty="0"/>
          </a:p>
          <a:p>
            <a:pPr algn="ctr"/>
            <a:r>
              <a:rPr lang="en-US" sz="4000" dirty="0" err="1">
                <a:solidFill>
                  <a:schemeClr val="tx1"/>
                </a:solidFill>
              </a:rPr>
              <a:t>Fauzan</a:t>
            </a:r>
            <a:r>
              <a:rPr lang="en-US" sz="4000" dirty="0">
                <a:solidFill>
                  <a:schemeClr val="tx1"/>
                </a:solidFill>
              </a:rPr>
              <a:t> </a:t>
            </a:r>
          </a:p>
          <a:p>
            <a:pPr algn="ctr"/>
            <a:r>
              <a:rPr lang="en-US" sz="4000" dirty="0">
                <a:solidFill>
                  <a:schemeClr val="tx1"/>
                </a:solidFill>
              </a:rPr>
              <a:t>Maulana</a:t>
            </a:r>
          </a:p>
          <a:p>
            <a:pPr algn="ctr"/>
            <a:r>
              <a:rPr lang="en-US" sz="4000" dirty="0" err="1">
                <a:solidFill>
                  <a:schemeClr val="tx1"/>
                </a:solidFill>
              </a:rPr>
              <a:t>firdaus</a:t>
            </a:r>
            <a:endParaRPr lang="en-US" sz="4000" dirty="0">
              <a:solidFill>
                <a:schemeClr val="tx1"/>
              </a:solidFill>
            </a:endParaRPr>
          </a:p>
        </p:txBody>
      </p:sp>
    </p:spTree>
    <p:extLst>
      <p:ext uri="{BB962C8B-B14F-4D97-AF65-F5344CB8AC3E}">
        <p14:creationId xmlns:p14="http://schemas.microsoft.com/office/powerpoint/2010/main" val="219803009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F610-9D29-47EE-B2E1-C552AF227C84}"/>
              </a:ext>
            </a:extLst>
          </p:cNvPr>
          <p:cNvSpPr>
            <a:spLocks noGrp="1"/>
          </p:cNvSpPr>
          <p:nvPr>
            <p:ph type="title"/>
          </p:nvPr>
        </p:nvSpPr>
        <p:spPr>
          <a:xfrm>
            <a:off x="1510893" y="2908852"/>
            <a:ext cx="8825657" cy="722215"/>
          </a:xfrm>
        </p:spPr>
        <p:txBody>
          <a:bodyPr/>
          <a:lstStyle/>
          <a:p>
            <a:pPr algn="ctr"/>
            <a:r>
              <a:rPr lang="en-GB" dirty="0"/>
              <a:t>SEKIAN TERIMA KASIH</a:t>
            </a:r>
            <a:endParaRPr lang="id-ID" dirty="0"/>
          </a:p>
        </p:txBody>
      </p:sp>
    </p:spTree>
    <p:extLst>
      <p:ext uri="{BB962C8B-B14F-4D97-AF65-F5344CB8AC3E}">
        <p14:creationId xmlns:p14="http://schemas.microsoft.com/office/powerpoint/2010/main" val="21431313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39F-A2A6-4F3F-94CF-3BC7942DED26}"/>
              </a:ext>
            </a:extLst>
          </p:cNvPr>
          <p:cNvSpPr>
            <a:spLocks noGrp="1"/>
          </p:cNvSpPr>
          <p:nvPr>
            <p:ph type="title"/>
          </p:nvPr>
        </p:nvSpPr>
        <p:spPr/>
        <p:txBody>
          <a:bodyPr/>
          <a:lstStyle/>
          <a:p>
            <a:r>
              <a:rPr lang="en-GB" dirty="0"/>
              <a:t>PENGERTIAN KALKULATOR</a:t>
            </a:r>
            <a:endParaRPr lang="id-ID" dirty="0"/>
          </a:p>
        </p:txBody>
      </p:sp>
      <p:sp>
        <p:nvSpPr>
          <p:cNvPr id="3" name="Content Placeholder 2">
            <a:extLst>
              <a:ext uri="{FF2B5EF4-FFF2-40B4-BE49-F238E27FC236}">
                <a16:creationId xmlns:a16="http://schemas.microsoft.com/office/drawing/2014/main" id="{B02168CB-95AE-4A78-8B39-56D7D465DF3D}"/>
              </a:ext>
            </a:extLst>
          </p:cNvPr>
          <p:cNvSpPr>
            <a:spLocks noGrp="1"/>
          </p:cNvSpPr>
          <p:nvPr>
            <p:ph idx="1"/>
          </p:nvPr>
        </p:nvSpPr>
        <p:spPr>
          <a:xfrm>
            <a:off x="875201" y="2079422"/>
            <a:ext cx="8946541" cy="4195481"/>
          </a:xfrm>
        </p:spPr>
        <p:txBody>
          <a:bodyPr>
            <a:normAutofit/>
          </a:bodyPr>
          <a:lstStyle/>
          <a:p>
            <a:r>
              <a:rPr lang="id-ID" sz="2800" dirty="0"/>
              <a:t>Kalkulator merupakan alat hitung sederhana (penjumlahan, pengurangan, perkalian, dan pembagian) dan keperluan ilmiah seperti menghitung rumus matematika.</a:t>
            </a:r>
          </a:p>
        </p:txBody>
      </p:sp>
    </p:spTree>
    <p:extLst>
      <p:ext uri="{BB962C8B-B14F-4D97-AF65-F5344CB8AC3E}">
        <p14:creationId xmlns:p14="http://schemas.microsoft.com/office/powerpoint/2010/main" val="9768671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2B7E-9DA5-45EE-942A-6DD97541013C}"/>
              </a:ext>
            </a:extLst>
          </p:cNvPr>
          <p:cNvSpPr>
            <a:spLocks noGrp="1"/>
          </p:cNvSpPr>
          <p:nvPr>
            <p:ph type="title"/>
          </p:nvPr>
        </p:nvSpPr>
        <p:spPr>
          <a:xfrm>
            <a:off x="1062335" y="253936"/>
            <a:ext cx="9404723" cy="753229"/>
          </a:xfrm>
        </p:spPr>
        <p:txBody>
          <a:bodyPr/>
          <a:lstStyle/>
          <a:p>
            <a:pPr algn="ctr"/>
            <a:r>
              <a:rPr lang="en-GB" dirty="0"/>
              <a:t>SEJARAH  KALKULATOR</a:t>
            </a:r>
            <a:endParaRPr lang="id-ID" dirty="0"/>
          </a:p>
        </p:txBody>
      </p:sp>
      <p:sp>
        <p:nvSpPr>
          <p:cNvPr id="4" name="Rectangle 3">
            <a:extLst>
              <a:ext uri="{FF2B5EF4-FFF2-40B4-BE49-F238E27FC236}">
                <a16:creationId xmlns:a16="http://schemas.microsoft.com/office/drawing/2014/main" id="{6CFD7B22-9FA2-4B18-B301-8F0EF32121B5}"/>
              </a:ext>
            </a:extLst>
          </p:cNvPr>
          <p:cNvSpPr/>
          <p:nvPr/>
        </p:nvSpPr>
        <p:spPr>
          <a:xfrm>
            <a:off x="162408" y="1272336"/>
            <a:ext cx="6096000" cy="2308324"/>
          </a:xfrm>
          <a:prstGeom prst="rect">
            <a:avLst/>
          </a:prstGeom>
        </p:spPr>
        <p:txBody>
          <a:bodyPr>
            <a:spAutoFit/>
          </a:bodyPr>
          <a:lstStyle/>
          <a:p>
            <a:r>
              <a:rPr lang="id-ID" b="1" dirty="0">
                <a:solidFill>
                  <a:srgbClr val="000000"/>
                </a:solidFill>
                <a:latin typeface="Open Sans"/>
              </a:rPr>
              <a:t>Sekitar 5000 tahun yang lalu,</a:t>
            </a:r>
            <a:r>
              <a:rPr lang="id-ID" dirty="0">
                <a:solidFill>
                  <a:srgbClr val="000000"/>
                </a:solidFill>
                <a:latin typeface="Open Sans"/>
              </a:rPr>
              <a:t> sebuah alat hitung tradisional dan </a:t>
            </a:r>
            <a:r>
              <a:rPr lang="id-ID" i="1" dirty="0">
                <a:solidFill>
                  <a:srgbClr val="000000"/>
                </a:solidFill>
                <a:latin typeface="Open Sans"/>
              </a:rPr>
              <a:t>kalkulator</a:t>
            </a:r>
            <a:r>
              <a:rPr lang="id-ID" dirty="0">
                <a:solidFill>
                  <a:srgbClr val="000000"/>
                </a:solidFill>
                <a:latin typeface="Open Sans"/>
              </a:rPr>
              <a:t> mekanik, Abacus, muncul di Asia kecil. Nah, pada era itulah dianggap sebagai awal mula mesin komputasi. Abacus memungkinkan penggunanya untuk melakukan perhitungan menggunakan biji-bijian geser yang diatur pada sebuah rak. Seiring dengan munculnya pensil dan kertas, terutama di Eropa, Abacus kehilangan popularitasnya.</a:t>
            </a:r>
            <a:endParaRPr lang="id-ID" dirty="0"/>
          </a:p>
        </p:txBody>
      </p:sp>
      <p:sp>
        <p:nvSpPr>
          <p:cNvPr id="7" name="Rectangle 6">
            <a:extLst>
              <a:ext uri="{FF2B5EF4-FFF2-40B4-BE49-F238E27FC236}">
                <a16:creationId xmlns:a16="http://schemas.microsoft.com/office/drawing/2014/main" id="{3F1F2E2B-FAFD-4255-B5D6-EF645983CC15}"/>
              </a:ext>
            </a:extLst>
          </p:cNvPr>
          <p:cNvSpPr/>
          <p:nvPr/>
        </p:nvSpPr>
        <p:spPr>
          <a:xfrm>
            <a:off x="6258408" y="1272336"/>
            <a:ext cx="6096000" cy="1477328"/>
          </a:xfrm>
          <a:prstGeom prst="rect">
            <a:avLst/>
          </a:prstGeom>
        </p:spPr>
        <p:txBody>
          <a:bodyPr wrap="square">
            <a:spAutoFit/>
          </a:bodyPr>
          <a:lstStyle/>
          <a:p>
            <a:r>
              <a:rPr lang="id-ID" b="1" dirty="0">
                <a:solidFill>
                  <a:srgbClr val="000000"/>
                </a:solidFill>
                <a:latin typeface="Open Sans"/>
              </a:rPr>
              <a:t>Tahun 1694,</a:t>
            </a:r>
            <a:r>
              <a:rPr lang="id-ID" dirty="0">
                <a:solidFill>
                  <a:srgbClr val="000000"/>
                </a:solidFill>
                <a:latin typeface="Open Sans"/>
              </a:rPr>
              <a:t> seorang matematikawan dan filsuf Jerman, Gottfred Wilhem von Leibniz memperbaiki Pascaline dengan membuat mesin yang dapat mengalikan. Sama seperti Pascaline, alat mekanik ini juga bekerja dengan menggunakan roda-roda gerigi.</a:t>
            </a:r>
            <a:endParaRPr lang="id-ID" dirty="0"/>
          </a:p>
        </p:txBody>
      </p:sp>
      <p:sp>
        <p:nvSpPr>
          <p:cNvPr id="8" name="Rectangle 7">
            <a:extLst>
              <a:ext uri="{FF2B5EF4-FFF2-40B4-BE49-F238E27FC236}">
                <a16:creationId xmlns:a16="http://schemas.microsoft.com/office/drawing/2014/main" id="{47B55A6C-6400-4E4F-A483-472463525B31}"/>
              </a:ext>
            </a:extLst>
          </p:cNvPr>
          <p:cNvSpPr/>
          <p:nvPr/>
        </p:nvSpPr>
        <p:spPr>
          <a:xfrm>
            <a:off x="162408" y="4170546"/>
            <a:ext cx="6096000" cy="2031325"/>
          </a:xfrm>
          <a:prstGeom prst="rect">
            <a:avLst/>
          </a:prstGeom>
        </p:spPr>
        <p:txBody>
          <a:bodyPr>
            <a:spAutoFit/>
          </a:bodyPr>
          <a:lstStyle/>
          <a:p>
            <a:r>
              <a:rPr lang="id-ID" b="1" dirty="0">
                <a:solidFill>
                  <a:srgbClr val="000000"/>
                </a:solidFill>
                <a:latin typeface="Open Sans"/>
              </a:rPr>
              <a:t>Tahun 1931,</a:t>
            </a:r>
            <a:r>
              <a:rPr lang="id-ID" dirty="0">
                <a:solidFill>
                  <a:srgbClr val="000000"/>
                </a:solidFill>
                <a:latin typeface="Open Sans"/>
              </a:rPr>
              <a:t> Vannevar Bush membuat sebuah </a:t>
            </a:r>
            <a:r>
              <a:rPr lang="id-ID" b="1" dirty="0">
                <a:solidFill>
                  <a:srgbClr val="000000"/>
                </a:solidFill>
                <a:latin typeface="Open Sans"/>
              </a:rPr>
              <a:t>kalkulator </a:t>
            </a:r>
            <a:r>
              <a:rPr lang="id-ID" dirty="0">
                <a:solidFill>
                  <a:srgbClr val="000000"/>
                </a:solidFill>
                <a:latin typeface="Open Sans"/>
              </a:rPr>
              <a:t>untuk menyelesaikan persamaan differensial. Mesin tersebut dapat menyelesaikan perhitungan-perhitungan yang selama ini dianggap rumit. Mesin tersebut sangat besar dan berat karena ratusan gerigi dan poros yang dibutuhkan untuk melakukan perhitungan.</a:t>
            </a:r>
            <a:endParaRPr lang="id-ID" dirty="0"/>
          </a:p>
        </p:txBody>
      </p:sp>
      <p:sp>
        <p:nvSpPr>
          <p:cNvPr id="9" name="Rectangle 8">
            <a:extLst>
              <a:ext uri="{FF2B5EF4-FFF2-40B4-BE49-F238E27FC236}">
                <a16:creationId xmlns:a16="http://schemas.microsoft.com/office/drawing/2014/main" id="{747288C4-EEB6-4A61-85E7-CE4526908EEE}"/>
              </a:ext>
            </a:extLst>
          </p:cNvPr>
          <p:cNvSpPr/>
          <p:nvPr/>
        </p:nvSpPr>
        <p:spPr>
          <a:xfrm>
            <a:off x="6258408" y="4960923"/>
            <a:ext cx="5618922" cy="1477328"/>
          </a:xfrm>
          <a:prstGeom prst="rect">
            <a:avLst/>
          </a:prstGeom>
        </p:spPr>
        <p:txBody>
          <a:bodyPr wrap="square">
            <a:spAutoFit/>
          </a:bodyPr>
          <a:lstStyle/>
          <a:p>
            <a:r>
              <a:rPr lang="id-ID" b="1" dirty="0">
                <a:solidFill>
                  <a:srgbClr val="000000"/>
                </a:solidFill>
                <a:latin typeface="Open Sans"/>
              </a:rPr>
              <a:t>Saat ini, </a:t>
            </a:r>
            <a:r>
              <a:rPr lang="id-ID" dirty="0">
                <a:solidFill>
                  <a:srgbClr val="000000"/>
                </a:solidFill>
                <a:latin typeface="Open Sans"/>
              </a:rPr>
              <a:t>kalian sudah dapat menggunakan kalkulator dalam bentuk yang lebih simpel dan mudah untuk dibawa. Kita sepatutnya berterima kasih kepada para penemu,karena berkat mereka kita dapat menghitung berbagai hal secara matematis dan juga lebih mudah. </a:t>
            </a:r>
            <a:endParaRPr lang="id-ID" dirty="0"/>
          </a:p>
        </p:txBody>
      </p:sp>
      <p:sp>
        <p:nvSpPr>
          <p:cNvPr id="10" name="Rectangle 9">
            <a:extLst>
              <a:ext uri="{FF2B5EF4-FFF2-40B4-BE49-F238E27FC236}">
                <a16:creationId xmlns:a16="http://schemas.microsoft.com/office/drawing/2014/main" id="{D111EE19-D31B-463C-ABC0-42B7BA8BADE0}"/>
              </a:ext>
            </a:extLst>
          </p:cNvPr>
          <p:cNvSpPr/>
          <p:nvPr/>
        </p:nvSpPr>
        <p:spPr>
          <a:xfrm>
            <a:off x="6258408" y="3171879"/>
            <a:ext cx="5933592" cy="1200329"/>
          </a:xfrm>
          <a:prstGeom prst="rect">
            <a:avLst/>
          </a:prstGeom>
        </p:spPr>
        <p:txBody>
          <a:bodyPr wrap="square">
            <a:spAutoFit/>
          </a:bodyPr>
          <a:lstStyle/>
          <a:p>
            <a:r>
              <a:rPr lang="id-ID" b="1" dirty="0">
                <a:solidFill>
                  <a:srgbClr val="000000"/>
                </a:solidFill>
                <a:latin typeface="Open Sans"/>
              </a:rPr>
              <a:t>Tahun 1903,</a:t>
            </a:r>
            <a:r>
              <a:rPr lang="id-ID" dirty="0">
                <a:solidFill>
                  <a:srgbClr val="000000"/>
                </a:solidFill>
                <a:latin typeface="Open Sans"/>
              </a:rPr>
              <a:t> John V. Atanasoff dan Clifford Berry mencoba membuat komputer elektrik yang menerapkan aljabar Boolean, sebuah perhitungan matematika yang dapat dinyatakan sebagai benar atau salah</a:t>
            </a:r>
            <a:endParaRPr lang="id-ID" dirty="0"/>
          </a:p>
        </p:txBody>
      </p:sp>
    </p:spTree>
    <p:extLst>
      <p:ext uri="{BB962C8B-B14F-4D97-AF65-F5344CB8AC3E}">
        <p14:creationId xmlns:p14="http://schemas.microsoft.com/office/powerpoint/2010/main" val="40523696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B9953C-06F1-4804-A50C-6E54C752EB27}"/>
              </a:ext>
            </a:extLst>
          </p:cNvPr>
          <p:cNvSpPr>
            <a:spLocks noGrp="1"/>
          </p:cNvSpPr>
          <p:nvPr>
            <p:ph type="title"/>
          </p:nvPr>
        </p:nvSpPr>
        <p:spPr/>
        <p:txBody>
          <a:bodyPr/>
          <a:lstStyle/>
          <a:p>
            <a:r>
              <a:rPr lang="en-GB" dirty="0"/>
              <a:t>CONTOH  WEB KALKULATOR</a:t>
            </a:r>
            <a:endParaRPr lang="id-ID" dirty="0"/>
          </a:p>
        </p:txBody>
      </p:sp>
      <p:pic>
        <p:nvPicPr>
          <p:cNvPr id="4" name="Picture 3">
            <a:extLst>
              <a:ext uri="{FF2B5EF4-FFF2-40B4-BE49-F238E27FC236}">
                <a16:creationId xmlns:a16="http://schemas.microsoft.com/office/drawing/2014/main" id="{9D1E2F84-D63F-4558-AB27-5893D9662363}"/>
              </a:ext>
            </a:extLst>
          </p:cNvPr>
          <p:cNvPicPr>
            <a:picLocks noChangeAspect="1"/>
          </p:cNvPicPr>
          <p:nvPr/>
        </p:nvPicPr>
        <p:blipFill>
          <a:blip r:embed="rId2"/>
          <a:stretch>
            <a:fillRect/>
          </a:stretch>
        </p:blipFill>
        <p:spPr>
          <a:xfrm>
            <a:off x="1490869" y="1386535"/>
            <a:ext cx="9210261" cy="5178243"/>
          </a:xfrm>
          <a:prstGeom prst="rect">
            <a:avLst/>
          </a:prstGeom>
        </p:spPr>
      </p:pic>
    </p:spTree>
    <p:extLst>
      <p:ext uri="{BB962C8B-B14F-4D97-AF65-F5344CB8AC3E}">
        <p14:creationId xmlns:p14="http://schemas.microsoft.com/office/powerpoint/2010/main" val="19366816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C8B0-3FE0-465A-B0D0-5FC567A56956}"/>
              </a:ext>
            </a:extLst>
          </p:cNvPr>
          <p:cNvSpPr>
            <a:spLocks noGrp="1"/>
          </p:cNvSpPr>
          <p:nvPr>
            <p:ph type="title"/>
          </p:nvPr>
        </p:nvSpPr>
        <p:spPr>
          <a:xfrm>
            <a:off x="1083432" y="2467048"/>
            <a:ext cx="9404723" cy="1400530"/>
          </a:xfrm>
        </p:spPr>
        <p:txBody>
          <a:bodyPr/>
          <a:lstStyle/>
          <a:p>
            <a:pPr algn="ctr"/>
            <a:r>
              <a:rPr lang="en-GB" dirty="0" err="1"/>
              <a:t>Langkah-langkah</a:t>
            </a:r>
            <a:r>
              <a:rPr lang="en-GB" dirty="0"/>
              <a:t> </a:t>
            </a:r>
            <a:r>
              <a:rPr lang="en-GB" dirty="0" err="1"/>
              <a:t>membuat</a:t>
            </a:r>
            <a:r>
              <a:rPr lang="en-GB" dirty="0"/>
              <a:t> </a:t>
            </a:r>
            <a:r>
              <a:rPr lang="en-GB" dirty="0" err="1"/>
              <a:t>kalkulator</a:t>
            </a:r>
            <a:r>
              <a:rPr lang="en-GB" dirty="0"/>
              <a:t> web</a:t>
            </a:r>
            <a:endParaRPr lang="id-ID" dirty="0"/>
          </a:p>
        </p:txBody>
      </p:sp>
    </p:spTree>
    <p:extLst>
      <p:ext uri="{BB962C8B-B14F-4D97-AF65-F5344CB8AC3E}">
        <p14:creationId xmlns:p14="http://schemas.microsoft.com/office/powerpoint/2010/main" val="8408702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2A56-3AA9-4FA4-89A7-B02D8F08E99D}"/>
              </a:ext>
            </a:extLst>
          </p:cNvPr>
          <p:cNvSpPr>
            <a:spLocks noGrp="1"/>
          </p:cNvSpPr>
          <p:nvPr>
            <p:ph type="title"/>
          </p:nvPr>
        </p:nvSpPr>
        <p:spPr>
          <a:xfrm>
            <a:off x="1003949" y="328037"/>
            <a:ext cx="5545842" cy="1775792"/>
          </a:xfrm>
        </p:spPr>
        <p:txBody>
          <a:bodyPr>
            <a:normAutofit fontScale="90000"/>
          </a:bodyPr>
          <a:lstStyle/>
          <a:p>
            <a:r>
              <a:rPr lang="en-GB" dirty="0"/>
              <a:t>             </a:t>
            </a:r>
            <a:br>
              <a:rPr lang="en-GB" dirty="0"/>
            </a:br>
            <a:br>
              <a:rPr lang="en-GB" dirty="0"/>
            </a:br>
            <a:r>
              <a:rPr lang="en-GB" dirty="0"/>
              <a:t>   </a:t>
            </a:r>
            <a:br>
              <a:rPr lang="en-GB" dirty="0"/>
            </a:br>
            <a:r>
              <a:rPr lang="en-GB" dirty="0"/>
              <a:t>           </a:t>
            </a:r>
            <a:br>
              <a:rPr lang="en-GB" dirty="0"/>
            </a:br>
            <a:br>
              <a:rPr lang="en-GB" dirty="0"/>
            </a:br>
            <a:br>
              <a:rPr lang="en-GB" dirty="0"/>
            </a:br>
            <a:br>
              <a:rPr lang="en-GB" dirty="0"/>
            </a:br>
            <a:br>
              <a:rPr lang="en-GB" dirty="0"/>
            </a:br>
            <a:r>
              <a:rPr lang="en-GB" dirty="0"/>
              <a:t>     </a:t>
            </a:r>
            <a:br>
              <a:rPr lang="en-GB" dirty="0"/>
            </a:br>
            <a:br>
              <a:rPr lang="en-GB" dirty="0"/>
            </a:br>
            <a:br>
              <a:rPr lang="en-GB" dirty="0"/>
            </a:br>
            <a:br>
              <a:rPr lang="en-GB" dirty="0"/>
            </a:br>
            <a:r>
              <a:rPr lang="en-GB" dirty="0"/>
              <a:t>HTML</a:t>
            </a:r>
            <a:br>
              <a:rPr lang="en-GB" dirty="0"/>
            </a:br>
            <a:br>
              <a:rPr lang="en-GB" dirty="0"/>
            </a:br>
            <a:endParaRPr lang="id-ID" dirty="0"/>
          </a:p>
        </p:txBody>
      </p:sp>
      <p:pic>
        <p:nvPicPr>
          <p:cNvPr id="8" name="Picture 7">
            <a:extLst>
              <a:ext uri="{FF2B5EF4-FFF2-40B4-BE49-F238E27FC236}">
                <a16:creationId xmlns:a16="http://schemas.microsoft.com/office/drawing/2014/main" id="{37039E58-F4CF-4F86-8FC5-9D60E4348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26991"/>
            <a:ext cx="5664802" cy="3662188"/>
          </a:xfrm>
          <a:prstGeom prst="rect">
            <a:avLst/>
          </a:prstGeom>
        </p:spPr>
      </p:pic>
      <p:pic>
        <p:nvPicPr>
          <p:cNvPr id="7" name="Picture 6">
            <a:extLst>
              <a:ext uri="{FF2B5EF4-FFF2-40B4-BE49-F238E27FC236}">
                <a16:creationId xmlns:a16="http://schemas.microsoft.com/office/drawing/2014/main" id="{F3BD5805-78F4-47C5-8802-6D6551CD5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96" y="2226991"/>
            <a:ext cx="5362511" cy="3662188"/>
          </a:xfrm>
          <a:prstGeom prst="rect">
            <a:avLst/>
          </a:prstGeom>
        </p:spPr>
      </p:pic>
    </p:spTree>
    <p:extLst>
      <p:ext uri="{BB962C8B-B14F-4D97-AF65-F5344CB8AC3E}">
        <p14:creationId xmlns:p14="http://schemas.microsoft.com/office/powerpoint/2010/main" val="520110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51CA37-69C0-4FAB-8893-1FC191BF9C3B}"/>
              </a:ext>
            </a:extLst>
          </p:cNvPr>
          <p:cNvSpPr>
            <a:spLocks noGrp="1"/>
          </p:cNvSpPr>
          <p:nvPr>
            <p:ph type="title"/>
          </p:nvPr>
        </p:nvSpPr>
        <p:spPr>
          <a:xfrm>
            <a:off x="646111" y="452718"/>
            <a:ext cx="1328463" cy="1007538"/>
          </a:xfrm>
        </p:spPr>
        <p:txBody>
          <a:bodyPr/>
          <a:lstStyle/>
          <a:p>
            <a:r>
              <a:rPr lang="en-GB" dirty="0"/>
              <a:t>CSS</a:t>
            </a:r>
            <a:endParaRPr lang="id-ID" dirty="0"/>
          </a:p>
        </p:txBody>
      </p:sp>
      <p:pic>
        <p:nvPicPr>
          <p:cNvPr id="6" name="Picture 5">
            <a:extLst>
              <a:ext uri="{FF2B5EF4-FFF2-40B4-BE49-F238E27FC236}">
                <a16:creationId xmlns:a16="http://schemas.microsoft.com/office/drawing/2014/main" id="{75868E56-9AA3-4206-A48D-01E3AF657613}"/>
              </a:ext>
            </a:extLst>
          </p:cNvPr>
          <p:cNvPicPr>
            <a:picLocks noChangeAspect="1"/>
          </p:cNvPicPr>
          <p:nvPr/>
        </p:nvPicPr>
        <p:blipFill>
          <a:blip r:embed="rId2"/>
          <a:stretch>
            <a:fillRect/>
          </a:stretch>
        </p:blipFill>
        <p:spPr>
          <a:xfrm>
            <a:off x="1" y="1709530"/>
            <a:ext cx="7141294" cy="4949688"/>
          </a:xfrm>
          <a:prstGeom prst="rect">
            <a:avLst/>
          </a:prstGeom>
        </p:spPr>
      </p:pic>
      <p:pic>
        <p:nvPicPr>
          <p:cNvPr id="7" name="Picture 6">
            <a:extLst>
              <a:ext uri="{FF2B5EF4-FFF2-40B4-BE49-F238E27FC236}">
                <a16:creationId xmlns:a16="http://schemas.microsoft.com/office/drawing/2014/main" id="{2DE73CBF-4D94-4378-B63D-7395B4C7E697}"/>
              </a:ext>
            </a:extLst>
          </p:cNvPr>
          <p:cNvPicPr>
            <a:picLocks noChangeAspect="1"/>
          </p:cNvPicPr>
          <p:nvPr/>
        </p:nvPicPr>
        <p:blipFill>
          <a:blip r:embed="rId3"/>
          <a:stretch>
            <a:fillRect/>
          </a:stretch>
        </p:blipFill>
        <p:spPr>
          <a:xfrm>
            <a:off x="5268208" y="1736676"/>
            <a:ext cx="3319201" cy="4922542"/>
          </a:xfrm>
          <a:prstGeom prst="rect">
            <a:avLst/>
          </a:prstGeom>
        </p:spPr>
      </p:pic>
      <p:pic>
        <p:nvPicPr>
          <p:cNvPr id="8" name="Picture 7">
            <a:extLst>
              <a:ext uri="{FF2B5EF4-FFF2-40B4-BE49-F238E27FC236}">
                <a16:creationId xmlns:a16="http://schemas.microsoft.com/office/drawing/2014/main" id="{89C5224D-D5BF-4DBE-A878-FB062875A94B}"/>
              </a:ext>
            </a:extLst>
          </p:cNvPr>
          <p:cNvPicPr>
            <a:picLocks noChangeAspect="1"/>
          </p:cNvPicPr>
          <p:nvPr/>
        </p:nvPicPr>
        <p:blipFill>
          <a:blip r:embed="rId4"/>
          <a:stretch>
            <a:fillRect/>
          </a:stretch>
        </p:blipFill>
        <p:spPr>
          <a:xfrm>
            <a:off x="9163066" y="1709530"/>
            <a:ext cx="2724134" cy="4949688"/>
          </a:xfrm>
          <a:prstGeom prst="rect">
            <a:avLst/>
          </a:prstGeom>
        </p:spPr>
      </p:pic>
    </p:spTree>
    <p:extLst>
      <p:ext uri="{BB962C8B-B14F-4D97-AF65-F5344CB8AC3E}">
        <p14:creationId xmlns:p14="http://schemas.microsoft.com/office/powerpoint/2010/main" val="1295551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8DC697-77C9-4679-BBF9-97F0EC82C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01" y="3114262"/>
            <a:ext cx="2762636" cy="834886"/>
          </a:xfrm>
          <a:prstGeom prst="rect">
            <a:avLst/>
          </a:prstGeom>
        </p:spPr>
      </p:pic>
      <p:sp>
        <p:nvSpPr>
          <p:cNvPr id="4" name="Title 3">
            <a:extLst>
              <a:ext uri="{FF2B5EF4-FFF2-40B4-BE49-F238E27FC236}">
                <a16:creationId xmlns:a16="http://schemas.microsoft.com/office/drawing/2014/main" id="{93375416-2E59-4638-B89B-B9FD09FE42C7}"/>
              </a:ext>
            </a:extLst>
          </p:cNvPr>
          <p:cNvSpPr>
            <a:spLocks noGrp="1"/>
          </p:cNvSpPr>
          <p:nvPr>
            <p:ph type="title"/>
          </p:nvPr>
        </p:nvSpPr>
        <p:spPr>
          <a:xfrm>
            <a:off x="646111" y="452718"/>
            <a:ext cx="3950593" cy="2873578"/>
          </a:xfrm>
        </p:spPr>
        <p:txBody>
          <a:bodyPr/>
          <a:lstStyle/>
          <a:p>
            <a:r>
              <a:rPr lang="en-GB" dirty="0"/>
              <a:t>JAVASCRIPT</a:t>
            </a:r>
            <a:endParaRPr lang="id-ID" dirty="0"/>
          </a:p>
        </p:txBody>
      </p:sp>
      <p:pic>
        <p:nvPicPr>
          <p:cNvPr id="5" name="Picture 4">
            <a:extLst>
              <a:ext uri="{FF2B5EF4-FFF2-40B4-BE49-F238E27FC236}">
                <a16:creationId xmlns:a16="http://schemas.microsoft.com/office/drawing/2014/main" id="{54D02EB5-3719-472B-95AE-D7F78CCBADA6}"/>
              </a:ext>
            </a:extLst>
          </p:cNvPr>
          <p:cNvPicPr>
            <a:picLocks noChangeAspect="1"/>
          </p:cNvPicPr>
          <p:nvPr/>
        </p:nvPicPr>
        <p:blipFill>
          <a:blip r:embed="rId3"/>
          <a:stretch>
            <a:fillRect/>
          </a:stretch>
        </p:blipFill>
        <p:spPr>
          <a:xfrm>
            <a:off x="5951282" y="350598"/>
            <a:ext cx="6010406" cy="6326743"/>
          </a:xfrm>
          <a:prstGeom prst="rect">
            <a:avLst/>
          </a:prstGeom>
        </p:spPr>
      </p:pic>
    </p:spTree>
    <p:extLst>
      <p:ext uri="{BB962C8B-B14F-4D97-AF65-F5344CB8AC3E}">
        <p14:creationId xmlns:p14="http://schemas.microsoft.com/office/powerpoint/2010/main" val="21579710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CAC447-8012-4A86-AB87-8F1BA1926E99}"/>
              </a:ext>
            </a:extLst>
          </p:cNvPr>
          <p:cNvSpPr>
            <a:spLocks noGrp="1"/>
          </p:cNvSpPr>
          <p:nvPr>
            <p:ph type="title"/>
          </p:nvPr>
        </p:nvSpPr>
        <p:spPr>
          <a:xfrm>
            <a:off x="1313982" y="359819"/>
            <a:ext cx="8825657" cy="860400"/>
          </a:xfrm>
        </p:spPr>
        <p:txBody>
          <a:bodyPr/>
          <a:lstStyle/>
          <a:p>
            <a:pPr algn="ctr"/>
            <a:r>
              <a:rPr lang="en-GB" sz="5400" dirty="0"/>
              <a:t>SESI TANYA JAWAB</a:t>
            </a:r>
            <a:endParaRPr lang="id-ID" sz="5400" dirty="0"/>
          </a:p>
        </p:txBody>
      </p:sp>
      <p:pic>
        <p:nvPicPr>
          <p:cNvPr id="1026" name="Picture 2" descr="10 Meme Kocak Ini Cocok untuk Slide Terakhir Presentasi">
            <a:extLst>
              <a:ext uri="{FF2B5EF4-FFF2-40B4-BE49-F238E27FC236}">
                <a16:creationId xmlns:a16="http://schemas.microsoft.com/office/drawing/2014/main" id="{494C2C2D-673E-494A-AB5E-0DDDF6A4D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174" y="1489627"/>
            <a:ext cx="8547651" cy="485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38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362</TotalTime>
  <Words>276</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Open Sans</vt:lpstr>
      <vt:lpstr>Wingdings 3</vt:lpstr>
      <vt:lpstr>Ion</vt:lpstr>
      <vt:lpstr>TUGAS KELOMPOK </vt:lpstr>
      <vt:lpstr>PENGERTIAN KALKULATOR</vt:lpstr>
      <vt:lpstr>SEJARAH  KALKULATOR</vt:lpstr>
      <vt:lpstr>CONTOH  WEB KALKULATOR</vt:lpstr>
      <vt:lpstr>Langkah-langkah membuat kalkulator web</vt:lpstr>
      <vt:lpstr>                                            HTML  </vt:lpstr>
      <vt:lpstr>CSS</vt:lpstr>
      <vt:lpstr>JAVASCRIPT</vt:lpstr>
      <vt:lpstr>SESI TANYA JAWAB</vt:lpstr>
      <vt:lpstr>SEKIAN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 web</dc:title>
  <dc:creator>fsyahmi527@gmail.com</dc:creator>
  <cp:lastModifiedBy>fsyahmi527@gmail.com</cp:lastModifiedBy>
  <cp:revision>25</cp:revision>
  <dcterms:created xsi:type="dcterms:W3CDTF">2023-01-01T07:08:21Z</dcterms:created>
  <dcterms:modified xsi:type="dcterms:W3CDTF">2023-02-09T04:01:07Z</dcterms:modified>
</cp:coreProperties>
</file>