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Merriweather Light"/>
      <p:regular r:id="rId20"/>
      <p:bold r:id="rId21"/>
      <p:italic r:id="rId22"/>
      <p:boldItalic r:id="rId23"/>
    </p:embeddedFont>
    <p:embeddedFont>
      <p:font typeface="Montserrat"/>
      <p:regular r:id="rId24"/>
      <p:bold r:id="rId25"/>
      <p:italic r:id="rId26"/>
      <p:boldItalic r:id="rId27"/>
    </p:embeddedFont>
    <p:embeddedFont>
      <p:font typeface="Open Sans SemiBold"/>
      <p:regular r:id="rId28"/>
      <p:bold r:id="rId29"/>
      <p:italic r:id="rId30"/>
      <p:boldItalic r:id="rId31"/>
    </p:embeddedFont>
    <p:embeddedFont>
      <p:font typeface="Vidaloka"/>
      <p:regular r:id="rId32"/>
    </p:embeddedFont>
    <p:embeddedFont>
      <p:font typeface="Russo One"/>
      <p:regular r:id="rId33"/>
    </p:embeddedFont>
    <p:embeddedFont>
      <p:font typeface="Mako"/>
      <p:regular r:id="rId34"/>
    </p:embeddedFont>
    <p:embeddedFont>
      <p:font typeface="Roboto Mono"/>
      <p:regular r:id="rId35"/>
      <p:bold r:id="rId36"/>
      <p:italic r:id="rId37"/>
      <p:boldItalic r:id="rId38"/>
    </p:embeddedFont>
    <p:embeddedFont>
      <p:font typeface="Crimson Text"/>
      <p:regular r:id="rId39"/>
      <p:bold r:id="rId40"/>
      <p:italic r:id="rId41"/>
      <p:boldItalic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rimsonText-bold.fntdata"/><Relationship Id="rId42" Type="http://schemas.openxmlformats.org/officeDocument/2006/relationships/font" Target="fonts/CrimsonText-boldItalic.fntdata"/><Relationship Id="rId41" Type="http://schemas.openxmlformats.org/officeDocument/2006/relationships/font" Target="fonts/CrimsonText-italic.fntdata"/><Relationship Id="rId44" Type="http://schemas.openxmlformats.org/officeDocument/2006/relationships/font" Target="fonts/OpenSans-bold.fntdata"/><Relationship Id="rId43" Type="http://schemas.openxmlformats.org/officeDocument/2006/relationships/font" Target="fonts/OpenSans-regular.fntdata"/><Relationship Id="rId46" Type="http://schemas.openxmlformats.org/officeDocument/2006/relationships/font" Target="fonts/OpenSans-boldItalic.fntdata"/><Relationship Id="rId45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SemiBold-boldItalic.fntdata"/><Relationship Id="rId30" Type="http://schemas.openxmlformats.org/officeDocument/2006/relationships/font" Target="fonts/OpenSansSemiBold-italic.fntdata"/><Relationship Id="rId33" Type="http://schemas.openxmlformats.org/officeDocument/2006/relationships/font" Target="fonts/RussoOne-regular.fntdata"/><Relationship Id="rId32" Type="http://schemas.openxmlformats.org/officeDocument/2006/relationships/font" Target="fonts/Vidaloka-regular.fntdata"/><Relationship Id="rId35" Type="http://schemas.openxmlformats.org/officeDocument/2006/relationships/font" Target="fonts/RobotoMono-regular.fntdata"/><Relationship Id="rId34" Type="http://schemas.openxmlformats.org/officeDocument/2006/relationships/font" Target="fonts/Mako-regular.fntdata"/><Relationship Id="rId37" Type="http://schemas.openxmlformats.org/officeDocument/2006/relationships/font" Target="fonts/RobotoMono-italic.fntdata"/><Relationship Id="rId36" Type="http://schemas.openxmlformats.org/officeDocument/2006/relationships/font" Target="fonts/RobotoMono-bold.fntdata"/><Relationship Id="rId39" Type="http://schemas.openxmlformats.org/officeDocument/2006/relationships/font" Target="fonts/CrimsonText-regular.fntdata"/><Relationship Id="rId38" Type="http://schemas.openxmlformats.org/officeDocument/2006/relationships/font" Target="fonts/RobotoMono-boldItalic.fntdata"/><Relationship Id="rId20" Type="http://schemas.openxmlformats.org/officeDocument/2006/relationships/font" Target="fonts/MerriweatherLight-regular.fntdata"/><Relationship Id="rId22" Type="http://schemas.openxmlformats.org/officeDocument/2006/relationships/font" Target="fonts/MerriweatherLight-italic.fntdata"/><Relationship Id="rId21" Type="http://schemas.openxmlformats.org/officeDocument/2006/relationships/font" Target="fonts/MerriweatherLight-bold.fntdata"/><Relationship Id="rId24" Type="http://schemas.openxmlformats.org/officeDocument/2006/relationships/font" Target="fonts/Montserrat-regular.fntdata"/><Relationship Id="rId23" Type="http://schemas.openxmlformats.org/officeDocument/2006/relationships/font" Target="fonts/MerriweatherLight-boldItalic.fntdata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OpenSansSemiBold-regular.fntdata"/><Relationship Id="rId27" Type="http://schemas.openxmlformats.org/officeDocument/2006/relationships/font" Target="fonts/Montserrat-boldItalic.fntdata"/><Relationship Id="rId29" Type="http://schemas.openxmlformats.org/officeDocument/2006/relationships/font" Target="fonts/OpenSansSemiBold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605c4cc8f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605c4cc8f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605c4cc8f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605c4cc8f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605c4cc8f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605c4cc8f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605c4cc8f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605c4cc8f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605c4cc8f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605c4cc8f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605c4cc8f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605c4cc8f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cc7554a049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cc7554a049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605c4cc8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605c4cc8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605c4cc8f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605c4cc8f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605c4cc8f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605c4cc8f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605c4cc8f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605c4cc8f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605c4cc8f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605c4cc8f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605c4cc8f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605c4cc8f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605c4cc8f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605c4cc8f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SECTION_TITLE_AND_DESCRIPTION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8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845550" y="1482825"/>
            <a:ext cx="74529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1" name="Google Shape;141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45" name="Google Shape;145;p20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6" name="Google Shape;146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867300" y="2366275"/>
            <a:ext cx="74094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3052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427325" y="2511800"/>
            <a:ext cx="4965600" cy="1113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21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55" name="Google Shape;155;p21"/>
          <p:cNvSpPr txBox="1"/>
          <p:nvPr>
            <p:ph idx="1" type="subTitle"/>
          </p:nvPr>
        </p:nvSpPr>
        <p:spPr>
          <a:xfrm>
            <a:off x="831625" y="3625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1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62" name="Google Shape;162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5" name="Google Shape;175;p24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4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4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8" name="Google Shape;178;p24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80" name="Google Shape;180;p24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82" name="Google Shape;182;p24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3" name="Google Shape;183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3" name="Google Shape;193;p26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94" name="Google Shape;194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4346500" y="2467375"/>
            <a:ext cx="4083600" cy="120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0" name="Google Shape;200;p27"/>
          <p:cNvSpPr txBox="1"/>
          <p:nvPr>
            <p:ph hasCustomPrompt="1" idx="2" type="title"/>
          </p:nvPr>
        </p:nvSpPr>
        <p:spPr>
          <a:xfrm>
            <a:off x="4956100" y="1021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1" name="Google Shape;201;p27"/>
          <p:cNvSpPr txBox="1"/>
          <p:nvPr>
            <p:ph idx="1" type="subTitle"/>
          </p:nvPr>
        </p:nvSpPr>
        <p:spPr>
          <a:xfrm>
            <a:off x="4346500" y="3649675"/>
            <a:ext cx="40836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2" name="Google Shape;202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4373850" y="944250"/>
            <a:ext cx="40095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7" name="Google Shape;207;p28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8" name="Google Shape;208;p28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9" name="Google Shape;209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3" name="Google Shape;223;p30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24" name="Google Shape;224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3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2" name="Google Shape;232;p31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4" name="Google Shape;234;p31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1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8" name="Google Shape;23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2" name="Google Shape;242;p32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2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4" name="Google Shape;244;p32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2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6" name="Google Shape;246;p32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2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8" name="Google Shape;248;p32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9" name="Google Shape;249;p32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2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1" name="Google Shape;251;p32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2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3" name="Google Shape;253;p32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4" name="Google Shape;25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3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32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3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6" name="Google Shape;266;p33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3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8" name="Google Shape;268;p33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3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72" name="Google Shape;272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4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4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4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0" name="Google Shape;280;p34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34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2" name="Google Shape;282;p34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4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4" name="Google Shape;284;p34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34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92" name="Google Shape;29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6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6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2" name="Google Shape;302;p36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36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4" name="Google Shape;304;p36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36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8" name="Google Shape;308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2" name="Google Shape;312;p37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37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4" name="Google Shape;314;p37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37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6" name="Google Shape;316;p37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37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8" name="Google Shape;318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2" name="Google Shape;322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38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9" name="Google Shape;329;p38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8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8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2" name="Google Shape;332;p38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8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4" name="Google Shape;334;p38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38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6" name="Google Shape;336;p38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38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8" name="Google Shape;338;p38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9" name="Google Shape;339;p38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0" name="Google Shape;340;p38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3" name="Google Shape;343;p39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4" name="Google Shape;344;p39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5" name="Google Shape;345;p39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6" name="Google Shape;346;p39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8" name="Google Shape;348;p39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9" name="Google Shape;349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40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0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5" name="Google Shape;355;p40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40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7" name="Google Shape;357;p40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40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9" name="Google Shape;359;p40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0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61" name="Google Shape;361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4" name="Google Shape;364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4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4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4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4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41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1" name="Google Shape;371;p41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41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3" name="Google Shape;373;p41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75" name="Google Shape;375;p41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6" name="Google Shape;376;p41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9" name="Google Shape;379;p42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42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42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42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83" name="Google Shape;383;p42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4" name="Google Shape;384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8" name="Google Shape;388;p43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43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0" name="Google Shape;390;p43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43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2" name="Google Shape;392;p43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3" name="Google Shape;393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4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4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4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43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9" name="Google Shape;399;p43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43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3" name="Google Shape;403;p44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04" name="Google Shape;404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8" name="Google Shape;408;p45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9" name="Google Shape;409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6"/>
          <p:cNvSpPr txBox="1"/>
          <p:nvPr>
            <p:ph idx="1" type="subTitle"/>
          </p:nvPr>
        </p:nvSpPr>
        <p:spPr>
          <a:xfrm>
            <a:off x="713225" y="1453525"/>
            <a:ext cx="74112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3" name="Google Shape;413;p46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14" name="Google Shape;414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8" name="Google Shape;418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4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4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4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4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47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8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9" name="Google Shape;429;p48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48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48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33" name="Google Shape;433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9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7" name="Google Shape;437;p49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8" name="Google Shape;438;p49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49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0" name="Google Shape;440;p49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49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2" name="Google Shape;442;p49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43" name="Google Shape;443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4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0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9" name="Google Shape;449;p50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5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1" name="Google Shape;451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5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6" name="Google Shape;456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9" name="Google Shape;459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5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5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8" name="Google Shape;468;p5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5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5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5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5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5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5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Ainex Competition Training</a:t>
            </a:r>
            <a:endParaRPr/>
          </a:p>
        </p:txBody>
      </p:sp>
      <p:sp>
        <p:nvSpPr>
          <p:cNvPr id="479" name="Google Shape;479;p55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Presenter : syahmi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4"/>
          <p:cNvSpPr txBox="1"/>
          <p:nvPr>
            <p:ph type="title"/>
          </p:nvPr>
        </p:nvSpPr>
        <p:spPr>
          <a:xfrm>
            <a:off x="713225" y="445025"/>
            <a:ext cx="717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Ainex controller 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64"/>
          <p:cNvSpPr txBox="1"/>
          <p:nvPr>
            <p:ph idx="1" type="body"/>
          </p:nvPr>
        </p:nvSpPr>
        <p:spPr>
          <a:xfrm>
            <a:off x="713250" y="1298550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The </a:t>
            </a:r>
            <a:r>
              <a:rPr b="1" lang="en" sz="1400">
                <a:solidFill>
                  <a:schemeClr val="dk1"/>
                </a:solidFill>
              </a:rPr>
              <a:t>AiNex Controller</a:t>
            </a:r>
            <a:r>
              <a:rPr lang="en" sz="1400">
                <a:solidFill>
                  <a:schemeClr val="dk1"/>
                </a:solidFill>
              </a:rPr>
              <a:t> is a PC software tool used to: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Control and calibrate servos in real time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Design and edit action groups (e.g., walking, waving)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Test motion sequences before using them in actual scripts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Adjust servo positions and deviations with sliders or manual input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Save and load motion files used in </a:t>
            </a:r>
            <a:r>
              <a:rPr lang="en" sz="1400">
                <a:solidFill>
                  <a:srgbClr val="188038"/>
                </a:solidFill>
              </a:rPr>
              <a:t>walk_ready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lang="en" sz="1400">
                <a:solidFill>
                  <a:srgbClr val="188038"/>
                </a:solidFill>
              </a:rPr>
              <a:t>stand</a:t>
            </a:r>
            <a:r>
              <a:rPr lang="en" sz="1400">
                <a:solidFill>
                  <a:schemeClr val="dk1"/>
                </a:solidFill>
              </a:rPr>
              <a:t>, etc.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5"/>
          <p:cNvSpPr txBox="1"/>
          <p:nvPr>
            <p:ph type="title"/>
          </p:nvPr>
        </p:nvSpPr>
        <p:spPr>
          <a:xfrm>
            <a:off x="713225" y="445025"/>
            <a:ext cx="843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Gait Control Code (Sprint Movement)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65"/>
          <p:cNvSpPr txBox="1"/>
          <p:nvPr>
            <p:ph idx="1" type="body"/>
          </p:nvPr>
        </p:nvSpPr>
        <p:spPr>
          <a:xfrm>
            <a:off x="713250" y="1298550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Uses </a:t>
            </a:r>
            <a:r>
              <a:rPr lang="en" sz="1400">
                <a:solidFill>
                  <a:srgbClr val="188038"/>
                </a:solidFill>
              </a:rPr>
              <a:t>GaitManager</a:t>
            </a:r>
            <a:r>
              <a:rPr lang="en" sz="1400">
                <a:solidFill>
                  <a:schemeClr val="dk1"/>
                </a:solidFill>
              </a:rPr>
              <a:t> to command the robot to </a:t>
            </a:r>
            <a:r>
              <a:rPr b="1" lang="en" sz="1400">
                <a:solidFill>
                  <a:schemeClr val="dk1"/>
                </a:solidFill>
              </a:rPr>
              <a:t>walk forward, reverse, and turn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</a:rPr>
              <a:t>Adjust movement using parameters: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solidFill>
                  <a:srgbClr val="188038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 → forward/backward speed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solidFill>
                  <a:srgbClr val="188038"/>
                </a:solidFill>
              </a:rPr>
              <a:t>y</a:t>
            </a:r>
            <a:r>
              <a:rPr lang="en">
                <a:solidFill>
                  <a:schemeClr val="dk1"/>
                </a:solidFill>
              </a:rPr>
              <a:t> → lateral movement (not used here)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solidFill>
                  <a:srgbClr val="188038"/>
                </a:solidFill>
              </a:rPr>
              <a:t>yaw</a:t>
            </a:r>
            <a:r>
              <a:rPr lang="en">
                <a:solidFill>
                  <a:schemeClr val="dk1"/>
                </a:solidFill>
              </a:rPr>
              <a:t> → rotation (turning left/right)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Includes safe start/stop of gait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Step by step on how to run code with explanation</a:t>
            </a:r>
            <a:endParaRPr b="1"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https://github.com/syahmisanab/marker/tree/main/hurocup/Gait_Control</a:t>
            </a:r>
            <a:endParaRPr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65"/>
          <p:cNvSpPr txBox="1"/>
          <p:nvPr/>
        </p:nvSpPr>
        <p:spPr>
          <a:xfrm>
            <a:off x="5621975" y="2614475"/>
            <a:ext cx="35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6"/>
          <p:cNvSpPr txBox="1"/>
          <p:nvPr>
            <p:ph type="title"/>
          </p:nvPr>
        </p:nvSpPr>
        <p:spPr>
          <a:xfrm>
            <a:off x="713225" y="445025"/>
            <a:ext cx="843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Sprint game</a:t>
            </a: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Code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66"/>
          <p:cNvSpPr txBox="1"/>
          <p:nvPr>
            <p:ph idx="1" type="body"/>
          </p:nvPr>
        </p:nvSpPr>
        <p:spPr>
          <a:xfrm>
            <a:off x="713250" y="1298550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Controls a full movement cycle: </a:t>
            </a:r>
            <a:r>
              <a:rPr b="1" lang="en" sz="1400">
                <a:solidFill>
                  <a:schemeClr val="dk1"/>
                </a:solidFill>
              </a:rPr>
              <a:t>walk forward → reverse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Built using </a:t>
            </a:r>
            <a:r>
              <a:rPr lang="en" sz="1400">
                <a:solidFill>
                  <a:srgbClr val="188038"/>
                </a:solidFill>
              </a:rPr>
              <a:t>GaitManager</a:t>
            </a:r>
            <a:r>
              <a:rPr lang="en" sz="1400">
                <a:solidFill>
                  <a:schemeClr val="dk1"/>
                </a:solidFill>
              </a:rPr>
              <a:t> with timed actions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</a:rPr>
              <a:t>Code structure is simple and editable: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hange </a:t>
            </a:r>
            <a:r>
              <a:rPr b="1" lang="en">
                <a:solidFill>
                  <a:schemeClr val="dk1"/>
                </a:solidFill>
              </a:rPr>
              <a:t>speed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lang="en">
                <a:solidFill>
                  <a:srgbClr val="188038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) and </a:t>
            </a:r>
            <a:r>
              <a:rPr b="1" lang="en">
                <a:solidFill>
                  <a:schemeClr val="dk1"/>
                </a:solidFill>
              </a:rPr>
              <a:t>duration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lang="en">
                <a:solidFill>
                  <a:srgbClr val="188038"/>
                </a:solidFill>
              </a:rPr>
              <a:t>time.sleep()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Uses </a:t>
            </a:r>
            <a:r>
              <a:rPr b="1" lang="en" sz="1400">
                <a:solidFill>
                  <a:schemeClr val="dk1"/>
                </a:solidFill>
              </a:rPr>
              <a:t>OpenCV to detect a line</a:t>
            </a:r>
            <a:r>
              <a:rPr lang="en" sz="1400">
                <a:solidFill>
                  <a:schemeClr val="dk1"/>
                </a:solidFill>
              </a:rPr>
              <a:t>, then triggers reverse action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Step by step on how to run code with explanation</a:t>
            </a:r>
            <a:endParaRPr b="1"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https://github.com/syahmisanab/marker/tree/main/hurocup/Sprint_game </a:t>
            </a:r>
            <a:endParaRPr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66"/>
          <p:cNvSpPr txBox="1"/>
          <p:nvPr/>
        </p:nvSpPr>
        <p:spPr>
          <a:xfrm>
            <a:off x="5621975" y="2614475"/>
            <a:ext cx="35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/>
          <p:nvPr>
            <p:ph type="title"/>
          </p:nvPr>
        </p:nvSpPr>
        <p:spPr>
          <a:xfrm>
            <a:off x="713225" y="445025"/>
            <a:ext cx="843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Line Following – Visual Patrol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67"/>
          <p:cNvSpPr txBox="1"/>
          <p:nvPr>
            <p:ph idx="1" type="body"/>
          </p:nvPr>
        </p:nvSpPr>
        <p:spPr>
          <a:xfrm>
            <a:off x="713250" y="1298550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Uses </a:t>
            </a:r>
            <a:r>
              <a:rPr b="1" lang="en" sz="1400">
                <a:solidFill>
                  <a:schemeClr val="dk1"/>
                </a:solidFill>
              </a:rPr>
              <a:t>OpenCV color detection</a:t>
            </a:r>
            <a:r>
              <a:rPr lang="en" sz="1400">
                <a:solidFill>
                  <a:schemeClr val="dk1"/>
                </a:solidFill>
              </a:rPr>
              <a:t> to track a black line on the ground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Defines </a:t>
            </a:r>
            <a:r>
              <a:rPr b="1" lang="en" sz="1400">
                <a:solidFill>
                  <a:schemeClr val="dk1"/>
                </a:solidFill>
              </a:rPr>
              <a:t>Regions of Interest (ROIs)</a:t>
            </a:r>
            <a:r>
              <a:rPr lang="en" sz="1400">
                <a:solidFill>
                  <a:schemeClr val="dk1"/>
                </a:solidFill>
              </a:rPr>
              <a:t> to focus on specific parts of the camera feed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</a:rPr>
              <a:t>Processes frames to detect the line's position and adjust movement</a:t>
            </a:r>
            <a:endParaRPr sz="14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Script can be </a:t>
            </a:r>
            <a:r>
              <a:rPr b="1" lang="en" sz="1400">
                <a:solidFill>
                  <a:schemeClr val="dk1"/>
                </a:solidFill>
              </a:rPr>
              <a:t>tuned for different lighting and surfaces</a:t>
            </a:r>
            <a:r>
              <a:rPr lang="en" sz="1400">
                <a:solidFill>
                  <a:schemeClr val="dk1"/>
                </a:solidFill>
              </a:rPr>
              <a:t> by adjusting thresholds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Step by step on how to run code with explanation</a:t>
            </a:r>
            <a:endParaRPr b="1"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https://github.com/syahmisanab/marker/tree/main/hurocup/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Line_Following</a:t>
            </a:r>
            <a:endParaRPr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/>
          <p:nvPr>
            <p:ph type="title"/>
          </p:nvPr>
        </p:nvSpPr>
        <p:spPr>
          <a:xfrm>
            <a:off x="713225" y="445025"/>
            <a:ext cx="843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Arrow detection Node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68"/>
          <p:cNvSpPr txBox="1"/>
          <p:nvPr>
            <p:ph idx="1" type="body"/>
          </p:nvPr>
        </p:nvSpPr>
        <p:spPr>
          <a:xfrm>
            <a:off x="713250" y="1298550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Uses </a:t>
            </a:r>
            <a:r>
              <a:rPr b="1" lang="en" sz="1400">
                <a:solidFill>
                  <a:schemeClr val="dk1"/>
                </a:solidFill>
              </a:rPr>
              <a:t>OpenCV</a:t>
            </a:r>
            <a:r>
              <a:rPr lang="en" sz="1400">
                <a:solidFill>
                  <a:schemeClr val="dk1"/>
                </a:solidFill>
              </a:rPr>
              <a:t> to recognize arrow shapes: </a:t>
            </a:r>
            <a:r>
              <a:rPr b="1" lang="en" sz="1400">
                <a:solidFill>
                  <a:schemeClr val="dk1"/>
                </a:solidFill>
              </a:rPr>
              <a:t>left</a:t>
            </a:r>
            <a:r>
              <a:rPr lang="en" sz="1400">
                <a:solidFill>
                  <a:schemeClr val="dk1"/>
                </a:solidFill>
              </a:rPr>
              <a:t>, </a:t>
            </a:r>
            <a:r>
              <a:rPr b="1" lang="en" sz="1400">
                <a:solidFill>
                  <a:schemeClr val="dk1"/>
                </a:solidFill>
              </a:rPr>
              <a:t>right</a:t>
            </a:r>
            <a:r>
              <a:rPr lang="en" sz="1400">
                <a:solidFill>
                  <a:schemeClr val="dk1"/>
                </a:solidFill>
              </a:rPr>
              <a:t>, and </a:t>
            </a:r>
            <a:r>
              <a:rPr b="1" lang="en" sz="1400">
                <a:solidFill>
                  <a:schemeClr val="dk1"/>
                </a:solidFill>
              </a:rPr>
              <a:t>forward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Applies </a:t>
            </a:r>
            <a:r>
              <a:rPr b="1" lang="en" sz="1400">
                <a:solidFill>
                  <a:schemeClr val="dk1"/>
                </a:solidFill>
              </a:rPr>
              <a:t>7- or 9-point contour logic</a:t>
            </a:r>
            <a:r>
              <a:rPr lang="en" sz="1400">
                <a:solidFill>
                  <a:schemeClr val="dk1"/>
                </a:solidFill>
              </a:rPr>
              <a:t> to distinguish arrow direction based on shape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</a:rPr>
              <a:t>Publishes results to the ROS topic:</a:t>
            </a:r>
            <a:endParaRPr sz="1400">
              <a:solidFill>
                <a:srgbClr val="188038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">
                <a:solidFill>
                  <a:schemeClr val="dk1"/>
                </a:solidFill>
              </a:rPr>
              <a:t>Other scripts can subscribe and react to arrow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Step by step on how to run code with explanation</a:t>
            </a:r>
            <a:endParaRPr b="1"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https://github.com/syahmisanab/marker/tree/main/hurocup/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Arrow_Detection</a:t>
            </a:r>
            <a:endParaRPr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9"/>
          <p:cNvSpPr txBox="1"/>
          <p:nvPr>
            <p:ph type="title"/>
          </p:nvPr>
        </p:nvSpPr>
        <p:spPr>
          <a:xfrm>
            <a:off x="713225" y="445025"/>
            <a:ext cx="843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Marathon game 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69"/>
          <p:cNvSpPr txBox="1"/>
          <p:nvPr>
            <p:ph idx="1" type="body"/>
          </p:nvPr>
        </p:nvSpPr>
        <p:spPr>
          <a:xfrm>
            <a:off x="713250" y="1298550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</a:rPr>
              <a:t>Combines two key systems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b="1" lang="en" sz="1400">
                <a:solidFill>
                  <a:schemeClr val="dk1"/>
                </a:solidFill>
              </a:rPr>
              <a:t>Line Following → Arrow Detection → Movement Decision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</a:rPr>
              <a:t>Robot follows the line, </a:t>
            </a:r>
            <a:r>
              <a:rPr b="1" lang="en" sz="1400">
                <a:solidFill>
                  <a:schemeClr val="dk1"/>
                </a:solidFill>
              </a:rPr>
              <a:t>detects arrow direction</a:t>
            </a:r>
            <a:r>
              <a:rPr lang="en" sz="1400">
                <a:solidFill>
                  <a:schemeClr val="dk1"/>
                </a:solidFill>
              </a:rPr>
              <a:t>, and </a:t>
            </a:r>
            <a:r>
              <a:rPr b="1" lang="en" sz="1400">
                <a:solidFill>
                  <a:schemeClr val="dk1"/>
                </a:solidFill>
              </a:rPr>
              <a:t>turns or walks forward</a:t>
            </a:r>
            <a:endParaRPr b="1" sz="14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Logic includes:</a:t>
            </a:r>
            <a:endParaRPr sz="1400">
              <a:solidFill>
                <a:schemeClr val="dk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Turn left/right based on </a:t>
            </a:r>
            <a:r>
              <a:rPr lang="en" sz="1400">
                <a:solidFill>
                  <a:srgbClr val="188038"/>
                </a:solidFill>
              </a:rPr>
              <a:t>/arrow/shape_direction</a:t>
            </a:r>
            <a:endParaRPr sz="1400">
              <a:solidFill>
                <a:srgbClr val="188038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</a:rPr>
              <a:t>Keep following if arrow points forward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Full mission script to test complete game flow from start to finish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Step by step on how to run code with explanation</a:t>
            </a:r>
            <a:endParaRPr b="1"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https://github.com/syahmisanab/marker/tree/main/hurocup/Marathon_game</a:t>
            </a:r>
            <a:endParaRPr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Ainex robot introduction</a:t>
            </a:r>
            <a:endParaRPr/>
          </a:p>
        </p:txBody>
      </p:sp>
      <p:pic>
        <p:nvPicPr>
          <p:cNvPr id="485" name="Google Shape;48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275" y="947975"/>
            <a:ext cx="5059449" cy="37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7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Network Configuration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7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Set AiNex to Client Mode (Wi-Fi)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Follow these steps to switch AiNex from AP mode to Client mode: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Edit the config files to enable </a:t>
            </a:r>
            <a:r>
              <a:rPr b="1" lang="en">
                <a:solidFill>
                  <a:schemeClr val="dk1"/>
                </a:solidFill>
              </a:rPr>
              <a:t>Client (LAN) Mode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Enter and save your </a:t>
            </a:r>
            <a:r>
              <a:rPr b="1" lang="en">
                <a:solidFill>
                  <a:schemeClr val="dk1"/>
                </a:solidFill>
              </a:rPr>
              <a:t>Wi-Fi SSID and password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Set a </a:t>
            </a:r>
            <a:r>
              <a:rPr b="1" lang="en">
                <a:solidFill>
                  <a:schemeClr val="dk1"/>
                </a:solidFill>
              </a:rPr>
              <a:t>static IP address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Restart the </a:t>
            </a:r>
            <a:r>
              <a:rPr b="1" lang="en">
                <a:solidFill>
                  <a:schemeClr val="dk1"/>
                </a:solidFill>
              </a:rPr>
              <a:t>Wi-Fi service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Reconnect using </a:t>
            </a:r>
            <a:r>
              <a:rPr b="1" lang="en">
                <a:solidFill>
                  <a:schemeClr val="dk1"/>
                </a:solidFill>
              </a:rPr>
              <a:t>VNC with the new IP</a:t>
            </a:r>
            <a:b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Step by step on how to switch to client mode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https://github.com/syahmisanab/marker/tree/main/script/network_configuration</a:t>
            </a:r>
            <a:b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7"/>
          <p:cNvSpPr txBox="1"/>
          <p:nvPr/>
        </p:nvSpPr>
        <p:spPr>
          <a:xfrm>
            <a:off x="5621975" y="2614475"/>
            <a:ext cx="35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8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ROS 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8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ROS (Robot Operating System)</a:t>
            </a:r>
            <a:r>
              <a:rPr lang="en" sz="1200">
                <a:solidFill>
                  <a:schemeClr val="dk1"/>
                </a:solidFill>
              </a:rPr>
              <a:t> is an open-source framework that helps robots: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</a:rPr>
              <a:t>Think</a:t>
            </a:r>
            <a:r>
              <a:rPr lang="en" sz="1200">
                <a:solidFill>
                  <a:schemeClr val="dk1"/>
                </a:solidFill>
              </a:rPr>
              <a:t> – process data, make decision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</a:rPr>
              <a:t>Communicate</a:t>
            </a:r>
            <a:r>
              <a:rPr lang="en" sz="1200">
                <a:solidFill>
                  <a:schemeClr val="dk1"/>
                </a:solidFill>
              </a:rPr>
              <a:t> – share info between parts (sensors, motors, vision)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</a:rPr>
              <a:t>Run code in modules</a:t>
            </a:r>
            <a:r>
              <a:rPr lang="en" sz="1200">
                <a:solidFill>
                  <a:schemeClr val="dk1"/>
                </a:solidFill>
              </a:rPr>
              <a:t> – reusable blocks called </a:t>
            </a:r>
            <a:r>
              <a:rPr b="1" lang="en" sz="1200">
                <a:solidFill>
                  <a:schemeClr val="dk1"/>
                </a:solidFill>
              </a:rPr>
              <a:t>nodes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🔍 Why ROS for AiNex?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</a:rPr>
              <a:t>Built-in tools for: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</a:rPr>
              <a:t>Motion control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</a:rPr>
              <a:t>Camera streaming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</a:rPr>
              <a:t>Sensor data processing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Makes complex behaviors like </a:t>
            </a:r>
            <a:r>
              <a:rPr b="1" lang="en" sz="1200">
                <a:solidFill>
                  <a:schemeClr val="dk1"/>
                </a:solidFill>
              </a:rPr>
              <a:t>line following</a:t>
            </a:r>
            <a:r>
              <a:rPr lang="en" sz="1200">
                <a:solidFill>
                  <a:schemeClr val="dk1"/>
                </a:solidFill>
              </a:rPr>
              <a:t> or </a:t>
            </a:r>
            <a:r>
              <a:rPr b="1" lang="en" sz="1200">
                <a:solidFill>
                  <a:schemeClr val="dk1"/>
                </a:solidFill>
              </a:rPr>
              <a:t>arrow detection</a:t>
            </a:r>
            <a:r>
              <a:rPr lang="en" sz="1200">
                <a:solidFill>
                  <a:schemeClr val="dk1"/>
                </a:solidFill>
              </a:rPr>
              <a:t> easier to manage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Used in </a:t>
            </a:r>
            <a:r>
              <a:rPr b="1" lang="en" sz="1200">
                <a:solidFill>
                  <a:schemeClr val="dk1"/>
                </a:solidFill>
              </a:rPr>
              <a:t>real-world robotics</a:t>
            </a:r>
            <a:r>
              <a:rPr lang="en" sz="1200">
                <a:solidFill>
                  <a:schemeClr val="dk1"/>
                </a:solidFill>
              </a:rPr>
              <a:t>, from research to industry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58"/>
          <p:cNvSpPr txBox="1"/>
          <p:nvPr/>
        </p:nvSpPr>
        <p:spPr>
          <a:xfrm>
            <a:off x="5621975" y="2614475"/>
            <a:ext cx="35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9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ROS concept  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9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</a:rPr>
              <a:t>Nodes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</a:rPr>
              <a:t>Messages and Topics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</a:rPr>
              <a:t>Services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</a:rPr>
              <a:t>ROS Master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</a:rPr>
              <a:t>Parameters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</a:rPr>
              <a:t>Stacks and packages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9"/>
          <p:cNvSpPr txBox="1"/>
          <p:nvPr/>
        </p:nvSpPr>
        <p:spPr>
          <a:xfrm>
            <a:off x="5621975" y="2614475"/>
            <a:ext cx="35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0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ROS basic command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60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roscore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</a:rPr>
              <a:t>rosnode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</a:rPr>
              <a:t>rosrun and roslaunch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</a:rPr>
              <a:t>rostopic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rqt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60"/>
          <p:cNvSpPr txBox="1"/>
          <p:nvPr/>
        </p:nvSpPr>
        <p:spPr>
          <a:xfrm>
            <a:off x="5621975" y="2614475"/>
            <a:ext cx="35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1"/>
          <p:cNvSpPr txBox="1"/>
          <p:nvPr>
            <p:ph type="title"/>
          </p:nvPr>
        </p:nvSpPr>
        <p:spPr>
          <a:xfrm>
            <a:off x="713225" y="445025"/>
            <a:ext cx="717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Python basic (ros) </a:t>
            </a:r>
            <a:endParaRPr/>
          </a:p>
        </p:txBody>
      </p:sp>
      <p:sp>
        <p:nvSpPr>
          <p:cNvPr id="519" name="Google Shape;519;p61"/>
          <p:cNvSpPr txBox="1"/>
          <p:nvPr>
            <p:ph idx="1" type="body"/>
          </p:nvPr>
        </p:nvSpPr>
        <p:spPr>
          <a:xfrm>
            <a:off x="713250" y="11974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</a:rPr>
              <a:t>Running Python Scripts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</a:rPr>
              <a:t>Reading &amp; Modifying Code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</a:rPr>
              <a:t>Control Logic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</a:rPr>
              <a:t>Variables &amp; Data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</a:rPr>
              <a:t>Functions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</a:rPr>
              <a:t>Imports &amp; Libraries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61"/>
          <p:cNvSpPr txBox="1"/>
          <p:nvPr/>
        </p:nvSpPr>
        <p:spPr>
          <a:xfrm>
            <a:off x="5621975" y="2614475"/>
            <a:ext cx="35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2"/>
          <p:cNvSpPr txBox="1"/>
          <p:nvPr>
            <p:ph type="title"/>
          </p:nvPr>
        </p:nvSpPr>
        <p:spPr>
          <a:xfrm>
            <a:off x="713225" y="445025"/>
            <a:ext cx="717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inux system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62"/>
          <p:cNvSpPr txBox="1"/>
          <p:nvPr>
            <p:ph idx="1" type="body"/>
          </p:nvPr>
        </p:nvSpPr>
        <p:spPr>
          <a:xfrm>
            <a:off x="713250" y="1298550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</a:rPr>
              <a:t>File Navigation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</a:rPr>
              <a:t>File management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</a:rPr>
              <a:t>Script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</a:rPr>
              <a:t>Permissions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</a:rPr>
              <a:t>Editing &amp; Viewing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</a:rPr>
              <a:t>Terminal Shortcuts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dk1"/>
                </a:solidFill>
              </a:rPr>
              <a:t>System command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62"/>
          <p:cNvSpPr txBox="1"/>
          <p:nvPr/>
        </p:nvSpPr>
        <p:spPr>
          <a:xfrm>
            <a:off x="5621975" y="2614475"/>
            <a:ext cx="35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3"/>
          <p:cNvSpPr txBox="1"/>
          <p:nvPr>
            <p:ph type="title"/>
          </p:nvPr>
        </p:nvSpPr>
        <p:spPr>
          <a:xfrm>
            <a:off x="713225" y="445025"/>
            <a:ext cx="717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Docker Basics (for AiNex)</a:t>
            </a:r>
            <a:endParaRPr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63"/>
          <p:cNvSpPr txBox="1"/>
          <p:nvPr>
            <p:ph idx="1" type="body"/>
          </p:nvPr>
        </p:nvSpPr>
        <p:spPr>
          <a:xfrm>
            <a:off x="713250" y="1298550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What is Docker?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</a:rPr>
              <a:t>A lightweight virtual container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</a:rPr>
              <a:t>Runs the Ainex software in a controlled, isolated environment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</a:rPr>
              <a:t>Think of it like a pre-packaged robot brain you can turn on/off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Why?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</a:rPr>
              <a:t>No Need to Install Ubuntu on Raspberry Pi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</a:rPr>
              <a:t>Self-Contained ROS Environment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 sz="1400">
                <a:solidFill>
                  <a:schemeClr val="dk1"/>
                </a:solidFill>
              </a:rPr>
              <a:t>Separates ROS from Host OS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63"/>
          <p:cNvSpPr txBox="1"/>
          <p:nvPr/>
        </p:nvSpPr>
        <p:spPr>
          <a:xfrm>
            <a:off x="5621975" y="2614475"/>
            <a:ext cx="353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